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Header Placeholder 1">
            <a:extLst>
              <a:ext uri="{FF2B5EF4-FFF2-40B4-BE49-F238E27FC236}">
                <a16:creationId xmlns:a16="http://schemas.microsoft.com/office/drawing/2014/main" id="{0F3D010C-CE45-B684-F314-7D830C4851E6}"/>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9" name="Date Placeholder 2">
            <a:extLst>
              <a:ext uri="{FF2B5EF4-FFF2-40B4-BE49-F238E27FC236}">
                <a16:creationId xmlns:a16="http://schemas.microsoft.com/office/drawing/2014/main" id="{FF4E8A4B-96E2-D884-224B-0C89CD97E0B5}"/>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0B5EE5AC-06AA-4934-860B-D8D1375CC7AB}" type="datetime1">
              <a:rPr lang="en-US"/>
              <a:pPr lvl="0"/>
              <a:t>3/16/26</a:t>
            </a:fld>
            <a:endParaRPr lang="en-US"/>
          </a:p>
        </p:txBody>
      </p:sp>
      <p:sp>
        <p:nvSpPr>
          <p:cNvPr id="10" name="Slide Image Placeholder 3">
            <a:extLst>
              <a:ext uri="{FF2B5EF4-FFF2-40B4-BE49-F238E27FC236}">
                <a16:creationId xmlns:a16="http://schemas.microsoft.com/office/drawing/2014/main" id="{E1719865-C8C5-3595-37D4-D0F1192213C4}"/>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11" name="Notes Placeholder 4">
            <a:extLst>
              <a:ext uri="{FF2B5EF4-FFF2-40B4-BE49-F238E27FC236}">
                <a16:creationId xmlns:a16="http://schemas.microsoft.com/office/drawing/2014/main" id="{7DA8BF03-9B3C-5A77-9088-D5AA7DF4FE2D}"/>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5">
            <a:extLst>
              <a:ext uri="{FF2B5EF4-FFF2-40B4-BE49-F238E27FC236}">
                <a16:creationId xmlns:a16="http://schemas.microsoft.com/office/drawing/2014/main" id="{69F7C6B6-C1BE-C985-BAE9-13837DA1A750}"/>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13" name="Slide Number Placeholder 6">
            <a:extLst>
              <a:ext uri="{FF2B5EF4-FFF2-40B4-BE49-F238E27FC236}">
                <a16:creationId xmlns:a16="http://schemas.microsoft.com/office/drawing/2014/main" id="{BE756B46-174B-FA2E-31B8-69659FE2095C}"/>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8A550CBB-716B-448E-A955-11384A94989E}" type="slidenum">
              <a:t>‹#›</a:t>
            </a:fld>
            <a:endParaRPr lang="en-US"/>
          </a:p>
        </p:txBody>
      </p:sp>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8C7143-0796-4EB8-BDC1-59C6192162F6}" type="datetimeFigureOut">
              <a:t>3/16/26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FED34C-7AC3-4421-9F93-D94ACC8B193A}" type="slidenum">
              <a:t>‹#›</a:t>
            </a:fld>
            <a:endParaRPr lang="en-US"/>
          </a:p>
        </p:txBody>
      </p:sp>
    </p:spTree>
    <p:extLst>
      <p:ext uri="{BB962C8B-B14F-4D97-AF65-F5344CB8AC3E}">
        <p14:creationId xmlns:p14="http://schemas.microsoft.com/office/powerpoint/2010/main" val="2025638963"/>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8" Type="http://schemas.openxmlformats.org/officeDocument/2006/relationships/hyperlink" Target="https://www.who.int/publications/i/item/WHO-HIS-SDS-2017.11" TargetMode="External"/><Relationship Id="rId3" Type="http://schemas.openxmlformats.org/officeDocument/2006/relationships/hyperlink" Target="https://doi.org/10.1016/S1553-7250(06)32022-3" TargetMode="External"/><Relationship Id="rId7" Type="http://schemas.openxmlformats.org/officeDocument/2006/relationships/hyperlink" Target="https://doi.org/10.1016/j.pec.2008.11.015"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doi.org/10.1002/9781119438441" TargetMode="External"/><Relationship Id="rId5" Type="http://schemas.openxmlformats.org/officeDocument/2006/relationships/hyperlink" Target="https://doi.org/10.1136/qshc.2004.010033" TargetMode="External"/><Relationship Id="rId4" Type="http://schemas.openxmlformats.org/officeDocument/2006/relationships/hyperlink" Target="https://doi.org/10.5455/msm.2014.26.65-67"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F35783-52DB-1445-15FD-52A7DB0C794F}"/>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6F39E425-06D3-F4D2-6A7A-EABB94A9E310}"/>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US"/>
              <a:t>Slide 1 – Title Slide</a:t>
            </a:r>
          </a:p>
          <a:p>
            <a:pPr lvl="0"/>
            <a:endParaRPr lang="en-US">
              <a:cs typeface="Calibri"/>
            </a:endParaRPr>
          </a:p>
        </p:txBody>
      </p:sp>
      <p:sp>
        <p:nvSpPr>
          <p:cNvPr id="4" name="Slide Number Placeholder 3">
            <a:extLst>
              <a:ext uri="{FF2B5EF4-FFF2-40B4-BE49-F238E27FC236}">
                <a16:creationId xmlns:a16="http://schemas.microsoft.com/office/drawing/2014/main" id="{142171FC-4EA6-0ABA-3F6D-ACA64733E616}"/>
              </a:ext>
            </a:extLst>
          </p:cNvPr>
          <p:cNvSpPr txBox="1">
            <a:spLocks noGrp="1"/>
          </p:cNvSpPr>
          <p:nvPr/>
        </p:nvSpPr>
        <p:spPr>
          <a:xfrm>
            <a:off x="3884608" y="8685208"/>
            <a:ext cx="2971800" cy="458791"/>
          </a:xfrm>
          <a:prstGeom prst="rect">
            <a:avLst/>
          </a:prstGeom>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8B0AC2-5CE5-4445-BB41-69AE33848F3E}" type="slidenum">
              <a:rPr kumimoji="0" lang="en-US"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E3C4BE-A9E7-7F9D-726E-1F2C5394ED23}"/>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FDDCB25F-EC7A-6315-7F31-248E117401C5}"/>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US"/>
              <a:t>Slide 2 – Acknowledge use of AI</a:t>
            </a:r>
          </a:p>
          <a:p>
            <a:pPr lvl="0"/>
            <a:r>
              <a:rPr lang="en-US"/>
              <a:t>To present this presentation, generative artificial intelligence tools were not utilised to create the written text or academic concepts as seen in the slides, as per the module requirements with regards to submission of assessment. The use of AI was limited to the proofreading tasks, namely, grammar, sentence structure and the overall accuracy of the language. The intellectual content, literature interpretation, and argument structure were independent projects of the student through reading academic books and peer-reviewed journal articles. Transparency in the use of digital tools is also a factor that should be addressed to ensure academic integrity and honesty in higher education. The end project is a reflection of the personal knowledge and analysis of the subject matter by the student who is backed up by academic research of reputable bodies of scholarship.</a:t>
            </a:r>
            <a:endParaRPr lang="en-US">
              <a:cs typeface="Calibri"/>
            </a:endParaRPr>
          </a:p>
          <a:p>
            <a:pPr lvl="0"/>
            <a:endParaRPr lang="en-US">
              <a:cs typeface="Calibri"/>
            </a:endParaRPr>
          </a:p>
        </p:txBody>
      </p:sp>
      <p:sp>
        <p:nvSpPr>
          <p:cNvPr id="4" name="Slide Number Placeholder 3">
            <a:extLst>
              <a:ext uri="{FF2B5EF4-FFF2-40B4-BE49-F238E27FC236}">
                <a16:creationId xmlns:a16="http://schemas.microsoft.com/office/drawing/2014/main" id="{E441195B-289B-F5B5-3157-B66C6AF66C94}"/>
              </a:ext>
            </a:extLst>
          </p:cNvPr>
          <p:cNvSpPr txBox="1">
            <a:spLocks noGrp="1"/>
          </p:cNvSpPr>
          <p:nvPr/>
        </p:nvSpPr>
        <p:spPr>
          <a:xfrm>
            <a:off x="3884608" y="8685208"/>
            <a:ext cx="2971800" cy="458791"/>
          </a:xfrm>
          <a:prstGeom prst="rect">
            <a:avLst/>
          </a:prstGeom>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220305F-3683-43B4-8353-EF8C687B75F7}" type="slidenum">
              <a:rPr kumimoji="0" lang="en-US"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E5F5B5-80F7-108F-76CD-65A924F6FEE3}"/>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9B866963-985C-00AE-3BDD-113D66C6CC20}"/>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US"/>
              <a:t>Slide 3 – Introduction</a:t>
            </a:r>
          </a:p>
          <a:p>
            <a:pPr lvl="0"/>
            <a:r>
              <a:rPr lang="en-GB"/>
              <a:t>My name is Sabbir Ahmed, and I am studying in the Health and Social Care at the moment. My professional interests are in employment in the healthcare settings where I will have a chance to improve the wellbeing and quality of life of those individuals who need professional assistance and treatment. Health and social care professionals have to acquire diverse personal and professional competencies in a bid to provide safe and effective services. These competencies are teamwork skills, communication skills, skills of critical thinking, problem solving skills, and reflective practise. </a:t>
            </a:r>
            <a:endParaRPr lang="en-US"/>
          </a:p>
          <a:p>
            <a:pPr lvl="0"/>
            <a:r>
              <a:rPr lang="en-GB"/>
              <a:t>This presentation aims to discuss communication as one of the professional skills in health and social care practise. To begin with, the presentation will give the meaning of communication in the professional healthcare setting and how it is applied in the daily practise. Secondly, the significance of communication in the context of patient safety, the quality of services and teamwork will be discussed (Arnold and Boggs, 2020). An established communication model applicable in healthcare context will then be presented to demonstrate how effective communication can be organised. A practical example of how communication can be implemented in a real healthcare situation will also be presented in the presentation. Lastly, it will be reflected on how the ability to build good communication skills will help me in my future career in the health and social care sector. It is generally accepted that effective communication is one of the essential competencies of any healthcare professional as it allows delivering the right information, facilitating patient interaction and enhancing the health outcomes (O'Daniel and Rosenstein, 2008).</a:t>
            </a:r>
            <a:endParaRPr lang="en-US"/>
          </a:p>
          <a:p>
            <a:pPr lvl="0"/>
            <a:endParaRPr lang="en-US">
              <a:cs typeface="Calibri"/>
            </a:endParaRPr>
          </a:p>
        </p:txBody>
      </p:sp>
      <p:sp>
        <p:nvSpPr>
          <p:cNvPr id="4" name="Slide Number Placeholder 3">
            <a:extLst>
              <a:ext uri="{FF2B5EF4-FFF2-40B4-BE49-F238E27FC236}">
                <a16:creationId xmlns:a16="http://schemas.microsoft.com/office/drawing/2014/main" id="{C4EE77A9-77E4-C52E-D969-21DB1C2331E4}"/>
              </a:ext>
            </a:extLst>
          </p:cNvPr>
          <p:cNvSpPr txBox="1">
            <a:spLocks noGrp="1"/>
          </p:cNvSpPr>
          <p:nvPr/>
        </p:nvSpPr>
        <p:spPr>
          <a:xfrm>
            <a:off x="3884608" y="8685208"/>
            <a:ext cx="2971800" cy="458791"/>
          </a:xfrm>
          <a:prstGeom prst="rect">
            <a:avLst/>
          </a:prstGeom>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3F53C5-2A2D-46C2-AFFE-43A6AB1E8ACC}" type="slidenum">
              <a:rPr kumimoji="0" lang="en-US"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AED6FD-F6BB-4B4A-35B5-89046B36BD10}"/>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641B244B-8E9F-CF1C-F897-9BE2872EA6E1}"/>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US"/>
              <a:t>Slide 4 – Chosen Skill- Communication</a:t>
            </a:r>
          </a:p>
          <a:p>
            <a:pPr lvl="0"/>
            <a:r>
              <a:rPr lang="en-GB"/>
              <a:t>Communication is defined as the exchange of information, ideas, feelings and instructions among people by use of verbal, non-verbal and written means. In the context of health and social care, communication is essential in providing an opportunity to allow professionals to share the correct information regarding the conditions of patients, their treatment regimen and care requirements (Arnold and Boggs, 2020). Effective communication incorporates listening, articulation of information, empathy and responsiveness to alter messages to suit the needs and comprehension of the patient or colleagues. </a:t>
            </a:r>
            <a:endParaRPr lang="en-US"/>
          </a:p>
          <a:p>
            <a:pPr lvl="0"/>
            <a:r>
              <a:rPr lang="en-US"/>
              <a:t>There are numerous forms of communication in the daily healthcare practice. Medical practitioners get to interact with patients to clarify diagnoses, care and treatments. They also send messages to colleagues in case of clinical handover, multidisciplinary team meetings, and emergencies. Besides, patient information in medical records and care documentation are required to be recorded through written communication. Eye contact and tone of voice, as well as body language, could be used as a non-verbal communication tool that has a strong impact on patient trust and comprehension (Silverman et al., 2016).</a:t>
            </a:r>
          </a:p>
          <a:p>
            <a:pPr lvl="0"/>
            <a:r>
              <a:rPr lang="en-US"/>
              <a:t>I have learned how to communicate using the knowledge I have acquired in my academic work as well as during group discussion and group work. These experiences have made me realise that it is important to listen to other people, articulate ideas, and treat them with respect. The communication in the context of health and social care is not only about sharing information but also about establishing relationships and making sure that patients feel supported, understood and respected (Kourkouta and Papathanasiou, 2014).</a:t>
            </a:r>
          </a:p>
          <a:p>
            <a:pPr lvl="0"/>
            <a:endParaRPr lang="en-US">
              <a:cs typeface="Calibri"/>
            </a:endParaRPr>
          </a:p>
        </p:txBody>
      </p:sp>
      <p:sp>
        <p:nvSpPr>
          <p:cNvPr id="4" name="Slide Number Placeholder 3">
            <a:extLst>
              <a:ext uri="{FF2B5EF4-FFF2-40B4-BE49-F238E27FC236}">
                <a16:creationId xmlns:a16="http://schemas.microsoft.com/office/drawing/2014/main" id="{AC0CCCCD-C7C4-18EF-6FF9-C1ADE198769F}"/>
              </a:ext>
            </a:extLst>
          </p:cNvPr>
          <p:cNvSpPr txBox="1">
            <a:spLocks noGrp="1"/>
          </p:cNvSpPr>
          <p:nvPr/>
        </p:nvSpPr>
        <p:spPr>
          <a:xfrm>
            <a:off x="3884608" y="8685208"/>
            <a:ext cx="2971800" cy="458791"/>
          </a:xfrm>
          <a:prstGeom prst="rect">
            <a:avLst/>
          </a:prstGeom>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BE59287-CD5C-4160-917B-8ABE7F3D62A9}" type="slidenum">
              <a:rPr kumimoji="0" lang="en-US"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CF4EB0-C0DA-6CB0-F77D-73946BCD728B}"/>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0992F0FA-0F4A-A4F4-6E27-3168B184299C}"/>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US"/>
              <a:t>Slide 5 – Importance of Communication in Professional Practice</a:t>
            </a:r>
          </a:p>
          <a:p>
            <a:pPr lvl="0"/>
            <a:r>
              <a:rPr lang="en-US"/>
              <a:t>In health and social care, communication is necessary as it has a direct influence on patient care safety, quality, and effectiveness. To make appropriate clinical decisions and organize the treatment of patients, healthcare professionals should exchange correct and timely information. Lack of effective communication may cause misunderstanding, a delay in treatment, and even severe medical errors. It has been observed that communication breakdown is among the most common causes of patient safety events in the healthcare system (O'Daniel and Rosenstein, 2008).</a:t>
            </a:r>
          </a:p>
          <a:p>
            <a:pPr lvl="0"/>
            <a:r>
              <a:rPr lang="en-US"/>
              <a:t>Safe and effective communication facilitates patient safety and effective care because patient information is properly transferred among healthcare professionals. To illustrate, nurses, physicians and care assistants should speak in a straightforward way when talking about the symptoms of the patient, prescribed medication, or the treatment plan. Clarity and structure of communication minimizes the chances of errors and enhances efficiency of healthcare services (Leonard et al., 2004).</a:t>
            </a:r>
          </a:p>
          <a:p>
            <a:pPr lvl="0"/>
            <a:r>
              <a:rPr lang="en-US"/>
              <a:t>Communication also helps in improving service users and patient outcomes. Respectful and empathetic communication by healthcare professionals makes the patients more likely to comprehend their health conditions and adhere to medical recommendations. This will be able to enhance patient satisfaction, boost treatment adherence and contribute towards positive health outcomes. Moreover, proper communication assists in establishing trust between patients and healthcare professionals, which is a key to person-centred care (Silverman et al., 2016).</a:t>
            </a:r>
          </a:p>
          <a:p>
            <a:pPr lvl="0"/>
            <a:r>
              <a:rPr lang="en-US"/>
              <a:t>To the staff and colleagues, communication improves teamwork and collaboration. One person can seldom be involved in the provision of healthcare; rather, it is a multidisciplinary effort of teams. Effective communication will make sure that everyone in the team knows what they should do and be able to organise their efforts. Good communication practises enhance quality of service, improve errors and enhance professional relationships in organisations. Conversely, poor communication can also lead to patient dissatisfaction, staff conflicts and low quality of care (Konar 2021).</a:t>
            </a:r>
          </a:p>
          <a:p>
            <a:pPr lvl="0"/>
            <a:endParaRPr lang="en-US">
              <a:cs typeface="Calibri"/>
            </a:endParaRPr>
          </a:p>
        </p:txBody>
      </p:sp>
      <p:sp>
        <p:nvSpPr>
          <p:cNvPr id="4" name="Slide Number Placeholder 3">
            <a:extLst>
              <a:ext uri="{FF2B5EF4-FFF2-40B4-BE49-F238E27FC236}">
                <a16:creationId xmlns:a16="http://schemas.microsoft.com/office/drawing/2014/main" id="{E0B2EA67-002A-E39F-AAEC-B5C0CD8C20AB}"/>
              </a:ext>
            </a:extLst>
          </p:cNvPr>
          <p:cNvSpPr txBox="1">
            <a:spLocks noGrp="1"/>
          </p:cNvSpPr>
          <p:nvPr/>
        </p:nvSpPr>
        <p:spPr>
          <a:xfrm>
            <a:off x="3884608" y="8685208"/>
            <a:ext cx="2971800" cy="458791"/>
          </a:xfrm>
          <a:prstGeom prst="rect">
            <a:avLst/>
          </a:prstGeom>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11B4583-BDF9-4001-92A8-E9BC9FBDEB97}" type="slidenum">
              <a:rPr kumimoji="0" lang="en-US"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5AF942-6A77-F690-8DDF-B51912FBD7D5}"/>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1165CB72-A21A-E639-EC11-CD9D672F7D58}"/>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US"/>
              <a:t>Slide 6 – Model or Framework Linked to Communication (SBAR)</a:t>
            </a:r>
          </a:p>
          <a:p>
            <a:pPr lvl="0"/>
            <a:r>
              <a:rPr lang="en-US"/>
              <a:t>The SBAR model (situation, background, assessment, and recommendation) is one of the most popular communication models in the healthcare field. This model was created to offer a systematic way of exchanging critical clinical data among medical workers. SBAR framework can be used to make sure messages are communicated in clear, concise and systematic way especially when dealing with urgent or complicated situations (Leonard et al., 2004).</a:t>
            </a:r>
            <a:endParaRPr lang="en-US">
              <a:cs typeface="Calibri"/>
            </a:endParaRPr>
          </a:p>
          <a:p>
            <a:pPr lvl="0"/>
            <a:r>
              <a:rPr lang="en-US"/>
              <a:t>Stage one, Situation, entails a brief description of the issue/concerning the problem at hand. An example is where a nurse can say that the condition of a patient has deteriorated. Background is the second phase, which gives pertinent details concerning the medical background or past occurrences of the patient that can be used to explain the situation. Assessment is the third step that implies the healthcare professional to present his or her judgement of the current state of the patient with references to the available observations or data (Konar, 2021). Lastly, the Recommendation phase encompasses recommending a course of action or seeking the advice of another medical practitioner like asking a physician to cheque on the patient at once.</a:t>
            </a:r>
            <a:endParaRPr lang="en-US">
              <a:cs typeface="Calibri"/>
            </a:endParaRPr>
          </a:p>
          <a:p>
            <a:pPr lvl="0"/>
            <a:r>
              <a:rPr lang="en-GB"/>
              <a:t>The SBAR framework facilitates effective communication because it offers a clear framework that makes sure that important information is not left out. It teaches the healthcare professionals to think over what they want to say before speaking, and this minimises the confusion and misunderstandings. Research has revealed that teamwork and patient safety and clinical decision-making in healthcare settings can be greatly enhanced through structured models of communication like SBAR (Haig et al., 2006). With the help of such frameworks as SBAR, professionals will be able to speak with more confidence and guarantee the efficient delivery of critical information.</a:t>
            </a:r>
            <a:endParaRPr lang="en-US"/>
          </a:p>
          <a:p>
            <a:pPr lvl="0"/>
            <a:endParaRPr lang="en-US">
              <a:cs typeface="Calibri"/>
            </a:endParaRPr>
          </a:p>
        </p:txBody>
      </p:sp>
      <p:sp>
        <p:nvSpPr>
          <p:cNvPr id="4" name="Slide Number Placeholder 3">
            <a:extLst>
              <a:ext uri="{FF2B5EF4-FFF2-40B4-BE49-F238E27FC236}">
                <a16:creationId xmlns:a16="http://schemas.microsoft.com/office/drawing/2014/main" id="{881CA7A1-678F-1503-7163-EF26CEF4EB1D}"/>
              </a:ext>
            </a:extLst>
          </p:cNvPr>
          <p:cNvSpPr txBox="1">
            <a:spLocks noGrp="1"/>
          </p:cNvSpPr>
          <p:nvPr/>
        </p:nvSpPr>
        <p:spPr>
          <a:xfrm>
            <a:off x="3884608" y="8685208"/>
            <a:ext cx="2971800" cy="458791"/>
          </a:xfrm>
          <a:prstGeom prst="rect">
            <a:avLst/>
          </a:prstGeom>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F246CAE-0561-4FEE-ADF7-FA835CAC239F}" type="slidenum">
              <a:rPr kumimoji="0" lang="en-US"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16AB9C-DF78-9ABB-F392-2ADE82F0D60C}"/>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BFC11FA7-8F88-B76D-7DE2-9569FEC63546}"/>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US"/>
              <a:t>Slide 7 – Applying Communication in Practice</a:t>
            </a:r>
          </a:p>
          <a:p>
            <a:pPr lvl="0"/>
            <a:r>
              <a:rPr lang="en-US"/>
              <a:t>One can use communication skills in numerous practical healthcare scenarios (Kumar and Lata, 2011). As a case in point, one can take the position of a nurse who works at a hospital ward. Nurses have a duty of checking the conditions of patients, and communicating any fluctuations to the doctors or other medical practitioners. Effective communication is required in such an environment so that patients could get proper and timely treatment.</a:t>
            </a:r>
          </a:p>
          <a:p>
            <a:pPr lvl="0"/>
            <a:r>
              <a:rPr lang="en-US"/>
              <a:t>Consider a scenario where a nurse notices that a patient is having problems with breathing and is in distress. The nurse in this case has to interact with the doctor in a fast and concise manner. The nurse would then use the SBAR model to narrate the situation whereby the patient is experiencing difficulties in breathing. Then the nurse would offer background information, including the medical history or other respiratory problems of the patient (Fleischer et al., 2009). The nurse would then provide their assessment where he or she would give an account of the symptoms they have observed and the vital signs taken. Lastly, the nurse would make a suggestion, whether it is to have an urgent medical cheque or propose potential interventions.</a:t>
            </a:r>
          </a:p>
          <a:p>
            <a:pPr lvl="0"/>
            <a:r>
              <a:rPr lang="en-US"/>
              <a:t>Employing structured communication is useful in making sure that the doctor is provided with the right information and can make prompt decisions regarding how the patients are to be treated (Kumar and Lata, 2011). Consequently, the patient can enjoy quicker healthcare services, and the chances of complications will be lower. In this case, effective communication will help to enhance patient safety, improve collaboration among healthcare workers, and make care delivery efficient. Communicating effectively and with a sense of confidence by healthcare professionals leads to improved patient experiences and better clinical outcomes (Arnold and Boggs, 2020).</a:t>
            </a:r>
          </a:p>
          <a:p>
            <a:pPr lvl="0"/>
            <a:endParaRPr lang="en-US">
              <a:cs typeface="Calibri"/>
            </a:endParaRPr>
          </a:p>
        </p:txBody>
      </p:sp>
      <p:sp>
        <p:nvSpPr>
          <p:cNvPr id="4" name="Slide Number Placeholder 3">
            <a:extLst>
              <a:ext uri="{FF2B5EF4-FFF2-40B4-BE49-F238E27FC236}">
                <a16:creationId xmlns:a16="http://schemas.microsoft.com/office/drawing/2014/main" id="{FA11E4F1-E58F-719E-B19B-B132BAF97622}"/>
              </a:ext>
            </a:extLst>
          </p:cNvPr>
          <p:cNvSpPr txBox="1">
            <a:spLocks noGrp="1"/>
          </p:cNvSpPr>
          <p:nvPr/>
        </p:nvSpPr>
        <p:spPr>
          <a:xfrm>
            <a:off x="3884608" y="8685208"/>
            <a:ext cx="2971800" cy="458791"/>
          </a:xfrm>
          <a:prstGeom prst="rect">
            <a:avLst/>
          </a:prstGeom>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D1790C-30C3-46CE-99DD-12625847EA30}" type="slidenum">
              <a:rPr kumimoji="0" lang="en-US"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39AD8D-25D6-095B-D10C-998555F01E89}"/>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2A4BFB98-C107-387B-6A96-D600E8C52D6C}"/>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US"/>
              <a:t>Slide 8 – How this Skill Supports My Future Career</a:t>
            </a:r>
          </a:p>
          <a:p>
            <a:pPr lvl="0"/>
            <a:r>
              <a:rPr lang="en-US"/>
              <a:t>Communication is an important skill that would greatly assist my future career in the health and social care sector (Kumar and Lata, 2011). Healthcare organisations demand that professionals should be able to communicate effectively with patients, families and colleagues. Effective communication skills portray professionalism, compassion and teamwork skills. These are the exact qualities that make one employable in healthcare careers like care assistant, support worker, nurse or healthcare practitioner (O'Daniel and Rosenstein, 2008).</a:t>
            </a:r>
          </a:p>
          <a:p>
            <a:pPr lvl="0"/>
            <a:r>
              <a:rPr lang="en-US"/>
              <a:t>Personally, communication is one of the strengths that I am developing. I have been able to gain knowledge on the importance of listening, asking questions and explaining ideas through my academic work and my interactions with classmates. Nonetheless, I also understand that communication is a skill that has to be constantly developed. I hope that in the future, I will gain more confidence in communicating with various people, such as patients who may have different cultural and social backgrounds.</a:t>
            </a:r>
          </a:p>
          <a:p>
            <a:pPr lvl="0"/>
            <a:r>
              <a:rPr lang="en-US"/>
              <a:t>I will also develop good communication skills and this will assist me to build a good relationship with patients and colleagues. It will also allow me to clarify healthcare information to patients, facilitate patient comprehension and promote teamwork efficiency. With the increasing complications of healthcare systems, professionals need to be able to communicate correctly and cooperate with each other. With the development of this skill further, I will be more prepared to work in the professional practise and will be able to positively impact the quality and safety of health and social care services.</a:t>
            </a:r>
          </a:p>
          <a:p>
            <a:pPr lvl="0"/>
            <a:endParaRPr lang="en-US">
              <a:cs typeface="Calibri"/>
            </a:endParaRPr>
          </a:p>
        </p:txBody>
      </p:sp>
      <p:sp>
        <p:nvSpPr>
          <p:cNvPr id="4" name="Slide Number Placeholder 3">
            <a:extLst>
              <a:ext uri="{FF2B5EF4-FFF2-40B4-BE49-F238E27FC236}">
                <a16:creationId xmlns:a16="http://schemas.microsoft.com/office/drawing/2014/main" id="{79B107F6-5E63-45DA-7CCB-F17028B07810}"/>
              </a:ext>
            </a:extLst>
          </p:cNvPr>
          <p:cNvSpPr txBox="1">
            <a:spLocks noGrp="1"/>
          </p:cNvSpPr>
          <p:nvPr/>
        </p:nvSpPr>
        <p:spPr>
          <a:xfrm>
            <a:off x="3884608" y="8685208"/>
            <a:ext cx="2971800" cy="458791"/>
          </a:xfrm>
          <a:prstGeom prst="rect">
            <a:avLst/>
          </a:prstGeom>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2D15002-DC9A-4EEA-8A5C-C898C358927D}" type="slidenum">
              <a:rPr kumimoji="0" lang="en-US"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7A9F8D-CDCE-89D4-E13E-09EAF9CEADD5}"/>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512DCF56-0869-E47A-713A-BCA4549613B3}"/>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US"/>
              <a:t>Slide 9 – Conclusion</a:t>
            </a:r>
          </a:p>
          <a:p>
            <a:pPr lvl="0"/>
            <a:r>
              <a:rPr lang="en-US"/>
              <a:t>To sum up, communication is among the most significant professional competencies in health and social care practise. This presentation has shown that communication is the process of sharing verbal, non-verbal and written verbal, emotional and ideas among people. Effective communication is critical in healthcare settings to make sure that their patients remain safe, enhance the quality of care and facilitate positive patient outcomes.</a:t>
            </a:r>
          </a:p>
          <a:p>
            <a:pPr lvl="0"/>
            <a:r>
              <a:rPr lang="en-GB"/>
              <a:t>The discussion also identified the benefits of communication to patients, healthcare staff and organisations including the enhancement of teamwork, minimization of misunderstandings and enhancement of service delivery. The SBAR framework of communication was proposed to be a well-organised model enabling healthcare professionals to exchange significant information in an effective manner. Moreover, a real-life case study was used to show how a nurse can use communication skills in a hospital environment to enhance the care and safety of patients. </a:t>
            </a:r>
            <a:endParaRPr lang="en-US"/>
          </a:p>
          <a:p>
            <a:pPr lvl="0"/>
            <a:r>
              <a:rPr lang="en-US"/>
              <a:t>Lastly, the presentation summarized the significance of communication in my future career development. Further development of my communication skills will help me to better fit in a healthcare setting and contribute to providing patients with safe, high-quality, and caring care.</a:t>
            </a:r>
          </a:p>
          <a:p>
            <a:pPr lvl="0"/>
            <a:endParaRPr lang="en-US">
              <a:cs typeface="Calibri"/>
            </a:endParaRPr>
          </a:p>
        </p:txBody>
      </p:sp>
      <p:sp>
        <p:nvSpPr>
          <p:cNvPr id="4" name="Slide Number Placeholder 3">
            <a:extLst>
              <a:ext uri="{FF2B5EF4-FFF2-40B4-BE49-F238E27FC236}">
                <a16:creationId xmlns:a16="http://schemas.microsoft.com/office/drawing/2014/main" id="{991476FE-C7CF-6952-924E-D9C2A6FD2CF7}"/>
              </a:ext>
            </a:extLst>
          </p:cNvPr>
          <p:cNvSpPr txBox="1">
            <a:spLocks noGrp="1"/>
          </p:cNvSpPr>
          <p:nvPr/>
        </p:nvSpPr>
        <p:spPr>
          <a:xfrm>
            <a:off x="3884608" y="8685208"/>
            <a:ext cx="2971800" cy="458791"/>
          </a:xfrm>
          <a:prstGeom prst="rect">
            <a:avLst/>
          </a:prstGeom>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78291A-D747-4ECF-ACD4-00D0B1593867}" type="slidenum">
              <a:rPr kumimoji="0" lang="en-US"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8A03D6-442F-B6D2-3B46-31460D78F6ED}"/>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7D3A7334-B93A-694C-5DAE-948A8C2A65CA}"/>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US"/>
              <a:t>Slide 10: References:</a:t>
            </a:r>
          </a:p>
          <a:p>
            <a:pPr lvl="0"/>
            <a:r>
              <a:rPr lang="en-GB"/>
              <a:t>Arnold, E.C. and Boggs, K.U. (2020) </a:t>
            </a:r>
            <a:r>
              <a:rPr lang="en-GB" i="1"/>
              <a:t>Interpersonal Relationships: Professional Communication Skills for Nurses</a:t>
            </a:r>
            <a:r>
              <a:rPr lang="en-GB"/>
              <a:t>. 8th edn. St. Louis: Elsevier.</a:t>
            </a:r>
            <a:endParaRPr lang="en-US"/>
          </a:p>
          <a:p>
            <a:pPr lvl="0"/>
            <a:r>
              <a:rPr lang="en-GB">
                <a:highlight>
                  <a:srgbClr val="FFFFFF"/>
                </a:highlight>
              </a:rPr>
              <a:t>Fleischer, S., Berg, A., Zimmermann, M., Wüste, K. and Behrens, J. (2009) Nurse-patient interaction and communication: A systematic literature review. </a:t>
            </a:r>
            <a:r>
              <a:rPr lang="en-US"/>
              <a:t>Journal of public health, 17(5), pp.339-353.</a:t>
            </a:r>
          </a:p>
          <a:p>
            <a:pPr lvl="0"/>
            <a:r>
              <a:rPr lang="en-GB"/>
              <a:t>Haig, K.M., Sutton, S. and Whittington, J. (2006) ‘SBAR: A shared mental model for improving communication between clinicians’, </a:t>
            </a:r>
            <a:r>
              <a:rPr lang="en-GB" i="1"/>
              <a:t>Joint Commission Journal on Quality and Patient Safety</a:t>
            </a:r>
            <a:r>
              <a:rPr lang="en-GB"/>
              <a:t>, 32(3), pp. 167–175. </a:t>
            </a:r>
            <a:r>
              <a:rPr lang="en-GB">
                <a:hlinkClick r:id="rId3">
                  <a:extLst>
                    <a:ext uri="{A12FA001-AC4F-418D-AE19-62706E023703}">
                      <ahyp:hlinkClr xmlns:ahyp="http://schemas.microsoft.com/office/drawing/2018/hyperlinkcolor" val="tx"/>
                    </a:ext>
                  </a:extLst>
                </a:hlinkClick>
              </a:rPr>
              <a:t>https://doi.org/10.1016/S1553-7250(06)32022-3</a:t>
            </a:r>
            <a:r>
              <a:rPr lang="en-GB"/>
              <a:t> </a:t>
            </a:r>
            <a:endParaRPr lang="en-US"/>
          </a:p>
          <a:p>
            <a:pPr lvl="0"/>
            <a:r>
              <a:rPr lang="en-GB">
                <a:highlight>
                  <a:srgbClr val="FFFFFF"/>
                </a:highlight>
              </a:rPr>
              <a:t>Konar, N. (2021) </a:t>
            </a:r>
            <a:r>
              <a:rPr lang="en-US"/>
              <a:t>Communication skills for professionals. PHI Learning Pvt. Ltd..</a:t>
            </a:r>
            <a:endParaRPr lang="en-US">
              <a:cs typeface="Calibri"/>
            </a:endParaRPr>
          </a:p>
          <a:p>
            <a:pPr lvl="0"/>
            <a:r>
              <a:rPr lang="en-GB"/>
              <a:t>Kourkouta, L. and Papathanasiou, I.V. (2014) ‘Communication in nursing practice’, </a:t>
            </a:r>
            <a:r>
              <a:rPr lang="en-GB" i="1"/>
              <a:t>Materia Socio-Medica</a:t>
            </a:r>
            <a:r>
              <a:rPr lang="en-GB"/>
              <a:t>, 26(1), pp. 65–67. </a:t>
            </a:r>
            <a:r>
              <a:rPr lang="en-GB">
                <a:hlinkClick r:id="rId4">
                  <a:extLst>
                    <a:ext uri="{A12FA001-AC4F-418D-AE19-62706E023703}">
                      <ahyp:hlinkClr xmlns:ahyp="http://schemas.microsoft.com/office/drawing/2018/hyperlinkcolor" val="tx"/>
                    </a:ext>
                  </a:extLst>
                </a:hlinkClick>
              </a:rPr>
              <a:t>https://doi.org/10.5455/msm.2014.26.65-67</a:t>
            </a:r>
            <a:r>
              <a:rPr lang="en-GB"/>
              <a:t> </a:t>
            </a:r>
            <a:endParaRPr lang="en-US"/>
          </a:p>
          <a:p>
            <a:pPr lvl="0"/>
            <a:r>
              <a:rPr lang="en-GB">
                <a:highlight>
                  <a:srgbClr val="FFFFFF"/>
                </a:highlight>
              </a:rPr>
              <a:t>Kumar, S. and Lata, P. (2011) </a:t>
            </a:r>
            <a:r>
              <a:rPr lang="en-US"/>
              <a:t>Communication skills. Oxford University Press.</a:t>
            </a:r>
            <a:endParaRPr lang="en-US">
              <a:cs typeface="Calibri"/>
            </a:endParaRPr>
          </a:p>
          <a:p>
            <a:pPr lvl="0"/>
            <a:r>
              <a:rPr lang="en-GB"/>
              <a:t>Leonard, M., Graham, S. and Bonacum, D. (2004) ‘The human factor: The critical importance of effective teamwork and communication in providing safe care’, </a:t>
            </a:r>
            <a:r>
              <a:rPr lang="en-GB" i="1"/>
              <a:t>Quality and Safety in Health Care</a:t>
            </a:r>
            <a:r>
              <a:rPr lang="en-GB"/>
              <a:t>, 13(Suppl 1), pp. i85–i90. </a:t>
            </a:r>
            <a:r>
              <a:rPr lang="en-GB">
                <a:hlinkClick r:id="rId5">
                  <a:extLst>
                    <a:ext uri="{A12FA001-AC4F-418D-AE19-62706E023703}">
                      <ahyp:hlinkClr xmlns:ahyp="http://schemas.microsoft.com/office/drawing/2018/hyperlinkcolor" val="tx"/>
                    </a:ext>
                  </a:extLst>
                </a:hlinkClick>
              </a:rPr>
              <a:t>https://doi.org/10.1136/qshc.2004.010033</a:t>
            </a:r>
            <a:endParaRPr lang="en-US"/>
          </a:p>
          <a:p>
            <a:pPr lvl="0"/>
            <a:r>
              <a:rPr lang="en-GB"/>
              <a:t>O’Daniel, M. and Rosenstein, A.H. (2008) ‘Professional communication and team collaboration’, in Hughes, R.G. (ed.) </a:t>
            </a:r>
            <a:r>
              <a:rPr lang="en-GB" i="1"/>
              <a:t>Patient Safety and Quality: An Evidence-Based Handbook for Nurses</a:t>
            </a:r>
            <a:r>
              <a:rPr lang="en-GB"/>
              <a:t>. Rockville: Agency for Healthcare Research and Quality.</a:t>
            </a:r>
            <a:endParaRPr lang="en-US"/>
          </a:p>
          <a:p>
            <a:pPr lvl="0"/>
            <a:r>
              <a:rPr lang="en-GB"/>
              <a:t>Reeves, S., Lewin, S., Espin, S. and Zwarenstein, M. (2017) </a:t>
            </a:r>
            <a:r>
              <a:rPr lang="en-GB" i="1"/>
              <a:t>Interprofessional Teamwork for Health and Social Care</a:t>
            </a:r>
            <a:r>
              <a:rPr lang="en-GB"/>
              <a:t>. 2nd edn. Oxford: Wiley-Blackwell. </a:t>
            </a:r>
            <a:r>
              <a:rPr lang="en-GB">
                <a:hlinkClick r:id="rId6">
                  <a:extLst>
                    <a:ext uri="{A12FA001-AC4F-418D-AE19-62706E023703}">
                      <ahyp:hlinkClr xmlns:ahyp="http://schemas.microsoft.com/office/drawing/2018/hyperlinkcolor" val="tx"/>
                    </a:ext>
                  </a:extLst>
                </a:hlinkClick>
              </a:rPr>
              <a:t>https://doi.org/10.1002/9781119438441</a:t>
            </a:r>
            <a:r>
              <a:rPr lang="en-GB"/>
              <a:t> </a:t>
            </a:r>
            <a:endParaRPr lang="en-US"/>
          </a:p>
          <a:p>
            <a:pPr lvl="0"/>
            <a:r>
              <a:rPr lang="en-GB"/>
              <a:t>Silverman, J., Kurtz, S. and Draper, J. (2016) </a:t>
            </a:r>
            <a:r>
              <a:rPr lang="en-GB" i="1"/>
              <a:t>Skills for Communicating with Patients</a:t>
            </a:r>
            <a:r>
              <a:rPr lang="en-GB"/>
              <a:t>. 3rd edn. London: CRC Press.</a:t>
            </a:r>
            <a:endParaRPr lang="en-US"/>
          </a:p>
          <a:p>
            <a:pPr lvl="0"/>
            <a:r>
              <a:rPr lang="en-GB"/>
              <a:t>Street, R.L., Makoul, G., Arora, N.K. and Epstein, R.M. (2009) ‘How does communication heal? Pathways linking clinician–patient communication to health outcomes’, </a:t>
            </a:r>
            <a:r>
              <a:rPr lang="en-GB" i="1"/>
              <a:t>Patient Education and Counseling</a:t>
            </a:r>
            <a:r>
              <a:rPr lang="en-GB"/>
              <a:t>, 74(3), pp. 295–301. </a:t>
            </a:r>
            <a:r>
              <a:rPr lang="en-GB">
                <a:hlinkClick r:id="rId7">
                  <a:extLst>
                    <a:ext uri="{A12FA001-AC4F-418D-AE19-62706E023703}">
                      <ahyp:hlinkClr xmlns:ahyp="http://schemas.microsoft.com/office/drawing/2018/hyperlinkcolor" val="tx"/>
                    </a:ext>
                  </a:extLst>
                </a:hlinkClick>
              </a:rPr>
              <a:t>https://doi.org/10.1016/j.pec.2008.11.015</a:t>
            </a:r>
            <a:r>
              <a:rPr lang="en-GB"/>
              <a:t> </a:t>
            </a:r>
            <a:endParaRPr lang="en-US"/>
          </a:p>
          <a:p>
            <a:pPr lvl="0"/>
            <a:r>
              <a:rPr lang="en-GB"/>
              <a:t>World Health Organization (2017) </a:t>
            </a:r>
            <a:r>
              <a:rPr lang="en-GB" i="1"/>
              <a:t>Patient Safety: Making Health Care Safer</a:t>
            </a:r>
            <a:r>
              <a:rPr lang="en-GB"/>
              <a:t>. Geneva: World Health Organization. Available at: </a:t>
            </a:r>
            <a:r>
              <a:rPr lang="en-GB">
                <a:hlinkClick r:id="rId8">
                  <a:extLst>
                    <a:ext uri="{A12FA001-AC4F-418D-AE19-62706E023703}">
                      <ahyp:hlinkClr xmlns:ahyp="http://schemas.microsoft.com/office/drawing/2018/hyperlinkcolor" val="tx"/>
                    </a:ext>
                  </a:extLst>
                </a:hlinkClick>
              </a:rPr>
              <a:t>https://www.who.int/publications/i/item/WHO-HIS-SDS-2017.11</a:t>
            </a:r>
            <a:r>
              <a:rPr lang="en-GB"/>
              <a:t> (Accessed 8 March, 2026) </a:t>
            </a:r>
            <a:endParaRPr lang="en-US"/>
          </a:p>
          <a:p>
            <a:pPr lvl="0"/>
            <a:endParaRPr lang="en-US">
              <a:cs typeface="Calibri"/>
            </a:endParaRPr>
          </a:p>
        </p:txBody>
      </p:sp>
      <p:sp>
        <p:nvSpPr>
          <p:cNvPr id="4" name="Slide Number Placeholder 3">
            <a:extLst>
              <a:ext uri="{FF2B5EF4-FFF2-40B4-BE49-F238E27FC236}">
                <a16:creationId xmlns:a16="http://schemas.microsoft.com/office/drawing/2014/main" id="{AE222233-B353-C0FA-2001-5EF887124B1E}"/>
              </a:ext>
            </a:extLst>
          </p:cNvPr>
          <p:cNvSpPr txBox="1">
            <a:spLocks noGrp="1"/>
          </p:cNvSpPr>
          <p:nvPr/>
        </p:nvSpPr>
        <p:spPr>
          <a:xfrm>
            <a:off x="3884608" y="8685208"/>
            <a:ext cx="2971800" cy="458791"/>
          </a:xfrm>
          <a:prstGeom prst="rect">
            <a:avLst/>
          </a:prstGeom>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5751F9-C516-47CE-9C8E-B6EB2C21E000}" type="slidenum">
              <a:rPr kumimoji="0" lang="en-US"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5" name="Picture 9" descr="A person in a dark room&#10;&#10;Description automatically generated">
            <a:extLst>
              <a:ext uri="{FF2B5EF4-FFF2-40B4-BE49-F238E27FC236}">
                <a16:creationId xmlns:a16="http://schemas.microsoft.com/office/drawing/2014/main" id="{DF6422F5-587B-58AF-9E2C-C1818A90ED49}"/>
              </a:ext>
            </a:extLst>
          </p:cNvPr>
          <p:cNvPicPr>
            <a:picLocks noChangeAspect="1"/>
          </p:cNvPicPr>
          <p:nvPr/>
        </p:nvPicPr>
        <p:blipFill>
          <a:blip r:embed="rId2"/>
          <a:stretch>
            <a:fillRect/>
          </a:stretch>
        </p:blipFill>
        <p:spPr>
          <a:xfrm>
            <a:off x="10905747" y="0"/>
            <a:ext cx="1286259" cy="6858000"/>
          </a:xfrm>
          <a:prstGeom prst="rect">
            <a:avLst/>
          </a:prstGeom>
          <a:noFill/>
          <a:ln cap="flat">
            <a:noFill/>
          </a:ln>
        </p:spPr>
      </p:pic>
      <p:pic>
        <p:nvPicPr>
          <p:cNvPr id="6" name="Ink 17">
            <a:extLst>
              <a:ext uri="{FF2B5EF4-FFF2-40B4-BE49-F238E27FC236}">
                <a16:creationId xmlns:a16="http://schemas.microsoft.com/office/drawing/2014/main" id="{EE2FC2DA-5733-3338-26BC-267E61F98D0F}"/>
              </a:ext>
            </a:extLst>
          </p:cNvPr>
          <p:cNvPicPr>
            <a:picLocks noChangeAspect="1"/>
          </p:cNvPicPr>
          <p:nvPr/>
        </p:nvPicPr>
        <p:blipFill>
          <a:blip r:embed="rId3"/>
          <a:stretch>
            <a:fillRect/>
          </a:stretch>
        </p:blipFill>
        <p:spPr>
          <a:xfrm>
            <a:off x="12490713" y="6342653"/>
            <a:ext cx="356" cy="356"/>
          </a:xfrm>
          <a:prstGeom prst="rect">
            <a:avLst/>
          </a:prstGeom>
          <a:noFill/>
          <a:ln cap="flat">
            <a:noFill/>
          </a:ln>
        </p:spPr>
      </p:pic>
      <p:sp>
        <p:nvSpPr>
          <p:cNvPr id="2" name="Date Placeholder 3">
            <a:extLst>
              <a:ext uri="{FF2B5EF4-FFF2-40B4-BE49-F238E27FC236}">
                <a16:creationId xmlns:a16="http://schemas.microsoft.com/office/drawing/2014/main" id="{FD6C5BF5-3A4E-F913-1F4B-8AD75E981881}"/>
              </a:ext>
            </a:extLst>
          </p:cNvPr>
          <p:cNvSpPr txBox="1">
            <a:spLocks noGrp="1"/>
          </p:cNvSpPr>
          <p:nvPr>
            <p:ph type="dt" sz="half" idx="7"/>
          </p:nvPr>
        </p:nvSpPr>
        <p:spPr>
          <a:xfrm rot="5400013">
            <a:off x="10509239" y="5071825"/>
            <a:ext cx="2647663" cy="365129"/>
          </a:xfrm>
        </p:spPr>
        <p:txBody>
          <a:bodyPr/>
          <a:lstStyle>
            <a:lvl1pPr>
              <a:defRPr/>
            </a:lvl1pPr>
          </a:lstStyle>
          <a:p>
            <a:pPr lvl="0"/>
            <a:fld id="{B9CC6F28-0074-43F2-9487-F42923F634C7}" type="datetime4">
              <a:rPr lang="en-US"/>
              <a:pPr lvl="0"/>
              <a:t>March 16, 2026</a:t>
            </a:fld>
            <a:endParaRPr lang="en-US"/>
          </a:p>
        </p:txBody>
      </p:sp>
      <p:sp>
        <p:nvSpPr>
          <p:cNvPr id="3" name="Footer Placeholder 4">
            <a:extLst>
              <a:ext uri="{FF2B5EF4-FFF2-40B4-BE49-F238E27FC236}">
                <a16:creationId xmlns:a16="http://schemas.microsoft.com/office/drawing/2014/main" id="{EC531A7A-AAF1-3961-0C7C-8CE5C9E76BA8}"/>
              </a:ext>
            </a:extLst>
          </p:cNvPr>
          <p:cNvSpPr txBox="1">
            <a:spLocks noGrp="1"/>
          </p:cNvSpPr>
          <p:nvPr>
            <p:ph type="ftr" sz="quarter" idx="9"/>
          </p:nvPr>
        </p:nvSpPr>
        <p:spPr>
          <a:xfrm rot="5400013">
            <a:off x="10447823" y="1407399"/>
            <a:ext cx="2770494" cy="365129"/>
          </a:xfrm>
        </p:spPr>
        <p:txBody>
          <a:bodyPr/>
          <a:lstStyle>
            <a:lvl1pPr>
              <a:defRPr/>
            </a:lvl1pPr>
          </a:lstStyle>
          <a:p>
            <a:pPr lvl="0"/>
            <a:endParaRPr lang="en-US"/>
          </a:p>
        </p:txBody>
      </p:sp>
      <p:sp>
        <p:nvSpPr>
          <p:cNvPr id="4" name="Slide Number Placeholder 5">
            <a:extLst>
              <a:ext uri="{FF2B5EF4-FFF2-40B4-BE49-F238E27FC236}">
                <a16:creationId xmlns:a16="http://schemas.microsoft.com/office/drawing/2014/main" id="{6A476B46-CA39-F812-07DC-1074D9F5F894}"/>
              </a:ext>
            </a:extLst>
          </p:cNvPr>
          <p:cNvSpPr txBox="1">
            <a:spLocks noGrp="1"/>
          </p:cNvSpPr>
          <p:nvPr>
            <p:ph type="sldNum" sz="quarter" idx="8"/>
          </p:nvPr>
        </p:nvSpPr>
        <p:spPr>
          <a:xfrm>
            <a:off x="11560119" y="3138988"/>
            <a:ext cx="545915" cy="580031"/>
          </a:xfrm>
        </p:spPr>
        <p:txBody>
          <a:bodyPr/>
          <a:lstStyle>
            <a:lvl1pPr>
              <a:defRPr/>
            </a:lvl1pPr>
          </a:lstStyle>
          <a:p>
            <a:pPr lvl="0"/>
            <a:fld id="{711C7A74-E40B-43D7-B047-42FE5DC7047F}" type="slidenum">
              <a:t>‹#›</a:t>
            </a:fld>
            <a:endParaRPr lang="en-US"/>
          </a:p>
        </p:txBody>
      </p:sp>
    </p:spTree>
    <p:extLst>
      <p:ext uri="{BB962C8B-B14F-4D97-AF65-F5344CB8AC3E}">
        <p14:creationId xmlns:p14="http://schemas.microsoft.com/office/powerpoint/2010/main" val="379103270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5" name="Picture 9" descr="A person in a dark room&#10;&#10;Description automatically generated">
            <a:extLst>
              <a:ext uri="{FF2B5EF4-FFF2-40B4-BE49-F238E27FC236}">
                <a16:creationId xmlns:a16="http://schemas.microsoft.com/office/drawing/2014/main" id="{B8768802-5249-162B-B048-3E1EAA727463}"/>
              </a:ext>
            </a:extLst>
          </p:cNvPr>
          <p:cNvPicPr>
            <a:picLocks noChangeAspect="1"/>
          </p:cNvPicPr>
          <p:nvPr/>
        </p:nvPicPr>
        <p:blipFill>
          <a:blip r:embed="rId2"/>
          <a:stretch>
            <a:fillRect/>
          </a:stretch>
        </p:blipFill>
        <p:spPr>
          <a:xfrm>
            <a:off x="10905747" y="0"/>
            <a:ext cx="1286259" cy="6858000"/>
          </a:xfrm>
          <a:prstGeom prst="rect">
            <a:avLst/>
          </a:prstGeom>
          <a:noFill/>
          <a:ln cap="flat">
            <a:noFill/>
          </a:ln>
        </p:spPr>
      </p:pic>
      <p:pic>
        <p:nvPicPr>
          <p:cNvPr id="6" name="Ink 17">
            <a:extLst>
              <a:ext uri="{FF2B5EF4-FFF2-40B4-BE49-F238E27FC236}">
                <a16:creationId xmlns:a16="http://schemas.microsoft.com/office/drawing/2014/main" id="{66AFFCA7-5D7E-2255-23BB-D7CB91BFD27E}"/>
              </a:ext>
            </a:extLst>
          </p:cNvPr>
          <p:cNvPicPr>
            <a:picLocks noChangeAspect="1"/>
          </p:cNvPicPr>
          <p:nvPr/>
        </p:nvPicPr>
        <p:blipFill>
          <a:blip r:embed="rId3"/>
          <a:stretch>
            <a:fillRect/>
          </a:stretch>
        </p:blipFill>
        <p:spPr>
          <a:xfrm>
            <a:off x="12490713" y="6342653"/>
            <a:ext cx="356" cy="356"/>
          </a:xfrm>
          <a:prstGeom prst="rect">
            <a:avLst/>
          </a:prstGeom>
          <a:noFill/>
          <a:ln cap="flat">
            <a:noFill/>
          </a:ln>
        </p:spPr>
      </p:pic>
      <p:sp>
        <p:nvSpPr>
          <p:cNvPr id="2" name="Date Placeholder 3">
            <a:extLst>
              <a:ext uri="{FF2B5EF4-FFF2-40B4-BE49-F238E27FC236}">
                <a16:creationId xmlns:a16="http://schemas.microsoft.com/office/drawing/2014/main" id="{9DA61526-AE75-9CF4-492A-67A390BA0998}"/>
              </a:ext>
            </a:extLst>
          </p:cNvPr>
          <p:cNvSpPr txBox="1">
            <a:spLocks noGrp="1"/>
          </p:cNvSpPr>
          <p:nvPr>
            <p:ph type="dt" sz="half" idx="7"/>
          </p:nvPr>
        </p:nvSpPr>
        <p:spPr>
          <a:xfrm rot="5400013">
            <a:off x="10506450" y="5074915"/>
            <a:ext cx="2647663" cy="365129"/>
          </a:xfrm>
        </p:spPr>
        <p:txBody>
          <a:bodyPr/>
          <a:lstStyle>
            <a:lvl1pPr>
              <a:defRPr/>
            </a:lvl1pPr>
          </a:lstStyle>
          <a:p>
            <a:pPr lvl="0"/>
            <a:fld id="{D357BAA1-FB31-4F29-968D-95ECDFE307F6}" type="datetime4">
              <a:rPr lang="en-US"/>
              <a:pPr lvl="0"/>
              <a:t>March 16, 2026</a:t>
            </a:fld>
            <a:endParaRPr lang="en-US"/>
          </a:p>
        </p:txBody>
      </p:sp>
      <p:sp>
        <p:nvSpPr>
          <p:cNvPr id="3" name="Footer Placeholder 4">
            <a:extLst>
              <a:ext uri="{FF2B5EF4-FFF2-40B4-BE49-F238E27FC236}">
                <a16:creationId xmlns:a16="http://schemas.microsoft.com/office/drawing/2014/main" id="{7AAB3FEF-E3FE-021D-EC81-C4C3339608A2}"/>
              </a:ext>
            </a:extLst>
          </p:cNvPr>
          <p:cNvSpPr txBox="1">
            <a:spLocks noGrp="1"/>
          </p:cNvSpPr>
          <p:nvPr>
            <p:ph type="ftr" sz="quarter" idx="9"/>
          </p:nvPr>
        </p:nvSpPr>
        <p:spPr>
          <a:xfrm rot="5400013">
            <a:off x="10451590" y="1408167"/>
            <a:ext cx="2770494" cy="365129"/>
          </a:xfrm>
        </p:spPr>
        <p:txBody>
          <a:bodyPr/>
          <a:lstStyle>
            <a:lvl1pPr>
              <a:defRPr/>
            </a:lvl1pPr>
          </a:lstStyle>
          <a:p>
            <a:pPr lvl="0"/>
            <a:endParaRPr lang="en-US"/>
          </a:p>
        </p:txBody>
      </p:sp>
      <p:sp>
        <p:nvSpPr>
          <p:cNvPr id="4" name="Slide Number Placeholder 5">
            <a:extLst>
              <a:ext uri="{FF2B5EF4-FFF2-40B4-BE49-F238E27FC236}">
                <a16:creationId xmlns:a16="http://schemas.microsoft.com/office/drawing/2014/main" id="{EDEA9DC9-86C4-308E-FB21-A01E60F04364}"/>
              </a:ext>
            </a:extLst>
          </p:cNvPr>
          <p:cNvSpPr txBox="1">
            <a:spLocks noGrp="1"/>
          </p:cNvSpPr>
          <p:nvPr>
            <p:ph type="sldNum" sz="quarter" idx="8"/>
          </p:nvPr>
        </p:nvSpPr>
        <p:spPr>
          <a:xfrm>
            <a:off x="11558015" y="3136391"/>
            <a:ext cx="545915" cy="580031"/>
          </a:xfrm>
        </p:spPr>
        <p:txBody>
          <a:bodyPr/>
          <a:lstStyle>
            <a:lvl1pPr>
              <a:defRPr/>
            </a:lvl1pPr>
          </a:lstStyle>
          <a:p>
            <a:pPr lvl="0"/>
            <a:fld id="{293977C3-9610-4E79-8528-AFC89218B9A1}" type="slidenum">
              <a:t>‹#›</a:t>
            </a:fld>
            <a:endParaRPr lang="en-US"/>
          </a:p>
        </p:txBody>
      </p:sp>
    </p:spTree>
    <p:extLst>
      <p:ext uri="{BB962C8B-B14F-4D97-AF65-F5344CB8AC3E}">
        <p14:creationId xmlns:p14="http://schemas.microsoft.com/office/powerpoint/2010/main" val="420856161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5" name="Picture 9" descr="A person in a dark room&#10;&#10;Description automatically generated">
            <a:extLst>
              <a:ext uri="{FF2B5EF4-FFF2-40B4-BE49-F238E27FC236}">
                <a16:creationId xmlns:a16="http://schemas.microsoft.com/office/drawing/2014/main" id="{A44E5EB8-4D9F-9FF4-83BB-E996EB6BC32A}"/>
              </a:ext>
            </a:extLst>
          </p:cNvPr>
          <p:cNvPicPr>
            <a:picLocks noChangeAspect="1"/>
          </p:cNvPicPr>
          <p:nvPr/>
        </p:nvPicPr>
        <p:blipFill>
          <a:blip r:embed="rId2"/>
          <a:stretch>
            <a:fillRect/>
          </a:stretch>
        </p:blipFill>
        <p:spPr>
          <a:xfrm>
            <a:off x="10905747" y="0"/>
            <a:ext cx="1286259" cy="6858000"/>
          </a:xfrm>
          <a:prstGeom prst="rect">
            <a:avLst/>
          </a:prstGeom>
          <a:noFill/>
          <a:ln cap="flat">
            <a:noFill/>
          </a:ln>
        </p:spPr>
      </p:pic>
      <p:pic>
        <p:nvPicPr>
          <p:cNvPr id="6" name="Ink 17">
            <a:extLst>
              <a:ext uri="{FF2B5EF4-FFF2-40B4-BE49-F238E27FC236}">
                <a16:creationId xmlns:a16="http://schemas.microsoft.com/office/drawing/2014/main" id="{5A6C70B9-5452-0DD5-6730-68DBBEDFFA70}"/>
              </a:ext>
            </a:extLst>
          </p:cNvPr>
          <p:cNvPicPr>
            <a:picLocks noChangeAspect="1"/>
          </p:cNvPicPr>
          <p:nvPr/>
        </p:nvPicPr>
        <p:blipFill>
          <a:blip r:embed="rId3"/>
          <a:stretch>
            <a:fillRect/>
          </a:stretch>
        </p:blipFill>
        <p:spPr>
          <a:xfrm>
            <a:off x="12490713" y="6342653"/>
            <a:ext cx="356" cy="356"/>
          </a:xfrm>
          <a:prstGeom prst="rect">
            <a:avLst/>
          </a:prstGeom>
          <a:noFill/>
          <a:ln cap="flat">
            <a:noFill/>
          </a:ln>
        </p:spPr>
      </p:pic>
      <p:sp>
        <p:nvSpPr>
          <p:cNvPr id="2" name="Date Placeholder 3">
            <a:extLst>
              <a:ext uri="{FF2B5EF4-FFF2-40B4-BE49-F238E27FC236}">
                <a16:creationId xmlns:a16="http://schemas.microsoft.com/office/drawing/2014/main" id="{6008BC12-1BEC-73B7-9D0A-2A876A5AD96B}"/>
              </a:ext>
            </a:extLst>
          </p:cNvPr>
          <p:cNvSpPr txBox="1">
            <a:spLocks noGrp="1"/>
          </p:cNvSpPr>
          <p:nvPr>
            <p:ph type="dt" sz="half" idx="7"/>
          </p:nvPr>
        </p:nvSpPr>
        <p:spPr>
          <a:xfrm rot="5400013">
            <a:off x="10509239" y="5071825"/>
            <a:ext cx="2647663" cy="365129"/>
          </a:xfrm>
        </p:spPr>
        <p:txBody>
          <a:bodyPr/>
          <a:lstStyle>
            <a:lvl1pPr>
              <a:defRPr/>
            </a:lvl1pPr>
          </a:lstStyle>
          <a:p>
            <a:pPr lvl="0"/>
            <a:fld id="{CE93AEAF-2A0D-49EC-A891-4FECC702CFC8}" type="datetime4">
              <a:rPr lang="en-US"/>
              <a:pPr lvl="0"/>
              <a:t>March 16, 2026</a:t>
            </a:fld>
            <a:endParaRPr lang="en-US"/>
          </a:p>
        </p:txBody>
      </p:sp>
      <p:sp>
        <p:nvSpPr>
          <p:cNvPr id="3" name="Footer Placeholder 4">
            <a:extLst>
              <a:ext uri="{FF2B5EF4-FFF2-40B4-BE49-F238E27FC236}">
                <a16:creationId xmlns:a16="http://schemas.microsoft.com/office/drawing/2014/main" id="{473DB26B-A0DA-574B-A3FB-E79984DB1E6B}"/>
              </a:ext>
            </a:extLst>
          </p:cNvPr>
          <p:cNvSpPr txBox="1">
            <a:spLocks noGrp="1"/>
          </p:cNvSpPr>
          <p:nvPr>
            <p:ph type="ftr" sz="quarter" idx="9"/>
          </p:nvPr>
        </p:nvSpPr>
        <p:spPr>
          <a:xfrm rot="5400013">
            <a:off x="10447823" y="1407399"/>
            <a:ext cx="2770494" cy="365129"/>
          </a:xfrm>
        </p:spPr>
        <p:txBody>
          <a:bodyPr/>
          <a:lstStyle>
            <a:lvl1pPr>
              <a:defRPr/>
            </a:lvl1pPr>
          </a:lstStyle>
          <a:p>
            <a:pPr lvl="0"/>
            <a:endParaRPr lang="en-US"/>
          </a:p>
        </p:txBody>
      </p:sp>
      <p:sp>
        <p:nvSpPr>
          <p:cNvPr id="4" name="Slide Number Placeholder 5">
            <a:extLst>
              <a:ext uri="{FF2B5EF4-FFF2-40B4-BE49-F238E27FC236}">
                <a16:creationId xmlns:a16="http://schemas.microsoft.com/office/drawing/2014/main" id="{27A1D8D8-1FE1-EA85-E273-D3B4BB7A3830}"/>
              </a:ext>
            </a:extLst>
          </p:cNvPr>
          <p:cNvSpPr txBox="1">
            <a:spLocks noGrp="1"/>
          </p:cNvSpPr>
          <p:nvPr>
            <p:ph type="sldNum" sz="quarter" idx="8"/>
          </p:nvPr>
        </p:nvSpPr>
        <p:spPr>
          <a:xfrm>
            <a:off x="11560119" y="3138988"/>
            <a:ext cx="545915" cy="580031"/>
          </a:xfrm>
        </p:spPr>
        <p:txBody>
          <a:bodyPr/>
          <a:lstStyle>
            <a:lvl1pPr>
              <a:defRPr/>
            </a:lvl1pPr>
          </a:lstStyle>
          <a:p>
            <a:pPr lvl="0"/>
            <a:fld id="{063B2E11-1AE3-47A1-AA79-7EB51BDCAC23}" type="slidenum">
              <a:t>‹#›</a:t>
            </a:fld>
            <a:endParaRPr lang="en-US"/>
          </a:p>
        </p:txBody>
      </p:sp>
    </p:spTree>
    <p:extLst>
      <p:ext uri="{BB962C8B-B14F-4D97-AF65-F5344CB8AC3E}">
        <p14:creationId xmlns:p14="http://schemas.microsoft.com/office/powerpoint/2010/main" val="262944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6" name="Picture 9" descr="A person in a dark room&#10;&#10;Description automatically generated">
            <a:extLst>
              <a:ext uri="{FF2B5EF4-FFF2-40B4-BE49-F238E27FC236}">
                <a16:creationId xmlns:a16="http://schemas.microsoft.com/office/drawing/2014/main" id="{98459159-7251-80C6-E5CB-F1A1DB91098E}"/>
              </a:ext>
            </a:extLst>
          </p:cNvPr>
          <p:cNvPicPr>
            <a:picLocks noChangeAspect="1"/>
          </p:cNvPicPr>
          <p:nvPr/>
        </p:nvPicPr>
        <p:blipFill>
          <a:blip r:embed="rId2"/>
          <a:stretch>
            <a:fillRect/>
          </a:stretch>
        </p:blipFill>
        <p:spPr>
          <a:xfrm>
            <a:off x="10905747" y="0"/>
            <a:ext cx="1286259" cy="6858000"/>
          </a:xfrm>
          <a:prstGeom prst="rect">
            <a:avLst/>
          </a:prstGeom>
          <a:noFill/>
          <a:ln cap="flat">
            <a:noFill/>
          </a:ln>
        </p:spPr>
      </p:pic>
      <p:pic>
        <p:nvPicPr>
          <p:cNvPr id="7" name="Ink 17">
            <a:extLst>
              <a:ext uri="{FF2B5EF4-FFF2-40B4-BE49-F238E27FC236}">
                <a16:creationId xmlns:a16="http://schemas.microsoft.com/office/drawing/2014/main" id="{36D6CE87-4E15-5016-F94C-6D9B039AE34F}"/>
              </a:ext>
            </a:extLst>
          </p:cNvPr>
          <p:cNvPicPr>
            <a:picLocks noChangeAspect="1"/>
          </p:cNvPicPr>
          <p:nvPr/>
        </p:nvPicPr>
        <p:blipFill>
          <a:blip r:embed="rId3"/>
          <a:stretch>
            <a:fillRect/>
          </a:stretch>
        </p:blipFill>
        <p:spPr>
          <a:xfrm>
            <a:off x="12490713" y="6342653"/>
            <a:ext cx="356" cy="356"/>
          </a:xfrm>
          <a:prstGeom prst="rect">
            <a:avLst/>
          </a:prstGeom>
          <a:noFill/>
          <a:ln cap="flat">
            <a:noFill/>
          </a:ln>
        </p:spPr>
      </p:pic>
      <p:sp>
        <p:nvSpPr>
          <p:cNvPr id="2" name="Content Placeholder 3">
            <a:extLst>
              <a:ext uri="{FF2B5EF4-FFF2-40B4-BE49-F238E27FC236}">
                <a16:creationId xmlns:a16="http://schemas.microsoft.com/office/drawing/2014/main" id="{EC574AEA-2A0A-EB34-13A9-87E34ECF8C2D}"/>
              </a:ext>
            </a:extLst>
          </p:cNvPr>
          <p:cNvSpPr txBox="1">
            <a:spLocks noGrp="1"/>
          </p:cNvSpPr>
          <p:nvPr>
            <p:ph idx="1"/>
          </p:nvPr>
        </p:nvSpPr>
        <p:spPr>
          <a:xfrm>
            <a:off x="5844543" y="1825627"/>
            <a:ext cx="5016947" cy="446087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4">
            <a:extLst>
              <a:ext uri="{FF2B5EF4-FFF2-40B4-BE49-F238E27FC236}">
                <a16:creationId xmlns:a16="http://schemas.microsoft.com/office/drawing/2014/main" id="{E40CB7FE-B83B-0137-A221-533B0CB36819}"/>
              </a:ext>
            </a:extLst>
          </p:cNvPr>
          <p:cNvSpPr txBox="1">
            <a:spLocks noGrp="1"/>
          </p:cNvSpPr>
          <p:nvPr>
            <p:ph type="dt" sz="half" idx="7"/>
          </p:nvPr>
        </p:nvSpPr>
        <p:spPr>
          <a:xfrm rot="5400013">
            <a:off x="10509239" y="5071825"/>
            <a:ext cx="2647663" cy="365129"/>
          </a:xfrm>
        </p:spPr>
        <p:txBody>
          <a:bodyPr/>
          <a:lstStyle>
            <a:lvl1pPr>
              <a:defRPr/>
            </a:lvl1pPr>
          </a:lstStyle>
          <a:p>
            <a:pPr lvl="0"/>
            <a:fld id="{23FAA8B4-E2A8-4C88-927F-9EB40B1F42C8}" type="datetime4">
              <a:rPr lang="en-US"/>
              <a:pPr lvl="0"/>
              <a:t>March 16, 2026</a:t>
            </a:fld>
            <a:endParaRPr lang="en-US"/>
          </a:p>
        </p:txBody>
      </p:sp>
      <p:sp>
        <p:nvSpPr>
          <p:cNvPr id="4" name="Footer Placeholder 5">
            <a:extLst>
              <a:ext uri="{FF2B5EF4-FFF2-40B4-BE49-F238E27FC236}">
                <a16:creationId xmlns:a16="http://schemas.microsoft.com/office/drawing/2014/main" id="{2A869C52-3584-4215-7A89-8A242E8FEF9C}"/>
              </a:ext>
            </a:extLst>
          </p:cNvPr>
          <p:cNvSpPr txBox="1">
            <a:spLocks noGrp="1"/>
          </p:cNvSpPr>
          <p:nvPr>
            <p:ph type="ftr" sz="quarter" idx="9"/>
          </p:nvPr>
        </p:nvSpPr>
        <p:spPr>
          <a:xfrm rot="5400013">
            <a:off x="10447823" y="1407399"/>
            <a:ext cx="2770494" cy="365129"/>
          </a:xfrm>
        </p:spPr>
        <p:txBody>
          <a:bodyPr/>
          <a:lstStyle>
            <a:lvl1pPr>
              <a:defRPr/>
            </a:lvl1pPr>
          </a:lstStyle>
          <a:p>
            <a:pPr lvl="0"/>
            <a:endParaRPr lang="en-US"/>
          </a:p>
        </p:txBody>
      </p:sp>
      <p:sp>
        <p:nvSpPr>
          <p:cNvPr id="5" name="Slide Number Placeholder 6">
            <a:extLst>
              <a:ext uri="{FF2B5EF4-FFF2-40B4-BE49-F238E27FC236}">
                <a16:creationId xmlns:a16="http://schemas.microsoft.com/office/drawing/2014/main" id="{06BBE07E-C0D5-C3AD-418A-BD62B190DCFD}"/>
              </a:ext>
            </a:extLst>
          </p:cNvPr>
          <p:cNvSpPr txBox="1">
            <a:spLocks noGrp="1"/>
          </p:cNvSpPr>
          <p:nvPr>
            <p:ph type="sldNum" sz="quarter" idx="8"/>
          </p:nvPr>
        </p:nvSpPr>
        <p:spPr>
          <a:xfrm>
            <a:off x="11560119" y="3138988"/>
            <a:ext cx="545915" cy="580031"/>
          </a:xfrm>
        </p:spPr>
        <p:txBody>
          <a:bodyPr/>
          <a:lstStyle>
            <a:lvl1pPr>
              <a:defRPr/>
            </a:lvl1pPr>
          </a:lstStyle>
          <a:p>
            <a:pPr lvl="0"/>
            <a:fld id="{E0FCF4D4-8C3F-4749-A60F-D9685D6684C0}" type="slidenum">
              <a:t>‹#›</a:t>
            </a:fld>
            <a:endParaRPr lang="en-US"/>
          </a:p>
        </p:txBody>
      </p:sp>
    </p:spTree>
    <p:extLst>
      <p:ext uri="{BB962C8B-B14F-4D97-AF65-F5344CB8AC3E}">
        <p14:creationId xmlns:p14="http://schemas.microsoft.com/office/powerpoint/2010/main" val="2317888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pic>
        <p:nvPicPr>
          <p:cNvPr id="8" name="Picture 9" descr="A person in a dark room&#10;&#10;Description automatically generated">
            <a:extLst>
              <a:ext uri="{FF2B5EF4-FFF2-40B4-BE49-F238E27FC236}">
                <a16:creationId xmlns:a16="http://schemas.microsoft.com/office/drawing/2014/main" id="{92060DDF-D2D1-0A45-278A-4CCD94327981}"/>
              </a:ext>
            </a:extLst>
          </p:cNvPr>
          <p:cNvPicPr>
            <a:picLocks noChangeAspect="1"/>
          </p:cNvPicPr>
          <p:nvPr/>
        </p:nvPicPr>
        <p:blipFill>
          <a:blip r:embed="rId2"/>
          <a:stretch>
            <a:fillRect/>
          </a:stretch>
        </p:blipFill>
        <p:spPr>
          <a:xfrm>
            <a:off x="10905747" y="0"/>
            <a:ext cx="1286259" cy="6858000"/>
          </a:xfrm>
          <a:prstGeom prst="rect">
            <a:avLst/>
          </a:prstGeom>
          <a:noFill/>
          <a:ln cap="flat">
            <a:noFill/>
          </a:ln>
        </p:spPr>
      </p:pic>
      <p:pic>
        <p:nvPicPr>
          <p:cNvPr id="9" name="Ink 17">
            <a:extLst>
              <a:ext uri="{FF2B5EF4-FFF2-40B4-BE49-F238E27FC236}">
                <a16:creationId xmlns:a16="http://schemas.microsoft.com/office/drawing/2014/main" id="{FFA6A856-6FB9-E9F8-64BE-0AFEFE5C4786}"/>
              </a:ext>
            </a:extLst>
          </p:cNvPr>
          <p:cNvPicPr>
            <a:picLocks noChangeAspect="1"/>
          </p:cNvPicPr>
          <p:nvPr/>
        </p:nvPicPr>
        <p:blipFill>
          <a:blip r:embed="rId3"/>
          <a:stretch>
            <a:fillRect/>
          </a:stretch>
        </p:blipFill>
        <p:spPr>
          <a:xfrm>
            <a:off x="12490713" y="6342653"/>
            <a:ext cx="356" cy="356"/>
          </a:xfrm>
          <a:prstGeom prst="rect">
            <a:avLst/>
          </a:prstGeom>
          <a:noFill/>
          <a:ln cap="flat">
            <a:noFill/>
          </a:ln>
        </p:spPr>
      </p:pic>
      <p:sp>
        <p:nvSpPr>
          <p:cNvPr id="2" name="Text Placeholder 4">
            <a:extLst>
              <a:ext uri="{FF2B5EF4-FFF2-40B4-BE49-F238E27FC236}">
                <a16:creationId xmlns:a16="http://schemas.microsoft.com/office/drawing/2014/main" id="{C1AAF289-AD90-AED1-48F4-F8EB3ABE617C}"/>
              </a:ext>
            </a:extLst>
          </p:cNvPr>
          <p:cNvSpPr txBox="1">
            <a:spLocks noGrp="1"/>
          </p:cNvSpPr>
          <p:nvPr>
            <p:ph type="body" idx="4294967295"/>
          </p:nvPr>
        </p:nvSpPr>
        <p:spPr>
          <a:xfrm>
            <a:off x="5844543" y="1835219"/>
            <a:ext cx="5016947" cy="823910"/>
          </a:xfrm>
        </p:spPr>
        <p:txBody>
          <a:bodyPr anchor="b"/>
          <a:lstStyle>
            <a:lvl1pPr marL="0" indent="0">
              <a:buNone/>
              <a:defRPr b="1" cap="all" spc="300"/>
            </a:lvl1pPr>
          </a:lstStyle>
          <a:p>
            <a:pPr lvl="0"/>
            <a:r>
              <a:rPr lang="en-US"/>
              <a:t>Click to edit Master text styles</a:t>
            </a:r>
          </a:p>
        </p:txBody>
      </p:sp>
      <p:sp>
        <p:nvSpPr>
          <p:cNvPr id="3" name="Content Placeholder 5">
            <a:extLst>
              <a:ext uri="{FF2B5EF4-FFF2-40B4-BE49-F238E27FC236}">
                <a16:creationId xmlns:a16="http://schemas.microsoft.com/office/drawing/2014/main" id="{54382B19-C845-C637-AD34-CCBB6662A387}"/>
              </a:ext>
            </a:extLst>
          </p:cNvPr>
          <p:cNvSpPr txBox="1">
            <a:spLocks noGrp="1"/>
          </p:cNvSpPr>
          <p:nvPr>
            <p:ph idx="4294967295"/>
          </p:nvPr>
        </p:nvSpPr>
        <p:spPr>
          <a:xfrm>
            <a:off x="5844543" y="2717797"/>
            <a:ext cx="5016947" cy="3559457"/>
          </a:xfrm>
        </p:spPr>
        <p:txBody>
          <a:bodyPr/>
          <a:lstStyle>
            <a:lvl1pPr>
              <a:defRPr/>
            </a:lvl1pPr>
            <a:lvl2pPr marL="457200">
              <a:defRPr/>
            </a:lvl2pPr>
            <a:lvl3pPr marL="548640">
              <a:defRPr/>
            </a:lvl3pPr>
            <a:lvl4pPr marL="594360">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6">
            <a:extLst>
              <a:ext uri="{FF2B5EF4-FFF2-40B4-BE49-F238E27FC236}">
                <a16:creationId xmlns:a16="http://schemas.microsoft.com/office/drawing/2014/main" id="{301A7992-C138-71EA-5728-1E5AADAA228A}"/>
              </a:ext>
            </a:extLst>
          </p:cNvPr>
          <p:cNvSpPr txBox="1">
            <a:spLocks noGrp="1"/>
          </p:cNvSpPr>
          <p:nvPr>
            <p:ph type="dt" sz="half" idx="7"/>
          </p:nvPr>
        </p:nvSpPr>
        <p:spPr>
          <a:xfrm rot="5400013">
            <a:off x="10509239" y="5071825"/>
            <a:ext cx="2647663" cy="365129"/>
          </a:xfrm>
        </p:spPr>
        <p:txBody>
          <a:bodyPr/>
          <a:lstStyle>
            <a:lvl1pPr>
              <a:defRPr/>
            </a:lvl1pPr>
          </a:lstStyle>
          <a:p>
            <a:pPr lvl="0"/>
            <a:fld id="{00B12F5E-129D-450E-8A58-9B2A7A09F602}" type="datetime4">
              <a:rPr lang="en-US"/>
              <a:pPr lvl="0"/>
              <a:t>March 16, 2026</a:t>
            </a:fld>
            <a:endParaRPr lang="en-US"/>
          </a:p>
        </p:txBody>
      </p:sp>
      <p:sp>
        <p:nvSpPr>
          <p:cNvPr id="5" name="Footer Placeholder 7">
            <a:extLst>
              <a:ext uri="{FF2B5EF4-FFF2-40B4-BE49-F238E27FC236}">
                <a16:creationId xmlns:a16="http://schemas.microsoft.com/office/drawing/2014/main" id="{E6C0D5C1-D984-6F86-E243-B4CEAE54440B}"/>
              </a:ext>
            </a:extLst>
          </p:cNvPr>
          <p:cNvSpPr txBox="1">
            <a:spLocks noGrp="1"/>
          </p:cNvSpPr>
          <p:nvPr>
            <p:ph type="ftr" sz="quarter" idx="9"/>
          </p:nvPr>
        </p:nvSpPr>
        <p:spPr>
          <a:xfrm rot="5400013">
            <a:off x="10447823" y="1407399"/>
            <a:ext cx="2770494" cy="365129"/>
          </a:xfrm>
        </p:spPr>
        <p:txBody>
          <a:bodyPr/>
          <a:lstStyle>
            <a:lvl1pPr>
              <a:defRPr/>
            </a:lvl1pPr>
          </a:lstStyle>
          <a:p>
            <a:pPr lvl="0"/>
            <a:endParaRPr lang="en-US"/>
          </a:p>
        </p:txBody>
      </p:sp>
      <p:sp>
        <p:nvSpPr>
          <p:cNvPr id="6" name="Slide Number Placeholder 8">
            <a:extLst>
              <a:ext uri="{FF2B5EF4-FFF2-40B4-BE49-F238E27FC236}">
                <a16:creationId xmlns:a16="http://schemas.microsoft.com/office/drawing/2014/main" id="{3B0F9262-D882-D4DC-2411-57734C6741B5}"/>
              </a:ext>
            </a:extLst>
          </p:cNvPr>
          <p:cNvSpPr txBox="1">
            <a:spLocks noGrp="1"/>
          </p:cNvSpPr>
          <p:nvPr>
            <p:ph type="sldNum" sz="quarter" idx="8"/>
          </p:nvPr>
        </p:nvSpPr>
        <p:spPr>
          <a:xfrm>
            <a:off x="11560119" y="3138988"/>
            <a:ext cx="545915" cy="580031"/>
          </a:xfrm>
        </p:spPr>
        <p:txBody>
          <a:bodyPr/>
          <a:lstStyle>
            <a:lvl1pPr>
              <a:defRPr/>
            </a:lvl1pPr>
          </a:lstStyle>
          <a:p>
            <a:pPr lvl="0"/>
            <a:fld id="{5B4809F9-393E-438A-A011-20B134FD3A23}" type="slidenum">
              <a:t>‹#›</a:t>
            </a:fld>
            <a:endParaRPr lang="en-US"/>
          </a:p>
        </p:txBody>
      </p:sp>
      <p:sp>
        <p:nvSpPr>
          <p:cNvPr id="7" name="Title 11">
            <a:extLst>
              <a:ext uri="{FF2B5EF4-FFF2-40B4-BE49-F238E27FC236}">
                <a16:creationId xmlns:a16="http://schemas.microsoft.com/office/drawing/2014/main" id="{31B60421-A6E5-9687-2D0E-E13074DB2C3E}"/>
              </a:ext>
            </a:extLst>
          </p:cNvPr>
          <p:cNvSpPr txBox="1">
            <a:spLocks noGrp="1"/>
          </p:cNvSpPr>
          <p:nvPr>
            <p:ph type="title"/>
          </p:nvPr>
        </p:nvSpPr>
        <p:spPr>
          <a:xfrm>
            <a:off x="1050883" y="609603"/>
            <a:ext cx="9810606" cy="1216023"/>
          </a:xfrm>
        </p:spPr>
        <p:txBody>
          <a:bodyPr/>
          <a:lstStyle>
            <a:lvl1pPr>
              <a:defRPr/>
            </a:lvl1pPr>
          </a:lstStyle>
          <a:p>
            <a:pPr lvl="0"/>
            <a:r>
              <a:rPr lang="en-US"/>
              <a:t>Click to edit Master title style</a:t>
            </a:r>
          </a:p>
        </p:txBody>
      </p:sp>
    </p:spTree>
    <p:extLst>
      <p:ext uri="{BB962C8B-B14F-4D97-AF65-F5344CB8AC3E}">
        <p14:creationId xmlns:p14="http://schemas.microsoft.com/office/powerpoint/2010/main" val="23946418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pic>
        <p:nvPicPr>
          <p:cNvPr id="4" name="Picture 9" descr="A person in a dark room&#10;&#10;Description automatically generated">
            <a:extLst>
              <a:ext uri="{FF2B5EF4-FFF2-40B4-BE49-F238E27FC236}">
                <a16:creationId xmlns:a16="http://schemas.microsoft.com/office/drawing/2014/main" id="{81C2CCED-F0E2-3CED-A454-2BB202315141}"/>
              </a:ext>
            </a:extLst>
          </p:cNvPr>
          <p:cNvPicPr>
            <a:picLocks noChangeAspect="1"/>
          </p:cNvPicPr>
          <p:nvPr/>
        </p:nvPicPr>
        <p:blipFill>
          <a:blip r:embed="rId2"/>
          <a:stretch>
            <a:fillRect/>
          </a:stretch>
        </p:blipFill>
        <p:spPr>
          <a:xfrm>
            <a:off x="10905747" y="0"/>
            <a:ext cx="1286259" cy="6858000"/>
          </a:xfrm>
          <a:prstGeom prst="rect">
            <a:avLst/>
          </a:prstGeom>
          <a:noFill/>
          <a:ln cap="flat">
            <a:noFill/>
          </a:ln>
        </p:spPr>
      </p:pic>
      <p:pic>
        <p:nvPicPr>
          <p:cNvPr id="5" name="Ink 17">
            <a:extLst>
              <a:ext uri="{FF2B5EF4-FFF2-40B4-BE49-F238E27FC236}">
                <a16:creationId xmlns:a16="http://schemas.microsoft.com/office/drawing/2014/main" id="{1524E13E-C43F-C482-0969-4071251CA49F}"/>
              </a:ext>
            </a:extLst>
          </p:cNvPr>
          <p:cNvPicPr>
            <a:picLocks noChangeAspect="1"/>
          </p:cNvPicPr>
          <p:nvPr/>
        </p:nvPicPr>
        <p:blipFill>
          <a:blip r:embed="rId3"/>
          <a:stretch>
            <a:fillRect/>
          </a:stretch>
        </p:blipFill>
        <p:spPr>
          <a:xfrm>
            <a:off x="12490713" y="6342653"/>
            <a:ext cx="356" cy="356"/>
          </a:xfrm>
          <a:prstGeom prst="rect">
            <a:avLst/>
          </a:prstGeom>
          <a:noFill/>
          <a:ln cap="flat">
            <a:noFill/>
          </a:ln>
        </p:spPr>
      </p:pic>
      <p:sp>
        <p:nvSpPr>
          <p:cNvPr id="2" name="Slide Number Placeholder 4">
            <a:extLst>
              <a:ext uri="{FF2B5EF4-FFF2-40B4-BE49-F238E27FC236}">
                <a16:creationId xmlns:a16="http://schemas.microsoft.com/office/drawing/2014/main" id="{040016D1-DF18-CA08-3A6E-B4AF4367C529}"/>
              </a:ext>
            </a:extLst>
          </p:cNvPr>
          <p:cNvSpPr txBox="1">
            <a:spLocks noGrp="1"/>
          </p:cNvSpPr>
          <p:nvPr>
            <p:ph type="sldNum" sz="quarter" idx="8"/>
          </p:nvPr>
        </p:nvSpPr>
        <p:spPr>
          <a:xfrm>
            <a:off x="11560119" y="3138988"/>
            <a:ext cx="545915" cy="580031"/>
          </a:xfrm>
        </p:spPr>
        <p:txBody>
          <a:bodyPr/>
          <a:lstStyle>
            <a:lvl1pPr>
              <a:defRPr/>
            </a:lvl1pPr>
          </a:lstStyle>
          <a:p>
            <a:pPr lvl="0"/>
            <a:fld id="{80A7FEAE-DB33-453E-ABF1-FB4C656953B7}" type="slidenum">
              <a:t>‹#›</a:t>
            </a:fld>
            <a:endParaRPr lang="en-US"/>
          </a:p>
        </p:txBody>
      </p:sp>
      <p:sp>
        <p:nvSpPr>
          <p:cNvPr id="3" name="Title 5">
            <a:extLst>
              <a:ext uri="{FF2B5EF4-FFF2-40B4-BE49-F238E27FC236}">
                <a16:creationId xmlns:a16="http://schemas.microsoft.com/office/drawing/2014/main" id="{B0652B6C-EBA7-9285-DDE9-724F71231292}"/>
              </a:ext>
            </a:extLst>
          </p:cNvPr>
          <p:cNvSpPr txBox="1">
            <a:spLocks noGrp="1"/>
          </p:cNvSpPr>
          <p:nvPr>
            <p:ph type="title"/>
          </p:nvPr>
        </p:nvSpPr>
        <p:spPr>
          <a:xfrm>
            <a:off x="1050883" y="609603"/>
            <a:ext cx="9810606" cy="1216023"/>
          </a:xfrm>
        </p:spPr>
        <p:txBody>
          <a:bodyPr/>
          <a:lstStyle>
            <a:lvl1pPr>
              <a:defRPr/>
            </a:lvl1pPr>
          </a:lstStyle>
          <a:p>
            <a:pPr lvl="0"/>
            <a:r>
              <a:rPr lang="en-US"/>
              <a:t>Click to edit Master title style</a:t>
            </a:r>
          </a:p>
        </p:txBody>
      </p:sp>
    </p:spTree>
    <p:extLst>
      <p:ext uri="{BB962C8B-B14F-4D97-AF65-F5344CB8AC3E}">
        <p14:creationId xmlns:p14="http://schemas.microsoft.com/office/powerpoint/2010/main" val="19156206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3" name="Picture 9" descr="A person in a dark room&#10;&#10;Description automatically generated">
            <a:extLst>
              <a:ext uri="{FF2B5EF4-FFF2-40B4-BE49-F238E27FC236}">
                <a16:creationId xmlns:a16="http://schemas.microsoft.com/office/drawing/2014/main" id="{5CA81E2B-7195-4556-D14F-63E592F86E53}"/>
              </a:ext>
            </a:extLst>
          </p:cNvPr>
          <p:cNvPicPr>
            <a:picLocks noChangeAspect="1"/>
          </p:cNvPicPr>
          <p:nvPr/>
        </p:nvPicPr>
        <p:blipFill>
          <a:blip r:embed="rId2"/>
          <a:stretch>
            <a:fillRect/>
          </a:stretch>
        </p:blipFill>
        <p:spPr>
          <a:xfrm>
            <a:off x="10905747" y="0"/>
            <a:ext cx="1286259" cy="6858000"/>
          </a:xfrm>
          <a:prstGeom prst="rect">
            <a:avLst/>
          </a:prstGeom>
          <a:noFill/>
          <a:ln cap="flat">
            <a:noFill/>
          </a:ln>
        </p:spPr>
      </p:pic>
      <p:pic>
        <p:nvPicPr>
          <p:cNvPr id="4" name="Ink 17">
            <a:extLst>
              <a:ext uri="{FF2B5EF4-FFF2-40B4-BE49-F238E27FC236}">
                <a16:creationId xmlns:a16="http://schemas.microsoft.com/office/drawing/2014/main" id="{9B40A5EE-7602-BABE-4926-6E51F5CD6B15}"/>
              </a:ext>
            </a:extLst>
          </p:cNvPr>
          <p:cNvPicPr>
            <a:picLocks noChangeAspect="1"/>
          </p:cNvPicPr>
          <p:nvPr/>
        </p:nvPicPr>
        <p:blipFill>
          <a:blip r:embed="rId3"/>
          <a:stretch>
            <a:fillRect/>
          </a:stretch>
        </p:blipFill>
        <p:spPr>
          <a:xfrm>
            <a:off x="12490713" y="6342653"/>
            <a:ext cx="356" cy="356"/>
          </a:xfrm>
          <a:prstGeom prst="rect">
            <a:avLst/>
          </a:prstGeom>
          <a:noFill/>
          <a:ln cap="flat">
            <a:noFill/>
          </a:ln>
        </p:spPr>
      </p:pic>
      <p:sp>
        <p:nvSpPr>
          <p:cNvPr id="2" name="Slide Number Placeholder 3">
            <a:extLst>
              <a:ext uri="{FF2B5EF4-FFF2-40B4-BE49-F238E27FC236}">
                <a16:creationId xmlns:a16="http://schemas.microsoft.com/office/drawing/2014/main" id="{EEA7ECC4-2ECA-86A4-43B4-E57FED92620C}"/>
              </a:ext>
            </a:extLst>
          </p:cNvPr>
          <p:cNvSpPr txBox="1">
            <a:spLocks noGrp="1"/>
          </p:cNvSpPr>
          <p:nvPr>
            <p:ph type="sldNum" sz="quarter" idx="8"/>
          </p:nvPr>
        </p:nvSpPr>
        <p:spPr>
          <a:xfrm>
            <a:off x="11560119" y="3138988"/>
            <a:ext cx="545915" cy="580031"/>
          </a:xfrm>
        </p:spPr>
        <p:txBody>
          <a:bodyPr/>
          <a:lstStyle>
            <a:lvl1pPr>
              <a:defRPr/>
            </a:lvl1pPr>
          </a:lstStyle>
          <a:p>
            <a:pPr lvl="0"/>
            <a:fld id="{03B2311E-304D-4396-A866-15176B9A427A}" type="slidenum">
              <a:t>‹#›</a:t>
            </a:fld>
            <a:endParaRPr lang="en-US"/>
          </a:p>
        </p:txBody>
      </p:sp>
    </p:spTree>
    <p:extLst>
      <p:ext uri="{BB962C8B-B14F-4D97-AF65-F5344CB8AC3E}">
        <p14:creationId xmlns:p14="http://schemas.microsoft.com/office/powerpoint/2010/main" val="2591126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6" name="Picture 9" descr="A person in a dark room&#10;&#10;Description automatically generated">
            <a:extLst>
              <a:ext uri="{FF2B5EF4-FFF2-40B4-BE49-F238E27FC236}">
                <a16:creationId xmlns:a16="http://schemas.microsoft.com/office/drawing/2014/main" id="{F73DCD27-E4BC-DDB3-494C-7774C59B1DBC}"/>
              </a:ext>
            </a:extLst>
          </p:cNvPr>
          <p:cNvPicPr>
            <a:picLocks noChangeAspect="1"/>
          </p:cNvPicPr>
          <p:nvPr/>
        </p:nvPicPr>
        <p:blipFill>
          <a:blip r:embed="rId2"/>
          <a:stretch>
            <a:fillRect/>
          </a:stretch>
        </p:blipFill>
        <p:spPr>
          <a:xfrm>
            <a:off x="10905747" y="0"/>
            <a:ext cx="1286259" cy="6858000"/>
          </a:xfrm>
          <a:prstGeom prst="rect">
            <a:avLst/>
          </a:prstGeom>
          <a:noFill/>
          <a:ln cap="flat">
            <a:noFill/>
          </a:ln>
        </p:spPr>
      </p:pic>
      <p:pic>
        <p:nvPicPr>
          <p:cNvPr id="7" name="Ink 17">
            <a:extLst>
              <a:ext uri="{FF2B5EF4-FFF2-40B4-BE49-F238E27FC236}">
                <a16:creationId xmlns:a16="http://schemas.microsoft.com/office/drawing/2014/main" id="{A9772D88-1C99-E618-73E0-AF4979C1D2FC}"/>
              </a:ext>
            </a:extLst>
          </p:cNvPr>
          <p:cNvPicPr>
            <a:picLocks noChangeAspect="1"/>
          </p:cNvPicPr>
          <p:nvPr/>
        </p:nvPicPr>
        <p:blipFill>
          <a:blip r:embed="rId3"/>
          <a:stretch>
            <a:fillRect/>
          </a:stretch>
        </p:blipFill>
        <p:spPr>
          <a:xfrm>
            <a:off x="12490713" y="6342653"/>
            <a:ext cx="356" cy="356"/>
          </a:xfrm>
          <a:prstGeom prst="rect">
            <a:avLst/>
          </a:prstGeom>
          <a:noFill/>
          <a:ln cap="flat">
            <a:noFill/>
          </a:ln>
        </p:spPr>
      </p:pic>
      <p:sp>
        <p:nvSpPr>
          <p:cNvPr id="2" name="Text Placeholder 3">
            <a:extLst>
              <a:ext uri="{FF2B5EF4-FFF2-40B4-BE49-F238E27FC236}">
                <a16:creationId xmlns:a16="http://schemas.microsoft.com/office/drawing/2014/main" id="{D4D247F2-0300-7C8D-FB02-ED59FC97B354}"/>
              </a:ext>
            </a:extLst>
          </p:cNvPr>
          <p:cNvSpPr txBox="1">
            <a:spLocks noGrp="1"/>
          </p:cNvSpPr>
          <p:nvPr>
            <p:ph type="body" idx="2"/>
          </p:nvPr>
        </p:nvSpPr>
        <p:spPr>
          <a:xfrm>
            <a:off x="1063630" y="2374705"/>
            <a:ext cx="4170358" cy="4026094"/>
          </a:xfrm>
        </p:spPr>
        <p:txBody>
          <a:bodyPr/>
          <a:lstStyle>
            <a:lvl1pPr marL="0" indent="0">
              <a:buNone/>
              <a:defRPr sz="1600"/>
            </a:lvl1pPr>
          </a:lstStyle>
          <a:p>
            <a:pPr lvl="0"/>
            <a:r>
              <a:rPr lang="en-US"/>
              <a:t>Click to edit Master text styles</a:t>
            </a:r>
          </a:p>
        </p:txBody>
      </p:sp>
      <p:sp>
        <p:nvSpPr>
          <p:cNvPr id="3" name="Date Placeholder 4">
            <a:extLst>
              <a:ext uri="{FF2B5EF4-FFF2-40B4-BE49-F238E27FC236}">
                <a16:creationId xmlns:a16="http://schemas.microsoft.com/office/drawing/2014/main" id="{82947925-C724-5F16-EF8E-2EC72C66388C}"/>
              </a:ext>
            </a:extLst>
          </p:cNvPr>
          <p:cNvSpPr txBox="1">
            <a:spLocks noGrp="1"/>
          </p:cNvSpPr>
          <p:nvPr>
            <p:ph type="dt" sz="half" idx="7"/>
          </p:nvPr>
        </p:nvSpPr>
        <p:spPr>
          <a:xfrm rot="5400013">
            <a:off x="10509239" y="5071825"/>
            <a:ext cx="2647663" cy="365129"/>
          </a:xfrm>
        </p:spPr>
        <p:txBody>
          <a:bodyPr/>
          <a:lstStyle>
            <a:lvl1pPr>
              <a:defRPr/>
            </a:lvl1pPr>
          </a:lstStyle>
          <a:p>
            <a:pPr lvl="0"/>
            <a:fld id="{CC961974-E0DB-4AF5-B805-FD27717633BC}" type="datetime4">
              <a:rPr lang="en-US"/>
              <a:pPr lvl="0"/>
              <a:t>March 16, 2026</a:t>
            </a:fld>
            <a:endParaRPr lang="en-US"/>
          </a:p>
        </p:txBody>
      </p:sp>
      <p:sp>
        <p:nvSpPr>
          <p:cNvPr id="4" name="Footer Placeholder 5">
            <a:extLst>
              <a:ext uri="{FF2B5EF4-FFF2-40B4-BE49-F238E27FC236}">
                <a16:creationId xmlns:a16="http://schemas.microsoft.com/office/drawing/2014/main" id="{DA85F13D-FBC6-9331-86AD-8949AEF00818}"/>
              </a:ext>
            </a:extLst>
          </p:cNvPr>
          <p:cNvSpPr txBox="1">
            <a:spLocks noGrp="1"/>
          </p:cNvSpPr>
          <p:nvPr>
            <p:ph type="ftr" sz="quarter" idx="9"/>
          </p:nvPr>
        </p:nvSpPr>
        <p:spPr>
          <a:xfrm rot="5400013">
            <a:off x="10447823" y="1407399"/>
            <a:ext cx="2770494" cy="365129"/>
          </a:xfrm>
        </p:spPr>
        <p:txBody>
          <a:bodyPr/>
          <a:lstStyle>
            <a:lvl1pPr>
              <a:defRPr/>
            </a:lvl1pPr>
          </a:lstStyle>
          <a:p>
            <a:pPr lvl="0"/>
            <a:endParaRPr lang="en-US"/>
          </a:p>
        </p:txBody>
      </p:sp>
      <p:sp>
        <p:nvSpPr>
          <p:cNvPr id="5" name="Slide Number Placeholder 6">
            <a:extLst>
              <a:ext uri="{FF2B5EF4-FFF2-40B4-BE49-F238E27FC236}">
                <a16:creationId xmlns:a16="http://schemas.microsoft.com/office/drawing/2014/main" id="{18158304-97DE-FEB7-DA2C-02821AC0D44F}"/>
              </a:ext>
            </a:extLst>
          </p:cNvPr>
          <p:cNvSpPr txBox="1">
            <a:spLocks noGrp="1"/>
          </p:cNvSpPr>
          <p:nvPr>
            <p:ph type="sldNum" sz="quarter" idx="8"/>
          </p:nvPr>
        </p:nvSpPr>
        <p:spPr>
          <a:xfrm>
            <a:off x="11560119" y="3138988"/>
            <a:ext cx="545915" cy="580031"/>
          </a:xfrm>
        </p:spPr>
        <p:txBody>
          <a:bodyPr/>
          <a:lstStyle>
            <a:lvl1pPr>
              <a:defRPr/>
            </a:lvl1pPr>
          </a:lstStyle>
          <a:p>
            <a:pPr lvl="0"/>
            <a:fld id="{5E3E49E8-EAD2-4DF7-8C66-84D20E8A25B5}" type="slidenum">
              <a:t>‹#›</a:t>
            </a:fld>
            <a:endParaRPr lang="en-US"/>
          </a:p>
        </p:txBody>
      </p:sp>
    </p:spTree>
    <p:extLst>
      <p:ext uri="{BB962C8B-B14F-4D97-AF65-F5344CB8AC3E}">
        <p14:creationId xmlns:p14="http://schemas.microsoft.com/office/powerpoint/2010/main" val="42376856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6" name="Picture 9" descr="A person in a dark room&#10;&#10;Description automatically generated">
            <a:extLst>
              <a:ext uri="{FF2B5EF4-FFF2-40B4-BE49-F238E27FC236}">
                <a16:creationId xmlns:a16="http://schemas.microsoft.com/office/drawing/2014/main" id="{D7F6B36A-10FC-C94B-39BB-E9CCEDBA6D2C}"/>
              </a:ext>
            </a:extLst>
          </p:cNvPr>
          <p:cNvPicPr>
            <a:picLocks noChangeAspect="1"/>
          </p:cNvPicPr>
          <p:nvPr/>
        </p:nvPicPr>
        <p:blipFill>
          <a:blip r:embed="rId2"/>
          <a:stretch>
            <a:fillRect/>
          </a:stretch>
        </p:blipFill>
        <p:spPr>
          <a:xfrm>
            <a:off x="10905747" y="0"/>
            <a:ext cx="1286259" cy="6858000"/>
          </a:xfrm>
          <a:prstGeom prst="rect">
            <a:avLst/>
          </a:prstGeom>
          <a:noFill/>
          <a:ln cap="flat">
            <a:noFill/>
          </a:ln>
        </p:spPr>
      </p:pic>
      <p:pic>
        <p:nvPicPr>
          <p:cNvPr id="7" name="Ink 17">
            <a:extLst>
              <a:ext uri="{FF2B5EF4-FFF2-40B4-BE49-F238E27FC236}">
                <a16:creationId xmlns:a16="http://schemas.microsoft.com/office/drawing/2014/main" id="{CE70CFB3-C5BB-9F71-4324-2D256BBF1D95}"/>
              </a:ext>
            </a:extLst>
          </p:cNvPr>
          <p:cNvPicPr>
            <a:picLocks noChangeAspect="1"/>
          </p:cNvPicPr>
          <p:nvPr/>
        </p:nvPicPr>
        <p:blipFill>
          <a:blip r:embed="rId3"/>
          <a:stretch>
            <a:fillRect/>
          </a:stretch>
        </p:blipFill>
        <p:spPr>
          <a:xfrm>
            <a:off x="12490713" y="6342653"/>
            <a:ext cx="356" cy="356"/>
          </a:xfrm>
          <a:prstGeom prst="rect">
            <a:avLst/>
          </a:prstGeom>
          <a:noFill/>
          <a:ln cap="flat">
            <a:noFill/>
          </a:ln>
        </p:spPr>
      </p:pic>
      <p:sp>
        <p:nvSpPr>
          <p:cNvPr id="2" name="Text Placeholder 3">
            <a:extLst>
              <a:ext uri="{FF2B5EF4-FFF2-40B4-BE49-F238E27FC236}">
                <a16:creationId xmlns:a16="http://schemas.microsoft.com/office/drawing/2014/main" id="{A2E45FA1-DC4B-AB5C-726E-4B5B981C63E4}"/>
              </a:ext>
            </a:extLst>
          </p:cNvPr>
          <p:cNvSpPr txBox="1">
            <a:spLocks noGrp="1"/>
          </p:cNvSpPr>
          <p:nvPr>
            <p:ph type="body" idx="2"/>
          </p:nvPr>
        </p:nvSpPr>
        <p:spPr>
          <a:xfrm>
            <a:off x="1062039" y="2386017"/>
            <a:ext cx="3913238" cy="4014782"/>
          </a:xfrm>
        </p:spPr>
        <p:txBody>
          <a:bodyPr/>
          <a:lstStyle>
            <a:lvl1pPr marL="0" indent="0">
              <a:buNone/>
              <a:defRPr sz="1600"/>
            </a:lvl1pPr>
          </a:lstStyle>
          <a:p>
            <a:pPr lvl="0"/>
            <a:r>
              <a:rPr lang="en-US"/>
              <a:t>Click to edit Master text styles</a:t>
            </a:r>
          </a:p>
        </p:txBody>
      </p:sp>
      <p:sp>
        <p:nvSpPr>
          <p:cNvPr id="3" name="Date Placeholder 4">
            <a:extLst>
              <a:ext uri="{FF2B5EF4-FFF2-40B4-BE49-F238E27FC236}">
                <a16:creationId xmlns:a16="http://schemas.microsoft.com/office/drawing/2014/main" id="{05015D18-3C3A-7C9C-973B-C4CAC02866BC}"/>
              </a:ext>
            </a:extLst>
          </p:cNvPr>
          <p:cNvSpPr txBox="1">
            <a:spLocks noGrp="1"/>
          </p:cNvSpPr>
          <p:nvPr>
            <p:ph type="dt" sz="half" idx="7"/>
          </p:nvPr>
        </p:nvSpPr>
        <p:spPr>
          <a:xfrm rot="5400013">
            <a:off x="10509239" y="5071825"/>
            <a:ext cx="2647663" cy="365129"/>
          </a:xfrm>
        </p:spPr>
        <p:txBody>
          <a:bodyPr/>
          <a:lstStyle>
            <a:lvl1pPr>
              <a:defRPr/>
            </a:lvl1pPr>
          </a:lstStyle>
          <a:p>
            <a:pPr lvl="0"/>
            <a:fld id="{06FAB40E-2554-4B1A-A2A0-0F1F88105B97}" type="datetime4">
              <a:rPr lang="en-US"/>
              <a:pPr lvl="0"/>
              <a:t>March 16, 2026</a:t>
            </a:fld>
            <a:endParaRPr lang="en-US"/>
          </a:p>
        </p:txBody>
      </p:sp>
      <p:sp>
        <p:nvSpPr>
          <p:cNvPr id="4" name="Footer Placeholder 5">
            <a:extLst>
              <a:ext uri="{FF2B5EF4-FFF2-40B4-BE49-F238E27FC236}">
                <a16:creationId xmlns:a16="http://schemas.microsoft.com/office/drawing/2014/main" id="{5BBD20C5-4A4D-D159-49FB-2E8F9E2508E3}"/>
              </a:ext>
            </a:extLst>
          </p:cNvPr>
          <p:cNvSpPr txBox="1">
            <a:spLocks noGrp="1"/>
          </p:cNvSpPr>
          <p:nvPr>
            <p:ph type="ftr" sz="quarter" idx="9"/>
          </p:nvPr>
        </p:nvSpPr>
        <p:spPr>
          <a:xfrm rot="5400013">
            <a:off x="10447823" y="1407399"/>
            <a:ext cx="2770494" cy="365129"/>
          </a:xfrm>
        </p:spPr>
        <p:txBody>
          <a:bodyPr/>
          <a:lstStyle>
            <a:lvl1pPr>
              <a:defRPr/>
            </a:lvl1pPr>
          </a:lstStyle>
          <a:p>
            <a:pPr lvl="0"/>
            <a:endParaRPr lang="en-US"/>
          </a:p>
        </p:txBody>
      </p:sp>
      <p:sp>
        <p:nvSpPr>
          <p:cNvPr id="5" name="Slide Number Placeholder 6">
            <a:extLst>
              <a:ext uri="{FF2B5EF4-FFF2-40B4-BE49-F238E27FC236}">
                <a16:creationId xmlns:a16="http://schemas.microsoft.com/office/drawing/2014/main" id="{9267BC75-DB34-7C89-1368-5A6D8B2C0124}"/>
              </a:ext>
            </a:extLst>
          </p:cNvPr>
          <p:cNvSpPr txBox="1">
            <a:spLocks noGrp="1"/>
          </p:cNvSpPr>
          <p:nvPr>
            <p:ph type="sldNum" sz="quarter" idx="8"/>
          </p:nvPr>
        </p:nvSpPr>
        <p:spPr>
          <a:xfrm>
            <a:off x="11560119" y="3138988"/>
            <a:ext cx="545915" cy="580031"/>
          </a:xfrm>
        </p:spPr>
        <p:txBody>
          <a:bodyPr/>
          <a:lstStyle>
            <a:lvl1pPr>
              <a:defRPr/>
            </a:lvl1pPr>
          </a:lstStyle>
          <a:p>
            <a:pPr lvl="0"/>
            <a:fld id="{B63BFBCD-B0C5-488D-9F8B-04F736D146D0}" type="slidenum">
              <a:t>‹#›</a:t>
            </a:fld>
            <a:endParaRPr lang="en-US"/>
          </a:p>
        </p:txBody>
      </p:sp>
    </p:spTree>
    <p:extLst>
      <p:ext uri="{BB962C8B-B14F-4D97-AF65-F5344CB8AC3E}">
        <p14:creationId xmlns:p14="http://schemas.microsoft.com/office/powerpoint/2010/main" val="717661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pic>
        <p:nvPicPr>
          <p:cNvPr id="5" name="Picture 9" descr="A person in a dark room&#10;&#10;Description automatically generated">
            <a:extLst>
              <a:ext uri="{FF2B5EF4-FFF2-40B4-BE49-F238E27FC236}">
                <a16:creationId xmlns:a16="http://schemas.microsoft.com/office/drawing/2014/main" id="{2E872A95-80EF-1217-1E7B-1BE60A7AF322}"/>
              </a:ext>
            </a:extLst>
          </p:cNvPr>
          <p:cNvPicPr>
            <a:picLocks noChangeAspect="1"/>
          </p:cNvPicPr>
          <p:nvPr/>
        </p:nvPicPr>
        <p:blipFill>
          <a:blip r:embed="rId2"/>
          <a:stretch>
            <a:fillRect/>
          </a:stretch>
        </p:blipFill>
        <p:spPr>
          <a:xfrm>
            <a:off x="10905747" y="0"/>
            <a:ext cx="1286259" cy="6858000"/>
          </a:xfrm>
          <a:prstGeom prst="rect">
            <a:avLst/>
          </a:prstGeom>
          <a:noFill/>
          <a:ln cap="flat">
            <a:noFill/>
          </a:ln>
        </p:spPr>
      </p:pic>
      <p:pic>
        <p:nvPicPr>
          <p:cNvPr id="6" name="Ink 17">
            <a:extLst>
              <a:ext uri="{FF2B5EF4-FFF2-40B4-BE49-F238E27FC236}">
                <a16:creationId xmlns:a16="http://schemas.microsoft.com/office/drawing/2014/main" id="{0EAE768A-E040-BDF3-CB87-C6A7C728DC83}"/>
              </a:ext>
            </a:extLst>
          </p:cNvPr>
          <p:cNvPicPr>
            <a:picLocks noChangeAspect="1"/>
          </p:cNvPicPr>
          <p:nvPr/>
        </p:nvPicPr>
        <p:blipFill>
          <a:blip r:embed="rId3"/>
          <a:stretch>
            <a:fillRect/>
          </a:stretch>
        </p:blipFill>
        <p:spPr>
          <a:xfrm>
            <a:off x="12490713" y="6342653"/>
            <a:ext cx="356" cy="356"/>
          </a:xfrm>
          <a:prstGeom prst="rect">
            <a:avLst/>
          </a:prstGeom>
          <a:noFill/>
          <a:ln cap="flat">
            <a:noFill/>
          </a:ln>
        </p:spPr>
      </p:pic>
      <p:sp>
        <p:nvSpPr>
          <p:cNvPr id="2" name="Footer Placeholder 4">
            <a:extLst>
              <a:ext uri="{FF2B5EF4-FFF2-40B4-BE49-F238E27FC236}">
                <a16:creationId xmlns:a16="http://schemas.microsoft.com/office/drawing/2014/main" id="{6FC66857-C548-A1BB-F5D6-EDFA5E88D7FC}"/>
              </a:ext>
            </a:extLst>
          </p:cNvPr>
          <p:cNvSpPr txBox="1">
            <a:spLocks noGrp="1"/>
          </p:cNvSpPr>
          <p:nvPr>
            <p:ph type="ftr" sz="quarter" idx="9"/>
          </p:nvPr>
        </p:nvSpPr>
        <p:spPr>
          <a:xfrm rot="5400013">
            <a:off x="10447823" y="1407399"/>
            <a:ext cx="2770494" cy="365129"/>
          </a:xfrm>
        </p:spPr>
        <p:txBody>
          <a:bodyPr/>
          <a:lstStyle>
            <a:lvl1pPr>
              <a:defRPr/>
            </a:lvl1pPr>
          </a:lstStyle>
          <a:p>
            <a:pPr lvl="0"/>
            <a:endParaRPr lang="en-US"/>
          </a:p>
        </p:txBody>
      </p:sp>
      <p:sp>
        <p:nvSpPr>
          <p:cNvPr id="3" name="Slide Number Placeholder 5">
            <a:extLst>
              <a:ext uri="{FF2B5EF4-FFF2-40B4-BE49-F238E27FC236}">
                <a16:creationId xmlns:a16="http://schemas.microsoft.com/office/drawing/2014/main" id="{C1482671-B598-D608-1D09-8DB3A8EDB23E}"/>
              </a:ext>
            </a:extLst>
          </p:cNvPr>
          <p:cNvSpPr txBox="1">
            <a:spLocks noGrp="1"/>
          </p:cNvSpPr>
          <p:nvPr>
            <p:ph type="sldNum" sz="quarter" idx="8"/>
          </p:nvPr>
        </p:nvSpPr>
        <p:spPr>
          <a:xfrm>
            <a:off x="11560119" y="3138988"/>
            <a:ext cx="545915" cy="580031"/>
          </a:xfrm>
        </p:spPr>
        <p:txBody>
          <a:bodyPr/>
          <a:lstStyle>
            <a:lvl1pPr>
              <a:defRPr/>
            </a:lvl1pPr>
          </a:lstStyle>
          <a:p>
            <a:pPr lvl="0"/>
            <a:fld id="{64788508-9973-4633-A73A-C9447024E94A}" type="slidenum">
              <a:t>‹#›</a:t>
            </a:fld>
            <a:endParaRPr lang="en-US"/>
          </a:p>
        </p:txBody>
      </p:sp>
      <p:sp>
        <p:nvSpPr>
          <p:cNvPr id="4" name="Title 6">
            <a:extLst>
              <a:ext uri="{FF2B5EF4-FFF2-40B4-BE49-F238E27FC236}">
                <a16:creationId xmlns:a16="http://schemas.microsoft.com/office/drawing/2014/main" id="{069DEFAD-6701-DD2E-9819-B21BF49B4BD4}"/>
              </a:ext>
            </a:extLst>
          </p:cNvPr>
          <p:cNvSpPr txBox="1">
            <a:spLocks noGrp="1"/>
          </p:cNvSpPr>
          <p:nvPr>
            <p:ph type="title"/>
          </p:nvPr>
        </p:nvSpPr>
        <p:spPr>
          <a:xfrm>
            <a:off x="1050883" y="609603"/>
            <a:ext cx="9810606" cy="1216023"/>
          </a:xfrm>
        </p:spPr>
        <p:txBody>
          <a:bodyPr/>
          <a:lstStyle>
            <a:lvl1pPr>
              <a:defRPr/>
            </a:lvl1pPr>
          </a:lstStyle>
          <a:p>
            <a:pPr lvl="0"/>
            <a:r>
              <a:rPr lang="en-US"/>
              <a:t>Click to edit Master title style</a:t>
            </a:r>
          </a:p>
        </p:txBody>
      </p:sp>
    </p:spTree>
    <p:extLst>
      <p:ext uri="{BB962C8B-B14F-4D97-AF65-F5344CB8AC3E}">
        <p14:creationId xmlns:p14="http://schemas.microsoft.com/office/powerpoint/2010/main" val="2990248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5" name="Picture 9" descr="A person in a dark room&#10;&#10;Description automatically generated">
            <a:extLst>
              <a:ext uri="{FF2B5EF4-FFF2-40B4-BE49-F238E27FC236}">
                <a16:creationId xmlns:a16="http://schemas.microsoft.com/office/drawing/2014/main" id="{E6514FFE-4BDF-35CA-8B81-EAD87046AB4D}"/>
              </a:ext>
            </a:extLst>
          </p:cNvPr>
          <p:cNvPicPr>
            <a:picLocks noChangeAspect="1"/>
          </p:cNvPicPr>
          <p:nvPr/>
        </p:nvPicPr>
        <p:blipFill>
          <a:blip r:embed="rId2"/>
          <a:stretch>
            <a:fillRect/>
          </a:stretch>
        </p:blipFill>
        <p:spPr>
          <a:xfrm>
            <a:off x="10905747" y="0"/>
            <a:ext cx="1286259" cy="6858000"/>
          </a:xfrm>
          <a:prstGeom prst="rect">
            <a:avLst/>
          </a:prstGeom>
          <a:noFill/>
          <a:ln cap="flat">
            <a:noFill/>
          </a:ln>
        </p:spPr>
      </p:pic>
      <p:pic>
        <p:nvPicPr>
          <p:cNvPr id="6" name="Ink 17">
            <a:extLst>
              <a:ext uri="{FF2B5EF4-FFF2-40B4-BE49-F238E27FC236}">
                <a16:creationId xmlns:a16="http://schemas.microsoft.com/office/drawing/2014/main" id="{FCCEC102-2A77-9FDE-CD75-11F3F7F4AD38}"/>
              </a:ext>
            </a:extLst>
          </p:cNvPr>
          <p:cNvPicPr>
            <a:picLocks noChangeAspect="1"/>
          </p:cNvPicPr>
          <p:nvPr/>
        </p:nvPicPr>
        <p:blipFill>
          <a:blip r:embed="rId3"/>
          <a:stretch>
            <a:fillRect/>
          </a:stretch>
        </p:blipFill>
        <p:spPr>
          <a:xfrm>
            <a:off x="12490713" y="6342653"/>
            <a:ext cx="356" cy="356"/>
          </a:xfrm>
          <a:prstGeom prst="rect">
            <a:avLst/>
          </a:prstGeom>
          <a:noFill/>
          <a:ln cap="flat">
            <a:noFill/>
          </a:ln>
        </p:spPr>
      </p:pic>
      <p:sp>
        <p:nvSpPr>
          <p:cNvPr id="2" name="Date Placeholder 3">
            <a:extLst>
              <a:ext uri="{FF2B5EF4-FFF2-40B4-BE49-F238E27FC236}">
                <a16:creationId xmlns:a16="http://schemas.microsoft.com/office/drawing/2014/main" id="{BBD1CF6E-CCD4-966D-D311-0441FF8192A3}"/>
              </a:ext>
            </a:extLst>
          </p:cNvPr>
          <p:cNvSpPr txBox="1">
            <a:spLocks noGrp="1"/>
          </p:cNvSpPr>
          <p:nvPr>
            <p:ph type="dt" sz="half" idx="7"/>
          </p:nvPr>
        </p:nvSpPr>
        <p:spPr>
          <a:xfrm rot="5400013">
            <a:off x="10509239" y="5071825"/>
            <a:ext cx="2647663" cy="365129"/>
          </a:xfrm>
        </p:spPr>
        <p:txBody>
          <a:bodyPr/>
          <a:lstStyle>
            <a:lvl1pPr>
              <a:defRPr/>
            </a:lvl1pPr>
          </a:lstStyle>
          <a:p>
            <a:pPr lvl="0"/>
            <a:fld id="{9B2E10C6-9501-40D2-B916-06E838C5B532}" type="datetime4">
              <a:rPr lang="en-US"/>
              <a:pPr lvl="0"/>
              <a:t>March 16, 2026</a:t>
            </a:fld>
            <a:endParaRPr lang="en-US"/>
          </a:p>
        </p:txBody>
      </p:sp>
      <p:sp>
        <p:nvSpPr>
          <p:cNvPr id="3" name="Footer Placeholder 4">
            <a:extLst>
              <a:ext uri="{FF2B5EF4-FFF2-40B4-BE49-F238E27FC236}">
                <a16:creationId xmlns:a16="http://schemas.microsoft.com/office/drawing/2014/main" id="{D616A207-8325-47F4-0730-BE8AE7A3A7EC}"/>
              </a:ext>
            </a:extLst>
          </p:cNvPr>
          <p:cNvSpPr txBox="1">
            <a:spLocks noGrp="1"/>
          </p:cNvSpPr>
          <p:nvPr>
            <p:ph type="ftr" sz="quarter" idx="9"/>
          </p:nvPr>
        </p:nvSpPr>
        <p:spPr>
          <a:xfrm rot="5400013">
            <a:off x="10447823" y="1407399"/>
            <a:ext cx="2770494" cy="365129"/>
          </a:xfrm>
        </p:spPr>
        <p:txBody>
          <a:bodyPr/>
          <a:lstStyle>
            <a:lvl1pPr>
              <a:defRPr/>
            </a:lvl1pPr>
          </a:lstStyle>
          <a:p>
            <a:pPr lvl="0"/>
            <a:endParaRPr lang="en-US"/>
          </a:p>
        </p:txBody>
      </p:sp>
      <p:sp>
        <p:nvSpPr>
          <p:cNvPr id="4" name="Slide Number Placeholder 5">
            <a:extLst>
              <a:ext uri="{FF2B5EF4-FFF2-40B4-BE49-F238E27FC236}">
                <a16:creationId xmlns:a16="http://schemas.microsoft.com/office/drawing/2014/main" id="{2270A7CD-B625-994F-7A27-9A79726056AE}"/>
              </a:ext>
            </a:extLst>
          </p:cNvPr>
          <p:cNvSpPr txBox="1">
            <a:spLocks noGrp="1"/>
          </p:cNvSpPr>
          <p:nvPr>
            <p:ph type="sldNum" sz="quarter" idx="8"/>
          </p:nvPr>
        </p:nvSpPr>
        <p:spPr>
          <a:xfrm>
            <a:off x="11560119" y="3138988"/>
            <a:ext cx="545915" cy="580031"/>
          </a:xfrm>
        </p:spPr>
        <p:txBody>
          <a:bodyPr/>
          <a:lstStyle>
            <a:lvl1pPr>
              <a:defRPr/>
            </a:lvl1pPr>
          </a:lstStyle>
          <a:p>
            <a:pPr lvl="0"/>
            <a:fld id="{2BA00D08-C80B-48C5-953E-794B17E538F9}" type="slidenum">
              <a:t>‹#›</a:t>
            </a:fld>
            <a:endParaRPr lang="en-US"/>
          </a:p>
        </p:txBody>
      </p:sp>
    </p:spTree>
    <p:extLst>
      <p:ext uri="{BB962C8B-B14F-4D97-AF65-F5344CB8AC3E}">
        <p14:creationId xmlns:p14="http://schemas.microsoft.com/office/powerpoint/2010/main" val="40552867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9" descr="A person in a dark room&#10;&#10;Description automatically generated">
            <a:extLst>
              <a:ext uri="{FF2B5EF4-FFF2-40B4-BE49-F238E27FC236}">
                <a16:creationId xmlns:a16="http://schemas.microsoft.com/office/drawing/2014/main" id="{4C1711EB-2491-A457-BD53-9D4363C26DC6}"/>
              </a:ext>
            </a:extLst>
          </p:cNvPr>
          <p:cNvPicPr>
            <a:picLocks noChangeAspect="1"/>
          </p:cNvPicPr>
          <p:nvPr/>
        </p:nvPicPr>
        <p:blipFill>
          <a:blip r:embed="rId13"/>
          <a:stretch>
            <a:fillRect/>
          </a:stretch>
        </p:blipFill>
        <p:spPr>
          <a:xfrm>
            <a:off x="10905747" y="0"/>
            <a:ext cx="1286259" cy="6858000"/>
          </a:xfrm>
          <a:prstGeom prst="rect">
            <a:avLst/>
          </a:prstGeom>
          <a:noFill/>
          <a:ln cap="flat">
            <a:noFill/>
          </a:ln>
        </p:spPr>
      </p:pic>
      <p:sp>
        <p:nvSpPr>
          <p:cNvPr id="3" name="Title Placeholder 1">
            <a:extLst>
              <a:ext uri="{FF2B5EF4-FFF2-40B4-BE49-F238E27FC236}">
                <a16:creationId xmlns:a16="http://schemas.microsoft.com/office/drawing/2014/main" id="{BB7FB56F-95A8-F17A-E508-43E50FAB9DC7}"/>
              </a:ext>
            </a:extLst>
          </p:cNvPr>
          <p:cNvSpPr txBox="1">
            <a:spLocks noGrp="1"/>
          </p:cNvSpPr>
          <p:nvPr>
            <p:ph type="title"/>
          </p:nvPr>
        </p:nvSpPr>
        <p:spPr>
          <a:xfrm>
            <a:off x="1050883" y="609603"/>
            <a:ext cx="9810606" cy="1216023"/>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003314E7-7797-67A1-36FD-1C1AAD28DB93}"/>
              </a:ext>
            </a:extLst>
          </p:cNvPr>
          <p:cNvSpPr txBox="1">
            <a:spLocks noGrp="1"/>
          </p:cNvSpPr>
          <p:nvPr>
            <p:ph type="body" idx="1"/>
          </p:nvPr>
        </p:nvSpPr>
        <p:spPr>
          <a:xfrm>
            <a:off x="1050883" y="1825627"/>
            <a:ext cx="9810606" cy="4428750"/>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5A8456B9-FCD3-8CE6-61FA-BC3C9ACC2E22}"/>
              </a:ext>
            </a:extLst>
          </p:cNvPr>
          <p:cNvSpPr txBox="1">
            <a:spLocks noGrp="1"/>
          </p:cNvSpPr>
          <p:nvPr>
            <p:ph type="dt" sz="half" idx="2"/>
          </p:nvPr>
        </p:nvSpPr>
        <p:spPr>
          <a:xfrm rot="5400013">
            <a:off x="10509239" y="5071825"/>
            <a:ext cx="2647663"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all" spc="300" baseline="0">
                <a:solidFill>
                  <a:srgbClr val="262626"/>
                </a:solidFill>
                <a:uFillTx/>
                <a:latin typeface="Bembo"/>
              </a:defRPr>
            </a:lvl1pPr>
          </a:lstStyle>
          <a:p>
            <a:pPr lvl="0"/>
            <a:fld id="{D766AB0E-E659-4372-A58D-919BF904DC3E}" type="datetime4">
              <a:rPr lang="en-US"/>
              <a:pPr lvl="0"/>
              <a:t>March 16, 2026</a:t>
            </a:fld>
            <a:endParaRPr lang="en-US"/>
          </a:p>
        </p:txBody>
      </p:sp>
      <p:sp>
        <p:nvSpPr>
          <p:cNvPr id="6" name="Footer Placeholder 4">
            <a:extLst>
              <a:ext uri="{FF2B5EF4-FFF2-40B4-BE49-F238E27FC236}">
                <a16:creationId xmlns:a16="http://schemas.microsoft.com/office/drawing/2014/main" id="{C360E429-410E-DAA4-EE28-B27942D71F37}"/>
              </a:ext>
            </a:extLst>
          </p:cNvPr>
          <p:cNvSpPr txBox="1">
            <a:spLocks noGrp="1"/>
          </p:cNvSpPr>
          <p:nvPr>
            <p:ph type="ftr" sz="quarter" idx="3"/>
          </p:nvPr>
        </p:nvSpPr>
        <p:spPr>
          <a:xfrm rot="5400013">
            <a:off x="10447823" y="1407399"/>
            <a:ext cx="2770494"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all" spc="300" baseline="0">
                <a:solidFill>
                  <a:srgbClr val="262626"/>
                </a:solidFill>
                <a:uFillTx/>
                <a:latin typeface="Bembo"/>
              </a:defRPr>
            </a:lvl1pPr>
          </a:lstStyle>
          <a:p>
            <a:pPr lvl="0"/>
            <a:endParaRPr lang="en-US"/>
          </a:p>
        </p:txBody>
      </p:sp>
      <p:sp>
        <p:nvSpPr>
          <p:cNvPr id="7" name="Slide Number Placeholder 5">
            <a:extLst>
              <a:ext uri="{FF2B5EF4-FFF2-40B4-BE49-F238E27FC236}">
                <a16:creationId xmlns:a16="http://schemas.microsoft.com/office/drawing/2014/main" id="{26A01AE5-BA11-3790-39B6-4BEB58F77313}"/>
              </a:ext>
            </a:extLst>
          </p:cNvPr>
          <p:cNvSpPr txBox="1">
            <a:spLocks noGrp="1"/>
          </p:cNvSpPr>
          <p:nvPr>
            <p:ph type="sldNum" sz="quarter" idx="4"/>
          </p:nvPr>
        </p:nvSpPr>
        <p:spPr>
          <a:xfrm>
            <a:off x="11560119" y="3138988"/>
            <a:ext cx="545915" cy="580031"/>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600" b="0" i="0" u="none" strike="noStrike" kern="1200" cap="none" spc="0" baseline="0">
                <a:solidFill>
                  <a:srgbClr val="262626"/>
                </a:solidFill>
                <a:uFillTx/>
                <a:latin typeface="Bembo"/>
              </a:defRPr>
            </a:lvl1pPr>
          </a:lstStyle>
          <a:p>
            <a:pPr lvl="0"/>
            <a:fld id="{5A9CF550-8203-4430-BBDA-C1450A82C2DF}" type="slidenum">
              <a:t>‹#›</a:t>
            </a:fld>
            <a:endParaRPr lang="en-US"/>
          </a:p>
        </p:txBody>
      </p:sp>
      <p:pic>
        <p:nvPicPr>
          <p:cNvPr id="8" name="Ink 17">
            <a:extLst>
              <a:ext uri="{FF2B5EF4-FFF2-40B4-BE49-F238E27FC236}">
                <a16:creationId xmlns:a16="http://schemas.microsoft.com/office/drawing/2014/main" id="{A07A9FAF-9A42-AAFF-01B3-7471F4C212B3}"/>
              </a:ext>
            </a:extLst>
          </p:cNvPr>
          <p:cNvPicPr>
            <a:picLocks noChangeAspect="1"/>
          </p:cNvPicPr>
          <p:nvPr/>
        </p:nvPicPr>
        <p:blipFill>
          <a:blip r:embed="rId14"/>
          <a:stretch>
            <a:fillRect/>
          </a:stretch>
        </p:blipFill>
        <p:spPr>
          <a:xfrm>
            <a:off x="12490713" y="6342653"/>
            <a:ext cx="356" cy="356"/>
          </a:xfrm>
          <a:prstGeom prst="rect">
            <a:avLst/>
          </a:prstGeom>
          <a:noFill/>
          <a:ln cap="flat">
            <a:noFill/>
          </a:ln>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110000"/>
        </a:lnSpc>
        <a:spcBef>
          <a:spcPts val="0"/>
        </a:spcBef>
        <a:spcAft>
          <a:spcPts val="0"/>
        </a:spcAft>
        <a:buNone/>
        <a:tabLst/>
        <a:defRPr lang="en-US" sz="2800" b="0" i="0" u="none" strike="noStrike" kern="1200" cap="all" spc="600" baseline="0">
          <a:solidFill>
            <a:srgbClr val="262626"/>
          </a:solidFill>
          <a:uFillTx/>
          <a:latin typeface="Bembo"/>
          <a:ea typeface="Batang" pitchFamily="18"/>
        </a:defRPr>
      </a:lvl1pPr>
    </p:titleStyle>
    <p:bodyStyle>
      <a:lvl1pPr marL="228600" marR="0" lvl="0" indent="-228600" algn="l" defTabSz="914400" rtl="0" fontAlgn="auto" hangingPunct="1">
        <a:lnSpc>
          <a:spcPct val="100000"/>
        </a:lnSpc>
        <a:spcBef>
          <a:spcPts val="1000"/>
        </a:spcBef>
        <a:spcAft>
          <a:spcPts val="0"/>
        </a:spcAft>
        <a:buSzPct val="80000"/>
        <a:buFont typeface="Arial" pitchFamily="34"/>
        <a:buChar char="•"/>
        <a:tabLst/>
        <a:defRPr lang="en-US" sz="2000" b="0" i="0" u="none" strike="noStrike" kern="1200" cap="none" spc="50" baseline="0">
          <a:solidFill>
            <a:srgbClr val="262626"/>
          </a:solidFill>
          <a:uFillTx/>
          <a:latin typeface="Bembo"/>
          <a:ea typeface="Batang" pitchFamily="18"/>
        </a:defRPr>
      </a:lvl1pPr>
      <a:lvl2pPr marL="274320" marR="0" lvl="1" indent="0" algn="l" defTabSz="914400" rtl="0" fontAlgn="auto" hangingPunct="1">
        <a:lnSpc>
          <a:spcPct val="100000"/>
        </a:lnSpc>
        <a:spcBef>
          <a:spcPts val="500"/>
        </a:spcBef>
        <a:spcAft>
          <a:spcPts val="0"/>
        </a:spcAft>
        <a:buNone/>
        <a:tabLst/>
        <a:defRPr lang="en-US" sz="1800" b="0" i="0" u="none" strike="noStrike" kern="1200" cap="none" spc="50" baseline="0">
          <a:solidFill>
            <a:srgbClr val="262626"/>
          </a:solidFill>
          <a:uFillTx/>
          <a:latin typeface="Bembo"/>
          <a:ea typeface="Batang" pitchFamily="18"/>
        </a:defRPr>
      </a:lvl2pPr>
      <a:lvl3pPr marL="605790" marR="0" lvl="2" indent="-285750" algn="l" defTabSz="914400" rtl="0" fontAlgn="auto" hangingPunct="1">
        <a:lnSpc>
          <a:spcPct val="100000"/>
        </a:lnSpc>
        <a:spcBef>
          <a:spcPts val="500"/>
        </a:spcBef>
        <a:spcAft>
          <a:spcPts val="0"/>
        </a:spcAft>
        <a:buSzPct val="80000"/>
        <a:buFont typeface="Arial" pitchFamily="34"/>
        <a:buChar char="•"/>
        <a:tabLst/>
        <a:defRPr lang="en-US" sz="1600" b="0" i="0" u="none" strike="noStrike" kern="1200" cap="none" spc="50" baseline="0">
          <a:solidFill>
            <a:srgbClr val="262626"/>
          </a:solidFill>
          <a:uFillTx/>
          <a:latin typeface="Bembo"/>
          <a:ea typeface="Batang" pitchFamily="18"/>
        </a:defRPr>
      </a:lvl3pPr>
      <a:lvl4pPr marL="630936" marR="0" lvl="3" indent="0" algn="l" defTabSz="914400" rtl="0" fontAlgn="auto" hangingPunct="1">
        <a:lnSpc>
          <a:spcPct val="100000"/>
        </a:lnSpc>
        <a:spcBef>
          <a:spcPts val="500"/>
        </a:spcBef>
        <a:spcAft>
          <a:spcPts val="0"/>
        </a:spcAft>
        <a:buNone/>
        <a:tabLst/>
        <a:defRPr lang="en-US" sz="1400" b="0" i="0" u="none" strike="noStrike" kern="1200" cap="none" spc="50" baseline="0">
          <a:solidFill>
            <a:srgbClr val="262626"/>
          </a:solidFill>
          <a:uFillTx/>
          <a:latin typeface="Bembo"/>
          <a:ea typeface="Batang" pitchFamily="18"/>
        </a:defRPr>
      </a:lvl4pPr>
      <a:lvl5pPr marL="822960" marR="0" lvl="4" indent="-228600" algn="l" defTabSz="914400" rtl="0" fontAlgn="auto" hangingPunct="1">
        <a:lnSpc>
          <a:spcPct val="100000"/>
        </a:lnSpc>
        <a:spcBef>
          <a:spcPts val="500"/>
        </a:spcBef>
        <a:spcAft>
          <a:spcPts val="0"/>
        </a:spcAft>
        <a:buSzPct val="80000"/>
        <a:buFont typeface="Arial" pitchFamily="34"/>
        <a:buChar char="•"/>
        <a:tabLst/>
        <a:defRPr lang="en-US" sz="1400" b="0" i="0" u="none" strike="noStrike" kern="1200" cap="none" spc="50" baseline="0">
          <a:solidFill>
            <a:srgbClr val="262626"/>
          </a:solidFill>
          <a:uFillTx/>
          <a:latin typeface="Bembo"/>
          <a:ea typeface="Batang" pitchFamily="18"/>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8.svg"/><Relationship Id="rId7" Type="http://schemas.openxmlformats.org/officeDocument/2006/relationships/image" Target="../media/image11.sv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8.svg"/><Relationship Id="rId4" Type="http://schemas.openxmlformats.org/officeDocument/2006/relationships/image" Target="../media/image13.sv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svg"/><Relationship Id="rId7"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8.svg"/><Relationship Id="rId5" Type="http://schemas.openxmlformats.org/officeDocument/2006/relationships/image" Target="../media/image16.svg"/><Relationship Id="rId4" Type="http://schemas.openxmlformats.org/officeDocument/2006/relationships/image" Target="../media/image15.svg"/></Relationships>
</file>

<file path=ppt/slides/_rels/slide10.xml.rels><?xml version="1.0" encoding="UTF-8" standalone="yes"?>
<Relationships xmlns="http://schemas.openxmlformats.org/package/2006/relationships"><Relationship Id="rId8" Type="http://schemas.openxmlformats.org/officeDocument/2006/relationships/hyperlink" Target="https://www.who.int/publications/i/item/WHO-HIS-SDS-2017.11" TargetMode="External"/><Relationship Id="rId3" Type="http://schemas.openxmlformats.org/officeDocument/2006/relationships/hyperlink" Target="https://doi.org/10.1016/S1553-7250(06)32022-3" TargetMode="External"/><Relationship Id="rId7" Type="http://schemas.openxmlformats.org/officeDocument/2006/relationships/hyperlink" Target="https://doi.org/10.1016/j.pec.2008.11.015"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doi.org/10.1002/9781119438441" TargetMode="External"/><Relationship Id="rId5" Type="http://schemas.openxmlformats.org/officeDocument/2006/relationships/hyperlink" Target="https://doi.org/10.1136/qshc.2004.010033" TargetMode="External"/><Relationship Id="rId4" Type="http://schemas.openxmlformats.org/officeDocument/2006/relationships/hyperlink" Target="https://doi.org/10.5455/msm.2014.26.65-67" TargetMode="External"/><Relationship Id="rId9"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6D478-3D71-E5CE-5B8F-CAE10809D905}"/>
              </a:ext>
            </a:extLst>
          </p:cNvPr>
          <p:cNvSpPr txBox="1">
            <a:spLocks noGrp="1"/>
          </p:cNvSpPr>
          <p:nvPr>
            <p:ph type="ctrTitle"/>
          </p:nvPr>
        </p:nvSpPr>
        <p:spPr>
          <a:xfrm>
            <a:off x="709684" y="1562096"/>
            <a:ext cx="3862315" cy="3733796"/>
          </a:xfrm>
          <a:prstGeom prst="rect">
            <a:avLst/>
          </a:prstGeom>
          <a:noFill/>
          <a:ln>
            <a:noFill/>
          </a:ln>
        </p:spPr>
        <p:txBody>
          <a:bodyPr vert="horz" wrap="square" lIns="91440" tIns="45720" rIns="91440" bIns="45720" anchor="ctr" anchorCtr="1" compatLnSpc="1">
            <a:normAutofit/>
          </a:bodyPr>
          <a:lstStyle/>
          <a:p>
            <a:pPr lvl="0" algn="ctr">
              <a:lnSpc>
                <a:spcPct val="100000"/>
              </a:lnSpc>
            </a:pPr>
            <a:r>
              <a:rPr lang="en-US" b="1">
                <a:ea typeface="Batang"/>
              </a:rPr>
              <a:t>Module Title: Professional Development within Health and Social Care</a:t>
            </a:r>
            <a:br>
              <a:rPr lang="en-US" b="1"/>
            </a:br>
            <a:endParaRPr lang="en-US" b="1"/>
          </a:p>
        </p:txBody>
      </p:sp>
      <p:sp>
        <p:nvSpPr>
          <p:cNvPr id="3" name="Subtitle 2">
            <a:extLst>
              <a:ext uri="{FF2B5EF4-FFF2-40B4-BE49-F238E27FC236}">
                <a16:creationId xmlns:a16="http://schemas.microsoft.com/office/drawing/2014/main" id="{971074A2-945B-13AE-0947-4BE617109311}"/>
              </a:ext>
            </a:extLst>
          </p:cNvPr>
          <p:cNvSpPr txBox="1">
            <a:spLocks noGrp="1"/>
          </p:cNvSpPr>
          <p:nvPr>
            <p:ph type="subTitle" idx="1"/>
          </p:nvPr>
        </p:nvSpPr>
        <p:spPr>
          <a:xfrm>
            <a:off x="6149998" y="733421"/>
            <a:ext cx="4889479" cy="5391146"/>
          </a:xfrm>
          <a:prstGeom prst="rect">
            <a:avLst/>
          </a:prstGeom>
          <a:noFill/>
          <a:ln>
            <a:noFill/>
          </a:ln>
        </p:spPr>
        <p:txBody>
          <a:bodyPr vert="horz" wrap="square" lIns="91440" tIns="45720" rIns="91440" bIns="45720" anchor="ctr" anchorCtr="0" compatLnSpc="1">
            <a:normAutofit/>
          </a:bodyPr>
          <a:lstStyle/>
          <a:p>
            <a:pPr marL="0" lvl="0" indent="0">
              <a:buNone/>
            </a:pPr>
            <a:r>
              <a:rPr lang="en-US" b="1">
                <a:ea typeface="Batang"/>
              </a:rPr>
              <a:t>Module Title: Professional Career Development Within H&amp;SC</a:t>
            </a:r>
          </a:p>
          <a:p>
            <a:pPr marL="0" lvl="0" indent="0">
              <a:buNone/>
            </a:pPr>
            <a:r>
              <a:rPr lang="en-US" b="1">
                <a:ea typeface="Batang"/>
              </a:rPr>
              <a:t>Module Code: LCHS4009</a:t>
            </a:r>
            <a:br>
              <a:rPr lang="en-US" b="1"/>
            </a:br>
            <a:r>
              <a:rPr lang="en-US" b="1">
                <a:ea typeface="Batang"/>
              </a:rPr>
              <a:t>Assignment: Assignment 1</a:t>
            </a:r>
            <a:br>
              <a:rPr lang="en-US" b="1"/>
            </a:br>
            <a:r>
              <a:rPr lang="en-US" b="1">
                <a:ea typeface="Batang"/>
              </a:rPr>
              <a:t>Student Name: Sabbir Ahmed</a:t>
            </a:r>
          </a:p>
          <a:p>
            <a:pPr marL="0" lvl="0" indent="0">
              <a:buNone/>
            </a:pPr>
            <a:r>
              <a:rPr lang="en-US" b="1">
                <a:ea typeface="Batang"/>
              </a:rPr>
              <a:t>Student ID: 2435269</a:t>
            </a:r>
            <a:br>
              <a:rPr lang="en-US" b="1"/>
            </a:br>
            <a:r>
              <a:rPr lang="en-US" b="1">
                <a:ea typeface="Batang"/>
              </a:rPr>
              <a:t>Lecturer: Christopher Mafuva</a:t>
            </a:r>
          </a:p>
        </p:txBody>
      </p:sp>
      <p:pic>
        <p:nvPicPr>
          <p:cNvPr id="4" name="Picture 3" descr="A logo with text on it&#10;&#10;AI-generated content may be incorrect.">
            <a:extLst>
              <a:ext uri="{FF2B5EF4-FFF2-40B4-BE49-F238E27FC236}">
                <a16:creationId xmlns:a16="http://schemas.microsoft.com/office/drawing/2014/main" id="{873C8BFB-135B-40E2-72D3-69B739435669}"/>
              </a:ext>
            </a:extLst>
          </p:cNvPr>
          <p:cNvPicPr>
            <a:picLocks noChangeAspect="1"/>
          </p:cNvPicPr>
          <p:nvPr/>
        </p:nvPicPr>
        <p:blipFill>
          <a:blip r:embed="rId3"/>
          <a:stretch>
            <a:fillRect/>
          </a:stretch>
        </p:blipFill>
        <p:spPr>
          <a:xfrm>
            <a:off x="9977274" y="128107"/>
            <a:ext cx="2001383" cy="970745"/>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CD003-B460-C59E-9FE9-6077E602AAEA}"/>
              </a:ext>
            </a:extLst>
          </p:cNvPr>
          <p:cNvSpPr txBox="1">
            <a:spLocks noGrp="1"/>
          </p:cNvSpPr>
          <p:nvPr>
            <p:ph type="title"/>
          </p:nvPr>
        </p:nvSpPr>
        <p:spPr>
          <a:xfrm>
            <a:off x="1050883" y="609603"/>
            <a:ext cx="9810606" cy="1216023"/>
          </a:xfrm>
          <a:prstGeom prst="rect">
            <a:avLst/>
          </a:prstGeom>
          <a:noFill/>
          <a:ln>
            <a:noFill/>
          </a:ln>
        </p:spPr>
        <p:txBody>
          <a:bodyPr vert="horz" wrap="square" lIns="91440" tIns="45720" rIns="91440" bIns="45720" anchor="ctr" anchorCtr="0" compatLnSpc="1">
            <a:normAutofit/>
          </a:bodyPr>
          <a:lstStyle/>
          <a:p>
            <a:pPr lvl="0"/>
            <a:r>
              <a:rPr lang="en-US" b="1">
                <a:ea typeface="Batang"/>
              </a:rPr>
              <a:t>Slide 2: Acknowledge Use of AI</a:t>
            </a:r>
          </a:p>
          <a:p>
            <a:pPr lvl="0"/>
            <a:endParaRPr lang="en-US" b="1"/>
          </a:p>
        </p:txBody>
      </p:sp>
      <p:grpSp>
        <p:nvGrpSpPr>
          <p:cNvPr id="3" name="Content Placeholder 2">
            <a:extLst>
              <a:ext uri="{FF2B5EF4-FFF2-40B4-BE49-F238E27FC236}">
                <a16:creationId xmlns:a16="http://schemas.microsoft.com/office/drawing/2014/main" id="{2157E600-E16C-3171-B87E-C5A6D7F7B6F0}"/>
              </a:ext>
            </a:extLst>
          </p:cNvPr>
          <p:cNvGrpSpPr/>
          <p:nvPr/>
        </p:nvGrpSpPr>
        <p:grpSpPr>
          <a:xfrm>
            <a:off x="1053781" y="2863461"/>
            <a:ext cx="9917125" cy="1552733"/>
            <a:chOff x="1053781" y="2863461"/>
            <a:chExt cx="9917125" cy="1552733"/>
          </a:xfrm>
        </p:grpSpPr>
        <p:sp>
          <p:nvSpPr>
            <p:cNvPr id="4" name="Freeform: Shape 3">
              <a:extLst>
                <a:ext uri="{FF2B5EF4-FFF2-40B4-BE49-F238E27FC236}">
                  <a16:creationId xmlns:a16="http://schemas.microsoft.com/office/drawing/2014/main" id="{C375CB60-A082-0919-493C-F70F2BE95284}"/>
                </a:ext>
              </a:extLst>
            </p:cNvPr>
            <p:cNvSpPr/>
            <p:nvPr/>
          </p:nvSpPr>
          <p:spPr>
            <a:xfrm>
              <a:off x="1053781" y="2863461"/>
              <a:ext cx="2075678" cy="1318052"/>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A65E5E"/>
            </a:solidFill>
            <a:ln w="12701" cap="flat">
              <a:solidFill>
                <a:srgbClr val="FFFFFF"/>
              </a:solidFill>
              <a:prstDash val="solid"/>
              <a:miter/>
            </a:ln>
          </p:spPr>
          <p:txBody>
            <a:bodyPr lIns="0" tIns="0" rIns="0" bIns="0"/>
            <a:lstStyle/>
            <a:p>
              <a:endParaRPr lang="en-US"/>
            </a:p>
          </p:txBody>
        </p:sp>
        <p:sp>
          <p:nvSpPr>
            <p:cNvPr id="5" name="Freeform: Shape 4">
              <a:extLst>
                <a:ext uri="{FF2B5EF4-FFF2-40B4-BE49-F238E27FC236}">
                  <a16:creationId xmlns:a16="http://schemas.microsoft.com/office/drawing/2014/main" id="{597BC37B-CAD2-DAA4-E548-586B3453421C}"/>
                </a:ext>
              </a:extLst>
            </p:cNvPr>
            <p:cNvSpPr/>
            <p:nvPr/>
          </p:nvSpPr>
          <p:spPr>
            <a:xfrm>
              <a:off x="1284411" y="3082561"/>
              <a:ext cx="2075678" cy="1318052"/>
            </a:xfrm>
            <a:custGeom>
              <a:avLst/>
              <a:gdLst>
                <a:gd name="f0" fmla="val 10800000"/>
                <a:gd name="f1" fmla="val 5400000"/>
                <a:gd name="f2" fmla="val 180"/>
                <a:gd name="f3" fmla="val w"/>
                <a:gd name="f4" fmla="val h"/>
                <a:gd name="f5" fmla="val 0"/>
                <a:gd name="f6" fmla="val 2075675"/>
                <a:gd name="f7" fmla="val 1318054"/>
                <a:gd name="f8" fmla="val 131805"/>
                <a:gd name="f9" fmla="val 59011"/>
                <a:gd name="f10" fmla="val 1943870"/>
                <a:gd name="f11" fmla="val 2016664"/>
                <a:gd name="f12" fmla="val 1186249"/>
                <a:gd name="f13" fmla="val 1259043"/>
                <a:gd name="f14" fmla="+- 0 0 -90"/>
                <a:gd name="f15" fmla="*/ f3 1 2075675"/>
                <a:gd name="f16" fmla="*/ f4 1 1318054"/>
                <a:gd name="f17" fmla="val f5"/>
                <a:gd name="f18" fmla="val f6"/>
                <a:gd name="f19" fmla="val f7"/>
                <a:gd name="f20" fmla="*/ f14 f0 1"/>
                <a:gd name="f21" fmla="+- f19 0 f17"/>
                <a:gd name="f22" fmla="+- f18 0 f17"/>
                <a:gd name="f23" fmla="*/ f20 1 f2"/>
                <a:gd name="f24" fmla="*/ f22 1 2075675"/>
                <a:gd name="f25" fmla="*/ f21 1 1318054"/>
                <a:gd name="f26" fmla="*/ 0 f22 1"/>
                <a:gd name="f27" fmla="*/ 131805 f21 1"/>
                <a:gd name="f28" fmla="*/ 131805 f22 1"/>
                <a:gd name="f29" fmla="*/ 0 f21 1"/>
                <a:gd name="f30" fmla="*/ 1943870 f22 1"/>
                <a:gd name="f31" fmla="*/ 2075675 f22 1"/>
                <a:gd name="f32" fmla="*/ 1186249 f21 1"/>
                <a:gd name="f33" fmla="*/ 1318054 f21 1"/>
                <a:gd name="f34" fmla="+- f23 0 f1"/>
                <a:gd name="f35" fmla="*/ f26 1 2075675"/>
                <a:gd name="f36" fmla="*/ f27 1 1318054"/>
                <a:gd name="f37" fmla="*/ f28 1 2075675"/>
                <a:gd name="f38" fmla="*/ f29 1 1318054"/>
                <a:gd name="f39" fmla="*/ f30 1 2075675"/>
                <a:gd name="f40" fmla="*/ f31 1 2075675"/>
                <a:gd name="f41" fmla="*/ f32 1 1318054"/>
                <a:gd name="f42" fmla="*/ f33 1 1318054"/>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075675" h="1318054">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2701" cap="flat">
              <a:solidFill>
                <a:srgbClr val="A65E5E"/>
              </a:solidFill>
              <a:prstDash val="solid"/>
              <a:miter/>
            </a:ln>
          </p:spPr>
          <p:txBody>
            <a:bodyPr vert="horz" wrap="square" lIns="99559" tIns="99559" rIns="99559" bIns="99559"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600" b="1" i="0" u="none" strike="noStrike" kern="1200" cap="none" spc="0" baseline="0">
                  <a:solidFill>
                    <a:srgbClr val="000000"/>
                  </a:solidFill>
                  <a:uFillTx/>
                  <a:latin typeface="Bembo"/>
                </a:rPr>
                <a:t>Content Generation: Generative AI tools were not used to produce written content or academic ideas.</a:t>
              </a:r>
              <a:endParaRPr lang="en-US" sz="1600" b="0" i="0" u="none" strike="noStrike" kern="1200" cap="none" spc="0" baseline="0">
                <a:solidFill>
                  <a:srgbClr val="000000"/>
                </a:solidFill>
                <a:uFillTx/>
                <a:latin typeface="Bembo"/>
              </a:endParaRPr>
            </a:p>
          </p:txBody>
        </p:sp>
        <p:sp>
          <p:nvSpPr>
            <p:cNvPr id="6" name="Freeform: Shape 5">
              <a:extLst>
                <a:ext uri="{FF2B5EF4-FFF2-40B4-BE49-F238E27FC236}">
                  <a16:creationId xmlns:a16="http://schemas.microsoft.com/office/drawing/2014/main" id="{4CF30A1A-0720-9D54-8E9D-368C46F0B991}"/>
                </a:ext>
              </a:extLst>
            </p:cNvPr>
            <p:cNvSpPr/>
            <p:nvPr/>
          </p:nvSpPr>
          <p:spPr>
            <a:xfrm>
              <a:off x="3590720" y="2863461"/>
              <a:ext cx="2075678" cy="1318052"/>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A65E5E"/>
            </a:solidFill>
            <a:ln w="12701" cap="flat">
              <a:solidFill>
                <a:srgbClr val="FFFFFF"/>
              </a:solidFill>
              <a:prstDash val="solid"/>
              <a:miter/>
            </a:ln>
          </p:spPr>
          <p:txBody>
            <a:bodyPr lIns="0" tIns="0" rIns="0" bIns="0"/>
            <a:lstStyle/>
            <a:p>
              <a:endParaRPr lang="en-US"/>
            </a:p>
          </p:txBody>
        </p:sp>
        <p:sp>
          <p:nvSpPr>
            <p:cNvPr id="7" name="Freeform: Shape 6">
              <a:extLst>
                <a:ext uri="{FF2B5EF4-FFF2-40B4-BE49-F238E27FC236}">
                  <a16:creationId xmlns:a16="http://schemas.microsoft.com/office/drawing/2014/main" id="{9842A4EB-1824-75BC-D005-24A00BCA1394}"/>
                </a:ext>
              </a:extLst>
            </p:cNvPr>
            <p:cNvSpPr/>
            <p:nvPr/>
          </p:nvSpPr>
          <p:spPr>
            <a:xfrm>
              <a:off x="3821350" y="3082561"/>
              <a:ext cx="2075678" cy="1318052"/>
            </a:xfrm>
            <a:custGeom>
              <a:avLst/>
              <a:gdLst>
                <a:gd name="f0" fmla="val 10800000"/>
                <a:gd name="f1" fmla="val 5400000"/>
                <a:gd name="f2" fmla="val 180"/>
                <a:gd name="f3" fmla="val w"/>
                <a:gd name="f4" fmla="val h"/>
                <a:gd name="f5" fmla="val 0"/>
                <a:gd name="f6" fmla="val 2075675"/>
                <a:gd name="f7" fmla="val 1318054"/>
                <a:gd name="f8" fmla="val 131805"/>
                <a:gd name="f9" fmla="val 59011"/>
                <a:gd name="f10" fmla="val 1943870"/>
                <a:gd name="f11" fmla="val 2016664"/>
                <a:gd name="f12" fmla="val 1186249"/>
                <a:gd name="f13" fmla="val 1259043"/>
                <a:gd name="f14" fmla="+- 0 0 -90"/>
                <a:gd name="f15" fmla="*/ f3 1 2075675"/>
                <a:gd name="f16" fmla="*/ f4 1 1318054"/>
                <a:gd name="f17" fmla="val f5"/>
                <a:gd name="f18" fmla="val f6"/>
                <a:gd name="f19" fmla="val f7"/>
                <a:gd name="f20" fmla="*/ f14 f0 1"/>
                <a:gd name="f21" fmla="+- f19 0 f17"/>
                <a:gd name="f22" fmla="+- f18 0 f17"/>
                <a:gd name="f23" fmla="*/ f20 1 f2"/>
                <a:gd name="f24" fmla="*/ f22 1 2075675"/>
                <a:gd name="f25" fmla="*/ f21 1 1318054"/>
                <a:gd name="f26" fmla="*/ 0 f22 1"/>
                <a:gd name="f27" fmla="*/ 131805 f21 1"/>
                <a:gd name="f28" fmla="*/ 131805 f22 1"/>
                <a:gd name="f29" fmla="*/ 0 f21 1"/>
                <a:gd name="f30" fmla="*/ 1943870 f22 1"/>
                <a:gd name="f31" fmla="*/ 2075675 f22 1"/>
                <a:gd name="f32" fmla="*/ 1186249 f21 1"/>
                <a:gd name="f33" fmla="*/ 1318054 f21 1"/>
                <a:gd name="f34" fmla="+- f23 0 f1"/>
                <a:gd name="f35" fmla="*/ f26 1 2075675"/>
                <a:gd name="f36" fmla="*/ f27 1 1318054"/>
                <a:gd name="f37" fmla="*/ f28 1 2075675"/>
                <a:gd name="f38" fmla="*/ f29 1 1318054"/>
                <a:gd name="f39" fmla="*/ f30 1 2075675"/>
                <a:gd name="f40" fmla="*/ f31 1 2075675"/>
                <a:gd name="f41" fmla="*/ f32 1 1318054"/>
                <a:gd name="f42" fmla="*/ f33 1 1318054"/>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075675" h="1318054">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2701" cap="flat">
              <a:solidFill>
                <a:srgbClr val="A65E5E"/>
              </a:solidFill>
              <a:prstDash val="solid"/>
              <a:miter/>
            </a:ln>
          </p:spPr>
          <p:txBody>
            <a:bodyPr vert="horz" wrap="square" lIns="99559" tIns="99559" rIns="99559" bIns="99559"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600" b="1" i="0" u="none" strike="noStrike" kern="1200" cap="none" spc="0" baseline="0">
                  <a:solidFill>
                    <a:srgbClr val="000000"/>
                  </a:solidFill>
                  <a:uFillTx/>
                  <a:latin typeface="Bembo"/>
                </a:rPr>
                <a:t>Permitted Use: AI utilised strictly for proofreading, grammar checks, and language clarity.</a:t>
              </a:r>
              <a:endParaRPr lang="en-US" sz="1600" b="0" i="0" u="none" strike="noStrike" kern="1200" cap="none" spc="0" baseline="0">
                <a:solidFill>
                  <a:srgbClr val="000000"/>
                </a:solidFill>
                <a:uFillTx/>
                <a:latin typeface="Bembo"/>
              </a:endParaRPr>
            </a:p>
          </p:txBody>
        </p:sp>
        <p:sp>
          <p:nvSpPr>
            <p:cNvPr id="8" name="Freeform: Shape 7">
              <a:extLst>
                <a:ext uri="{FF2B5EF4-FFF2-40B4-BE49-F238E27FC236}">
                  <a16:creationId xmlns:a16="http://schemas.microsoft.com/office/drawing/2014/main" id="{2123C87F-3CB3-15C0-941A-AF48F740F569}"/>
                </a:ext>
              </a:extLst>
            </p:cNvPr>
            <p:cNvSpPr/>
            <p:nvPr/>
          </p:nvSpPr>
          <p:spPr>
            <a:xfrm>
              <a:off x="6152174" y="2879043"/>
              <a:ext cx="2075678" cy="1318052"/>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A65E5E"/>
            </a:solidFill>
            <a:ln w="12701" cap="flat">
              <a:solidFill>
                <a:srgbClr val="FFFFFF"/>
              </a:solidFill>
              <a:prstDash val="solid"/>
              <a:miter/>
            </a:ln>
          </p:spPr>
          <p:txBody>
            <a:bodyPr lIns="0" tIns="0" rIns="0" bIns="0"/>
            <a:lstStyle/>
            <a:p>
              <a:endParaRPr lang="en-US"/>
            </a:p>
          </p:txBody>
        </p:sp>
        <p:sp>
          <p:nvSpPr>
            <p:cNvPr id="9" name="Freeform: Shape 8">
              <a:extLst>
                <a:ext uri="{FF2B5EF4-FFF2-40B4-BE49-F238E27FC236}">
                  <a16:creationId xmlns:a16="http://schemas.microsoft.com/office/drawing/2014/main" id="{1E594E63-2CDD-0138-826A-7B64CBF76D3D}"/>
                </a:ext>
              </a:extLst>
            </p:cNvPr>
            <p:cNvSpPr/>
            <p:nvPr/>
          </p:nvSpPr>
          <p:spPr>
            <a:xfrm>
              <a:off x="6382804" y="3098142"/>
              <a:ext cx="2075678" cy="1318052"/>
            </a:xfrm>
            <a:custGeom>
              <a:avLst/>
              <a:gdLst>
                <a:gd name="f0" fmla="val 10800000"/>
                <a:gd name="f1" fmla="val 5400000"/>
                <a:gd name="f2" fmla="val 180"/>
                <a:gd name="f3" fmla="val w"/>
                <a:gd name="f4" fmla="val h"/>
                <a:gd name="f5" fmla="val 0"/>
                <a:gd name="f6" fmla="val 2075675"/>
                <a:gd name="f7" fmla="val 1318054"/>
                <a:gd name="f8" fmla="val 131805"/>
                <a:gd name="f9" fmla="val 59011"/>
                <a:gd name="f10" fmla="val 1943870"/>
                <a:gd name="f11" fmla="val 2016664"/>
                <a:gd name="f12" fmla="val 1186249"/>
                <a:gd name="f13" fmla="val 1259043"/>
                <a:gd name="f14" fmla="+- 0 0 -90"/>
                <a:gd name="f15" fmla="*/ f3 1 2075675"/>
                <a:gd name="f16" fmla="*/ f4 1 1318054"/>
                <a:gd name="f17" fmla="val f5"/>
                <a:gd name="f18" fmla="val f6"/>
                <a:gd name="f19" fmla="val f7"/>
                <a:gd name="f20" fmla="*/ f14 f0 1"/>
                <a:gd name="f21" fmla="+- f19 0 f17"/>
                <a:gd name="f22" fmla="+- f18 0 f17"/>
                <a:gd name="f23" fmla="*/ f20 1 f2"/>
                <a:gd name="f24" fmla="*/ f22 1 2075675"/>
                <a:gd name="f25" fmla="*/ f21 1 1318054"/>
                <a:gd name="f26" fmla="*/ 0 f22 1"/>
                <a:gd name="f27" fmla="*/ 131805 f21 1"/>
                <a:gd name="f28" fmla="*/ 131805 f22 1"/>
                <a:gd name="f29" fmla="*/ 0 f21 1"/>
                <a:gd name="f30" fmla="*/ 1943870 f22 1"/>
                <a:gd name="f31" fmla="*/ 2075675 f22 1"/>
                <a:gd name="f32" fmla="*/ 1186249 f21 1"/>
                <a:gd name="f33" fmla="*/ 1318054 f21 1"/>
                <a:gd name="f34" fmla="+- f23 0 f1"/>
                <a:gd name="f35" fmla="*/ f26 1 2075675"/>
                <a:gd name="f36" fmla="*/ f27 1 1318054"/>
                <a:gd name="f37" fmla="*/ f28 1 2075675"/>
                <a:gd name="f38" fmla="*/ f29 1 1318054"/>
                <a:gd name="f39" fmla="*/ f30 1 2075675"/>
                <a:gd name="f40" fmla="*/ f31 1 2075675"/>
                <a:gd name="f41" fmla="*/ f32 1 1318054"/>
                <a:gd name="f42" fmla="*/ f33 1 1318054"/>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075675" h="1318054">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2701" cap="flat">
              <a:solidFill>
                <a:srgbClr val="A65E5E"/>
              </a:solidFill>
              <a:prstDash val="solid"/>
              <a:miter/>
            </a:ln>
          </p:spPr>
          <p:txBody>
            <a:bodyPr vert="horz" wrap="square" lIns="99559" tIns="99559" rIns="99559" bIns="99559"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600" b="1" i="0" u="none" strike="noStrike" kern="1200" cap="none" spc="0" baseline="0">
                  <a:solidFill>
                    <a:srgbClr val="000000"/>
                  </a:solidFill>
                  <a:uFillTx/>
                  <a:latin typeface="Bembo"/>
                </a:rPr>
                <a:t>Academic Integrity: All intellectual content and arguments were developed independently.</a:t>
              </a:r>
              <a:endParaRPr lang="en-US" sz="1600" b="0" i="0" u="none" strike="noStrike" kern="1200" cap="none" spc="0" baseline="0">
                <a:solidFill>
                  <a:srgbClr val="000000"/>
                </a:solidFill>
                <a:uFillTx/>
                <a:latin typeface="Bembo"/>
              </a:endParaRPr>
            </a:p>
          </p:txBody>
        </p:sp>
        <p:sp>
          <p:nvSpPr>
            <p:cNvPr id="10" name="Freeform: Shape 9">
              <a:extLst>
                <a:ext uri="{FF2B5EF4-FFF2-40B4-BE49-F238E27FC236}">
                  <a16:creationId xmlns:a16="http://schemas.microsoft.com/office/drawing/2014/main" id="{ADBDFCF0-FC34-F8B8-CD1C-7CA1626139CD}"/>
                </a:ext>
              </a:extLst>
            </p:cNvPr>
            <p:cNvSpPr/>
            <p:nvPr/>
          </p:nvSpPr>
          <p:spPr>
            <a:xfrm>
              <a:off x="8664598" y="2863461"/>
              <a:ext cx="2075678" cy="1318052"/>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A65E5E"/>
            </a:solidFill>
            <a:ln w="12701" cap="flat">
              <a:solidFill>
                <a:srgbClr val="FFFFFF"/>
              </a:solidFill>
              <a:prstDash val="solid"/>
              <a:miter/>
            </a:ln>
          </p:spPr>
          <p:txBody>
            <a:bodyPr lIns="0" tIns="0" rIns="0" bIns="0"/>
            <a:lstStyle/>
            <a:p>
              <a:endParaRPr lang="en-US"/>
            </a:p>
          </p:txBody>
        </p:sp>
        <p:sp>
          <p:nvSpPr>
            <p:cNvPr id="11" name="Freeform: Shape 10">
              <a:extLst>
                <a:ext uri="{FF2B5EF4-FFF2-40B4-BE49-F238E27FC236}">
                  <a16:creationId xmlns:a16="http://schemas.microsoft.com/office/drawing/2014/main" id="{894AD9BF-82FA-7735-BC24-AC4E5F51193D}"/>
                </a:ext>
              </a:extLst>
            </p:cNvPr>
            <p:cNvSpPr/>
            <p:nvPr/>
          </p:nvSpPr>
          <p:spPr>
            <a:xfrm>
              <a:off x="8895228" y="3082561"/>
              <a:ext cx="2075678" cy="1318052"/>
            </a:xfrm>
            <a:custGeom>
              <a:avLst/>
              <a:gdLst>
                <a:gd name="f0" fmla="val 10800000"/>
                <a:gd name="f1" fmla="val 5400000"/>
                <a:gd name="f2" fmla="val 180"/>
                <a:gd name="f3" fmla="val w"/>
                <a:gd name="f4" fmla="val h"/>
                <a:gd name="f5" fmla="val 0"/>
                <a:gd name="f6" fmla="val 2075675"/>
                <a:gd name="f7" fmla="val 1318054"/>
                <a:gd name="f8" fmla="val 131805"/>
                <a:gd name="f9" fmla="val 59011"/>
                <a:gd name="f10" fmla="val 1943870"/>
                <a:gd name="f11" fmla="val 2016664"/>
                <a:gd name="f12" fmla="val 1186249"/>
                <a:gd name="f13" fmla="val 1259043"/>
                <a:gd name="f14" fmla="+- 0 0 -90"/>
                <a:gd name="f15" fmla="*/ f3 1 2075675"/>
                <a:gd name="f16" fmla="*/ f4 1 1318054"/>
                <a:gd name="f17" fmla="val f5"/>
                <a:gd name="f18" fmla="val f6"/>
                <a:gd name="f19" fmla="val f7"/>
                <a:gd name="f20" fmla="*/ f14 f0 1"/>
                <a:gd name="f21" fmla="+- f19 0 f17"/>
                <a:gd name="f22" fmla="+- f18 0 f17"/>
                <a:gd name="f23" fmla="*/ f20 1 f2"/>
                <a:gd name="f24" fmla="*/ f22 1 2075675"/>
                <a:gd name="f25" fmla="*/ f21 1 1318054"/>
                <a:gd name="f26" fmla="*/ 0 f22 1"/>
                <a:gd name="f27" fmla="*/ 131805 f21 1"/>
                <a:gd name="f28" fmla="*/ 131805 f22 1"/>
                <a:gd name="f29" fmla="*/ 0 f21 1"/>
                <a:gd name="f30" fmla="*/ 1943870 f22 1"/>
                <a:gd name="f31" fmla="*/ 2075675 f22 1"/>
                <a:gd name="f32" fmla="*/ 1186249 f21 1"/>
                <a:gd name="f33" fmla="*/ 1318054 f21 1"/>
                <a:gd name="f34" fmla="+- f23 0 f1"/>
                <a:gd name="f35" fmla="*/ f26 1 2075675"/>
                <a:gd name="f36" fmla="*/ f27 1 1318054"/>
                <a:gd name="f37" fmla="*/ f28 1 2075675"/>
                <a:gd name="f38" fmla="*/ f29 1 1318054"/>
                <a:gd name="f39" fmla="*/ f30 1 2075675"/>
                <a:gd name="f40" fmla="*/ f31 1 2075675"/>
                <a:gd name="f41" fmla="*/ f32 1 1318054"/>
                <a:gd name="f42" fmla="*/ f33 1 1318054"/>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075675" h="1318054">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2701" cap="flat">
              <a:solidFill>
                <a:srgbClr val="A65E5E"/>
              </a:solidFill>
              <a:prstDash val="solid"/>
              <a:miter/>
            </a:ln>
          </p:spPr>
          <p:txBody>
            <a:bodyPr vert="horz" wrap="square" lIns="99559" tIns="99559" rIns="99559" bIns="99559"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600" b="1" i="0" u="none" strike="noStrike" kern="1200" cap="none" spc="0" baseline="0">
                  <a:solidFill>
                    <a:srgbClr val="000000"/>
                  </a:solidFill>
                  <a:uFillTx/>
                  <a:latin typeface="Bembo"/>
                </a:rPr>
                <a:t>Transparency: Adheres to module guidelines for honesty and integrity in higher education.</a:t>
              </a:r>
              <a:endParaRPr lang="en-US" sz="1600" b="0" i="0" u="none" strike="noStrike" kern="1200" cap="none" spc="0" baseline="0">
                <a:solidFill>
                  <a:srgbClr val="000000"/>
                </a:solidFill>
                <a:uFillTx/>
                <a:latin typeface="Bembo"/>
              </a:endParaRPr>
            </a:p>
          </p:txBody>
        </p:sp>
      </p:grpSp>
      <p:pic>
        <p:nvPicPr>
          <p:cNvPr id="12" name="Picture 62" descr="A logo with text on it&#10;&#10;AI-generated content may be incorrect.">
            <a:extLst>
              <a:ext uri="{FF2B5EF4-FFF2-40B4-BE49-F238E27FC236}">
                <a16:creationId xmlns:a16="http://schemas.microsoft.com/office/drawing/2014/main" id="{72EE431F-D541-F4DB-1CBD-012545F5F5B8}"/>
              </a:ext>
            </a:extLst>
          </p:cNvPr>
          <p:cNvPicPr>
            <a:picLocks noChangeAspect="1"/>
          </p:cNvPicPr>
          <p:nvPr/>
        </p:nvPicPr>
        <p:blipFill>
          <a:blip r:embed="rId3"/>
          <a:stretch>
            <a:fillRect/>
          </a:stretch>
        </p:blipFill>
        <p:spPr>
          <a:xfrm>
            <a:off x="9977274" y="128107"/>
            <a:ext cx="2001383" cy="970745"/>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B6A38-16FE-9381-70E5-D64454C248F1}"/>
              </a:ext>
            </a:extLst>
          </p:cNvPr>
          <p:cNvSpPr txBox="1">
            <a:spLocks noGrp="1"/>
          </p:cNvSpPr>
          <p:nvPr>
            <p:ph type="title"/>
          </p:nvPr>
        </p:nvSpPr>
        <p:spPr>
          <a:xfrm>
            <a:off x="1050883" y="609603"/>
            <a:ext cx="9810606" cy="1216023"/>
          </a:xfrm>
          <a:prstGeom prst="rect">
            <a:avLst/>
          </a:prstGeom>
          <a:noFill/>
          <a:ln>
            <a:noFill/>
          </a:ln>
        </p:spPr>
        <p:txBody>
          <a:bodyPr vert="horz" wrap="square" lIns="91440" tIns="45720" rIns="91440" bIns="45720" anchor="ctr" anchorCtr="0" compatLnSpc="1">
            <a:normAutofit/>
          </a:bodyPr>
          <a:lstStyle/>
          <a:p>
            <a:pPr lvl="0"/>
            <a:r>
              <a:rPr lang="en-US" b="1">
                <a:ea typeface="Batang"/>
              </a:rPr>
              <a:t>Slide 3: Introduction</a:t>
            </a:r>
          </a:p>
        </p:txBody>
      </p:sp>
      <p:sp>
        <p:nvSpPr>
          <p:cNvPr id="3" name="Content Placeholder 2">
            <a:extLst>
              <a:ext uri="{FF2B5EF4-FFF2-40B4-BE49-F238E27FC236}">
                <a16:creationId xmlns:a16="http://schemas.microsoft.com/office/drawing/2014/main" id="{B9A3969C-4920-9B90-1A81-725A1896B18A}"/>
              </a:ext>
            </a:extLst>
          </p:cNvPr>
          <p:cNvSpPr txBox="1">
            <a:spLocks noGrp="1"/>
          </p:cNvSpPr>
          <p:nvPr>
            <p:ph idx="1"/>
          </p:nvPr>
        </p:nvSpPr>
        <p:spPr>
          <a:xfrm>
            <a:off x="1050883" y="2296158"/>
            <a:ext cx="4788502" cy="3846012"/>
          </a:xfrm>
          <a:prstGeom prst="rect">
            <a:avLst/>
          </a:prstGeom>
          <a:noFill/>
          <a:ln>
            <a:noFill/>
          </a:ln>
        </p:spPr>
        <p:txBody>
          <a:bodyPr vert="horz" wrap="square" lIns="91440" tIns="45720" rIns="91440" bIns="45720" anchor="t" anchorCtr="0" compatLnSpc="1">
            <a:normAutofit/>
          </a:bodyPr>
          <a:lstStyle/>
          <a:p>
            <a:pPr lvl="0">
              <a:lnSpc>
                <a:spcPct val="90000"/>
              </a:lnSpc>
            </a:pPr>
            <a:r>
              <a:rPr lang="en-US" sz="1500" b="1"/>
              <a:t>Student Profile: Sabbir Ahmed, Health and Social Care student.</a:t>
            </a:r>
          </a:p>
          <a:p>
            <a:pPr lvl="0">
              <a:lnSpc>
                <a:spcPct val="90000"/>
              </a:lnSpc>
            </a:pPr>
            <a:r>
              <a:rPr lang="en-US" sz="1500" b="1"/>
              <a:t>Career Interests: Improving wellbeing and quality of life in healthcare environments.</a:t>
            </a:r>
          </a:p>
          <a:p>
            <a:pPr lvl="0">
              <a:lnSpc>
                <a:spcPct val="90000"/>
              </a:lnSpc>
            </a:pPr>
            <a:r>
              <a:rPr lang="en-US" sz="1500" b="1"/>
              <a:t>Essential Skills: Teamwork, critical thinking, problem-solving, and reflective practice.</a:t>
            </a:r>
          </a:p>
          <a:p>
            <a:pPr lvl="0">
              <a:lnSpc>
                <a:spcPct val="90000"/>
              </a:lnSpc>
            </a:pPr>
            <a:r>
              <a:rPr lang="en-US" sz="1500" b="1"/>
              <a:t>Presentation Objectives:</a:t>
            </a:r>
          </a:p>
          <a:p>
            <a:pPr lvl="1">
              <a:lnSpc>
                <a:spcPct val="90000"/>
              </a:lnSpc>
            </a:pPr>
            <a:r>
              <a:rPr lang="en-US" sz="1500" b="1"/>
              <a:t>Define communication in a professional context.</a:t>
            </a:r>
          </a:p>
          <a:p>
            <a:pPr lvl="1">
              <a:lnSpc>
                <a:spcPct val="90000"/>
              </a:lnSpc>
            </a:pPr>
            <a:r>
              <a:rPr lang="en-US" sz="1500" b="1"/>
              <a:t>Examine the importance of communication for patient safety.</a:t>
            </a:r>
          </a:p>
          <a:p>
            <a:pPr lvl="1">
              <a:lnSpc>
                <a:spcPct val="90000"/>
              </a:lnSpc>
            </a:pPr>
            <a:r>
              <a:rPr lang="en-US" sz="1500" b="1"/>
              <a:t>Introduce the SBAR framework.</a:t>
            </a:r>
          </a:p>
          <a:p>
            <a:pPr lvl="1">
              <a:lnSpc>
                <a:spcPct val="90000"/>
              </a:lnSpc>
            </a:pPr>
            <a:r>
              <a:rPr lang="en-US" sz="1500" b="1"/>
              <a:t>Reflect on personal career development.</a:t>
            </a:r>
          </a:p>
          <a:p>
            <a:pPr lvl="1">
              <a:lnSpc>
                <a:spcPct val="90000"/>
              </a:lnSpc>
            </a:pPr>
            <a:r>
              <a:rPr lang="en-GB" sz="1500" b="1"/>
              <a:t>(Arnold and Boggs, 2020)</a:t>
            </a:r>
            <a:endParaRPr lang="en-US" sz="1500" b="1"/>
          </a:p>
        </p:txBody>
      </p:sp>
      <p:pic>
        <p:nvPicPr>
          <p:cNvPr id="4" name="Picture 4" descr="A logo with text on it&#10;&#10;AI-generated content may be incorrect.">
            <a:extLst>
              <a:ext uri="{FF2B5EF4-FFF2-40B4-BE49-F238E27FC236}">
                <a16:creationId xmlns:a16="http://schemas.microsoft.com/office/drawing/2014/main" id="{AE27643E-9C03-0385-F820-2A26DC0B1740}"/>
              </a:ext>
            </a:extLst>
          </p:cNvPr>
          <p:cNvPicPr>
            <a:picLocks noChangeAspect="1"/>
          </p:cNvPicPr>
          <p:nvPr/>
        </p:nvPicPr>
        <p:blipFill>
          <a:blip r:embed="rId3"/>
          <a:stretch>
            <a:fillRect/>
          </a:stretch>
        </p:blipFill>
        <p:spPr>
          <a:xfrm>
            <a:off x="9977274" y="128107"/>
            <a:ext cx="2001383" cy="970745"/>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58B28-B81C-293B-F581-EB70AED1264D}"/>
              </a:ext>
            </a:extLst>
          </p:cNvPr>
          <p:cNvSpPr txBox="1">
            <a:spLocks noGrp="1"/>
          </p:cNvSpPr>
          <p:nvPr>
            <p:ph type="title"/>
          </p:nvPr>
        </p:nvSpPr>
        <p:spPr>
          <a:xfrm>
            <a:off x="1050883" y="609603"/>
            <a:ext cx="9810606" cy="1216023"/>
          </a:xfrm>
          <a:prstGeom prst="rect">
            <a:avLst/>
          </a:prstGeom>
          <a:noFill/>
          <a:ln>
            <a:noFill/>
          </a:ln>
        </p:spPr>
        <p:txBody>
          <a:bodyPr vert="horz" wrap="square" lIns="91440" tIns="45720" rIns="91440" bIns="45720" anchor="ctr" anchorCtr="0" compatLnSpc="1">
            <a:normAutofit/>
          </a:bodyPr>
          <a:lstStyle/>
          <a:p>
            <a:pPr lvl="0"/>
            <a:r>
              <a:rPr lang="en-US" b="1">
                <a:solidFill>
                  <a:srgbClr val="000000"/>
                </a:solidFill>
                <a:ea typeface="Batang"/>
              </a:rPr>
              <a:t>Slide 4: Chosen Skill – Communication</a:t>
            </a:r>
            <a:endParaRPr lang="en-US" b="1">
              <a:ea typeface="Batang"/>
            </a:endParaRPr>
          </a:p>
        </p:txBody>
      </p:sp>
      <p:grpSp>
        <p:nvGrpSpPr>
          <p:cNvPr id="3" name="Content Placeholder 2">
            <a:extLst>
              <a:ext uri="{FF2B5EF4-FFF2-40B4-BE49-F238E27FC236}">
                <a16:creationId xmlns:a16="http://schemas.microsoft.com/office/drawing/2014/main" id="{9DED74F9-20D7-24A7-5F33-FFCFCAE4821C}"/>
              </a:ext>
            </a:extLst>
          </p:cNvPr>
          <p:cNvGrpSpPr/>
          <p:nvPr/>
        </p:nvGrpSpPr>
        <p:grpSpPr>
          <a:xfrm>
            <a:off x="1050929" y="1829622"/>
            <a:ext cx="9810753" cy="4421124"/>
            <a:chOff x="1050929" y="1829622"/>
            <a:chExt cx="9810753" cy="4421124"/>
          </a:xfrm>
        </p:grpSpPr>
        <p:sp>
          <p:nvSpPr>
            <p:cNvPr id="4" name="Freeform: Shape 3">
              <a:extLst>
                <a:ext uri="{FF2B5EF4-FFF2-40B4-BE49-F238E27FC236}">
                  <a16:creationId xmlns:a16="http://schemas.microsoft.com/office/drawing/2014/main" id="{CB719A9E-C93C-8A44-F888-7836CE57CE95}"/>
                </a:ext>
              </a:extLst>
            </p:cNvPr>
            <p:cNvSpPr/>
            <p:nvPr/>
          </p:nvSpPr>
          <p:spPr>
            <a:xfrm>
              <a:off x="1050929" y="1829622"/>
              <a:ext cx="9810753" cy="930758"/>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E1D2D2"/>
            </a:solidFill>
            <a:ln cap="flat">
              <a:noFill/>
              <a:prstDash val="solid"/>
            </a:ln>
          </p:spPr>
          <p:txBody>
            <a:bodyPr lIns="0" tIns="0" rIns="0" bIns="0"/>
            <a:lstStyle/>
            <a:p>
              <a:endParaRPr lang="en-US"/>
            </a:p>
          </p:txBody>
        </p:sp>
        <p:sp>
          <p:nvSpPr>
            <p:cNvPr id="5" name="Rectangle 4" descr="Chat">
              <a:extLst>
                <a:ext uri="{FF2B5EF4-FFF2-40B4-BE49-F238E27FC236}">
                  <a16:creationId xmlns:a16="http://schemas.microsoft.com/office/drawing/2014/main" id="{345C9D33-838C-000F-B23D-F378C4658774}"/>
                </a:ext>
              </a:extLst>
            </p:cNvPr>
            <p:cNvSpPr/>
            <p:nvPr/>
          </p:nvSpPr>
          <p:spPr>
            <a:xfrm>
              <a:off x="1332481" y="2039047"/>
              <a:ext cx="511917" cy="511917"/>
            </a:xfrm>
            <a:prstGeom prst="rect">
              <a:avLst/>
            </a:prstGeom>
            <a:blipFill>
              <a:blip>
                <a:alphaModFix/>
                <a:extLst>
                  <a:ext uri="{96DAC541-7B7A-43D3-8B79-37D633B846F1}">
                    <asvg:svgBlip xmlns:asvg="http://schemas.microsoft.com/office/drawing/2016/SVG/main" r:embed="rId3"/>
                  </a:ext>
                </a:extLst>
              </a:blip>
              <a:stretch>
                <a:fillRect/>
              </a:stretch>
            </a:blipFill>
            <a:ln w="12701" cap="flat">
              <a:solidFill>
                <a:srgbClr val="FFFFFF"/>
              </a:solidFill>
              <a:prstDash val="solid"/>
              <a:miter/>
            </a:ln>
          </p:spPr>
          <p:txBody>
            <a:bodyPr lIns="0" tIns="0" rIns="0" bIns="0"/>
            <a:lstStyle/>
            <a:p>
              <a:endParaRPr lang="en-US"/>
            </a:p>
          </p:txBody>
        </p:sp>
        <p:sp>
          <p:nvSpPr>
            <p:cNvPr id="6" name="Freeform: Shape 5">
              <a:extLst>
                <a:ext uri="{FF2B5EF4-FFF2-40B4-BE49-F238E27FC236}">
                  <a16:creationId xmlns:a16="http://schemas.microsoft.com/office/drawing/2014/main" id="{541303AF-B9BC-0F91-B4A8-98695ACFB2D6}"/>
                </a:ext>
              </a:extLst>
            </p:cNvPr>
            <p:cNvSpPr/>
            <p:nvPr/>
          </p:nvSpPr>
          <p:spPr>
            <a:xfrm>
              <a:off x="2125952" y="1829622"/>
              <a:ext cx="8734668" cy="930758"/>
            </a:xfrm>
            <a:custGeom>
              <a:avLst/>
              <a:gdLst>
                <a:gd name="f0" fmla="val 10800000"/>
                <a:gd name="f1" fmla="val 5400000"/>
                <a:gd name="f2" fmla="val 180"/>
                <a:gd name="f3" fmla="val w"/>
                <a:gd name="f4" fmla="val h"/>
                <a:gd name="f5" fmla="val 0"/>
                <a:gd name="f6" fmla="val 8734667"/>
                <a:gd name="f7" fmla="val 930763"/>
                <a:gd name="f8" fmla="+- 0 0 -90"/>
                <a:gd name="f9" fmla="*/ f3 1 8734667"/>
                <a:gd name="f10" fmla="*/ f4 1 930763"/>
                <a:gd name="f11" fmla="val f5"/>
                <a:gd name="f12" fmla="val f6"/>
                <a:gd name="f13" fmla="val f7"/>
                <a:gd name="f14" fmla="*/ f8 f0 1"/>
                <a:gd name="f15" fmla="+- f13 0 f11"/>
                <a:gd name="f16" fmla="+- f12 0 f11"/>
                <a:gd name="f17" fmla="*/ f14 1 f2"/>
                <a:gd name="f18" fmla="*/ f16 1 8734667"/>
                <a:gd name="f19" fmla="*/ f15 1 930763"/>
                <a:gd name="f20" fmla="*/ 0 f16 1"/>
                <a:gd name="f21" fmla="*/ 0 f15 1"/>
                <a:gd name="f22" fmla="*/ 8734667 f16 1"/>
                <a:gd name="f23" fmla="*/ 930763 f15 1"/>
                <a:gd name="f24" fmla="+- f17 0 f1"/>
                <a:gd name="f25" fmla="*/ f20 1 8734667"/>
                <a:gd name="f26" fmla="*/ f21 1 930763"/>
                <a:gd name="f27" fmla="*/ f22 1 8734667"/>
                <a:gd name="f28" fmla="*/ f23 1 930763"/>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8734667" h="930763">
                  <a:moveTo>
                    <a:pt x="f5" y="f5"/>
                  </a:moveTo>
                  <a:lnTo>
                    <a:pt x="f6" y="f5"/>
                  </a:lnTo>
                  <a:lnTo>
                    <a:pt x="f6" y="f7"/>
                  </a:lnTo>
                  <a:lnTo>
                    <a:pt x="f5" y="f7"/>
                  </a:lnTo>
                  <a:lnTo>
                    <a:pt x="f5" y="f5"/>
                  </a:lnTo>
                  <a:close/>
                </a:path>
              </a:pathLst>
            </a:custGeom>
            <a:noFill/>
            <a:ln cap="flat">
              <a:noFill/>
              <a:prstDash val="solid"/>
            </a:ln>
          </p:spPr>
          <p:txBody>
            <a:bodyPr vert="horz" wrap="square" lIns="98508" tIns="98508" rIns="98508" bIns="98508"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US" sz="2200" b="0" i="0" u="none" strike="noStrike" kern="1200" cap="none" spc="0" baseline="0">
                  <a:solidFill>
                    <a:srgbClr val="000000"/>
                  </a:solidFill>
                  <a:uFillTx/>
                  <a:latin typeface="Bembo"/>
                </a:rPr>
                <a:t>Definition: Sharing information, ideas, and emotions through verbal, non-verbal, and written methods. </a:t>
              </a:r>
              <a:r>
                <a:rPr lang="en-GB" sz="2200" b="0" i="0" u="none" strike="noStrike" kern="1200" cap="none" spc="0" baseline="0">
                  <a:solidFill>
                    <a:srgbClr val="000000"/>
                  </a:solidFill>
                  <a:uFillTx/>
                  <a:latin typeface="Bembo"/>
                </a:rPr>
                <a:t>(Arnold and Boggs, 2020)</a:t>
              </a:r>
              <a:endParaRPr lang="en-US" sz="2200" b="0" i="0" u="none" strike="noStrike" kern="1200" cap="none" spc="0" baseline="0">
                <a:solidFill>
                  <a:srgbClr val="000000"/>
                </a:solidFill>
                <a:uFillTx/>
                <a:latin typeface="Bembo"/>
              </a:endParaRPr>
            </a:p>
          </p:txBody>
        </p:sp>
        <p:sp>
          <p:nvSpPr>
            <p:cNvPr id="7" name="Freeform: Shape 6">
              <a:extLst>
                <a:ext uri="{FF2B5EF4-FFF2-40B4-BE49-F238E27FC236}">
                  <a16:creationId xmlns:a16="http://schemas.microsoft.com/office/drawing/2014/main" id="{8E976DD3-29C1-38BC-2645-45C3C849F40F}"/>
                </a:ext>
              </a:extLst>
            </p:cNvPr>
            <p:cNvSpPr/>
            <p:nvPr/>
          </p:nvSpPr>
          <p:spPr>
            <a:xfrm>
              <a:off x="1050929" y="2963616"/>
              <a:ext cx="9810753" cy="930758"/>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E1D2D2"/>
            </a:solidFill>
            <a:ln cap="flat">
              <a:noFill/>
              <a:prstDash val="solid"/>
            </a:ln>
          </p:spPr>
          <p:txBody>
            <a:bodyPr lIns="0" tIns="0" rIns="0" bIns="0"/>
            <a:lstStyle/>
            <a:p>
              <a:endParaRPr lang="en-US"/>
            </a:p>
          </p:txBody>
        </p:sp>
        <p:sp>
          <p:nvSpPr>
            <p:cNvPr id="8" name="Rectangle 7" descr="Hospital">
              <a:extLst>
                <a:ext uri="{FF2B5EF4-FFF2-40B4-BE49-F238E27FC236}">
                  <a16:creationId xmlns:a16="http://schemas.microsoft.com/office/drawing/2014/main" id="{30F470BA-3D96-8C96-FA56-F6D6C7306313}"/>
                </a:ext>
              </a:extLst>
            </p:cNvPr>
            <p:cNvSpPr/>
            <p:nvPr/>
          </p:nvSpPr>
          <p:spPr>
            <a:xfrm>
              <a:off x="1332481" y="3202503"/>
              <a:ext cx="511917" cy="511917"/>
            </a:xfrm>
            <a:prstGeom prst="rect">
              <a:avLst/>
            </a:prstGeom>
            <a:blipFill>
              <a:blip>
                <a:alphaModFix/>
                <a:extLst>
                  <a:ext uri="{96DAC541-7B7A-43D3-8B79-37D633B846F1}">
                    <asvg:svgBlip xmlns:asvg="http://schemas.microsoft.com/office/drawing/2016/SVG/main" r:embed="rId4"/>
                  </a:ext>
                </a:extLst>
              </a:blip>
              <a:stretch>
                <a:fillRect/>
              </a:stretch>
            </a:blipFill>
            <a:ln w="12701" cap="flat">
              <a:solidFill>
                <a:srgbClr val="FFFFFF"/>
              </a:solidFill>
              <a:prstDash val="solid"/>
              <a:miter/>
            </a:ln>
          </p:spPr>
          <p:txBody>
            <a:bodyPr lIns="0" tIns="0" rIns="0" bIns="0"/>
            <a:lstStyle/>
            <a:p>
              <a:endParaRPr lang="en-US"/>
            </a:p>
          </p:txBody>
        </p:sp>
        <p:sp>
          <p:nvSpPr>
            <p:cNvPr id="9" name="Freeform: Shape 8">
              <a:extLst>
                <a:ext uri="{FF2B5EF4-FFF2-40B4-BE49-F238E27FC236}">
                  <a16:creationId xmlns:a16="http://schemas.microsoft.com/office/drawing/2014/main" id="{673266ED-D674-E127-E797-DDA43F1D0FF6}"/>
                </a:ext>
              </a:extLst>
            </p:cNvPr>
            <p:cNvSpPr/>
            <p:nvPr/>
          </p:nvSpPr>
          <p:spPr>
            <a:xfrm>
              <a:off x="2125952" y="2993078"/>
              <a:ext cx="8734668" cy="930758"/>
            </a:xfrm>
            <a:custGeom>
              <a:avLst/>
              <a:gdLst>
                <a:gd name="f0" fmla="val 10800000"/>
                <a:gd name="f1" fmla="val 5400000"/>
                <a:gd name="f2" fmla="val 180"/>
                <a:gd name="f3" fmla="val w"/>
                <a:gd name="f4" fmla="val h"/>
                <a:gd name="f5" fmla="val 0"/>
                <a:gd name="f6" fmla="val 8734667"/>
                <a:gd name="f7" fmla="val 930763"/>
                <a:gd name="f8" fmla="+- 0 0 -90"/>
                <a:gd name="f9" fmla="*/ f3 1 8734667"/>
                <a:gd name="f10" fmla="*/ f4 1 930763"/>
                <a:gd name="f11" fmla="val f5"/>
                <a:gd name="f12" fmla="val f6"/>
                <a:gd name="f13" fmla="val f7"/>
                <a:gd name="f14" fmla="*/ f8 f0 1"/>
                <a:gd name="f15" fmla="+- f13 0 f11"/>
                <a:gd name="f16" fmla="+- f12 0 f11"/>
                <a:gd name="f17" fmla="*/ f14 1 f2"/>
                <a:gd name="f18" fmla="*/ f16 1 8734667"/>
                <a:gd name="f19" fmla="*/ f15 1 930763"/>
                <a:gd name="f20" fmla="*/ 0 f16 1"/>
                <a:gd name="f21" fmla="*/ 0 f15 1"/>
                <a:gd name="f22" fmla="*/ 8734667 f16 1"/>
                <a:gd name="f23" fmla="*/ 930763 f15 1"/>
                <a:gd name="f24" fmla="+- f17 0 f1"/>
                <a:gd name="f25" fmla="*/ f20 1 8734667"/>
                <a:gd name="f26" fmla="*/ f21 1 930763"/>
                <a:gd name="f27" fmla="*/ f22 1 8734667"/>
                <a:gd name="f28" fmla="*/ f23 1 930763"/>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8734667" h="930763">
                  <a:moveTo>
                    <a:pt x="f5" y="f5"/>
                  </a:moveTo>
                  <a:lnTo>
                    <a:pt x="f6" y="f5"/>
                  </a:lnTo>
                  <a:lnTo>
                    <a:pt x="f6" y="f7"/>
                  </a:lnTo>
                  <a:lnTo>
                    <a:pt x="f5" y="f7"/>
                  </a:lnTo>
                  <a:lnTo>
                    <a:pt x="f5" y="f5"/>
                  </a:lnTo>
                  <a:close/>
                </a:path>
              </a:pathLst>
            </a:custGeom>
            <a:noFill/>
            <a:ln cap="flat">
              <a:noFill/>
              <a:prstDash val="solid"/>
            </a:ln>
          </p:spPr>
          <p:txBody>
            <a:bodyPr vert="horz" wrap="square" lIns="98508" tIns="98508" rIns="98508" bIns="98508"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US" sz="2200" b="0" i="0" u="none" strike="noStrike" kern="1200" cap="none" spc="0" baseline="0">
                  <a:solidFill>
                    <a:srgbClr val="000000"/>
                  </a:solidFill>
                  <a:uFillTx/>
                  <a:latin typeface="Bembo"/>
                </a:rPr>
                <a:t>Healthcare Context: Exchanging accurate info regarding patient conditions, treatment plans, and care needs. (Silverman et al., 2016).</a:t>
              </a:r>
            </a:p>
          </p:txBody>
        </p:sp>
        <p:sp>
          <p:nvSpPr>
            <p:cNvPr id="10" name="Freeform: Shape 9">
              <a:extLst>
                <a:ext uri="{FF2B5EF4-FFF2-40B4-BE49-F238E27FC236}">
                  <a16:creationId xmlns:a16="http://schemas.microsoft.com/office/drawing/2014/main" id="{3FD18D0C-AFD2-6D78-4B49-DE41E71CA31F}"/>
                </a:ext>
              </a:extLst>
            </p:cNvPr>
            <p:cNvSpPr/>
            <p:nvPr/>
          </p:nvSpPr>
          <p:spPr>
            <a:xfrm>
              <a:off x="1050929" y="4101614"/>
              <a:ext cx="9810753" cy="930758"/>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E1D2D2"/>
            </a:solidFill>
            <a:ln cap="flat">
              <a:noFill/>
              <a:prstDash val="solid"/>
            </a:ln>
          </p:spPr>
          <p:txBody>
            <a:bodyPr lIns="0" tIns="0" rIns="0" bIns="0"/>
            <a:lstStyle/>
            <a:p>
              <a:endParaRPr lang="en-US"/>
            </a:p>
          </p:txBody>
        </p:sp>
        <p:sp>
          <p:nvSpPr>
            <p:cNvPr id="11" name="Rectangle 10" descr="Head with Gears">
              <a:extLst>
                <a:ext uri="{FF2B5EF4-FFF2-40B4-BE49-F238E27FC236}">
                  <a16:creationId xmlns:a16="http://schemas.microsoft.com/office/drawing/2014/main" id="{3253E9F2-3851-FBB5-16D9-925F099AE90E}"/>
                </a:ext>
              </a:extLst>
            </p:cNvPr>
            <p:cNvSpPr/>
            <p:nvPr/>
          </p:nvSpPr>
          <p:spPr>
            <a:xfrm>
              <a:off x="1332481" y="4365958"/>
              <a:ext cx="511917" cy="511917"/>
            </a:xfrm>
            <a:prstGeom prst="rect">
              <a:avLst/>
            </a:prstGeom>
            <a:blipFill>
              <a:blip>
                <a:alphaModFix/>
                <a:extLst>
                  <a:ext uri="{96DAC541-7B7A-43D3-8B79-37D633B846F1}">
                    <asvg:svgBlip xmlns:asvg="http://schemas.microsoft.com/office/drawing/2016/SVG/main" r:embed="rId5"/>
                  </a:ext>
                </a:extLst>
              </a:blip>
              <a:stretch>
                <a:fillRect/>
              </a:stretch>
            </a:blipFill>
            <a:ln w="12701" cap="flat">
              <a:solidFill>
                <a:srgbClr val="FFFFFF"/>
              </a:solidFill>
              <a:prstDash val="solid"/>
              <a:miter/>
            </a:ln>
          </p:spPr>
          <p:txBody>
            <a:bodyPr lIns="0" tIns="0" rIns="0" bIns="0"/>
            <a:lstStyle/>
            <a:p>
              <a:endParaRPr lang="en-US"/>
            </a:p>
          </p:txBody>
        </p:sp>
        <p:sp>
          <p:nvSpPr>
            <p:cNvPr id="12" name="Freeform: Shape 11">
              <a:extLst>
                <a:ext uri="{FF2B5EF4-FFF2-40B4-BE49-F238E27FC236}">
                  <a16:creationId xmlns:a16="http://schemas.microsoft.com/office/drawing/2014/main" id="{D6D1F5DA-C6F9-F764-E650-EC4C9629FDB4}"/>
                </a:ext>
              </a:extLst>
            </p:cNvPr>
            <p:cNvSpPr/>
            <p:nvPr/>
          </p:nvSpPr>
          <p:spPr>
            <a:xfrm>
              <a:off x="2125952" y="4156533"/>
              <a:ext cx="4414832" cy="930758"/>
            </a:xfrm>
            <a:custGeom>
              <a:avLst/>
              <a:gdLst>
                <a:gd name="f0" fmla="val 10800000"/>
                <a:gd name="f1" fmla="val 5400000"/>
                <a:gd name="f2" fmla="val 180"/>
                <a:gd name="f3" fmla="val w"/>
                <a:gd name="f4" fmla="val h"/>
                <a:gd name="f5" fmla="val 0"/>
                <a:gd name="f6" fmla="val 4414837"/>
                <a:gd name="f7" fmla="val 930763"/>
                <a:gd name="f8" fmla="+- 0 0 -90"/>
                <a:gd name="f9" fmla="*/ f3 1 4414837"/>
                <a:gd name="f10" fmla="*/ f4 1 930763"/>
                <a:gd name="f11" fmla="val f5"/>
                <a:gd name="f12" fmla="val f6"/>
                <a:gd name="f13" fmla="val f7"/>
                <a:gd name="f14" fmla="*/ f8 f0 1"/>
                <a:gd name="f15" fmla="+- f13 0 f11"/>
                <a:gd name="f16" fmla="+- f12 0 f11"/>
                <a:gd name="f17" fmla="*/ f14 1 f2"/>
                <a:gd name="f18" fmla="*/ f16 1 4414837"/>
                <a:gd name="f19" fmla="*/ f15 1 930763"/>
                <a:gd name="f20" fmla="*/ 0 f16 1"/>
                <a:gd name="f21" fmla="*/ 0 f15 1"/>
                <a:gd name="f22" fmla="*/ 4414837 f16 1"/>
                <a:gd name="f23" fmla="*/ 930763 f15 1"/>
                <a:gd name="f24" fmla="+- f17 0 f1"/>
                <a:gd name="f25" fmla="*/ f20 1 4414837"/>
                <a:gd name="f26" fmla="*/ f21 1 930763"/>
                <a:gd name="f27" fmla="*/ f22 1 4414837"/>
                <a:gd name="f28" fmla="*/ f23 1 930763"/>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4414837" h="930763">
                  <a:moveTo>
                    <a:pt x="f5" y="f5"/>
                  </a:moveTo>
                  <a:lnTo>
                    <a:pt x="f6" y="f5"/>
                  </a:lnTo>
                  <a:lnTo>
                    <a:pt x="f6" y="f7"/>
                  </a:lnTo>
                  <a:lnTo>
                    <a:pt x="f5" y="f7"/>
                  </a:lnTo>
                  <a:lnTo>
                    <a:pt x="f5" y="f5"/>
                  </a:lnTo>
                  <a:close/>
                </a:path>
              </a:pathLst>
            </a:custGeom>
            <a:noFill/>
            <a:ln cap="flat">
              <a:noFill/>
              <a:prstDash val="solid"/>
            </a:ln>
          </p:spPr>
          <p:txBody>
            <a:bodyPr vert="horz" wrap="square" lIns="98508" tIns="98508" rIns="98508" bIns="98508"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US" sz="2200" b="0" i="0" u="none" strike="noStrike" kern="1200" cap="none" spc="0" baseline="0">
                  <a:solidFill>
                    <a:srgbClr val="000000"/>
                  </a:solidFill>
                  <a:uFillTx/>
                  <a:latin typeface="Bembo"/>
                </a:rPr>
                <a:t>Key Components:</a:t>
              </a:r>
            </a:p>
          </p:txBody>
        </p:sp>
        <p:sp>
          <p:nvSpPr>
            <p:cNvPr id="13" name="Freeform: Shape 12">
              <a:extLst>
                <a:ext uri="{FF2B5EF4-FFF2-40B4-BE49-F238E27FC236}">
                  <a16:creationId xmlns:a16="http://schemas.microsoft.com/office/drawing/2014/main" id="{4E1711B0-9B89-F65F-DC45-D1555FCCA762}"/>
                </a:ext>
              </a:extLst>
            </p:cNvPr>
            <p:cNvSpPr/>
            <p:nvPr/>
          </p:nvSpPr>
          <p:spPr>
            <a:xfrm>
              <a:off x="6541654" y="4101614"/>
              <a:ext cx="4319826" cy="930758"/>
            </a:xfrm>
            <a:custGeom>
              <a:avLst/>
              <a:gdLst>
                <a:gd name="f0" fmla="val 10800000"/>
                <a:gd name="f1" fmla="val 5400000"/>
                <a:gd name="f2" fmla="val 180"/>
                <a:gd name="f3" fmla="val w"/>
                <a:gd name="f4" fmla="val h"/>
                <a:gd name="f5" fmla="val 0"/>
                <a:gd name="f6" fmla="val 4319829"/>
                <a:gd name="f7" fmla="val 930763"/>
                <a:gd name="f8" fmla="+- 0 0 -90"/>
                <a:gd name="f9" fmla="*/ f3 1 4319829"/>
                <a:gd name="f10" fmla="*/ f4 1 930763"/>
                <a:gd name="f11" fmla="val f5"/>
                <a:gd name="f12" fmla="val f6"/>
                <a:gd name="f13" fmla="val f7"/>
                <a:gd name="f14" fmla="*/ f8 f0 1"/>
                <a:gd name="f15" fmla="+- f13 0 f11"/>
                <a:gd name="f16" fmla="+- f12 0 f11"/>
                <a:gd name="f17" fmla="*/ f14 1 f2"/>
                <a:gd name="f18" fmla="*/ f16 1 4319829"/>
                <a:gd name="f19" fmla="*/ f15 1 930763"/>
                <a:gd name="f20" fmla="*/ 0 f16 1"/>
                <a:gd name="f21" fmla="*/ 0 f15 1"/>
                <a:gd name="f22" fmla="*/ 4319829 f16 1"/>
                <a:gd name="f23" fmla="*/ 930763 f15 1"/>
                <a:gd name="f24" fmla="+- f17 0 f1"/>
                <a:gd name="f25" fmla="*/ f20 1 4319829"/>
                <a:gd name="f26" fmla="*/ f21 1 930763"/>
                <a:gd name="f27" fmla="*/ f22 1 4319829"/>
                <a:gd name="f28" fmla="*/ f23 1 930763"/>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4319829" h="930763">
                  <a:moveTo>
                    <a:pt x="f5" y="f5"/>
                  </a:moveTo>
                  <a:lnTo>
                    <a:pt x="f6" y="f5"/>
                  </a:lnTo>
                  <a:lnTo>
                    <a:pt x="f6" y="f7"/>
                  </a:lnTo>
                  <a:lnTo>
                    <a:pt x="f5" y="f7"/>
                  </a:lnTo>
                  <a:lnTo>
                    <a:pt x="f5" y="f5"/>
                  </a:lnTo>
                  <a:close/>
                </a:path>
              </a:pathLst>
            </a:custGeom>
            <a:noFill/>
            <a:ln cap="flat">
              <a:noFill/>
              <a:prstDash val="solid"/>
            </a:ln>
          </p:spPr>
          <p:txBody>
            <a:bodyPr vert="horz" wrap="square" lIns="98508" tIns="98508" rIns="98508" bIns="98508" anchor="ctr" anchorCtr="0" compatLnSpc="1">
              <a:noAutofit/>
            </a:bodyPr>
            <a:lstStyle/>
            <a:p>
              <a:pPr marL="0" marR="0" lvl="0" indent="0" algn="l" defTabSz="711202" rtl="0" fontAlgn="auto" hangingPunct="1">
                <a:lnSpc>
                  <a:spcPct val="100000"/>
                </a:lnSpc>
                <a:spcBef>
                  <a:spcPts val="0"/>
                </a:spcBef>
                <a:spcAft>
                  <a:spcPts val="70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Bembo"/>
                </a:rPr>
                <a:t>Active listening and empathy.</a:t>
              </a:r>
            </a:p>
            <a:p>
              <a:pPr marL="0" marR="0" lvl="0" indent="0" algn="l" defTabSz="711202" rtl="0" fontAlgn="auto" hangingPunct="1">
                <a:lnSpc>
                  <a:spcPct val="100000"/>
                </a:lnSpc>
                <a:spcBef>
                  <a:spcPts val="0"/>
                </a:spcBef>
                <a:spcAft>
                  <a:spcPts val="70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Bembo"/>
                </a:rPr>
                <a:t>Clear expression of information.</a:t>
              </a:r>
            </a:p>
            <a:p>
              <a:pPr marL="0" marR="0" lvl="0" indent="0" algn="l" defTabSz="711202" rtl="0" fontAlgn="auto" hangingPunct="1">
                <a:lnSpc>
                  <a:spcPct val="100000"/>
                </a:lnSpc>
                <a:spcBef>
                  <a:spcPts val="0"/>
                </a:spcBef>
                <a:spcAft>
                  <a:spcPts val="70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Bembo"/>
                </a:rPr>
                <a:t>Adapting messages to patient understanding</a:t>
              </a:r>
              <a:r>
                <a:rPr lang="en-US" sz="1300" b="0" i="0" u="none" strike="noStrike" kern="1200" cap="none" spc="0" baseline="0">
                  <a:solidFill>
                    <a:srgbClr val="000000"/>
                  </a:solidFill>
                  <a:uFillTx/>
                  <a:latin typeface="Bembo"/>
                </a:rPr>
                <a:t>.</a:t>
              </a:r>
            </a:p>
          </p:txBody>
        </p:sp>
        <p:sp>
          <p:nvSpPr>
            <p:cNvPr id="14" name="Freeform: Shape 13">
              <a:extLst>
                <a:ext uri="{FF2B5EF4-FFF2-40B4-BE49-F238E27FC236}">
                  <a16:creationId xmlns:a16="http://schemas.microsoft.com/office/drawing/2014/main" id="{CE2E8F12-6224-5714-6B83-1C19DDE865D2}"/>
                </a:ext>
              </a:extLst>
            </p:cNvPr>
            <p:cNvSpPr/>
            <p:nvPr/>
          </p:nvSpPr>
          <p:spPr>
            <a:xfrm>
              <a:off x="1050929" y="5319988"/>
              <a:ext cx="9810753" cy="930758"/>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E1D2D2"/>
            </a:solidFill>
            <a:ln cap="flat">
              <a:noFill/>
              <a:prstDash val="solid"/>
            </a:ln>
          </p:spPr>
          <p:txBody>
            <a:bodyPr lIns="0" tIns="0" rIns="0" bIns="0"/>
            <a:lstStyle/>
            <a:p>
              <a:endParaRPr lang="en-US"/>
            </a:p>
          </p:txBody>
        </p:sp>
        <p:sp>
          <p:nvSpPr>
            <p:cNvPr id="15" name="Rectangle 14" descr="Classroom">
              <a:extLst>
                <a:ext uri="{FF2B5EF4-FFF2-40B4-BE49-F238E27FC236}">
                  <a16:creationId xmlns:a16="http://schemas.microsoft.com/office/drawing/2014/main" id="{ED705FD4-A75C-147C-3F51-01D46BB62EEF}"/>
                </a:ext>
              </a:extLst>
            </p:cNvPr>
            <p:cNvSpPr/>
            <p:nvPr/>
          </p:nvSpPr>
          <p:spPr>
            <a:xfrm>
              <a:off x="1332481" y="5529413"/>
              <a:ext cx="511917" cy="511917"/>
            </a:xfrm>
            <a:prstGeom prst="rect">
              <a:avLst/>
            </a:prstGeom>
            <a:blipFill>
              <a:blip>
                <a:alphaModFix/>
                <a:extLst>
                  <a:ext uri="{96DAC541-7B7A-43D3-8B79-37D633B846F1}">
                    <asvg:svgBlip xmlns:asvg="http://schemas.microsoft.com/office/drawing/2016/SVG/main" r:embed="rId6"/>
                  </a:ext>
                </a:extLst>
              </a:blip>
              <a:stretch>
                <a:fillRect/>
              </a:stretch>
            </a:blipFill>
            <a:ln w="12701" cap="flat">
              <a:solidFill>
                <a:srgbClr val="FFFFFF"/>
              </a:solidFill>
              <a:prstDash val="solid"/>
              <a:miter/>
            </a:ln>
          </p:spPr>
          <p:txBody>
            <a:bodyPr lIns="0" tIns="0" rIns="0" bIns="0"/>
            <a:lstStyle/>
            <a:p>
              <a:endParaRPr lang="en-US"/>
            </a:p>
          </p:txBody>
        </p:sp>
        <p:sp>
          <p:nvSpPr>
            <p:cNvPr id="16" name="Freeform: Shape 15">
              <a:extLst>
                <a:ext uri="{FF2B5EF4-FFF2-40B4-BE49-F238E27FC236}">
                  <a16:creationId xmlns:a16="http://schemas.microsoft.com/office/drawing/2014/main" id="{FFC36D6E-885F-6238-9A28-0BD352D51186}"/>
                </a:ext>
              </a:extLst>
            </p:cNvPr>
            <p:cNvSpPr/>
            <p:nvPr/>
          </p:nvSpPr>
          <p:spPr>
            <a:xfrm>
              <a:off x="2125952" y="5319988"/>
              <a:ext cx="8734668" cy="930758"/>
            </a:xfrm>
            <a:custGeom>
              <a:avLst/>
              <a:gdLst>
                <a:gd name="f0" fmla="val 10800000"/>
                <a:gd name="f1" fmla="val 5400000"/>
                <a:gd name="f2" fmla="val 180"/>
                <a:gd name="f3" fmla="val w"/>
                <a:gd name="f4" fmla="val h"/>
                <a:gd name="f5" fmla="val 0"/>
                <a:gd name="f6" fmla="val 8734667"/>
                <a:gd name="f7" fmla="val 930763"/>
                <a:gd name="f8" fmla="+- 0 0 -90"/>
                <a:gd name="f9" fmla="*/ f3 1 8734667"/>
                <a:gd name="f10" fmla="*/ f4 1 930763"/>
                <a:gd name="f11" fmla="val f5"/>
                <a:gd name="f12" fmla="val f6"/>
                <a:gd name="f13" fmla="val f7"/>
                <a:gd name="f14" fmla="*/ f8 f0 1"/>
                <a:gd name="f15" fmla="+- f13 0 f11"/>
                <a:gd name="f16" fmla="+- f12 0 f11"/>
                <a:gd name="f17" fmla="*/ f14 1 f2"/>
                <a:gd name="f18" fmla="*/ f16 1 8734667"/>
                <a:gd name="f19" fmla="*/ f15 1 930763"/>
                <a:gd name="f20" fmla="*/ 0 f16 1"/>
                <a:gd name="f21" fmla="*/ 0 f15 1"/>
                <a:gd name="f22" fmla="*/ 8734667 f16 1"/>
                <a:gd name="f23" fmla="*/ 930763 f15 1"/>
                <a:gd name="f24" fmla="+- f17 0 f1"/>
                <a:gd name="f25" fmla="*/ f20 1 8734667"/>
                <a:gd name="f26" fmla="*/ f21 1 930763"/>
                <a:gd name="f27" fmla="*/ f22 1 8734667"/>
                <a:gd name="f28" fmla="*/ f23 1 930763"/>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8734667" h="930763">
                  <a:moveTo>
                    <a:pt x="f5" y="f5"/>
                  </a:moveTo>
                  <a:lnTo>
                    <a:pt x="f6" y="f5"/>
                  </a:lnTo>
                  <a:lnTo>
                    <a:pt x="f6" y="f7"/>
                  </a:lnTo>
                  <a:lnTo>
                    <a:pt x="f5" y="f7"/>
                  </a:lnTo>
                  <a:lnTo>
                    <a:pt x="f5" y="f5"/>
                  </a:lnTo>
                  <a:close/>
                </a:path>
              </a:pathLst>
            </a:custGeom>
            <a:noFill/>
            <a:ln cap="flat">
              <a:noFill/>
              <a:prstDash val="solid"/>
            </a:ln>
          </p:spPr>
          <p:txBody>
            <a:bodyPr vert="horz" wrap="square" lIns="98508" tIns="98508" rIns="98508" bIns="98508"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US" sz="2200" b="0" i="0" u="none" strike="noStrike" kern="1200" cap="none" spc="0" baseline="0">
                  <a:solidFill>
                    <a:srgbClr val="000000"/>
                  </a:solidFill>
                  <a:uFillTx/>
                  <a:latin typeface="Bembo"/>
                </a:rPr>
                <a:t>My Development: Skills honed through academic studies, group discussions, and collaborative activities. (Kourkouta and Papathanasiou, 2014)</a:t>
              </a:r>
            </a:p>
          </p:txBody>
        </p:sp>
      </p:grpSp>
      <p:pic>
        <p:nvPicPr>
          <p:cNvPr id="17" name="Picture 33" descr="A logo with text on it&#10;&#10;AI-generated content may be incorrect.">
            <a:extLst>
              <a:ext uri="{FF2B5EF4-FFF2-40B4-BE49-F238E27FC236}">
                <a16:creationId xmlns:a16="http://schemas.microsoft.com/office/drawing/2014/main" id="{94319B28-9F56-4DFF-1EFB-15A96AFFF7F4}"/>
              </a:ext>
            </a:extLst>
          </p:cNvPr>
          <p:cNvPicPr>
            <a:picLocks noChangeAspect="1"/>
          </p:cNvPicPr>
          <p:nvPr/>
        </p:nvPicPr>
        <p:blipFill>
          <a:blip r:embed="rId7"/>
          <a:stretch>
            <a:fillRect/>
          </a:stretch>
        </p:blipFill>
        <p:spPr>
          <a:xfrm>
            <a:off x="9977274" y="128107"/>
            <a:ext cx="2001383" cy="970745"/>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62C03-4143-409B-C65E-C6105C1B860A}"/>
              </a:ext>
            </a:extLst>
          </p:cNvPr>
          <p:cNvSpPr txBox="1">
            <a:spLocks noGrp="1"/>
          </p:cNvSpPr>
          <p:nvPr>
            <p:ph type="title"/>
          </p:nvPr>
        </p:nvSpPr>
        <p:spPr>
          <a:xfrm>
            <a:off x="595246" y="2918399"/>
            <a:ext cx="4324654" cy="2612724"/>
          </a:xfrm>
          <a:prstGeom prst="rect">
            <a:avLst/>
          </a:prstGeom>
          <a:noFill/>
          <a:ln>
            <a:noFill/>
          </a:ln>
        </p:spPr>
        <p:txBody>
          <a:bodyPr vert="horz" wrap="square" lIns="91440" tIns="45720" rIns="91440" bIns="45720" anchor="b" anchorCtr="0" compatLnSpc="1">
            <a:normAutofit/>
          </a:bodyPr>
          <a:lstStyle/>
          <a:p>
            <a:pPr lvl="0">
              <a:lnSpc>
                <a:spcPct val="100000"/>
              </a:lnSpc>
            </a:pPr>
            <a:r>
              <a:rPr lang="en-US" sz="2600" b="1">
                <a:ea typeface="Batang"/>
              </a:rPr>
              <a:t>Slide 5: Importance of Communication in Professional Practice</a:t>
            </a:r>
          </a:p>
        </p:txBody>
      </p:sp>
      <p:grpSp>
        <p:nvGrpSpPr>
          <p:cNvPr id="3" name="Content Placeholder 2">
            <a:extLst>
              <a:ext uri="{FF2B5EF4-FFF2-40B4-BE49-F238E27FC236}">
                <a16:creationId xmlns:a16="http://schemas.microsoft.com/office/drawing/2014/main" id="{95ACF625-2845-649F-1BC6-2F68E365AFBD}"/>
              </a:ext>
            </a:extLst>
          </p:cNvPr>
          <p:cNvGrpSpPr/>
          <p:nvPr/>
        </p:nvGrpSpPr>
        <p:grpSpPr>
          <a:xfrm>
            <a:off x="4919892" y="617256"/>
            <a:ext cx="6528569" cy="6024726"/>
            <a:chOff x="4919892" y="617256"/>
            <a:chExt cx="6528569" cy="6024726"/>
          </a:xfrm>
        </p:grpSpPr>
        <p:sp>
          <p:nvSpPr>
            <p:cNvPr id="4" name="Freeform: Shape 3">
              <a:extLst>
                <a:ext uri="{FF2B5EF4-FFF2-40B4-BE49-F238E27FC236}">
                  <a16:creationId xmlns:a16="http://schemas.microsoft.com/office/drawing/2014/main" id="{34AAF9D7-6FE7-E168-2B31-26A7B08805BF}"/>
                </a:ext>
              </a:extLst>
            </p:cNvPr>
            <p:cNvSpPr/>
            <p:nvPr/>
          </p:nvSpPr>
          <p:spPr>
            <a:xfrm>
              <a:off x="4919892" y="617256"/>
              <a:ext cx="6528569" cy="944438"/>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E1D2D2"/>
            </a:solidFill>
            <a:ln cap="flat">
              <a:noFill/>
              <a:prstDash val="solid"/>
            </a:ln>
          </p:spPr>
          <p:txBody>
            <a:bodyPr lIns="0" tIns="0" rIns="0" bIns="0"/>
            <a:lstStyle/>
            <a:p>
              <a:endParaRPr lang="en-US"/>
            </a:p>
          </p:txBody>
        </p:sp>
        <p:sp>
          <p:nvSpPr>
            <p:cNvPr id="5" name="Rectangle 4" descr="Stethoscope">
              <a:extLst>
                <a:ext uri="{FF2B5EF4-FFF2-40B4-BE49-F238E27FC236}">
                  <a16:creationId xmlns:a16="http://schemas.microsoft.com/office/drawing/2014/main" id="{7094F7E0-6B40-74B0-B89B-5A84BA2ECF0F}"/>
                </a:ext>
              </a:extLst>
            </p:cNvPr>
            <p:cNvSpPr/>
            <p:nvPr/>
          </p:nvSpPr>
          <p:spPr>
            <a:xfrm>
              <a:off x="5205587" y="829753"/>
              <a:ext cx="519946" cy="519443"/>
            </a:xfrm>
            <a:prstGeom prst="rect">
              <a:avLst/>
            </a:prstGeom>
            <a:blipFill>
              <a:blip>
                <a:alphaModFix/>
                <a:extLst>
                  <a:ext uri="{96DAC541-7B7A-43D3-8B79-37D633B846F1}">
                    <asvg:svgBlip xmlns:asvg="http://schemas.microsoft.com/office/drawing/2016/SVG/main" r:embed="rId3"/>
                  </a:ext>
                </a:extLst>
              </a:blip>
              <a:stretch>
                <a:fillRect/>
              </a:stretch>
            </a:blipFill>
            <a:ln w="12701" cap="flat">
              <a:solidFill>
                <a:srgbClr val="FFFFFF"/>
              </a:solidFill>
              <a:prstDash val="solid"/>
              <a:miter/>
            </a:ln>
          </p:spPr>
          <p:txBody>
            <a:bodyPr lIns="0" tIns="0" rIns="0" bIns="0"/>
            <a:lstStyle/>
            <a:p>
              <a:endParaRPr lang="en-US"/>
            </a:p>
          </p:txBody>
        </p:sp>
        <p:sp>
          <p:nvSpPr>
            <p:cNvPr id="6" name="Freeform: Shape 5">
              <a:extLst>
                <a:ext uri="{FF2B5EF4-FFF2-40B4-BE49-F238E27FC236}">
                  <a16:creationId xmlns:a16="http://schemas.microsoft.com/office/drawing/2014/main" id="{8265D305-E866-BDF1-4498-D410BE54A9E0}"/>
                </a:ext>
              </a:extLst>
            </p:cNvPr>
            <p:cNvSpPr/>
            <p:nvPr/>
          </p:nvSpPr>
          <p:spPr>
            <a:xfrm>
              <a:off x="6011229" y="617256"/>
              <a:ext cx="5404177" cy="1003471"/>
            </a:xfrm>
            <a:custGeom>
              <a:avLst/>
              <a:gdLst>
                <a:gd name="f0" fmla="val 10800000"/>
                <a:gd name="f1" fmla="val 5400000"/>
                <a:gd name="f2" fmla="val 180"/>
                <a:gd name="f3" fmla="val w"/>
                <a:gd name="f4" fmla="val h"/>
                <a:gd name="f5" fmla="val 0"/>
                <a:gd name="f6" fmla="val 5404178"/>
                <a:gd name="f7" fmla="val 1003468"/>
                <a:gd name="f8" fmla="+- 0 0 -90"/>
                <a:gd name="f9" fmla="*/ f3 1 5404178"/>
                <a:gd name="f10" fmla="*/ f4 1 1003468"/>
                <a:gd name="f11" fmla="val f5"/>
                <a:gd name="f12" fmla="val f6"/>
                <a:gd name="f13" fmla="val f7"/>
                <a:gd name="f14" fmla="*/ f8 f0 1"/>
                <a:gd name="f15" fmla="+- f13 0 f11"/>
                <a:gd name="f16" fmla="+- f12 0 f11"/>
                <a:gd name="f17" fmla="*/ f14 1 f2"/>
                <a:gd name="f18" fmla="*/ f16 1 5404178"/>
                <a:gd name="f19" fmla="*/ f15 1 1003468"/>
                <a:gd name="f20" fmla="*/ 0 f16 1"/>
                <a:gd name="f21" fmla="*/ 0 f15 1"/>
                <a:gd name="f22" fmla="*/ 5404178 f16 1"/>
                <a:gd name="f23" fmla="*/ 1003468 f15 1"/>
                <a:gd name="f24" fmla="+- f17 0 f1"/>
                <a:gd name="f25" fmla="*/ f20 1 5404178"/>
                <a:gd name="f26" fmla="*/ f21 1 1003468"/>
                <a:gd name="f27" fmla="*/ f22 1 5404178"/>
                <a:gd name="f28" fmla="*/ f23 1 100346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5404178" h="1003468">
                  <a:moveTo>
                    <a:pt x="f5" y="f5"/>
                  </a:moveTo>
                  <a:lnTo>
                    <a:pt x="f6" y="f5"/>
                  </a:lnTo>
                  <a:lnTo>
                    <a:pt x="f6" y="f7"/>
                  </a:lnTo>
                  <a:lnTo>
                    <a:pt x="f5" y="f7"/>
                  </a:lnTo>
                  <a:lnTo>
                    <a:pt x="f5" y="f5"/>
                  </a:lnTo>
                  <a:close/>
                </a:path>
              </a:pathLst>
            </a:custGeom>
            <a:noFill/>
            <a:ln cap="flat">
              <a:noFill/>
              <a:prstDash val="solid"/>
            </a:ln>
          </p:spPr>
          <p:txBody>
            <a:bodyPr vert="horz" wrap="square" lIns="106198" tIns="106198" rIns="106198" bIns="106198" anchor="ctr" anchorCtr="0" compatLnSpc="1">
              <a:noAutofit/>
            </a:bodyPr>
            <a:lstStyle/>
            <a:p>
              <a:pPr marL="0" marR="0" lvl="0" indent="0" algn="l" defTabSz="800100" rtl="0" fontAlgn="auto" hangingPunct="1">
                <a:lnSpc>
                  <a:spcPct val="100000"/>
                </a:lnSpc>
                <a:spcBef>
                  <a:spcPts val="0"/>
                </a:spcBef>
                <a:spcAft>
                  <a:spcPts val="80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Bembo"/>
                </a:rPr>
                <a:t>Patient Safety: Directly affects the safety and effectiveness of care; prevents medical errors. (O'Daniel and Rosenstein, 2008).</a:t>
              </a:r>
            </a:p>
          </p:txBody>
        </p:sp>
        <p:sp>
          <p:nvSpPr>
            <p:cNvPr id="7" name="Freeform: Shape 6">
              <a:extLst>
                <a:ext uri="{FF2B5EF4-FFF2-40B4-BE49-F238E27FC236}">
                  <a16:creationId xmlns:a16="http://schemas.microsoft.com/office/drawing/2014/main" id="{E74E87A8-08DE-A685-93F4-4BDC0FFAC3AF}"/>
                </a:ext>
              </a:extLst>
            </p:cNvPr>
            <p:cNvSpPr/>
            <p:nvPr/>
          </p:nvSpPr>
          <p:spPr>
            <a:xfrm>
              <a:off x="4919892" y="1871593"/>
              <a:ext cx="6528569" cy="944438"/>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E1D2D2"/>
            </a:solidFill>
            <a:ln cap="flat">
              <a:noFill/>
              <a:prstDash val="solid"/>
            </a:ln>
          </p:spPr>
          <p:txBody>
            <a:bodyPr lIns="0" tIns="0" rIns="0" bIns="0"/>
            <a:lstStyle/>
            <a:p>
              <a:endParaRPr lang="en-US"/>
            </a:p>
          </p:txBody>
        </p:sp>
        <p:sp>
          <p:nvSpPr>
            <p:cNvPr id="8" name="Rectangle 7" descr="Hospital">
              <a:extLst>
                <a:ext uri="{FF2B5EF4-FFF2-40B4-BE49-F238E27FC236}">
                  <a16:creationId xmlns:a16="http://schemas.microsoft.com/office/drawing/2014/main" id="{584B75F2-C996-5E8A-D3D9-7E105AFAC5E9}"/>
                </a:ext>
              </a:extLst>
            </p:cNvPr>
            <p:cNvSpPr/>
            <p:nvPr/>
          </p:nvSpPr>
          <p:spPr>
            <a:xfrm>
              <a:off x="5205587" y="2084091"/>
              <a:ext cx="519946" cy="519443"/>
            </a:xfrm>
            <a:prstGeom prst="rect">
              <a:avLst/>
            </a:prstGeom>
            <a:blipFill>
              <a:blip>
                <a:alphaModFix/>
                <a:extLst>
                  <a:ext uri="{96DAC541-7B7A-43D3-8B79-37D633B846F1}">
                    <asvg:svgBlip xmlns:asvg="http://schemas.microsoft.com/office/drawing/2016/SVG/main" r:embed="rId4"/>
                  </a:ext>
                </a:extLst>
              </a:blip>
              <a:stretch>
                <a:fillRect/>
              </a:stretch>
            </a:blipFill>
            <a:ln w="12701" cap="flat">
              <a:solidFill>
                <a:srgbClr val="FFFFFF"/>
              </a:solidFill>
              <a:prstDash val="solid"/>
              <a:miter/>
            </a:ln>
          </p:spPr>
          <p:txBody>
            <a:bodyPr lIns="0" tIns="0" rIns="0" bIns="0"/>
            <a:lstStyle/>
            <a:p>
              <a:endParaRPr lang="en-US"/>
            </a:p>
          </p:txBody>
        </p:sp>
        <p:sp>
          <p:nvSpPr>
            <p:cNvPr id="9" name="Freeform: Shape 8">
              <a:extLst>
                <a:ext uri="{FF2B5EF4-FFF2-40B4-BE49-F238E27FC236}">
                  <a16:creationId xmlns:a16="http://schemas.microsoft.com/office/drawing/2014/main" id="{FE619D4A-692F-2AF3-DEBF-A9D74E83E546}"/>
                </a:ext>
              </a:extLst>
            </p:cNvPr>
            <p:cNvSpPr/>
            <p:nvPr/>
          </p:nvSpPr>
          <p:spPr>
            <a:xfrm>
              <a:off x="6011229" y="1871593"/>
              <a:ext cx="5404177" cy="1003471"/>
            </a:xfrm>
            <a:custGeom>
              <a:avLst/>
              <a:gdLst>
                <a:gd name="f0" fmla="val 10800000"/>
                <a:gd name="f1" fmla="val 5400000"/>
                <a:gd name="f2" fmla="val 180"/>
                <a:gd name="f3" fmla="val w"/>
                <a:gd name="f4" fmla="val h"/>
                <a:gd name="f5" fmla="val 0"/>
                <a:gd name="f6" fmla="val 5404178"/>
                <a:gd name="f7" fmla="val 1003468"/>
                <a:gd name="f8" fmla="+- 0 0 -90"/>
                <a:gd name="f9" fmla="*/ f3 1 5404178"/>
                <a:gd name="f10" fmla="*/ f4 1 1003468"/>
                <a:gd name="f11" fmla="val f5"/>
                <a:gd name="f12" fmla="val f6"/>
                <a:gd name="f13" fmla="val f7"/>
                <a:gd name="f14" fmla="*/ f8 f0 1"/>
                <a:gd name="f15" fmla="+- f13 0 f11"/>
                <a:gd name="f16" fmla="+- f12 0 f11"/>
                <a:gd name="f17" fmla="*/ f14 1 f2"/>
                <a:gd name="f18" fmla="*/ f16 1 5404178"/>
                <a:gd name="f19" fmla="*/ f15 1 1003468"/>
                <a:gd name="f20" fmla="*/ 0 f16 1"/>
                <a:gd name="f21" fmla="*/ 0 f15 1"/>
                <a:gd name="f22" fmla="*/ 5404178 f16 1"/>
                <a:gd name="f23" fmla="*/ 1003468 f15 1"/>
                <a:gd name="f24" fmla="+- f17 0 f1"/>
                <a:gd name="f25" fmla="*/ f20 1 5404178"/>
                <a:gd name="f26" fmla="*/ f21 1 1003468"/>
                <a:gd name="f27" fmla="*/ f22 1 5404178"/>
                <a:gd name="f28" fmla="*/ f23 1 100346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5404178" h="1003468">
                  <a:moveTo>
                    <a:pt x="f5" y="f5"/>
                  </a:moveTo>
                  <a:lnTo>
                    <a:pt x="f6" y="f5"/>
                  </a:lnTo>
                  <a:lnTo>
                    <a:pt x="f6" y="f7"/>
                  </a:lnTo>
                  <a:lnTo>
                    <a:pt x="f5" y="f7"/>
                  </a:lnTo>
                  <a:lnTo>
                    <a:pt x="f5" y="f5"/>
                  </a:lnTo>
                  <a:close/>
                </a:path>
              </a:pathLst>
            </a:custGeom>
            <a:noFill/>
            <a:ln cap="flat">
              <a:noFill/>
              <a:prstDash val="solid"/>
            </a:ln>
          </p:spPr>
          <p:txBody>
            <a:bodyPr vert="horz" wrap="square" lIns="106198" tIns="106198" rIns="106198" bIns="106198" anchor="ctr" anchorCtr="0" compatLnSpc="1">
              <a:noAutofit/>
            </a:bodyPr>
            <a:lstStyle/>
            <a:p>
              <a:pPr marL="0" marR="0" lvl="0" indent="0" algn="l" defTabSz="800100" rtl="0" fontAlgn="auto" hangingPunct="1">
                <a:lnSpc>
                  <a:spcPct val="100000"/>
                </a:lnSpc>
                <a:spcBef>
                  <a:spcPts val="0"/>
                </a:spcBef>
                <a:spcAft>
                  <a:spcPts val="80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Bembo"/>
                </a:rPr>
                <a:t>Service Quality: Ensures accurate and timely information transfer for clinical decision-making.</a:t>
              </a:r>
              <a:endParaRPr lang="en-US" sz="1800" b="0" i="0" u="none" strike="noStrike" kern="1200" cap="none" spc="0" baseline="0">
                <a:solidFill>
                  <a:srgbClr val="000000"/>
                </a:solidFill>
                <a:uFillTx/>
                <a:latin typeface="Bembo"/>
              </a:endParaRPr>
            </a:p>
          </p:txBody>
        </p:sp>
        <p:sp>
          <p:nvSpPr>
            <p:cNvPr id="10" name="Freeform: Shape 9">
              <a:extLst>
                <a:ext uri="{FF2B5EF4-FFF2-40B4-BE49-F238E27FC236}">
                  <a16:creationId xmlns:a16="http://schemas.microsoft.com/office/drawing/2014/main" id="{1BA6F8C0-A124-81F8-3D06-F7A4A98F5798}"/>
                </a:ext>
              </a:extLst>
            </p:cNvPr>
            <p:cNvSpPr/>
            <p:nvPr/>
          </p:nvSpPr>
          <p:spPr>
            <a:xfrm>
              <a:off x="4919892" y="3125931"/>
              <a:ext cx="6528569" cy="944438"/>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E1D2D2"/>
            </a:solidFill>
            <a:ln cap="flat">
              <a:noFill/>
              <a:prstDash val="solid"/>
            </a:ln>
          </p:spPr>
          <p:txBody>
            <a:bodyPr lIns="0" tIns="0" rIns="0" bIns="0"/>
            <a:lstStyle/>
            <a:p>
              <a:endParaRPr lang="en-US"/>
            </a:p>
          </p:txBody>
        </p:sp>
        <p:sp>
          <p:nvSpPr>
            <p:cNvPr id="11" name="Rectangle 10" descr="Heart Organ">
              <a:extLst>
                <a:ext uri="{FF2B5EF4-FFF2-40B4-BE49-F238E27FC236}">
                  <a16:creationId xmlns:a16="http://schemas.microsoft.com/office/drawing/2014/main" id="{9DCE8B7D-76AB-1A19-870C-D2C0539FA62F}"/>
                </a:ext>
              </a:extLst>
            </p:cNvPr>
            <p:cNvSpPr/>
            <p:nvPr/>
          </p:nvSpPr>
          <p:spPr>
            <a:xfrm>
              <a:off x="5205587" y="3338428"/>
              <a:ext cx="519946" cy="519443"/>
            </a:xfrm>
            <a:prstGeom prst="rect">
              <a:avLst/>
            </a:prstGeom>
            <a:blipFill>
              <a:blip>
                <a:alphaModFix/>
                <a:extLst>
                  <a:ext uri="{96DAC541-7B7A-43D3-8B79-37D633B846F1}">
                    <asvg:svgBlip xmlns:asvg="http://schemas.microsoft.com/office/drawing/2016/SVG/main" r:embed="rId5"/>
                  </a:ext>
                </a:extLst>
              </a:blip>
              <a:stretch>
                <a:fillRect/>
              </a:stretch>
            </a:blipFill>
            <a:ln w="12701" cap="flat">
              <a:solidFill>
                <a:srgbClr val="FFFFFF"/>
              </a:solidFill>
              <a:prstDash val="solid"/>
              <a:miter/>
            </a:ln>
          </p:spPr>
          <p:txBody>
            <a:bodyPr lIns="0" tIns="0" rIns="0" bIns="0"/>
            <a:lstStyle/>
            <a:p>
              <a:endParaRPr lang="en-US"/>
            </a:p>
          </p:txBody>
        </p:sp>
        <p:sp>
          <p:nvSpPr>
            <p:cNvPr id="12" name="Freeform: Shape 11">
              <a:extLst>
                <a:ext uri="{FF2B5EF4-FFF2-40B4-BE49-F238E27FC236}">
                  <a16:creationId xmlns:a16="http://schemas.microsoft.com/office/drawing/2014/main" id="{FED11203-DEB3-4CCB-751E-56E66D5CB528}"/>
                </a:ext>
              </a:extLst>
            </p:cNvPr>
            <p:cNvSpPr/>
            <p:nvPr/>
          </p:nvSpPr>
          <p:spPr>
            <a:xfrm>
              <a:off x="6011229" y="3125931"/>
              <a:ext cx="5404177" cy="1003471"/>
            </a:xfrm>
            <a:custGeom>
              <a:avLst/>
              <a:gdLst>
                <a:gd name="f0" fmla="val 10800000"/>
                <a:gd name="f1" fmla="val 5400000"/>
                <a:gd name="f2" fmla="val 180"/>
                <a:gd name="f3" fmla="val w"/>
                <a:gd name="f4" fmla="val h"/>
                <a:gd name="f5" fmla="val 0"/>
                <a:gd name="f6" fmla="val 5404178"/>
                <a:gd name="f7" fmla="val 1003468"/>
                <a:gd name="f8" fmla="+- 0 0 -90"/>
                <a:gd name="f9" fmla="*/ f3 1 5404178"/>
                <a:gd name="f10" fmla="*/ f4 1 1003468"/>
                <a:gd name="f11" fmla="val f5"/>
                <a:gd name="f12" fmla="val f6"/>
                <a:gd name="f13" fmla="val f7"/>
                <a:gd name="f14" fmla="*/ f8 f0 1"/>
                <a:gd name="f15" fmla="+- f13 0 f11"/>
                <a:gd name="f16" fmla="+- f12 0 f11"/>
                <a:gd name="f17" fmla="*/ f14 1 f2"/>
                <a:gd name="f18" fmla="*/ f16 1 5404178"/>
                <a:gd name="f19" fmla="*/ f15 1 1003468"/>
                <a:gd name="f20" fmla="*/ 0 f16 1"/>
                <a:gd name="f21" fmla="*/ 0 f15 1"/>
                <a:gd name="f22" fmla="*/ 5404178 f16 1"/>
                <a:gd name="f23" fmla="*/ 1003468 f15 1"/>
                <a:gd name="f24" fmla="+- f17 0 f1"/>
                <a:gd name="f25" fmla="*/ f20 1 5404178"/>
                <a:gd name="f26" fmla="*/ f21 1 1003468"/>
                <a:gd name="f27" fmla="*/ f22 1 5404178"/>
                <a:gd name="f28" fmla="*/ f23 1 100346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5404178" h="1003468">
                  <a:moveTo>
                    <a:pt x="f5" y="f5"/>
                  </a:moveTo>
                  <a:lnTo>
                    <a:pt x="f6" y="f5"/>
                  </a:lnTo>
                  <a:lnTo>
                    <a:pt x="f6" y="f7"/>
                  </a:lnTo>
                  <a:lnTo>
                    <a:pt x="f5" y="f7"/>
                  </a:lnTo>
                  <a:lnTo>
                    <a:pt x="f5" y="f5"/>
                  </a:lnTo>
                  <a:close/>
                </a:path>
              </a:pathLst>
            </a:custGeom>
            <a:noFill/>
            <a:ln cap="flat">
              <a:noFill/>
              <a:prstDash val="solid"/>
            </a:ln>
          </p:spPr>
          <p:txBody>
            <a:bodyPr vert="horz" wrap="square" lIns="106198" tIns="106198" rIns="106198" bIns="106198" anchor="ctr" anchorCtr="0" compatLnSpc="1">
              <a:noAutofit/>
            </a:bodyPr>
            <a:lstStyle/>
            <a:p>
              <a:pPr marL="0" marR="0" lvl="0" indent="0" algn="l" defTabSz="800100" rtl="0" fontAlgn="auto" hangingPunct="1">
                <a:lnSpc>
                  <a:spcPct val="100000"/>
                </a:lnSpc>
                <a:spcBef>
                  <a:spcPts val="0"/>
                </a:spcBef>
                <a:spcAft>
                  <a:spcPts val="80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Bembo"/>
                </a:rPr>
                <a:t>Patient Outcomes: Builds trust, improves satisfaction, and increases treatment adherence.</a:t>
              </a:r>
              <a:r>
                <a:rPr lang="en-US" sz="1800" b="0" i="0" u="none" strike="noStrike" kern="1200" cap="none" spc="0" baseline="0">
                  <a:solidFill>
                    <a:srgbClr val="000000"/>
                  </a:solidFill>
                  <a:uFillTx/>
                  <a:latin typeface="Bembo"/>
                </a:rPr>
                <a:t> </a:t>
              </a:r>
              <a:r>
                <a:rPr lang="en-US" sz="1800" b="1" i="0" u="none" strike="noStrike" kern="1200" cap="none" spc="0" baseline="0">
                  <a:solidFill>
                    <a:srgbClr val="000000"/>
                  </a:solidFill>
                  <a:uFillTx/>
                  <a:latin typeface="Bembo"/>
                </a:rPr>
                <a:t>(Leonard et al., 2004)</a:t>
              </a:r>
            </a:p>
          </p:txBody>
        </p:sp>
        <p:sp>
          <p:nvSpPr>
            <p:cNvPr id="13" name="Freeform: Shape 12">
              <a:extLst>
                <a:ext uri="{FF2B5EF4-FFF2-40B4-BE49-F238E27FC236}">
                  <a16:creationId xmlns:a16="http://schemas.microsoft.com/office/drawing/2014/main" id="{AE940455-31D5-2DD8-78F6-6D219636782C}"/>
                </a:ext>
              </a:extLst>
            </p:cNvPr>
            <p:cNvSpPr/>
            <p:nvPr/>
          </p:nvSpPr>
          <p:spPr>
            <a:xfrm>
              <a:off x="4919892" y="4380268"/>
              <a:ext cx="6528569" cy="944438"/>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E1D2D2"/>
            </a:solidFill>
            <a:ln cap="flat">
              <a:noFill/>
              <a:prstDash val="solid"/>
            </a:ln>
          </p:spPr>
          <p:txBody>
            <a:bodyPr lIns="0" tIns="0" rIns="0" bIns="0"/>
            <a:lstStyle/>
            <a:p>
              <a:endParaRPr lang="en-US"/>
            </a:p>
          </p:txBody>
        </p:sp>
        <p:sp>
          <p:nvSpPr>
            <p:cNvPr id="14" name="Rectangle 13" descr="Users">
              <a:extLst>
                <a:ext uri="{FF2B5EF4-FFF2-40B4-BE49-F238E27FC236}">
                  <a16:creationId xmlns:a16="http://schemas.microsoft.com/office/drawing/2014/main" id="{CF02F5F2-4805-8CF1-D1C9-3228C9BB8E8D}"/>
                </a:ext>
              </a:extLst>
            </p:cNvPr>
            <p:cNvSpPr/>
            <p:nvPr/>
          </p:nvSpPr>
          <p:spPr>
            <a:xfrm>
              <a:off x="5205587" y="4592766"/>
              <a:ext cx="519946" cy="519443"/>
            </a:xfrm>
            <a:prstGeom prst="rect">
              <a:avLst/>
            </a:prstGeom>
            <a:blipFill>
              <a:blip>
                <a:alphaModFix/>
                <a:extLst>
                  <a:ext uri="{96DAC541-7B7A-43D3-8B79-37D633B846F1}">
                    <asvg:svgBlip xmlns:asvg="http://schemas.microsoft.com/office/drawing/2016/SVG/main" r:embed="rId6"/>
                  </a:ext>
                </a:extLst>
              </a:blip>
              <a:stretch>
                <a:fillRect/>
              </a:stretch>
            </a:blipFill>
            <a:ln w="12701" cap="flat">
              <a:solidFill>
                <a:srgbClr val="FFFFFF"/>
              </a:solidFill>
              <a:prstDash val="solid"/>
              <a:miter/>
            </a:ln>
          </p:spPr>
          <p:txBody>
            <a:bodyPr lIns="0" tIns="0" rIns="0" bIns="0"/>
            <a:lstStyle/>
            <a:p>
              <a:endParaRPr lang="en-US"/>
            </a:p>
          </p:txBody>
        </p:sp>
        <p:sp>
          <p:nvSpPr>
            <p:cNvPr id="15" name="Freeform: Shape 14">
              <a:extLst>
                <a:ext uri="{FF2B5EF4-FFF2-40B4-BE49-F238E27FC236}">
                  <a16:creationId xmlns:a16="http://schemas.microsoft.com/office/drawing/2014/main" id="{BBD97167-252A-489E-8D3F-5441A528DEA4}"/>
                </a:ext>
              </a:extLst>
            </p:cNvPr>
            <p:cNvSpPr/>
            <p:nvPr/>
          </p:nvSpPr>
          <p:spPr>
            <a:xfrm>
              <a:off x="6011229" y="4380268"/>
              <a:ext cx="5404177" cy="1003471"/>
            </a:xfrm>
            <a:custGeom>
              <a:avLst/>
              <a:gdLst>
                <a:gd name="f0" fmla="val 10800000"/>
                <a:gd name="f1" fmla="val 5400000"/>
                <a:gd name="f2" fmla="val 180"/>
                <a:gd name="f3" fmla="val w"/>
                <a:gd name="f4" fmla="val h"/>
                <a:gd name="f5" fmla="val 0"/>
                <a:gd name="f6" fmla="val 5404178"/>
                <a:gd name="f7" fmla="val 1003468"/>
                <a:gd name="f8" fmla="+- 0 0 -90"/>
                <a:gd name="f9" fmla="*/ f3 1 5404178"/>
                <a:gd name="f10" fmla="*/ f4 1 1003468"/>
                <a:gd name="f11" fmla="val f5"/>
                <a:gd name="f12" fmla="val f6"/>
                <a:gd name="f13" fmla="val f7"/>
                <a:gd name="f14" fmla="*/ f8 f0 1"/>
                <a:gd name="f15" fmla="+- f13 0 f11"/>
                <a:gd name="f16" fmla="+- f12 0 f11"/>
                <a:gd name="f17" fmla="*/ f14 1 f2"/>
                <a:gd name="f18" fmla="*/ f16 1 5404178"/>
                <a:gd name="f19" fmla="*/ f15 1 1003468"/>
                <a:gd name="f20" fmla="*/ 0 f16 1"/>
                <a:gd name="f21" fmla="*/ 0 f15 1"/>
                <a:gd name="f22" fmla="*/ 5404178 f16 1"/>
                <a:gd name="f23" fmla="*/ 1003468 f15 1"/>
                <a:gd name="f24" fmla="+- f17 0 f1"/>
                <a:gd name="f25" fmla="*/ f20 1 5404178"/>
                <a:gd name="f26" fmla="*/ f21 1 1003468"/>
                <a:gd name="f27" fmla="*/ f22 1 5404178"/>
                <a:gd name="f28" fmla="*/ f23 1 100346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5404178" h="1003468">
                  <a:moveTo>
                    <a:pt x="f5" y="f5"/>
                  </a:moveTo>
                  <a:lnTo>
                    <a:pt x="f6" y="f5"/>
                  </a:lnTo>
                  <a:lnTo>
                    <a:pt x="f6" y="f7"/>
                  </a:lnTo>
                  <a:lnTo>
                    <a:pt x="f5" y="f7"/>
                  </a:lnTo>
                  <a:lnTo>
                    <a:pt x="f5" y="f5"/>
                  </a:lnTo>
                  <a:close/>
                </a:path>
              </a:pathLst>
            </a:custGeom>
            <a:noFill/>
            <a:ln cap="flat">
              <a:noFill/>
              <a:prstDash val="solid"/>
            </a:ln>
          </p:spPr>
          <p:txBody>
            <a:bodyPr vert="horz" wrap="square" lIns="106198" tIns="106198" rIns="106198" bIns="106198" anchor="ctr" anchorCtr="0" compatLnSpc="1">
              <a:noAutofit/>
            </a:bodyPr>
            <a:lstStyle/>
            <a:p>
              <a:pPr marL="0" marR="0" lvl="0" indent="0" algn="l" defTabSz="800100" rtl="0" fontAlgn="auto" hangingPunct="1">
                <a:lnSpc>
                  <a:spcPct val="100000"/>
                </a:lnSpc>
                <a:spcBef>
                  <a:spcPts val="0"/>
                </a:spcBef>
                <a:spcAft>
                  <a:spcPts val="80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Bembo"/>
                </a:rPr>
                <a:t>Team Collaboration: Essential for multidisciplinary teams to coordinate responsibilities. (Silverman et al., 2016)</a:t>
              </a:r>
            </a:p>
          </p:txBody>
        </p:sp>
        <p:sp>
          <p:nvSpPr>
            <p:cNvPr id="16" name="Freeform: Shape 15">
              <a:extLst>
                <a:ext uri="{FF2B5EF4-FFF2-40B4-BE49-F238E27FC236}">
                  <a16:creationId xmlns:a16="http://schemas.microsoft.com/office/drawing/2014/main" id="{F786EBA9-D9D1-C3AD-43CF-5D06E910B85A}"/>
                </a:ext>
              </a:extLst>
            </p:cNvPr>
            <p:cNvSpPr/>
            <p:nvPr/>
          </p:nvSpPr>
          <p:spPr>
            <a:xfrm>
              <a:off x="4919892" y="5697544"/>
              <a:ext cx="6528569" cy="944438"/>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E1D2D2"/>
            </a:solidFill>
            <a:ln cap="flat">
              <a:noFill/>
              <a:prstDash val="solid"/>
            </a:ln>
          </p:spPr>
          <p:txBody>
            <a:bodyPr lIns="0" tIns="0" rIns="0" bIns="0"/>
            <a:lstStyle/>
            <a:p>
              <a:endParaRPr lang="en-US"/>
            </a:p>
          </p:txBody>
        </p:sp>
        <p:sp>
          <p:nvSpPr>
            <p:cNvPr id="17" name="Rectangle 16" descr="Danger">
              <a:extLst>
                <a:ext uri="{FF2B5EF4-FFF2-40B4-BE49-F238E27FC236}">
                  <a16:creationId xmlns:a16="http://schemas.microsoft.com/office/drawing/2014/main" id="{A30B6D70-1CF1-6AB2-FAF5-B65CD3DED950}"/>
                </a:ext>
              </a:extLst>
            </p:cNvPr>
            <p:cNvSpPr/>
            <p:nvPr/>
          </p:nvSpPr>
          <p:spPr>
            <a:xfrm>
              <a:off x="5189540" y="5830772"/>
              <a:ext cx="519946" cy="519443"/>
            </a:xfrm>
            <a:prstGeom prst="rect">
              <a:avLst/>
            </a:prstGeom>
            <a:blipFill>
              <a:blip>
                <a:alphaModFix/>
                <a:extLst>
                  <a:ext uri="{96DAC541-7B7A-43D3-8B79-37D633B846F1}">
                    <asvg:svgBlip xmlns:asvg="http://schemas.microsoft.com/office/drawing/2016/SVG/main" r:embed="rId7"/>
                  </a:ext>
                </a:extLst>
              </a:blip>
              <a:stretch>
                <a:fillRect/>
              </a:stretch>
            </a:blipFill>
            <a:ln w="12701" cap="flat">
              <a:solidFill>
                <a:srgbClr val="FFFFFF"/>
              </a:solidFill>
              <a:prstDash val="solid"/>
              <a:miter/>
            </a:ln>
          </p:spPr>
          <p:txBody>
            <a:bodyPr lIns="0" tIns="0" rIns="0" bIns="0"/>
            <a:lstStyle/>
            <a:p>
              <a:endParaRPr lang="en-US"/>
            </a:p>
          </p:txBody>
        </p:sp>
        <p:sp>
          <p:nvSpPr>
            <p:cNvPr id="18" name="Freeform: Shape 17">
              <a:extLst>
                <a:ext uri="{FF2B5EF4-FFF2-40B4-BE49-F238E27FC236}">
                  <a16:creationId xmlns:a16="http://schemas.microsoft.com/office/drawing/2014/main" id="{E9F4C309-5D3B-CD9A-08B8-221AA8311556}"/>
                </a:ext>
              </a:extLst>
            </p:cNvPr>
            <p:cNvSpPr/>
            <p:nvPr/>
          </p:nvSpPr>
          <p:spPr>
            <a:xfrm>
              <a:off x="6011786" y="5634596"/>
              <a:ext cx="5368433" cy="1003471"/>
            </a:xfrm>
            <a:custGeom>
              <a:avLst/>
              <a:gdLst>
                <a:gd name="f0" fmla="val 10800000"/>
                <a:gd name="f1" fmla="val 5400000"/>
                <a:gd name="f2" fmla="val 180"/>
                <a:gd name="f3" fmla="val w"/>
                <a:gd name="f4" fmla="val h"/>
                <a:gd name="f5" fmla="val 0"/>
                <a:gd name="f6" fmla="val 5368431"/>
                <a:gd name="f7" fmla="val 1003468"/>
                <a:gd name="f8" fmla="+- 0 0 -90"/>
                <a:gd name="f9" fmla="*/ f3 1 5368431"/>
                <a:gd name="f10" fmla="*/ f4 1 1003468"/>
                <a:gd name="f11" fmla="val f5"/>
                <a:gd name="f12" fmla="val f6"/>
                <a:gd name="f13" fmla="val f7"/>
                <a:gd name="f14" fmla="*/ f8 f0 1"/>
                <a:gd name="f15" fmla="+- f13 0 f11"/>
                <a:gd name="f16" fmla="+- f12 0 f11"/>
                <a:gd name="f17" fmla="*/ f14 1 f2"/>
                <a:gd name="f18" fmla="*/ f16 1 5368431"/>
                <a:gd name="f19" fmla="*/ f15 1 1003468"/>
                <a:gd name="f20" fmla="*/ 0 f16 1"/>
                <a:gd name="f21" fmla="*/ 0 f15 1"/>
                <a:gd name="f22" fmla="*/ 5368431 f16 1"/>
                <a:gd name="f23" fmla="*/ 1003468 f15 1"/>
                <a:gd name="f24" fmla="+- f17 0 f1"/>
                <a:gd name="f25" fmla="*/ f20 1 5368431"/>
                <a:gd name="f26" fmla="*/ f21 1 1003468"/>
                <a:gd name="f27" fmla="*/ f22 1 5368431"/>
                <a:gd name="f28" fmla="*/ f23 1 100346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5368431" h="1003468">
                  <a:moveTo>
                    <a:pt x="f5" y="f5"/>
                  </a:moveTo>
                  <a:lnTo>
                    <a:pt x="f6" y="f5"/>
                  </a:lnTo>
                  <a:lnTo>
                    <a:pt x="f6" y="f7"/>
                  </a:lnTo>
                  <a:lnTo>
                    <a:pt x="f5" y="f7"/>
                  </a:lnTo>
                  <a:lnTo>
                    <a:pt x="f5" y="f5"/>
                  </a:lnTo>
                  <a:close/>
                </a:path>
              </a:pathLst>
            </a:custGeom>
            <a:noFill/>
            <a:ln cap="flat">
              <a:noFill/>
              <a:prstDash val="solid"/>
            </a:ln>
          </p:spPr>
          <p:txBody>
            <a:bodyPr vert="horz" wrap="square" lIns="106198" tIns="106198" rIns="106198" bIns="106198" anchor="ctr" anchorCtr="0" compatLnSpc="1">
              <a:noAutofit/>
            </a:bodyPr>
            <a:lstStyle/>
            <a:p>
              <a:pPr marL="0" marR="0" lvl="0" indent="0" algn="l" defTabSz="800100" rtl="0" fontAlgn="auto" hangingPunct="1">
                <a:lnSpc>
                  <a:spcPct val="100000"/>
                </a:lnSpc>
                <a:spcBef>
                  <a:spcPts val="0"/>
                </a:spcBef>
                <a:spcAft>
                  <a:spcPts val="80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Bembo"/>
                </a:rPr>
                <a:t>Consequences of Failure: Poor communication leads to misunderstandings, delays, and safety incidents.</a:t>
              </a:r>
            </a:p>
            <a:p>
              <a:pPr marL="0" marR="0" lvl="0" indent="0" algn="l" defTabSz="800100" rtl="0" fontAlgn="auto" hangingPunct="1">
                <a:lnSpc>
                  <a:spcPct val="100000"/>
                </a:lnSpc>
                <a:spcBef>
                  <a:spcPts val="0"/>
                </a:spcBef>
                <a:spcAft>
                  <a:spcPts val="80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Bembo"/>
                </a:rPr>
                <a:t> (Konar 2021</a:t>
              </a:r>
              <a:r>
                <a:rPr lang="en-US" sz="1600" b="1" i="0" u="none" strike="noStrike" kern="1200" cap="none" spc="0" baseline="0">
                  <a:solidFill>
                    <a:srgbClr val="000000"/>
                  </a:solidFill>
                  <a:uFillTx/>
                  <a:latin typeface="Bembo"/>
                </a:rPr>
                <a:t>)</a:t>
              </a:r>
            </a:p>
          </p:txBody>
        </p:sp>
      </p:grpSp>
      <p:pic>
        <p:nvPicPr>
          <p:cNvPr id="19" name="Picture 24" descr="A logo with text on it&#10;&#10;AI-generated content may be incorrect.">
            <a:extLst>
              <a:ext uri="{FF2B5EF4-FFF2-40B4-BE49-F238E27FC236}">
                <a16:creationId xmlns:a16="http://schemas.microsoft.com/office/drawing/2014/main" id="{533923A6-1BB6-FEEC-3A5A-195297238711}"/>
              </a:ext>
            </a:extLst>
          </p:cNvPr>
          <p:cNvPicPr>
            <a:picLocks noChangeAspect="1"/>
          </p:cNvPicPr>
          <p:nvPr/>
        </p:nvPicPr>
        <p:blipFill>
          <a:blip r:embed="rId8"/>
          <a:stretch>
            <a:fillRect/>
          </a:stretch>
        </p:blipFill>
        <p:spPr>
          <a:xfrm>
            <a:off x="329577" y="128107"/>
            <a:ext cx="2001383" cy="970745"/>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FCB8E-4759-F4FE-4389-DA22C7456A9D}"/>
              </a:ext>
            </a:extLst>
          </p:cNvPr>
          <p:cNvSpPr txBox="1">
            <a:spLocks noGrp="1"/>
          </p:cNvSpPr>
          <p:nvPr>
            <p:ph type="title"/>
          </p:nvPr>
        </p:nvSpPr>
        <p:spPr>
          <a:xfrm>
            <a:off x="973387" y="235055"/>
            <a:ext cx="10017453" cy="1216023"/>
          </a:xfrm>
          <a:prstGeom prst="rect">
            <a:avLst/>
          </a:prstGeom>
          <a:noFill/>
          <a:ln>
            <a:noFill/>
          </a:ln>
        </p:spPr>
        <p:txBody>
          <a:bodyPr vert="horz" wrap="square" lIns="91440" tIns="45720" rIns="91440" bIns="45720" anchor="ctr" anchorCtr="0" compatLnSpc="1">
            <a:normAutofit/>
          </a:bodyPr>
          <a:lstStyle/>
          <a:p>
            <a:pPr lvl="0"/>
            <a:r>
              <a:rPr lang="en-US" b="1">
                <a:ea typeface="Batang"/>
              </a:rPr>
              <a:t>Slide 6: Model or Framework Linked to Communication (SBAR)</a:t>
            </a:r>
          </a:p>
        </p:txBody>
      </p:sp>
      <p:grpSp>
        <p:nvGrpSpPr>
          <p:cNvPr id="3" name="Content Placeholder 2">
            <a:extLst>
              <a:ext uri="{FF2B5EF4-FFF2-40B4-BE49-F238E27FC236}">
                <a16:creationId xmlns:a16="http://schemas.microsoft.com/office/drawing/2014/main" id="{A73ADCD0-C2EB-694A-0365-CD3CBD862689}"/>
              </a:ext>
            </a:extLst>
          </p:cNvPr>
          <p:cNvGrpSpPr/>
          <p:nvPr/>
        </p:nvGrpSpPr>
        <p:grpSpPr>
          <a:xfrm>
            <a:off x="288922" y="1718797"/>
            <a:ext cx="11605967" cy="4960465"/>
            <a:chOff x="288922" y="1718797"/>
            <a:chExt cx="11605967" cy="4960465"/>
          </a:xfrm>
        </p:grpSpPr>
        <p:sp>
          <p:nvSpPr>
            <p:cNvPr id="4" name="Freeform: Shape 3">
              <a:extLst>
                <a:ext uri="{FF2B5EF4-FFF2-40B4-BE49-F238E27FC236}">
                  <a16:creationId xmlns:a16="http://schemas.microsoft.com/office/drawing/2014/main" id="{E5E23E6E-86F8-DBC2-9030-9DE56A098CFC}"/>
                </a:ext>
              </a:extLst>
            </p:cNvPr>
            <p:cNvSpPr/>
            <p:nvPr/>
          </p:nvSpPr>
          <p:spPr>
            <a:xfrm>
              <a:off x="288922" y="5788536"/>
              <a:ext cx="11605967" cy="890726"/>
            </a:xfrm>
            <a:custGeom>
              <a:avLst/>
              <a:gdLst>
                <a:gd name="f0" fmla="val 10800000"/>
                <a:gd name="f1" fmla="val 5400000"/>
                <a:gd name="f2" fmla="val 180"/>
                <a:gd name="f3" fmla="val w"/>
                <a:gd name="f4" fmla="val h"/>
                <a:gd name="f5" fmla="val 0"/>
                <a:gd name="f6" fmla="val 11605969"/>
                <a:gd name="f7" fmla="val 890728"/>
                <a:gd name="f8" fmla="+- 0 0 -90"/>
                <a:gd name="f9" fmla="*/ f3 1 11605969"/>
                <a:gd name="f10" fmla="*/ f4 1 890728"/>
                <a:gd name="f11" fmla="val f5"/>
                <a:gd name="f12" fmla="val f6"/>
                <a:gd name="f13" fmla="val f7"/>
                <a:gd name="f14" fmla="*/ f8 f0 1"/>
                <a:gd name="f15" fmla="+- f13 0 f11"/>
                <a:gd name="f16" fmla="+- f12 0 f11"/>
                <a:gd name="f17" fmla="*/ f14 1 f2"/>
                <a:gd name="f18" fmla="*/ f16 1 11605969"/>
                <a:gd name="f19" fmla="*/ f15 1 890728"/>
                <a:gd name="f20" fmla="*/ 0 f16 1"/>
                <a:gd name="f21" fmla="*/ 0 f15 1"/>
                <a:gd name="f22" fmla="*/ 11605969 f16 1"/>
                <a:gd name="f23" fmla="*/ 890728 f15 1"/>
                <a:gd name="f24" fmla="+- f17 0 f1"/>
                <a:gd name="f25" fmla="*/ f20 1 11605969"/>
                <a:gd name="f26" fmla="*/ f21 1 890728"/>
                <a:gd name="f27" fmla="*/ f22 1 11605969"/>
                <a:gd name="f28" fmla="*/ f23 1 89072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1605969" h="890728">
                  <a:moveTo>
                    <a:pt x="f5" y="f5"/>
                  </a:moveTo>
                  <a:lnTo>
                    <a:pt x="f6" y="f5"/>
                  </a:lnTo>
                  <a:lnTo>
                    <a:pt x="f6" y="f7"/>
                  </a:lnTo>
                  <a:lnTo>
                    <a:pt x="f5" y="f7"/>
                  </a:lnTo>
                  <a:lnTo>
                    <a:pt x="f5" y="f5"/>
                  </a:lnTo>
                  <a:close/>
                </a:path>
              </a:pathLst>
            </a:custGeom>
            <a:solidFill>
              <a:srgbClr val="9D6053"/>
            </a:solidFill>
            <a:ln w="12701" cap="flat">
              <a:solidFill>
                <a:srgbClr val="FFFFFF"/>
              </a:solidFill>
              <a:prstDash val="solid"/>
              <a:miter/>
            </a:ln>
          </p:spPr>
          <p:txBody>
            <a:bodyPr vert="horz" wrap="square" lIns="120901" tIns="120901" rIns="120901" bIns="120901"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700" b="1" i="0" u="none" strike="noStrike" kern="1200" cap="none" spc="0" baseline="0">
                  <a:solidFill>
                    <a:srgbClr val="FFFFFF"/>
                  </a:solidFill>
                  <a:uFillTx/>
                  <a:latin typeface="Bembo"/>
                </a:rPr>
                <a:t>Benefit: Reduces confusion and ensures essential details are not overlooked.</a:t>
              </a:r>
            </a:p>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1" i="0" u="none" strike="noStrike" kern="1200" cap="none" spc="0" baseline="0">
                  <a:solidFill>
                    <a:srgbClr val="FFFFFF"/>
                  </a:solidFill>
                  <a:uFillTx/>
                  <a:latin typeface="Bembo"/>
                </a:rPr>
                <a:t>(Haig et al., 2006)</a:t>
              </a:r>
              <a:endParaRPr lang="en-US" sz="1700" b="1" i="0" u="none" strike="noStrike" kern="1200" cap="none" spc="0" baseline="0">
                <a:solidFill>
                  <a:srgbClr val="FFFFFF"/>
                </a:solidFill>
                <a:uFillTx/>
                <a:latin typeface="Bembo"/>
              </a:endParaRPr>
            </a:p>
          </p:txBody>
        </p:sp>
        <p:sp>
          <p:nvSpPr>
            <p:cNvPr id="5" name="Freeform: Shape 4">
              <a:extLst>
                <a:ext uri="{FF2B5EF4-FFF2-40B4-BE49-F238E27FC236}">
                  <a16:creationId xmlns:a16="http://schemas.microsoft.com/office/drawing/2014/main" id="{E6607782-A594-65C9-17A5-017ECAB93032}"/>
                </a:ext>
              </a:extLst>
            </p:cNvPr>
            <p:cNvSpPr/>
            <p:nvPr/>
          </p:nvSpPr>
          <p:spPr>
            <a:xfrm>
              <a:off x="288922" y="4431959"/>
              <a:ext cx="11605967" cy="1369944"/>
            </a:xfrm>
            <a:custGeom>
              <a:avLst/>
              <a:gdLst>
                <a:gd name="f0" fmla="val 10800000"/>
                <a:gd name="f1" fmla="val 5400000"/>
                <a:gd name="f2" fmla="val 180"/>
                <a:gd name="f3" fmla="val w"/>
                <a:gd name="f4" fmla="val h"/>
                <a:gd name="f5" fmla="val 0"/>
                <a:gd name="f6" fmla="val 11605969"/>
                <a:gd name="f7" fmla="val 1369940"/>
                <a:gd name="f8" fmla="val 890146"/>
                <a:gd name="f9" fmla="val 5974227"/>
                <a:gd name="f10" fmla="val 1027455"/>
                <a:gd name="f11" fmla="val 6145469"/>
                <a:gd name="f12" fmla="val 5802984"/>
                <a:gd name="f13" fmla="val 1369939"/>
                <a:gd name="f14" fmla="val 5460499"/>
                <a:gd name="f15" fmla="val 5631742"/>
                <a:gd name="f16" fmla="val 1"/>
                <a:gd name="f17" fmla="+- 0 0 -90"/>
                <a:gd name="f18" fmla="*/ f3 1 11605969"/>
                <a:gd name="f19" fmla="*/ f4 1 1369940"/>
                <a:gd name="f20" fmla="val f5"/>
                <a:gd name="f21" fmla="val f6"/>
                <a:gd name="f22" fmla="val f7"/>
                <a:gd name="f23" fmla="*/ f17 f0 1"/>
                <a:gd name="f24" fmla="+- f22 0 f20"/>
                <a:gd name="f25" fmla="+- f21 0 f20"/>
                <a:gd name="f26" fmla="*/ f23 1 f2"/>
                <a:gd name="f27" fmla="*/ f25 1 11605969"/>
                <a:gd name="f28" fmla="*/ f24 1 1369940"/>
                <a:gd name="f29" fmla="*/ 0 f25 1"/>
                <a:gd name="f30" fmla="*/ 479794 f24 1"/>
                <a:gd name="f31" fmla="*/ 5631742 f25 1"/>
                <a:gd name="f32" fmla="*/ 342485 f24 1"/>
                <a:gd name="f33" fmla="*/ 5460500 f25 1"/>
                <a:gd name="f34" fmla="*/ 5802985 f25 1"/>
                <a:gd name="f35" fmla="*/ 0 f24 1"/>
                <a:gd name="f36" fmla="*/ 6145470 f25 1"/>
                <a:gd name="f37" fmla="*/ 5974227 f25 1"/>
                <a:gd name="f38" fmla="*/ 11605969 f25 1"/>
                <a:gd name="f39" fmla="*/ 1369940 f24 1"/>
                <a:gd name="f40" fmla="+- f26 0 f1"/>
                <a:gd name="f41" fmla="*/ f29 1 11605969"/>
                <a:gd name="f42" fmla="*/ f30 1 1369940"/>
                <a:gd name="f43" fmla="*/ f31 1 11605969"/>
                <a:gd name="f44" fmla="*/ f32 1 1369940"/>
                <a:gd name="f45" fmla="*/ f33 1 11605969"/>
                <a:gd name="f46" fmla="*/ f34 1 11605969"/>
                <a:gd name="f47" fmla="*/ f35 1 1369940"/>
                <a:gd name="f48" fmla="*/ f36 1 11605969"/>
                <a:gd name="f49" fmla="*/ f37 1 11605969"/>
                <a:gd name="f50" fmla="*/ f38 1 11605969"/>
                <a:gd name="f51" fmla="*/ f39 1 1369940"/>
                <a:gd name="f52" fmla="*/ f20 1 f27"/>
                <a:gd name="f53" fmla="*/ f21 1 f27"/>
                <a:gd name="f54" fmla="*/ f20 1 f28"/>
                <a:gd name="f55" fmla="*/ f22 1 f28"/>
                <a:gd name="f56" fmla="*/ f41 1 f27"/>
                <a:gd name="f57" fmla="*/ f42 1 f28"/>
                <a:gd name="f58" fmla="*/ f43 1 f27"/>
                <a:gd name="f59" fmla="*/ f44 1 f28"/>
                <a:gd name="f60" fmla="*/ f45 1 f27"/>
                <a:gd name="f61" fmla="*/ f46 1 f27"/>
                <a:gd name="f62" fmla="*/ f47 1 f28"/>
                <a:gd name="f63" fmla="*/ f48 1 f27"/>
                <a:gd name="f64" fmla="*/ f49 1 f27"/>
                <a:gd name="f65" fmla="*/ f50 1 f27"/>
                <a:gd name="f66" fmla="*/ f51 1 f28"/>
                <a:gd name="f67" fmla="*/ f52 f18 1"/>
                <a:gd name="f68" fmla="*/ f53 f18 1"/>
                <a:gd name="f69" fmla="*/ f55 f19 1"/>
                <a:gd name="f70" fmla="*/ f54 f19 1"/>
                <a:gd name="f71" fmla="*/ f56 f18 1"/>
                <a:gd name="f72" fmla="*/ f57 f19 1"/>
                <a:gd name="f73" fmla="*/ f58 f18 1"/>
                <a:gd name="f74" fmla="*/ f59 f19 1"/>
                <a:gd name="f75" fmla="*/ f60 f18 1"/>
                <a:gd name="f76" fmla="*/ f61 f18 1"/>
                <a:gd name="f77" fmla="*/ f62 f19 1"/>
                <a:gd name="f78" fmla="*/ f63 f18 1"/>
                <a:gd name="f79" fmla="*/ f64 f18 1"/>
                <a:gd name="f80" fmla="*/ f65 f18 1"/>
                <a:gd name="f81" fmla="*/ f66 f19 1"/>
              </a:gdLst>
              <a:ahLst/>
              <a:cxnLst>
                <a:cxn ang="3cd4">
                  <a:pos x="hc" y="t"/>
                </a:cxn>
                <a:cxn ang="0">
                  <a:pos x="r" y="vc"/>
                </a:cxn>
                <a:cxn ang="cd4">
                  <a:pos x="hc" y="b"/>
                </a:cxn>
                <a:cxn ang="cd2">
                  <a:pos x="l" y="vc"/>
                </a:cxn>
                <a:cxn ang="f40">
                  <a:pos x="f71" y="f72"/>
                </a:cxn>
                <a:cxn ang="f40">
                  <a:pos x="f73" y="f72"/>
                </a:cxn>
                <a:cxn ang="f40">
                  <a:pos x="f73" y="f74"/>
                </a:cxn>
                <a:cxn ang="f40">
                  <a:pos x="f75" y="f74"/>
                </a:cxn>
                <a:cxn ang="f40">
                  <a:pos x="f76" y="f77"/>
                </a:cxn>
                <a:cxn ang="f40">
                  <a:pos x="f78" y="f74"/>
                </a:cxn>
                <a:cxn ang="f40">
                  <a:pos x="f79" y="f74"/>
                </a:cxn>
                <a:cxn ang="f40">
                  <a:pos x="f79" y="f72"/>
                </a:cxn>
                <a:cxn ang="f40">
                  <a:pos x="f80" y="f72"/>
                </a:cxn>
                <a:cxn ang="f40">
                  <a:pos x="f80" y="f81"/>
                </a:cxn>
                <a:cxn ang="f40">
                  <a:pos x="f71" y="f81"/>
                </a:cxn>
                <a:cxn ang="f40">
                  <a:pos x="f71" y="f72"/>
                </a:cxn>
              </a:cxnLst>
              <a:rect l="f67" t="f70" r="f68" b="f69"/>
              <a:pathLst>
                <a:path w="11605969" h="1369940">
                  <a:moveTo>
                    <a:pt x="f6" y="f8"/>
                  </a:moveTo>
                  <a:lnTo>
                    <a:pt x="f9" y="f8"/>
                  </a:lnTo>
                  <a:lnTo>
                    <a:pt x="f9" y="f10"/>
                  </a:lnTo>
                  <a:lnTo>
                    <a:pt x="f11" y="f10"/>
                  </a:lnTo>
                  <a:lnTo>
                    <a:pt x="f12" y="f13"/>
                  </a:lnTo>
                  <a:lnTo>
                    <a:pt x="f14" y="f10"/>
                  </a:lnTo>
                  <a:lnTo>
                    <a:pt x="f15" y="f10"/>
                  </a:lnTo>
                  <a:lnTo>
                    <a:pt x="f15" y="f8"/>
                  </a:lnTo>
                  <a:lnTo>
                    <a:pt x="f5" y="f8"/>
                  </a:lnTo>
                  <a:lnTo>
                    <a:pt x="f5" y="f16"/>
                  </a:lnTo>
                  <a:lnTo>
                    <a:pt x="f6" y="f16"/>
                  </a:lnTo>
                  <a:lnTo>
                    <a:pt x="f6" y="f8"/>
                  </a:lnTo>
                  <a:close/>
                </a:path>
              </a:pathLst>
            </a:custGeom>
            <a:solidFill>
              <a:srgbClr val="968274"/>
            </a:solidFill>
            <a:ln w="12701" cap="flat">
              <a:solidFill>
                <a:srgbClr val="FFFFFF"/>
              </a:solidFill>
              <a:prstDash val="solid"/>
              <a:miter/>
            </a:ln>
          </p:spPr>
          <p:txBody>
            <a:bodyPr vert="horz" wrap="square" lIns="120901" tIns="120901" rIns="120901" bIns="1010000"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700" b="1" i="0" u="none" strike="noStrike" kern="1200" cap="none" spc="0" baseline="0">
                  <a:solidFill>
                    <a:srgbClr val="FFFFFF"/>
                  </a:solidFill>
                  <a:uFillTx/>
                  <a:latin typeface="Bembo"/>
                </a:rPr>
                <a:t>The Stages:</a:t>
              </a:r>
              <a:endParaRPr lang="en-US" sz="1700" b="0" i="0" u="none" strike="noStrike" kern="1200" cap="none" spc="0" baseline="0">
                <a:solidFill>
                  <a:srgbClr val="FFFFFF"/>
                </a:solidFill>
                <a:uFillTx/>
                <a:latin typeface="Bembo"/>
              </a:endParaRPr>
            </a:p>
          </p:txBody>
        </p:sp>
        <p:sp>
          <p:nvSpPr>
            <p:cNvPr id="6" name="Freeform: Shape 5">
              <a:extLst>
                <a:ext uri="{FF2B5EF4-FFF2-40B4-BE49-F238E27FC236}">
                  <a16:creationId xmlns:a16="http://schemas.microsoft.com/office/drawing/2014/main" id="{226586B2-B3A4-97FD-D28B-CB0D6F6AD90E}"/>
                </a:ext>
              </a:extLst>
            </p:cNvPr>
            <p:cNvSpPr/>
            <p:nvPr/>
          </p:nvSpPr>
          <p:spPr>
            <a:xfrm>
              <a:off x="288922" y="4912806"/>
              <a:ext cx="2901491" cy="409614"/>
            </a:xfrm>
            <a:custGeom>
              <a:avLst/>
              <a:gdLst>
                <a:gd name="f0" fmla="val 10800000"/>
                <a:gd name="f1" fmla="val 5400000"/>
                <a:gd name="f2" fmla="val 180"/>
                <a:gd name="f3" fmla="val w"/>
                <a:gd name="f4" fmla="val h"/>
                <a:gd name="f5" fmla="val 0"/>
                <a:gd name="f6" fmla="val 2901492"/>
                <a:gd name="f7" fmla="val 409612"/>
                <a:gd name="f8" fmla="+- 0 0 -90"/>
                <a:gd name="f9" fmla="*/ f3 1 2901492"/>
                <a:gd name="f10" fmla="*/ f4 1 409612"/>
                <a:gd name="f11" fmla="val f5"/>
                <a:gd name="f12" fmla="val f6"/>
                <a:gd name="f13" fmla="val f7"/>
                <a:gd name="f14" fmla="*/ f8 f0 1"/>
                <a:gd name="f15" fmla="+- f13 0 f11"/>
                <a:gd name="f16" fmla="+- f12 0 f11"/>
                <a:gd name="f17" fmla="*/ f14 1 f2"/>
                <a:gd name="f18" fmla="*/ f16 1 2901492"/>
                <a:gd name="f19" fmla="*/ f15 1 409612"/>
                <a:gd name="f20" fmla="*/ 0 f16 1"/>
                <a:gd name="f21" fmla="*/ 0 f15 1"/>
                <a:gd name="f22" fmla="*/ 2901492 f16 1"/>
                <a:gd name="f23" fmla="*/ 409612 f15 1"/>
                <a:gd name="f24" fmla="+- f17 0 f1"/>
                <a:gd name="f25" fmla="*/ f20 1 2901492"/>
                <a:gd name="f26" fmla="*/ f21 1 409612"/>
                <a:gd name="f27" fmla="*/ f22 1 2901492"/>
                <a:gd name="f28" fmla="*/ f23 1 409612"/>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901492" h="409612">
                  <a:moveTo>
                    <a:pt x="f5" y="f5"/>
                  </a:moveTo>
                  <a:lnTo>
                    <a:pt x="f6" y="f5"/>
                  </a:lnTo>
                  <a:lnTo>
                    <a:pt x="f6" y="f7"/>
                  </a:lnTo>
                  <a:lnTo>
                    <a:pt x="f5" y="f7"/>
                  </a:lnTo>
                  <a:lnTo>
                    <a:pt x="f5" y="f5"/>
                  </a:lnTo>
                  <a:close/>
                </a:path>
              </a:pathLst>
            </a:custGeom>
            <a:solidFill>
              <a:srgbClr val="DFD2D1">
                <a:alpha val="90000"/>
              </a:srgbClr>
            </a:solidFill>
            <a:ln w="12701" cap="flat">
              <a:solidFill>
                <a:srgbClr val="DFD2D1">
                  <a:alpha val="90000"/>
                </a:srgbClr>
              </a:solidFill>
              <a:prstDash val="solid"/>
              <a:miter/>
            </a:ln>
          </p:spPr>
          <p:txBody>
            <a:bodyPr vert="horz" wrap="square" lIns="106683" tIns="19046" rIns="106683" bIns="19046" anchor="ctr" anchorCtr="1" compatLnSpc="1">
              <a:noAutofit/>
            </a:bodyPr>
            <a:lstStyle/>
            <a:p>
              <a:pPr marL="0" marR="0" lvl="0" indent="0" algn="ctr" defTabSz="666753"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500" b="1" i="0" u="none" strike="noStrike" kern="1200" cap="none" spc="0" baseline="0">
                  <a:solidFill>
                    <a:srgbClr val="000000"/>
                  </a:solidFill>
                  <a:uFillTx/>
                  <a:latin typeface="Bembo"/>
                </a:rPr>
                <a:t>Situation: Briefly describe the immediate issue</a:t>
              </a:r>
              <a:r>
                <a:rPr lang="en-US" sz="1600" b="1" i="0" u="none" strike="noStrike" kern="1200" cap="none" spc="0" baseline="0">
                  <a:solidFill>
                    <a:srgbClr val="000000"/>
                  </a:solidFill>
                  <a:uFillTx/>
                  <a:latin typeface="Bembo"/>
                </a:rPr>
                <a:t>.</a:t>
              </a:r>
              <a:endParaRPr lang="en-US" sz="1600" b="0" i="0" u="none" strike="noStrike" kern="1200" cap="none" spc="0" baseline="0">
                <a:solidFill>
                  <a:srgbClr val="000000"/>
                </a:solidFill>
                <a:uFillTx/>
                <a:latin typeface="Bembo"/>
              </a:endParaRPr>
            </a:p>
          </p:txBody>
        </p:sp>
        <p:sp>
          <p:nvSpPr>
            <p:cNvPr id="7" name="Freeform: Shape 6">
              <a:extLst>
                <a:ext uri="{FF2B5EF4-FFF2-40B4-BE49-F238E27FC236}">
                  <a16:creationId xmlns:a16="http://schemas.microsoft.com/office/drawing/2014/main" id="{E9333D10-9FDC-5F09-4EA1-8B5655D5D757}"/>
                </a:ext>
              </a:extLst>
            </p:cNvPr>
            <p:cNvSpPr/>
            <p:nvPr/>
          </p:nvSpPr>
          <p:spPr>
            <a:xfrm>
              <a:off x="3190414" y="4912806"/>
              <a:ext cx="2901491" cy="409614"/>
            </a:xfrm>
            <a:custGeom>
              <a:avLst/>
              <a:gdLst>
                <a:gd name="f0" fmla="val 10800000"/>
                <a:gd name="f1" fmla="val 5400000"/>
                <a:gd name="f2" fmla="val 180"/>
                <a:gd name="f3" fmla="val w"/>
                <a:gd name="f4" fmla="val h"/>
                <a:gd name="f5" fmla="val 0"/>
                <a:gd name="f6" fmla="val 2901492"/>
                <a:gd name="f7" fmla="val 409612"/>
                <a:gd name="f8" fmla="+- 0 0 -90"/>
                <a:gd name="f9" fmla="*/ f3 1 2901492"/>
                <a:gd name="f10" fmla="*/ f4 1 409612"/>
                <a:gd name="f11" fmla="val f5"/>
                <a:gd name="f12" fmla="val f6"/>
                <a:gd name="f13" fmla="val f7"/>
                <a:gd name="f14" fmla="*/ f8 f0 1"/>
                <a:gd name="f15" fmla="+- f13 0 f11"/>
                <a:gd name="f16" fmla="+- f12 0 f11"/>
                <a:gd name="f17" fmla="*/ f14 1 f2"/>
                <a:gd name="f18" fmla="*/ f16 1 2901492"/>
                <a:gd name="f19" fmla="*/ f15 1 409612"/>
                <a:gd name="f20" fmla="*/ 0 f16 1"/>
                <a:gd name="f21" fmla="*/ 0 f15 1"/>
                <a:gd name="f22" fmla="*/ 2901492 f16 1"/>
                <a:gd name="f23" fmla="*/ 409612 f15 1"/>
                <a:gd name="f24" fmla="+- f17 0 f1"/>
                <a:gd name="f25" fmla="*/ f20 1 2901492"/>
                <a:gd name="f26" fmla="*/ f21 1 409612"/>
                <a:gd name="f27" fmla="*/ f22 1 2901492"/>
                <a:gd name="f28" fmla="*/ f23 1 409612"/>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901492" h="409612">
                  <a:moveTo>
                    <a:pt x="f5" y="f5"/>
                  </a:moveTo>
                  <a:lnTo>
                    <a:pt x="f6" y="f5"/>
                  </a:lnTo>
                  <a:lnTo>
                    <a:pt x="f6" y="f7"/>
                  </a:lnTo>
                  <a:lnTo>
                    <a:pt x="f5" y="f7"/>
                  </a:lnTo>
                  <a:lnTo>
                    <a:pt x="f5" y="f5"/>
                  </a:lnTo>
                  <a:close/>
                </a:path>
              </a:pathLst>
            </a:custGeom>
            <a:solidFill>
              <a:srgbClr val="DDD8D6">
                <a:alpha val="90000"/>
              </a:srgbClr>
            </a:solidFill>
            <a:ln w="12701" cap="flat">
              <a:solidFill>
                <a:srgbClr val="DDD8D6">
                  <a:alpha val="90000"/>
                </a:srgbClr>
              </a:solidFill>
              <a:prstDash val="solid"/>
              <a:miter/>
            </a:ln>
          </p:spPr>
          <p:txBody>
            <a:bodyPr vert="horz" wrap="square" lIns="106683" tIns="19046" rIns="106683" bIns="19046" anchor="ctr" anchorCtr="1" compatLnSpc="1">
              <a:noAutofit/>
            </a:bodyPr>
            <a:lstStyle/>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1500" b="1" i="0" u="none" strike="noStrike" kern="1200" cap="none" spc="0" baseline="0">
                  <a:solidFill>
                    <a:srgbClr val="000000"/>
                  </a:solidFill>
                  <a:uFillTx/>
                  <a:latin typeface="Bembo"/>
                </a:rPr>
                <a:t>Background: Provide relevant medical history/context.</a:t>
              </a:r>
              <a:endParaRPr lang="en-US" sz="1500" b="0" i="0" u="none" strike="noStrike" kern="1200" cap="none" spc="0" baseline="0">
                <a:solidFill>
                  <a:srgbClr val="000000"/>
                </a:solidFill>
                <a:uFillTx/>
                <a:latin typeface="Bembo"/>
              </a:endParaRPr>
            </a:p>
          </p:txBody>
        </p:sp>
        <p:sp>
          <p:nvSpPr>
            <p:cNvPr id="8" name="Freeform: Shape 7">
              <a:extLst>
                <a:ext uri="{FF2B5EF4-FFF2-40B4-BE49-F238E27FC236}">
                  <a16:creationId xmlns:a16="http://schemas.microsoft.com/office/drawing/2014/main" id="{4B78A681-3AF1-04AC-3E05-026526ACAA6A}"/>
                </a:ext>
              </a:extLst>
            </p:cNvPr>
            <p:cNvSpPr/>
            <p:nvPr/>
          </p:nvSpPr>
          <p:spPr>
            <a:xfrm>
              <a:off x="6091906" y="4912806"/>
              <a:ext cx="2901491" cy="409614"/>
            </a:xfrm>
            <a:custGeom>
              <a:avLst/>
              <a:gdLst>
                <a:gd name="f0" fmla="val 10800000"/>
                <a:gd name="f1" fmla="val 5400000"/>
                <a:gd name="f2" fmla="val 180"/>
                <a:gd name="f3" fmla="val w"/>
                <a:gd name="f4" fmla="val h"/>
                <a:gd name="f5" fmla="val 0"/>
                <a:gd name="f6" fmla="val 2901492"/>
                <a:gd name="f7" fmla="val 409612"/>
                <a:gd name="f8" fmla="+- 0 0 -90"/>
                <a:gd name="f9" fmla="*/ f3 1 2901492"/>
                <a:gd name="f10" fmla="*/ f4 1 409612"/>
                <a:gd name="f11" fmla="val f5"/>
                <a:gd name="f12" fmla="val f6"/>
                <a:gd name="f13" fmla="val f7"/>
                <a:gd name="f14" fmla="*/ f8 f0 1"/>
                <a:gd name="f15" fmla="+- f13 0 f11"/>
                <a:gd name="f16" fmla="+- f12 0 f11"/>
                <a:gd name="f17" fmla="*/ f14 1 f2"/>
                <a:gd name="f18" fmla="*/ f16 1 2901492"/>
                <a:gd name="f19" fmla="*/ f15 1 409612"/>
                <a:gd name="f20" fmla="*/ 0 f16 1"/>
                <a:gd name="f21" fmla="*/ 0 f15 1"/>
                <a:gd name="f22" fmla="*/ 2901492 f16 1"/>
                <a:gd name="f23" fmla="*/ 409612 f15 1"/>
                <a:gd name="f24" fmla="+- f17 0 f1"/>
                <a:gd name="f25" fmla="*/ f20 1 2901492"/>
                <a:gd name="f26" fmla="*/ f21 1 409612"/>
                <a:gd name="f27" fmla="*/ f22 1 2901492"/>
                <a:gd name="f28" fmla="*/ f23 1 409612"/>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901492" h="409612">
                  <a:moveTo>
                    <a:pt x="f5" y="f5"/>
                  </a:moveTo>
                  <a:lnTo>
                    <a:pt x="f6" y="f5"/>
                  </a:lnTo>
                  <a:lnTo>
                    <a:pt x="f6" y="f7"/>
                  </a:lnTo>
                  <a:lnTo>
                    <a:pt x="f5" y="f7"/>
                  </a:lnTo>
                  <a:lnTo>
                    <a:pt x="f5" y="f5"/>
                  </a:lnTo>
                  <a:close/>
                </a:path>
              </a:pathLst>
            </a:custGeom>
            <a:solidFill>
              <a:srgbClr val="D9D8D7">
                <a:alpha val="90000"/>
              </a:srgbClr>
            </a:solidFill>
            <a:ln w="12701" cap="flat">
              <a:solidFill>
                <a:srgbClr val="D9D8D7">
                  <a:alpha val="90000"/>
                </a:srgbClr>
              </a:solidFill>
              <a:prstDash val="solid"/>
              <a:miter/>
            </a:ln>
          </p:spPr>
          <p:txBody>
            <a:bodyPr vert="horz" wrap="square" lIns="106683" tIns="19046" rIns="106683" bIns="19046" anchor="ctr" anchorCtr="1" compatLnSpc="1">
              <a:noAutofit/>
            </a:bodyPr>
            <a:lstStyle/>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1500" b="1" i="0" u="none" strike="noStrike" kern="1200" cap="none" spc="0" baseline="0">
                  <a:solidFill>
                    <a:srgbClr val="000000"/>
                  </a:solidFill>
                  <a:uFillTx/>
                  <a:latin typeface="Bembo"/>
                </a:rPr>
                <a:t>Assessment: Share professional evaluation of the current condition.</a:t>
              </a:r>
              <a:endParaRPr lang="en-US" sz="1500" b="0" i="0" u="none" strike="noStrike" kern="1200" cap="none" spc="0" baseline="0">
                <a:solidFill>
                  <a:srgbClr val="000000"/>
                </a:solidFill>
                <a:uFillTx/>
                <a:latin typeface="Bembo"/>
              </a:endParaRPr>
            </a:p>
          </p:txBody>
        </p:sp>
        <p:sp>
          <p:nvSpPr>
            <p:cNvPr id="9" name="Freeform: Shape 8">
              <a:extLst>
                <a:ext uri="{FF2B5EF4-FFF2-40B4-BE49-F238E27FC236}">
                  <a16:creationId xmlns:a16="http://schemas.microsoft.com/office/drawing/2014/main" id="{C399DC2B-A5E4-8003-8A6B-EE025C667244}"/>
                </a:ext>
              </a:extLst>
            </p:cNvPr>
            <p:cNvSpPr/>
            <p:nvPr/>
          </p:nvSpPr>
          <p:spPr>
            <a:xfrm>
              <a:off x="8993398" y="4912806"/>
              <a:ext cx="2901491" cy="409614"/>
            </a:xfrm>
            <a:custGeom>
              <a:avLst/>
              <a:gdLst>
                <a:gd name="f0" fmla="val 10800000"/>
                <a:gd name="f1" fmla="val 5400000"/>
                <a:gd name="f2" fmla="val 180"/>
                <a:gd name="f3" fmla="val w"/>
                <a:gd name="f4" fmla="val h"/>
                <a:gd name="f5" fmla="val 0"/>
                <a:gd name="f6" fmla="val 2901492"/>
                <a:gd name="f7" fmla="val 409612"/>
                <a:gd name="f8" fmla="+- 0 0 -90"/>
                <a:gd name="f9" fmla="*/ f3 1 2901492"/>
                <a:gd name="f10" fmla="*/ f4 1 409612"/>
                <a:gd name="f11" fmla="val f5"/>
                <a:gd name="f12" fmla="val f6"/>
                <a:gd name="f13" fmla="val f7"/>
                <a:gd name="f14" fmla="*/ f8 f0 1"/>
                <a:gd name="f15" fmla="+- f13 0 f11"/>
                <a:gd name="f16" fmla="+- f12 0 f11"/>
                <a:gd name="f17" fmla="*/ f14 1 f2"/>
                <a:gd name="f18" fmla="*/ f16 1 2901492"/>
                <a:gd name="f19" fmla="*/ f15 1 409612"/>
                <a:gd name="f20" fmla="*/ 0 f16 1"/>
                <a:gd name="f21" fmla="*/ 0 f15 1"/>
                <a:gd name="f22" fmla="*/ 2901492 f16 1"/>
                <a:gd name="f23" fmla="*/ 409612 f15 1"/>
                <a:gd name="f24" fmla="+- f17 0 f1"/>
                <a:gd name="f25" fmla="*/ f20 1 2901492"/>
                <a:gd name="f26" fmla="*/ f21 1 409612"/>
                <a:gd name="f27" fmla="*/ f22 1 2901492"/>
                <a:gd name="f28" fmla="*/ f23 1 409612"/>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901492" h="409612">
                  <a:moveTo>
                    <a:pt x="f5" y="f5"/>
                  </a:moveTo>
                  <a:lnTo>
                    <a:pt x="f6" y="f5"/>
                  </a:lnTo>
                  <a:lnTo>
                    <a:pt x="f6" y="f7"/>
                  </a:lnTo>
                  <a:lnTo>
                    <a:pt x="f5" y="f7"/>
                  </a:lnTo>
                  <a:lnTo>
                    <a:pt x="f5" y="f5"/>
                  </a:lnTo>
                  <a:close/>
                </a:path>
              </a:pathLst>
            </a:custGeom>
            <a:solidFill>
              <a:srgbClr val="D4D5D7">
                <a:alpha val="90000"/>
              </a:srgbClr>
            </a:solidFill>
            <a:ln w="12701" cap="flat">
              <a:solidFill>
                <a:srgbClr val="D4D5D7">
                  <a:alpha val="90000"/>
                </a:srgbClr>
              </a:solidFill>
              <a:prstDash val="solid"/>
              <a:miter/>
            </a:ln>
          </p:spPr>
          <p:txBody>
            <a:bodyPr vert="horz" wrap="square" lIns="106683" tIns="19046" rIns="106683" bIns="19046" anchor="ctr" anchorCtr="1" compatLnSpc="1">
              <a:noAutofit/>
            </a:bodyPr>
            <a:lstStyle/>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1500" b="1" i="0" u="none" strike="noStrike" kern="1200" cap="none" spc="0" baseline="0">
                  <a:solidFill>
                    <a:srgbClr val="000000"/>
                  </a:solidFill>
                  <a:uFillTx/>
                  <a:latin typeface="Bembo"/>
                </a:rPr>
                <a:t>Recommendation: Suggest action or request guidance.</a:t>
              </a:r>
              <a:endParaRPr lang="en-US" sz="1500" b="0" i="0" u="none" strike="noStrike" kern="1200" cap="none" spc="0" baseline="0">
                <a:solidFill>
                  <a:srgbClr val="000000"/>
                </a:solidFill>
                <a:uFillTx/>
                <a:latin typeface="Bembo"/>
              </a:endParaRPr>
            </a:p>
          </p:txBody>
        </p:sp>
        <p:sp>
          <p:nvSpPr>
            <p:cNvPr id="10" name="Freeform: Shape 9">
              <a:extLst>
                <a:ext uri="{FF2B5EF4-FFF2-40B4-BE49-F238E27FC236}">
                  <a16:creationId xmlns:a16="http://schemas.microsoft.com/office/drawing/2014/main" id="{6DC19DD9-A423-5E58-EE41-EFB7C07B4E8F}"/>
                </a:ext>
              </a:extLst>
            </p:cNvPr>
            <p:cNvSpPr/>
            <p:nvPr/>
          </p:nvSpPr>
          <p:spPr>
            <a:xfrm>
              <a:off x="288922" y="3075374"/>
              <a:ext cx="11605967" cy="1369944"/>
            </a:xfrm>
            <a:custGeom>
              <a:avLst/>
              <a:gdLst>
                <a:gd name="f0" fmla="val 10800000"/>
                <a:gd name="f1" fmla="val 5400000"/>
                <a:gd name="f2" fmla="val 180"/>
                <a:gd name="f3" fmla="val w"/>
                <a:gd name="f4" fmla="val h"/>
                <a:gd name="f5" fmla="val 0"/>
                <a:gd name="f6" fmla="val 11605969"/>
                <a:gd name="f7" fmla="val 1369940"/>
                <a:gd name="f8" fmla="val 890146"/>
                <a:gd name="f9" fmla="val 5974227"/>
                <a:gd name="f10" fmla="val 1027455"/>
                <a:gd name="f11" fmla="val 6145469"/>
                <a:gd name="f12" fmla="val 5802984"/>
                <a:gd name="f13" fmla="val 1369939"/>
                <a:gd name="f14" fmla="val 5460499"/>
                <a:gd name="f15" fmla="val 5631742"/>
                <a:gd name="f16" fmla="val 1"/>
                <a:gd name="f17" fmla="+- 0 0 -90"/>
                <a:gd name="f18" fmla="*/ f3 1 11605969"/>
                <a:gd name="f19" fmla="*/ f4 1 1369940"/>
                <a:gd name="f20" fmla="val f5"/>
                <a:gd name="f21" fmla="val f6"/>
                <a:gd name="f22" fmla="val f7"/>
                <a:gd name="f23" fmla="*/ f17 f0 1"/>
                <a:gd name="f24" fmla="+- f22 0 f20"/>
                <a:gd name="f25" fmla="+- f21 0 f20"/>
                <a:gd name="f26" fmla="*/ f23 1 f2"/>
                <a:gd name="f27" fmla="*/ f25 1 11605969"/>
                <a:gd name="f28" fmla="*/ f24 1 1369940"/>
                <a:gd name="f29" fmla="*/ 0 f25 1"/>
                <a:gd name="f30" fmla="*/ 479794 f24 1"/>
                <a:gd name="f31" fmla="*/ 5631742 f25 1"/>
                <a:gd name="f32" fmla="*/ 342485 f24 1"/>
                <a:gd name="f33" fmla="*/ 5460500 f25 1"/>
                <a:gd name="f34" fmla="*/ 5802985 f25 1"/>
                <a:gd name="f35" fmla="*/ 0 f24 1"/>
                <a:gd name="f36" fmla="*/ 6145470 f25 1"/>
                <a:gd name="f37" fmla="*/ 5974227 f25 1"/>
                <a:gd name="f38" fmla="*/ 11605969 f25 1"/>
                <a:gd name="f39" fmla="*/ 1369940 f24 1"/>
                <a:gd name="f40" fmla="+- f26 0 f1"/>
                <a:gd name="f41" fmla="*/ f29 1 11605969"/>
                <a:gd name="f42" fmla="*/ f30 1 1369940"/>
                <a:gd name="f43" fmla="*/ f31 1 11605969"/>
                <a:gd name="f44" fmla="*/ f32 1 1369940"/>
                <a:gd name="f45" fmla="*/ f33 1 11605969"/>
                <a:gd name="f46" fmla="*/ f34 1 11605969"/>
                <a:gd name="f47" fmla="*/ f35 1 1369940"/>
                <a:gd name="f48" fmla="*/ f36 1 11605969"/>
                <a:gd name="f49" fmla="*/ f37 1 11605969"/>
                <a:gd name="f50" fmla="*/ f38 1 11605969"/>
                <a:gd name="f51" fmla="*/ f39 1 1369940"/>
                <a:gd name="f52" fmla="*/ f20 1 f27"/>
                <a:gd name="f53" fmla="*/ f21 1 f27"/>
                <a:gd name="f54" fmla="*/ f20 1 f28"/>
                <a:gd name="f55" fmla="*/ f22 1 f28"/>
                <a:gd name="f56" fmla="*/ f41 1 f27"/>
                <a:gd name="f57" fmla="*/ f42 1 f28"/>
                <a:gd name="f58" fmla="*/ f43 1 f27"/>
                <a:gd name="f59" fmla="*/ f44 1 f28"/>
                <a:gd name="f60" fmla="*/ f45 1 f27"/>
                <a:gd name="f61" fmla="*/ f46 1 f27"/>
                <a:gd name="f62" fmla="*/ f47 1 f28"/>
                <a:gd name="f63" fmla="*/ f48 1 f27"/>
                <a:gd name="f64" fmla="*/ f49 1 f27"/>
                <a:gd name="f65" fmla="*/ f50 1 f27"/>
                <a:gd name="f66" fmla="*/ f51 1 f28"/>
                <a:gd name="f67" fmla="*/ f52 f18 1"/>
                <a:gd name="f68" fmla="*/ f53 f18 1"/>
                <a:gd name="f69" fmla="*/ f55 f19 1"/>
                <a:gd name="f70" fmla="*/ f54 f19 1"/>
                <a:gd name="f71" fmla="*/ f56 f18 1"/>
                <a:gd name="f72" fmla="*/ f57 f19 1"/>
                <a:gd name="f73" fmla="*/ f58 f18 1"/>
                <a:gd name="f74" fmla="*/ f59 f19 1"/>
                <a:gd name="f75" fmla="*/ f60 f18 1"/>
                <a:gd name="f76" fmla="*/ f61 f18 1"/>
                <a:gd name="f77" fmla="*/ f62 f19 1"/>
                <a:gd name="f78" fmla="*/ f63 f18 1"/>
                <a:gd name="f79" fmla="*/ f64 f18 1"/>
                <a:gd name="f80" fmla="*/ f65 f18 1"/>
                <a:gd name="f81" fmla="*/ f66 f19 1"/>
              </a:gdLst>
              <a:ahLst/>
              <a:cxnLst>
                <a:cxn ang="3cd4">
                  <a:pos x="hc" y="t"/>
                </a:cxn>
                <a:cxn ang="0">
                  <a:pos x="r" y="vc"/>
                </a:cxn>
                <a:cxn ang="cd4">
                  <a:pos x="hc" y="b"/>
                </a:cxn>
                <a:cxn ang="cd2">
                  <a:pos x="l" y="vc"/>
                </a:cxn>
                <a:cxn ang="f40">
                  <a:pos x="f71" y="f72"/>
                </a:cxn>
                <a:cxn ang="f40">
                  <a:pos x="f73" y="f72"/>
                </a:cxn>
                <a:cxn ang="f40">
                  <a:pos x="f73" y="f74"/>
                </a:cxn>
                <a:cxn ang="f40">
                  <a:pos x="f75" y="f74"/>
                </a:cxn>
                <a:cxn ang="f40">
                  <a:pos x="f76" y="f77"/>
                </a:cxn>
                <a:cxn ang="f40">
                  <a:pos x="f78" y="f74"/>
                </a:cxn>
                <a:cxn ang="f40">
                  <a:pos x="f79" y="f74"/>
                </a:cxn>
                <a:cxn ang="f40">
                  <a:pos x="f79" y="f72"/>
                </a:cxn>
                <a:cxn ang="f40">
                  <a:pos x="f80" y="f72"/>
                </a:cxn>
                <a:cxn ang="f40">
                  <a:pos x="f80" y="f81"/>
                </a:cxn>
                <a:cxn ang="f40">
                  <a:pos x="f71" y="f81"/>
                </a:cxn>
                <a:cxn ang="f40">
                  <a:pos x="f71" y="f72"/>
                </a:cxn>
              </a:cxnLst>
              <a:rect l="f67" t="f70" r="f68" b="f69"/>
              <a:pathLst>
                <a:path w="11605969" h="1369940">
                  <a:moveTo>
                    <a:pt x="f6" y="f8"/>
                  </a:moveTo>
                  <a:lnTo>
                    <a:pt x="f9" y="f8"/>
                  </a:lnTo>
                  <a:lnTo>
                    <a:pt x="f9" y="f10"/>
                  </a:lnTo>
                  <a:lnTo>
                    <a:pt x="f11" y="f10"/>
                  </a:lnTo>
                  <a:lnTo>
                    <a:pt x="f12" y="f13"/>
                  </a:lnTo>
                  <a:lnTo>
                    <a:pt x="f14" y="f10"/>
                  </a:lnTo>
                  <a:lnTo>
                    <a:pt x="f15" y="f10"/>
                  </a:lnTo>
                  <a:lnTo>
                    <a:pt x="f15" y="f8"/>
                  </a:lnTo>
                  <a:lnTo>
                    <a:pt x="f5" y="f8"/>
                  </a:lnTo>
                  <a:lnTo>
                    <a:pt x="f5" y="f16"/>
                  </a:lnTo>
                  <a:lnTo>
                    <a:pt x="f6" y="f16"/>
                  </a:lnTo>
                  <a:lnTo>
                    <a:pt x="f6" y="f8"/>
                  </a:lnTo>
                  <a:close/>
                </a:path>
              </a:pathLst>
            </a:custGeom>
            <a:solidFill>
              <a:srgbClr val="878079"/>
            </a:solidFill>
            <a:ln w="12701" cap="flat">
              <a:solidFill>
                <a:srgbClr val="FFFFFF"/>
              </a:solidFill>
              <a:prstDash val="solid"/>
              <a:miter/>
            </a:ln>
          </p:spPr>
          <p:txBody>
            <a:bodyPr vert="horz" wrap="square" lIns="120901" tIns="120901" rIns="120901" bIns="600696"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700" b="1" i="0" u="none" strike="noStrike" kern="1200" cap="none" spc="0" baseline="0">
                  <a:solidFill>
                    <a:srgbClr val="FFFFFF"/>
                  </a:solidFill>
                  <a:uFillTx/>
                  <a:latin typeface="Bembo"/>
                </a:rPr>
                <a:t>Purpose: Provides a structured method for communicating critical information clearly.</a:t>
              </a:r>
            </a:p>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700" b="0" i="0" u="none" strike="noStrike" kern="1200" cap="none" spc="0" baseline="0">
                  <a:solidFill>
                    <a:srgbClr val="FFFFFF"/>
                  </a:solidFill>
                  <a:uFillTx/>
                  <a:latin typeface="Bembo"/>
                </a:rPr>
                <a:t>(</a:t>
              </a:r>
              <a:r>
                <a:rPr lang="en-US" sz="1700" b="1" i="0" u="none" strike="noStrike" kern="1200" cap="none" spc="0" baseline="0">
                  <a:solidFill>
                    <a:srgbClr val="FFFFFF"/>
                  </a:solidFill>
                  <a:uFillTx/>
                  <a:latin typeface="Bembo"/>
                </a:rPr>
                <a:t>Konar, 2021)</a:t>
              </a:r>
            </a:p>
          </p:txBody>
        </p:sp>
        <p:sp>
          <p:nvSpPr>
            <p:cNvPr id="11" name="Freeform: Shape 10">
              <a:extLst>
                <a:ext uri="{FF2B5EF4-FFF2-40B4-BE49-F238E27FC236}">
                  <a16:creationId xmlns:a16="http://schemas.microsoft.com/office/drawing/2014/main" id="{24DD1E42-7D39-B113-E812-03A5CE45A379}"/>
                </a:ext>
              </a:extLst>
            </p:cNvPr>
            <p:cNvSpPr/>
            <p:nvPr/>
          </p:nvSpPr>
          <p:spPr>
            <a:xfrm>
              <a:off x="288922" y="1718797"/>
              <a:ext cx="11605967" cy="1369944"/>
            </a:xfrm>
            <a:custGeom>
              <a:avLst/>
              <a:gdLst>
                <a:gd name="f0" fmla="val 10800000"/>
                <a:gd name="f1" fmla="val 5400000"/>
                <a:gd name="f2" fmla="val 180"/>
                <a:gd name="f3" fmla="val w"/>
                <a:gd name="f4" fmla="val h"/>
                <a:gd name="f5" fmla="val 0"/>
                <a:gd name="f6" fmla="val 11605969"/>
                <a:gd name="f7" fmla="val 1369940"/>
                <a:gd name="f8" fmla="val 890146"/>
                <a:gd name="f9" fmla="val 5974227"/>
                <a:gd name="f10" fmla="val 1027455"/>
                <a:gd name="f11" fmla="val 6145469"/>
                <a:gd name="f12" fmla="val 5802984"/>
                <a:gd name="f13" fmla="val 1369939"/>
                <a:gd name="f14" fmla="val 5460499"/>
                <a:gd name="f15" fmla="val 5631742"/>
                <a:gd name="f16" fmla="val 1"/>
                <a:gd name="f17" fmla="+- 0 0 -90"/>
                <a:gd name="f18" fmla="*/ f3 1 11605969"/>
                <a:gd name="f19" fmla="*/ f4 1 1369940"/>
                <a:gd name="f20" fmla="val f5"/>
                <a:gd name="f21" fmla="val f6"/>
                <a:gd name="f22" fmla="val f7"/>
                <a:gd name="f23" fmla="*/ f17 f0 1"/>
                <a:gd name="f24" fmla="+- f22 0 f20"/>
                <a:gd name="f25" fmla="+- f21 0 f20"/>
                <a:gd name="f26" fmla="*/ f23 1 f2"/>
                <a:gd name="f27" fmla="*/ f25 1 11605969"/>
                <a:gd name="f28" fmla="*/ f24 1 1369940"/>
                <a:gd name="f29" fmla="*/ 0 f25 1"/>
                <a:gd name="f30" fmla="*/ 479794 f24 1"/>
                <a:gd name="f31" fmla="*/ 5631742 f25 1"/>
                <a:gd name="f32" fmla="*/ 342485 f24 1"/>
                <a:gd name="f33" fmla="*/ 5460500 f25 1"/>
                <a:gd name="f34" fmla="*/ 5802985 f25 1"/>
                <a:gd name="f35" fmla="*/ 0 f24 1"/>
                <a:gd name="f36" fmla="*/ 6145470 f25 1"/>
                <a:gd name="f37" fmla="*/ 5974227 f25 1"/>
                <a:gd name="f38" fmla="*/ 11605969 f25 1"/>
                <a:gd name="f39" fmla="*/ 1369940 f24 1"/>
                <a:gd name="f40" fmla="+- f26 0 f1"/>
                <a:gd name="f41" fmla="*/ f29 1 11605969"/>
                <a:gd name="f42" fmla="*/ f30 1 1369940"/>
                <a:gd name="f43" fmla="*/ f31 1 11605969"/>
                <a:gd name="f44" fmla="*/ f32 1 1369940"/>
                <a:gd name="f45" fmla="*/ f33 1 11605969"/>
                <a:gd name="f46" fmla="*/ f34 1 11605969"/>
                <a:gd name="f47" fmla="*/ f35 1 1369940"/>
                <a:gd name="f48" fmla="*/ f36 1 11605969"/>
                <a:gd name="f49" fmla="*/ f37 1 11605969"/>
                <a:gd name="f50" fmla="*/ f38 1 11605969"/>
                <a:gd name="f51" fmla="*/ f39 1 1369940"/>
                <a:gd name="f52" fmla="*/ f20 1 f27"/>
                <a:gd name="f53" fmla="*/ f21 1 f27"/>
                <a:gd name="f54" fmla="*/ f20 1 f28"/>
                <a:gd name="f55" fmla="*/ f22 1 f28"/>
                <a:gd name="f56" fmla="*/ f41 1 f27"/>
                <a:gd name="f57" fmla="*/ f42 1 f28"/>
                <a:gd name="f58" fmla="*/ f43 1 f27"/>
                <a:gd name="f59" fmla="*/ f44 1 f28"/>
                <a:gd name="f60" fmla="*/ f45 1 f27"/>
                <a:gd name="f61" fmla="*/ f46 1 f27"/>
                <a:gd name="f62" fmla="*/ f47 1 f28"/>
                <a:gd name="f63" fmla="*/ f48 1 f27"/>
                <a:gd name="f64" fmla="*/ f49 1 f27"/>
                <a:gd name="f65" fmla="*/ f50 1 f27"/>
                <a:gd name="f66" fmla="*/ f51 1 f28"/>
                <a:gd name="f67" fmla="*/ f52 f18 1"/>
                <a:gd name="f68" fmla="*/ f53 f18 1"/>
                <a:gd name="f69" fmla="*/ f55 f19 1"/>
                <a:gd name="f70" fmla="*/ f54 f19 1"/>
                <a:gd name="f71" fmla="*/ f56 f18 1"/>
                <a:gd name="f72" fmla="*/ f57 f19 1"/>
                <a:gd name="f73" fmla="*/ f58 f18 1"/>
                <a:gd name="f74" fmla="*/ f59 f19 1"/>
                <a:gd name="f75" fmla="*/ f60 f18 1"/>
                <a:gd name="f76" fmla="*/ f61 f18 1"/>
                <a:gd name="f77" fmla="*/ f62 f19 1"/>
                <a:gd name="f78" fmla="*/ f63 f18 1"/>
                <a:gd name="f79" fmla="*/ f64 f18 1"/>
                <a:gd name="f80" fmla="*/ f65 f18 1"/>
                <a:gd name="f81" fmla="*/ f66 f19 1"/>
              </a:gdLst>
              <a:ahLst/>
              <a:cxnLst>
                <a:cxn ang="3cd4">
                  <a:pos x="hc" y="t"/>
                </a:cxn>
                <a:cxn ang="0">
                  <a:pos x="r" y="vc"/>
                </a:cxn>
                <a:cxn ang="cd4">
                  <a:pos x="hc" y="b"/>
                </a:cxn>
                <a:cxn ang="cd2">
                  <a:pos x="l" y="vc"/>
                </a:cxn>
                <a:cxn ang="f40">
                  <a:pos x="f71" y="f72"/>
                </a:cxn>
                <a:cxn ang="f40">
                  <a:pos x="f73" y="f72"/>
                </a:cxn>
                <a:cxn ang="f40">
                  <a:pos x="f73" y="f74"/>
                </a:cxn>
                <a:cxn ang="f40">
                  <a:pos x="f75" y="f74"/>
                </a:cxn>
                <a:cxn ang="f40">
                  <a:pos x="f76" y="f77"/>
                </a:cxn>
                <a:cxn ang="f40">
                  <a:pos x="f78" y="f74"/>
                </a:cxn>
                <a:cxn ang="f40">
                  <a:pos x="f79" y="f74"/>
                </a:cxn>
                <a:cxn ang="f40">
                  <a:pos x="f79" y="f72"/>
                </a:cxn>
                <a:cxn ang="f40">
                  <a:pos x="f80" y="f72"/>
                </a:cxn>
                <a:cxn ang="f40">
                  <a:pos x="f80" y="f81"/>
                </a:cxn>
                <a:cxn ang="f40">
                  <a:pos x="f71" y="f81"/>
                </a:cxn>
                <a:cxn ang="f40">
                  <a:pos x="f71" y="f72"/>
                </a:cxn>
              </a:cxnLst>
              <a:rect l="f67" t="f70" r="f68" b="f69"/>
              <a:pathLst>
                <a:path w="11605969" h="1369940">
                  <a:moveTo>
                    <a:pt x="f6" y="f8"/>
                  </a:moveTo>
                  <a:lnTo>
                    <a:pt x="f9" y="f8"/>
                  </a:lnTo>
                  <a:lnTo>
                    <a:pt x="f9" y="f10"/>
                  </a:lnTo>
                  <a:lnTo>
                    <a:pt x="f11" y="f10"/>
                  </a:lnTo>
                  <a:lnTo>
                    <a:pt x="f12" y="f13"/>
                  </a:lnTo>
                  <a:lnTo>
                    <a:pt x="f14" y="f10"/>
                  </a:lnTo>
                  <a:lnTo>
                    <a:pt x="f15" y="f10"/>
                  </a:lnTo>
                  <a:lnTo>
                    <a:pt x="f15" y="f8"/>
                  </a:lnTo>
                  <a:lnTo>
                    <a:pt x="f5" y="f8"/>
                  </a:lnTo>
                  <a:lnTo>
                    <a:pt x="f5" y="f16"/>
                  </a:lnTo>
                  <a:lnTo>
                    <a:pt x="f6" y="f16"/>
                  </a:lnTo>
                  <a:lnTo>
                    <a:pt x="f6" y="f8"/>
                  </a:lnTo>
                  <a:close/>
                </a:path>
              </a:pathLst>
            </a:custGeom>
            <a:solidFill>
              <a:srgbClr val="6C737A"/>
            </a:solidFill>
            <a:ln w="12701" cap="flat">
              <a:solidFill>
                <a:srgbClr val="FFFFFF"/>
              </a:solidFill>
              <a:prstDash val="solid"/>
              <a:miter/>
            </a:ln>
          </p:spPr>
          <p:txBody>
            <a:bodyPr vert="horz" wrap="square" lIns="120901" tIns="120901" rIns="120901" bIns="600696"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700" b="1" i="0" u="none" strike="noStrike" kern="1200" cap="none" spc="0" baseline="0">
                  <a:solidFill>
                    <a:srgbClr val="FFFFFF"/>
                  </a:solidFill>
                  <a:uFillTx/>
                  <a:latin typeface="Bembo"/>
                </a:rPr>
                <a:t>Framework: SBAR (Situation, Background, Assessment, Recommendation).</a:t>
              </a:r>
            </a:p>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700" b="0" i="0" u="none" strike="noStrike" kern="1200" cap="none" spc="0" baseline="0">
                  <a:solidFill>
                    <a:srgbClr val="FFFFFF"/>
                  </a:solidFill>
                  <a:uFillTx/>
                  <a:latin typeface="Bembo"/>
                </a:rPr>
                <a:t> </a:t>
              </a:r>
              <a:r>
                <a:rPr lang="en-US" sz="1700" b="1" i="0" u="none" strike="noStrike" kern="1200" cap="none" spc="0" baseline="0">
                  <a:solidFill>
                    <a:srgbClr val="FFFFFF"/>
                  </a:solidFill>
                  <a:uFillTx/>
                  <a:latin typeface="Bembo"/>
                </a:rPr>
                <a:t>(Leonard et al., 2004.</a:t>
              </a:r>
            </a:p>
          </p:txBody>
        </p:sp>
      </p:grpSp>
      <p:pic>
        <p:nvPicPr>
          <p:cNvPr id="12" name="Picture 45" descr="A logo with text on it&#10;&#10;AI-generated content may be incorrect.">
            <a:extLst>
              <a:ext uri="{FF2B5EF4-FFF2-40B4-BE49-F238E27FC236}">
                <a16:creationId xmlns:a16="http://schemas.microsoft.com/office/drawing/2014/main" id="{99C629AF-6DD2-D842-0369-C56695B5149A}"/>
              </a:ext>
            </a:extLst>
          </p:cNvPr>
          <p:cNvPicPr>
            <a:picLocks noChangeAspect="1"/>
          </p:cNvPicPr>
          <p:nvPr/>
        </p:nvPicPr>
        <p:blipFill>
          <a:blip r:embed="rId3"/>
          <a:stretch>
            <a:fillRect/>
          </a:stretch>
        </p:blipFill>
        <p:spPr>
          <a:xfrm>
            <a:off x="9977274" y="128107"/>
            <a:ext cx="2001383" cy="970745"/>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52DD9-9811-600E-63A5-96EE19F511F9}"/>
              </a:ext>
            </a:extLst>
          </p:cNvPr>
          <p:cNvSpPr txBox="1">
            <a:spLocks noGrp="1"/>
          </p:cNvSpPr>
          <p:nvPr>
            <p:ph type="title"/>
          </p:nvPr>
        </p:nvSpPr>
        <p:spPr>
          <a:xfrm>
            <a:off x="1050883" y="609603"/>
            <a:ext cx="9621444" cy="1216023"/>
          </a:xfrm>
          <a:prstGeom prst="rect">
            <a:avLst/>
          </a:prstGeom>
          <a:noFill/>
          <a:ln>
            <a:noFill/>
          </a:ln>
        </p:spPr>
        <p:txBody>
          <a:bodyPr vert="horz" wrap="square" lIns="91440" tIns="45720" rIns="91440" bIns="45720" anchor="ctr" anchorCtr="0" compatLnSpc="1">
            <a:normAutofit/>
          </a:bodyPr>
          <a:lstStyle/>
          <a:p>
            <a:pPr lvl="0"/>
            <a:r>
              <a:rPr lang="en-US" b="1">
                <a:ea typeface="Batang"/>
              </a:rPr>
              <a:t>Slide 7: Applying Communication in Practice</a:t>
            </a:r>
          </a:p>
        </p:txBody>
      </p:sp>
      <p:grpSp>
        <p:nvGrpSpPr>
          <p:cNvPr id="3" name="Content Placeholder 2">
            <a:extLst>
              <a:ext uri="{FF2B5EF4-FFF2-40B4-BE49-F238E27FC236}">
                <a16:creationId xmlns:a16="http://schemas.microsoft.com/office/drawing/2014/main" id="{1C082A07-E82C-EB19-C876-790970D64FBD}"/>
              </a:ext>
            </a:extLst>
          </p:cNvPr>
          <p:cNvGrpSpPr/>
          <p:nvPr/>
        </p:nvGrpSpPr>
        <p:grpSpPr>
          <a:xfrm>
            <a:off x="392204" y="1827309"/>
            <a:ext cx="11377915" cy="4630878"/>
            <a:chOff x="392204" y="1827309"/>
            <a:chExt cx="11377915" cy="4630878"/>
          </a:xfrm>
        </p:grpSpPr>
        <p:sp>
          <p:nvSpPr>
            <p:cNvPr id="4" name="Freeform: Shape 3">
              <a:extLst>
                <a:ext uri="{FF2B5EF4-FFF2-40B4-BE49-F238E27FC236}">
                  <a16:creationId xmlns:a16="http://schemas.microsoft.com/office/drawing/2014/main" id="{2F89098C-5C67-6213-3C7D-BCC83C01B10D}"/>
                </a:ext>
              </a:extLst>
            </p:cNvPr>
            <p:cNvSpPr/>
            <p:nvPr/>
          </p:nvSpPr>
          <p:spPr>
            <a:xfrm>
              <a:off x="392204" y="1827309"/>
              <a:ext cx="11377915" cy="1323109"/>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E1D2D2"/>
            </a:solidFill>
            <a:ln cap="flat">
              <a:noFill/>
              <a:prstDash val="solid"/>
            </a:ln>
          </p:spPr>
          <p:txBody>
            <a:bodyPr lIns="0" tIns="0" rIns="0" bIns="0"/>
            <a:lstStyle/>
            <a:p>
              <a:endParaRPr lang="en-US"/>
            </a:p>
          </p:txBody>
        </p:sp>
        <p:sp>
          <p:nvSpPr>
            <p:cNvPr id="5" name="Rectangle 4" descr="Ambulance">
              <a:extLst>
                <a:ext uri="{FF2B5EF4-FFF2-40B4-BE49-F238E27FC236}">
                  <a16:creationId xmlns:a16="http://schemas.microsoft.com/office/drawing/2014/main" id="{64916559-4A24-35EB-57A3-44DBF0350E12}"/>
                </a:ext>
              </a:extLst>
            </p:cNvPr>
            <p:cNvSpPr/>
            <p:nvPr/>
          </p:nvSpPr>
          <p:spPr>
            <a:xfrm>
              <a:off x="792446" y="2125001"/>
              <a:ext cx="727706" cy="727706"/>
            </a:xfrm>
            <a:prstGeom prst="rect">
              <a:avLst/>
            </a:prstGeom>
            <a:blipFill>
              <a:blip>
                <a:alphaModFix/>
                <a:extLst>
                  <a:ext uri="{96DAC541-7B7A-43D3-8B79-37D633B846F1}">
                    <asvg:svgBlip xmlns:asvg="http://schemas.microsoft.com/office/drawing/2016/SVG/main" r:embed="rId3"/>
                  </a:ext>
                </a:extLst>
              </a:blip>
              <a:stretch>
                <a:fillRect/>
              </a:stretch>
            </a:blipFill>
            <a:ln w="12701" cap="flat">
              <a:solidFill>
                <a:srgbClr val="FFFFFF"/>
              </a:solidFill>
              <a:prstDash val="solid"/>
              <a:miter/>
            </a:ln>
          </p:spPr>
          <p:txBody>
            <a:bodyPr lIns="0" tIns="0" rIns="0" bIns="0"/>
            <a:lstStyle/>
            <a:p>
              <a:endParaRPr lang="en-US"/>
            </a:p>
          </p:txBody>
        </p:sp>
        <p:sp>
          <p:nvSpPr>
            <p:cNvPr id="6" name="Freeform: Shape 5">
              <a:extLst>
                <a:ext uri="{FF2B5EF4-FFF2-40B4-BE49-F238E27FC236}">
                  <a16:creationId xmlns:a16="http://schemas.microsoft.com/office/drawing/2014/main" id="{32991004-8F34-0A3A-48DF-BB8F3D852C11}"/>
                </a:ext>
              </a:extLst>
            </p:cNvPr>
            <p:cNvSpPr/>
            <p:nvPr/>
          </p:nvSpPr>
          <p:spPr>
            <a:xfrm>
              <a:off x="1920395" y="1827309"/>
              <a:ext cx="9848234" cy="1323109"/>
            </a:xfrm>
            <a:custGeom>
              <a:avLst/>
              <a:gdLst>
                <a:gd name="f0" fmla="val 10800000"/>
                <a:gd name="f1" fmla="val 5400000"/>
                <a:gd name="f2" fmla="val 180"/>
                <a:gd name="f3" fmla="val w"/>
                <a:gd name="f4" fmla="val h"/>
                <a:gd name="f5" fmla="val 0"/>
                <a:gd name="f6" fmla="val 9848234"/>
                <a:gd name="f7" fmla="val 1323110"/>
                <a:gd name="f8" fmla="+- 0 0 -90"/>
                <a:gd name="f9" fmla="*/ f3 1 9848234"/>
                <a:gd name="f10" fmla="*/ f4 1 1323110"/>
                <a:gd name="f11" fmla="val f5"/>
                <a:gd name="f12" fmla="val f6"/>
                <a:gd name="f13" fmla="val f7"/>
                <a:gd name="f14" fmla="*/ f8 f0 1"/>
                <a:gd name="f15" fmla="+- f13 0 f11"/>
                <a:gd name="f16" fmla="+- f12 0 f11"/>
                <a:gd name="f17" fmla="*/ f14 1 f2"/>
                <a:gd name="f18" fmla="*/ f16 1 9848234"/>
                <a:gd name="f19" fmla="*/ f15 1 1323110"/>
                <a:gd name="f20" fmla="*/ 0 f16 1"/>
                <a:gd name="f21" fmla="*/ 0 f15 1"/>
                <a:gd name="f22" fmla="*/ 9848234 f16 1"/>
                <a:gd name="f23" fmla="*/ 1323110 f15 1"/>
                <a:gd name="f24" fmla="+- f17 0 f1"/>
                <a:gd name="f25" fmla="*/ f20 1 9848234"/>
                <a:gd name="f26" fmla="*/ f21 1 1323110"/>
                <a:gd name="f27" fmla="*/ f22 1 9848234"/>
                <a:gd name="f28" fmla="*/ f23 1 132311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9848234" h="1323110">
                  <a:moveTo>
                    <a:pt x="f5" y="f5"/>
                  </a:moveTo>
                  <a:lnTo>
                    <a:pt x="f6" y="f5"/>
                  </a:lnTo>
                  <a:lnTo>
                    <a:pt x="f6" y="f7"/>
                  </a:lnTo>
                  <a:lnTo>
                    <a:pt x="f5" y="f7"/>
                  </a:lnTo>
                  <a:lnTo>
                    <a:pt x="f5" y="f5"/>
                  </a:lnTo>
                  <a:close/>
                </a:path>
              </a:pathLst>
            </a:custGeom>
            <a:noFill/>
            <a:ln cap="flat">
              <a:noFill/>
              <a:prstDash val="solid"/>
            </a:ln>
          </p:spPr>
          <p:txBody>
            <a:bodyPr vert="horz" wrap="square" lIns="140031" tIns="140031" rIns="140031" bIns="140031"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US" sz="2200" b="1" i="0" u="none" strike="noStrike" kern="1200" cap="none" spc="0" baseline="0">
                  <a:solidFill>
                    <a:srgbClr val="000000"/>
                  </a:solidFill>
                  <a:uFillTx/>
                  <a:latin typeface="Bembo"/>
                </a:rPr>
                <a:t>Scenario: A nurse observes a patient with difficulty breathing and signs of distress.</a:t>
              </a:r>
            </a:p>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US" sz="2200" b="1" i="0" u="none" strike="noStrike" kern="1200" cap="none" spc="0" baseline="0">
                  <a:solidFill>
                    <a:srgbClr val="000000"/>
                  </a:solidFill>
                  <a:uFillTx/>
                  <a:latin typeface="Bembo"/>
                </a:rPr>
                <a:t>(Kumar and Lata, 2011)</a:t>
              </a:r>
            </a:p>
          </p:txBody>
        </p:sp>
        <p:sp>
          <p:nvSpPr>
            <p:cNvPr id="7" name="Freeform: Shape 6">
              <a:extLst>
                <a:ext uri="{FF2B5EF4-FFF2-40B4-BE49-F238E27FC236}">
                  <a16:creationId xmlns:a16="http://schemas.microsoft.com/office/drawing/2014/main" id="{2240D470-7F62-F945-DC0A-E011EE11259C}"/>
                </a:ext>
              </a:extLst>
            </p:cNvPr>
            <p:cNvSpPr/>
            <p:nvPr/>
          </p:nvSpPr>
          <p:spPr>
            <a:xfrm>
              <a:off x="392204" y="3481193"/>
              <a:ext cx="11377915" cy="1323109"/>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E1D2D2"/>
            </a:solidFill>
            <a:ln cap="flat">
              <a:noFill/>
              <a:prstDash val="solid"/>
            </a:ln>
          </p:spPr>
          <p:txBody>
            <a:bodyPr lIns="0" tIns="0" rIns="0" bIns="0"/>
            <a:lstStyle/>
            <a:p>
              <a:endParaRPr lang="en-US"/>
            </a:p>
          </p:txBody>
        </p:sp>
        <p:sp>
          <p:nvSpPr>
            <p:cNvPr id="8" name="Rectangle 7" descr="Lungs">
              <a:extLst>
                <a:ext uri="{FF2B5EF4-FFF2-40B4-BE49-F238E27FC236}">
                  <a16:creationId xmlns:a16="http://schemas.microsoft.com/office/drawing/2014/main" id="{BD7F4C8F-7E83-1FC3-F705-3D3F14C1CE29}"/>
                </a:ext>
              </a:extLst>
            </p:cNvPr>
            <p:cNvSpPr/>
            <p:nvPr/>
          </p:nvSpPr>
          <p:spPr>
            <a:xfrm>
              <a:off x="792446" y="3778895"/>
              <a:ext cx="727706" cy="727706"/>
            </a:xfrm>
            <a:prstGeom prst="rect">
              <a:avLst/>
            </a:prstGeom>
            <a:blipFill>
              <a:blip>
                <a:alphaModFix/>
                <a:extLst>
                  <a:ext uri="{96DAC541-7B7A-43D3-8B79-37D633B846F1}">
                    <asvg:svgBlip xmlns:asvg="http://schemas.microsoft.com/office/drawing/2016/SVG/main" r:embed="rId4"/>
                  </a:ext>
                </a:extLst>
              </a:blip>
              <a:stretch>
                <a:fillRect/>
              </a:stretch>
            </a:blipFill>
            <a:ln w="12701" cap="flat">
              <a:solidFill>
                <a:srgbClr val="FFFFFF"/>
              </a:solidFill>
              <a:prstDash val="solid"/>
              <a:miter/>
            </a:ln>
          </p:spPr>
          <p:txBody>
            <a:bodyPr lIns="0" tIns="0" rIns="0" bIns="0"/>
            <a:lstStyle/>
            <a:p>
              <a:endParaRPr lang="en-US"/>
            </a:p>
          </p:txBody>
        </p:sp>
        <p:sp>
          <p:nvSpPr>
            <p:cNvPr id="9" name="Freeform: Shape 8">
              <a:extLst>
                <a:ext uri="{FF2B5EF4-FFF2-40B4-BE49-F238E27FC236}">
                  <a16:creationId xmlns:a16="http://schemas.microsoft.com/office/drawing/2014/main" id="{918BF62B-2199-AEB6-192B-6895C0AA7ABB}"/>
                </a:ext>
              </a:extLst>
            </p:cNvPr>
            <p:cNvSpPr/>
            <p:nvPr/>
          </p:nvSpPr>
          <p:spPr>
            <a:xfrm>
              <a:off x="1920395" y="3481193"/>
              <a:ext cx="5120063" cy="1323109"/>
            </a:xfrm>
            <a:custGeom>
              <a:avLst/>
              <a:gdLst>
                <a:gd name="f0" fmla="val 10800000"/>
                <a:gd name="f1" fmla="val 5400000"/>
                <a:gd name="f2" fmla="val 180"/>
                <a:gd name="f3" fmla="val w"/>
                <a:gd name="f4" fmla="val h"/>
                <a:gd name="f5" fmla="val 0"/>
                <a:gd name="f6" fmla="val 5120064"/>
                <a:gd name="f7" fmla="val 1323110"/>
                <a:gd name="f8" fmla="+- 0 0 -90"/>
                <a:gd name="f9" fmla="*/ f3 1 5120064"/>
                <a:gd name="f10" fmla="*/ f4 1 1323110"/>
                <a:gd name="f11" fmla="val f5"/>
                <a:gd name="f12" fmla="val f6"/>
                <a:gd name="f13" fmla="val f7"/>
                <a:gd name="f14" fmla="*/ f8 f0 1"/>
                <a:gd name="f15" fmla="+- f13 0 f11"/>
                <a:gd name="f16" fmla="+- f12 0 f11"/>
                <a:gd name="f17" fmla="*/ f14 1 f2"/>
                <a:gd name="f18" fmla="*/ f16 1 5120064"/>
                <a:gd name="f19" fmla="*/ f15 1 1323110"/>
                <a:gd name="f20" fmla="*/ 0 f16 1"/>
                <a:gd name="f21" fmla="*/ 0 f15 1"/>
                <a:gd name="f22" fmla="*/ 5120064 f16 1"/>
                <a:gd name="f23" fmla="*/ 1323110 f15 1"/>
                <a:gd name="f24" fmla="+- f17 0 f1"/>
                <a:gd name="f25" fmla="*/ f20 1 5120064"/>
                <a:gd name="f26" fmla="*/ f21 1 1323110"/>
                <a:gd name="f27" fmla="*/ f22 1 5120064"/>
                <a:gd name="f28" fmla="*/ f23 1 132311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5120064" h="1323110">
                  <a:moveTo>
                    <a:pt x="f5" y="f5"/>
                  </a:moveTo>
                  <a:lnTo>
                    <a:pt x="f6" y="f5"/>
                  </a:lnTo>
                  <a:lnTo>
                    <a:pt x="f6" y="f7"/>
                  </a:lnTo>
                  <a:lnTo>
                    <a:pt x="f5" y="f7"/>
                  </a:lnTo>
                  <a:lnTo>
                    <a:pt x="f5" y="f5"/>
                  </a:lnTo>
                  <a:close/>
                </a:path>
              </a:pathLst>
            </a:custGeom>
            <a:noFill/>
            <a:ln cap="flat">
              <a:noFill/>
              <a:prstDash val="solid"/>
            </a:ln>
          </p:spPr>
          <p:txBody>
            <a:bodyPr vert="horz" wrap="square" lIns="140031" tIns="140031" rIns="140031" bIns="140031"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US" sz="2200" b="1" i="0" u="none" strike="noStrike" kern="1200" cap="none" spc="0" baseline="0">
                  <a:solidFill>
                    <a:srgbClr val="000000"/>
                  </a:solidFill>
                  <a:uFillTx/>
                  <a:latin typeface="Bembo"/>
                </a:rPr>
                <a:t>Applying SBAR:</a:t>
              </a:r>
              <a:endParaRPr lang="en-US" sz="2200" b="0" i="0" u="none" strike="noStrike" kern="1200" cap="none" spc="0" baseline="0">
                <a:solidFill>
                  <a:srgbClr val="000000"/>
                </a:solidFill>
                <a:uFillTx/>
                <a:latin typeface="Bembo"/>
              </a:endParaRPr>
            </a:p>
          </p:txBody>
        </p:sp>
        <p:sp>
          <p:nvSpPr>
            <p:cNvPr id="10" name="Freeform: Shape 9">
              <a:extLst>
                <a:ext uri="{FF2B5EF4-FFF2-40B4-BE49-F238E27FC236}">
                  <a16:creationId xmlns:a16="http://schemas.microsoft.com/office/drawing/2014/main" id="{C0093F75-8CB3-EC38-FA6F-CB4A9E9DF94D}"/>
                </a:ext>
              </a:extLst>
            </p:cNvPr>
            <p:cNvSpPr/>
            <p:nvPr/>
          </p:nvSpPr>
          <p:spPr>
            <a:xfrm>
              <a:off x="7040459" y="3481193"/>
              <a:ext cx="4728170" cy="1323109"/>
            </a:xfrm>
            <a:custGeom>
              <a:avLst/>
              <a:gdLst>
                <a:gd name="f0" fmla="val 10800000"/>
                <a:gd name="f1" fmla="val 5400000"/>
                <a:gd name="f2" fmla="val 180"/>
                <a:gd name="f3" fmla="val w"/>
                <a:gd name="f4" fmla="val h"/>
                <a:gd name="f5" fmla="val 0"/>
                <a:gd name="f6" fmla="val 4728170"/>
                <a:gd name="f7" fmla="val 1323110"/>
                <a:gd name="f8" fmla="+- 0 0 -90"/>
                <a:gd name="f9" fmla="*/ f3 1 4728170"/>
                <a:gd name="f10" fmla="*/ f4 1 1323110"/>
                <a:gd name="f11" fmla="val f5"/>
                <a:gd name="f12" fmla="val f6"/>
                <a:gd name="f13" fmla="val f7"/>
                <a:gd name="f14" fmla="*/ f8 f0 1"/>
                <a:gd name="f15" fmla="+- f13 0 f11"/>
                <a:gd name="f16" fmla="+- f12 0 f11"/>
                <a:gd name="f17" fmla="*/ f14 1 f2"/>
                <a:gd name="f18" fmla="*/ f16 1 4728170"/>
                <a:gd name="f19" fmla="*/ f15 1 1323110"/>
                <a:gd name="f20" fmla="*/ 0 f16 1"/>
                <a:gd name="f21" fmla="*/ 0 f15 1"/>
                <a:gd name="f22" fmla="*/ 4728170 f16 1"/>
                <a:gd name="f23" fmla="*/ 1323110 f15 1"/>
                <a:gd name="f24" fmla="+- f17 0 f1"/>
                <a:gd name="f25" fmla="*/ f20 1 4728170"/>
                <a:gd name="f26" fmla="*/ f21 1 1323110"/>
                <a:gd name="f27" fmla="*/ f22 1 4728170"/>
                <a:gd name="f28" fmla="*/ f23 1 132311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4728170" h="1323110">
                  <a:moveTo>
                    <a:pt x="f5" y="f5"/>
                  </a:moveTo>
                  <a:lnTo>
                    <a:pt x="f6" y="f5"/>
                  </a:lnTo>
                  <a:lnTo>
                    <a:pt x="f6" y="f7"/>
                  </a:lnTo>
                  <a:lnTo>
                    <a:pt x="f5" y="f7"/>
                  </a:lnTo>
                  <a:lnTo>
                    <a:pt x="f5" y="f5"/>
                  </a:lnTo>
                  <a:close/>
                </a:path>
              </a:pathLst>
            </a:custGeom>
            <a:noFill/>
            <a:ln cap="flat">
              <a:noFill/>
              <a:prstDash val="solid"/>
            </a:ln>
          </p:spPr>
          <p:txBody>
            <a:bodyPr vert="horz" wrap="square" lIns="140031" tIns="140031" rIns="140031" bIns="140031" anchor="ctr" anchorCtr="0" compatLnSpc="1">
              <a:noAutofit/>
            </a:bodyPr>
            <a:lstStyle/>
            <a:p>
              <a:pPr marL="0" marR="0" lvl="0" indent="0" algn="l" defTabSz="711202" rtl="0" fontAlgn="auto" hangingPunct="1">
                <a:lnSpc>
                  <a:spcPct val="100000"/>
                </a:lnSpc>
                <a:spcBef>
                  <a:spcPts val="0"/>
                </a:spcBef>
                <a:spcAft>
                  <a:spcPts val="700"/>
                </a:spcAft>
                <a:buNone/>
                <a:tabLst/>
                <a:defRPr sz="1800" b="0" i="0" u="none" strike="noStrike" kern="0" cap="none" spc="0" baseline="0">
                  <a:solidFill>
                    <a:srgbClr val="000000"/>
                  </a:solidFill>
                  <a:uFillTx/>
                </a:defRPr>
              </a:pPr>
              <a:r>
                <a:rPr lang="en-US" sz="1600" b="1" i="0" u="none" strike="noStrike" kern="1200" cap="none" spc="0" baseline="0">
                  <a:solidFill>
                    <a:srgbClr val="000000"/>
                  </a:solidFill>
                  <a:uFillTx/>
                  <a:latin typeface="Bembo"/>
                </a:rPr>
                <a:t>S: "Patient is experiencing breathing difficulties."</a:t>
              </a:r>
              <a:endParaRPr lang="en-US" sz="1600" b="0" i="0" u="none" strike="noStrike" kern="1200" cap="none" spc="0" baseline="0">
                <a:solidFill>
                  <a:srgbClr val="000000"/>
                </a:solidFill>
                <a:uFillTx/>
                <a:latin typeface="Bembo"/>
              </a:endParaRPr>
            </a:p>
            <a:p>
              <a:pPr marL="0" marR="0" lvl="0" indent="0" algn="l" defTabSz="711202" rtl="0" fontAlgn="auto" hangingPunct="1">
                <a:lnSpc>
                  <a:spcPct val="100000"/>
                </a:lnSpc>
                <a:spcBef>
                  <a:spcPts val="0"/>
                </a:spcBef>
                <a:spcAft>
                  <a:spcPts val="700"/>
                </a:spcAft>
                <a:buNone/>
                <a:tabLst/>
                <a:defRPr sz="1800" b="0" i="0" u="none" strike="noStrike" kern="0" cap="none" spc="0" baseline="0">
                  <a:solidFill>
                    <a:srgbClr val="000000"/>
                  </a:solidFill>
                  <a:uFillTx/>
                </a:defRPr>
              </a:pPr>
              <a:r>
                <a:rPr lang="en-US" sz="1600" b="1" i="0" u="none" strike="noStrike" kern="1200" cap="none" spc="0" baseline="0">
                  <a:solidFill>
                    <a:srgbClr val="000000"/>
                  </a:solidFill>
                  <a:uFillTx/>
                  <a:latin typeface="Bembo"/>
                </a:rPr>
                <a:t>B: "Patient has a history of respiratory issues."</a:t>
              </a:r>
              <a:endParaRPr lang="en-US" sz="1600" b="0" i="0" u="none" strike="noStrike" kern="1200" cap="none" spc="0" baseline="0">
                <a:solidFill>
                  <a:srgbClr val="000000"/>
                </a:solidFill>
                <a:uFillTx/>
                <a:latin typeface="Bembo"/>
              </a:endParaRPr>
            </a:p>
            <a:p>
              <a:pPr marL="0" marR="0" lvl="0" indent="0" algn="l" defTabSz="711202" rtl="0" fontAlgn="auto" hangingPunct="1">
                <a:lnSpc>
                  <a:spcPct val="100000"/>
                </a:lnSpc>
                <a:spcBef>
                  <a:spcPts val="0"/>
                </a:spcBef>
                <a:spcAft>
                  <a:spcPts val="700"/>
                </a:spcAft>
                <a:buNone/>
                <a:tabLst/>
                <a:defRPr sz="1800" b="0" i="0" u="none" strike="noStrike" kern="0" cap="none" spc="0" baseline="0">
                  <a:solidFill>
                    <a:srgbClr val="000000"/>
                  </a:solidFill>
                  <a:uFillTx/>
                </a:defRPr>
              </a:pPr>
              <a:r>
                <a:rPr lang="en-US" sz="1600" b="1" i="0" u="none" strike="noStrike" kern="1200" cap="none" spc="0" baseline="0">
                  <a:solidFill>
                    <a:srgbClr val="000000"/>
                  </a:solidFill>
                  <a:uFillTx/>
                  <a:latin typeface="Bembo"/>
                </a:rPr>
                <a:t>A: "Observed distress and abnormal vital signs."</a:t>
              </a:r>
              <a:endParaRPr lang="en-US" sz="1600" b="0" i="0" u="none" strike="noStrike" kern="1200" cap="none" spc="0" baseline="0">
                <a:solidFill>
                  <a:srgbClr val="000000"/>
                </a:solidFill>
                <a:uFillTx/>
                <a:latin typeface="Bembo"/>
              </a:endParaRPr>
            </a:p>
            <a:p>
              <a:pPr marL="0" marR="0" lvl="0" indent="0" algn="l" defTabSz="711202" rtl="0" fontAlgn="auto" hangingPunct="1">
                <a:lnSpc>
                  <a:spcPct val="100000"/>
                </a:lnSpc>
                <a:spcBef>
                  <a:spcPts val="0"/>
                </a:spcBef>
                <a:spcAft>
                  <a:spcPts val="700"/>
                </a:spcAft>
                <a:buNone/>
                <a:tabLst/>
                <a:defRPr sz="1800" b="0" i="0" u="none" strike="noStrike" kern="0" cap="none" spc="0" baseline="0">
                  <a:solidFill>
                    <a:srgbClr val="000000"/>
                  </a:solidFill>
                  <a:uFillTx/>
                </a:defRPr>
              </a:pPr>
              <a:r>
                <a:rPr lang="en-US" sz="1600" b="1" i="0" u="none" strike="noStrike" kern="1200" cap="none" spc="0" baseline="0">
                  <a:solidFill>
                    <a:srgbClr val="000000"/>
                  </a:solidFill>
                  <a:uFillTx/>
                  <a:latin typeface="Bembo"/>
                </a:rPr>
                <a:t>R: "Request urgent medical review.“ </a:t>
              </a:r>
            </a:p>
          </p:txBody>
        </p:sp>
        <p:sp>
          <p:nvSpPr>
            <p:cNvPr id="11" name="Freeform: Shape 10">
              <a:extLst>
                <a:ext uri="{FF2B5EF4-FFF2-40B4-BE49-F238E27FC236}">
                  <a16:creationId xmlns:a16="http://schemas.microsoft.com/office/drawing/2014/main" id="{2FE2771C-C48F-8481-79AC-9DC6BEEF1452}"/>
                </a:ext>
              </a:extLst>
            </p:cNvPr>
            <p:cNvSpPr/>
            <p:nvPr/>
          </p:nvSpPr>
          <p:spPr>
            <a:xfrm>
              <a:off x="392204" y="5135078"/>
              <a:ext cx="11377915" cy="1323109"/>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E1D2D2"/>
            </a:solidFill>
            <a:ln cap="flat">
              <a:noFill/>
              <a:prstDash val="solid"/>
            </a:ln>
          </p:spPr>
          <p:txBody>
            <a:bodyPr lIns="0" tIns="0" rIns="0" bIns="0"/>
            <a:lstStyle/>
            <a:p>
              <a:endParaRPr lang="en-US"/>
            </a:p>
          </p:txBody>
        </p:sp>
        <p:sp>
          <p:nvSpPr>
            <p:cNvPr id="12" name="Rectangle 11" descr="Stethoscope">
              <a:extLst>
                <a:ext uri="{FF2B5EF4-FFF2-40B4-BE49-F238E27FC236}">
                  <a16:creationId xmlns:a16="http://schemas.microsoft.com/office/drawing/2014/main" id="{ED6BD5FD-9960-215C-60A4-4D7EC12C47AF}"/>
                </a:ext>
              </a:extLst>
            </p:cNvPr>
            <p:cNvSpPr/>
            <p:nvPr/>
          </p:nvSpPr>
          <p:spPr>
            <a:xfrm>
              <a:off x="792446" y="5432779"/>
              <a:ext cx="727706" cy="727706"/>
            </a:xfrm>
            <a:prstGeom prst="rect">
              <a:avLst/>
            </a:prstGeom>
            <a:blipFill>
              <a:blip>
                <a:alphaModFix/>
                <a:extLst>
                  <a:ext uri="{96DAC541-7B7A-43D3-8B79-37D633B846F1}">
                    <asvg:svgBlip xmlns:asvg="http://schemas.microsoft.com/office/drawing/2016/SVG/main" r:embed="rId5"/>
                  </a:ext>
                </a:extLst>
              </a:blip>
              <a:stretch>
                <a:fillRect/>
              </a:stretch>
            </a:blipFill>
            <a:ln w="12701" cap="flat">
              <a:solidFill>
                <a:srgbClr val="FFFFFF"/>
              </a:solidFill>
              <a:prstDash val="solid"/>
              <a:miter/>
            </a:ln>
          </p:spPr>
          <p:txBody>
            <a:bodyPr lIns="0" tIns="0" rIns="0" bIns="0"/>
            <a:lstStyle/>
            <a:p>
              <a:endParaRPr lang="en-US"/>
            </a:p>
          </p:txBody>
        </p:sp>
        <p:sp>
          <p:nvSpPr>
            <p:cNvPr id="13" name="Freeform: Shape 12">
              <a:extLst>
                <a:ext uri="{FF2B5EF4-FFF2-40B4-BE49-F238E27FC236}">
                  <a16:creationId xmlns:a16="http://schemas.microsoft.com/office/drawing/2014/main" id="{6730677C-509F-9900-DA57-8898FA10C4A6}"/>
                </a:ext>
              </a:extLst>
            </p:cNvPr>
            <p:cNvSpPr/>
            <p:nvPr/>
          </p:nvSpPr>
          <p:spPr>
            <a:xfrm>
              <a:off x="1920395" y="5135078"/>
              <a:ext cx="9848234" cy="1323109"/>
            </a:xfrm>
            <a:custGeom>
              <a:avLst/>
              <a:gdLst>
                <a:gd name="f0" fmla="val 10800000"/>
                <a:gd name="f1" fmla="val 5400000"/>
                <a:gd name="f2" fmla="val 180"/>
                <a:gd name="f3" fmla="val w"/>
                <a:gd name="f4" fmla="val h"/>
                <a:gd name="f5" fmla="val 0"/>
                <a:gd name="f6" fmla="val 9848234"/>
                <a:gd name="f7" fmla="val 1323110"/>
                <a:gd name="f8" fmla="+- 0 0 -90"/>
                <a:gd name="f9" fmla="*/ f3 1 9848234"/>
                <a:gd name="f10" fmla="*/ f4 1 1323110"/>
                <a:gd name="f11" fmla="val f5"/>
                <a:gd name="f12" fmla="val f6"/>
                <a:gd name="f13" fmla="val f7"/>
                <a:gd name="f14" fmla="*/ f8 f0 1"/>
                <a:gd name="f15" fmla="+- f13 0 f11"/>
                <a:gd name="f16" fmla="+- f12 0 f11"/>
                <a:gd name="f17" fmla="*/ f14 1 f2"/>
                <a:gd name="f18" fmla="*/ f16 1 9848234"/>
                <a:gd name="f19" fmla="*/ f15 1 1323110"/>
                <a:gd name="f20" fmla="*/ 0 f16 1"/>
                <a:gd name="f21" fmla="*/ 0 f15 1"/>
                <a:gd name="f22" fmla="*/ 9848234 f16 1"/>
                <a:gd name="f23" fmla="*/ 1323110 f15 1"/>
                <a:gd name="f24" fmla="+- f17 0 f1"/>
                <a:gd name="f25" fmla="*/ f20 1 9848234"/>
                <a:gd name="f26" fmla="*/ f21 1 1323110"/>
                <a:gd name="f27" fmla="*/ f22 1 9848234"/>
                <a:gd name="f28" fmla="*/ f23 1 132311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9848234" h="1323110">
                  <a:moveTo>
                    <a:pt x="f5" y="f5"/>
                  </a:moveTo>
                  <a:lnTo>
                    <a:pt x="f6" y="f5"/>
                  </a:lnTo>
                  <a:lnTo>
                    <a:pt x="f6" y="f7"/>
                  </a:lnTo>
                  <a:lnTo>
                    <a:pt x="f5" y="f7"/>
                  </a:lnTo>
                  <a:lnTo>
                    <a:pt x="f5" y="f5"/>
                  </a:lnTo>
                  <a:close/>
                </a:path>
              </a:pathLst>
            </a:custGeom>
            <a:noFill/>
            <a:ln cap="flat">
              <a:noFill/>
              <a:prstDash val="solid"/>
            </a:ln>
          </p:spPr>
          <p:txBody>
            <a:bodyPr vert="horz" wrap="square" lIns="140031" tIns="140031" rIns="140031" bIns="140031"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US" sz="2200" b="1" i="0" u="none" strike="noStrike" kern="1200" cap="none" spc="0" baseline="0">
                  <a:solidFill>
                    <a:srgbClr val="000000"/>
                  </a:solidFill>
                  <a:uFillTx/>
                  <a:latin typeface="Bembo"/>
                </a:rPr>
                <a:t>Outcome: Structured communication ensures quick doctor decisions and timely patient intervention. </a:t>
              </a:r>
            </a:p>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US" sz="2200" b="1" i="0" u="none" strike="noStrike" kern="1200" cap="none" spc="0" baseline="0">
                  <a:solidFill>
                    <a:srgbClr val="000000"/>
                  </a:solidFill>
                  <a:uFillTx/>
                  <a:latin typeface="Bembo"/>
                </a:rPr>
                <a:t>(Arnold and Boggs, 2020)</a:t>
              </a:r>
            </a:p>
          </p:txBody>
        </p:sp>
      </p:grpSp>
      <p:pic>
        <p:nvPicPr>
          <p:cNvPr id="14" name="Picture 40" descr="A logo with text on it&#10;&#10;AI-generated content may be incorrect.">
            <a:extLst>
              <a:ext uri="{FF2B5EF4-FFF2-40B4-BE49-F238E27FC236}">
                <a16:creationId xmlns:a16="http://schemas.microsoft.com/office/drawing/2014/main" id="{B422F6A6-AED1-EC0F-BCBF-1175959DA0BD}"/>
              </a:ext>
            </a:extLst>
          </p:cNvPr>
          <p:cNvPicPr>
            <a:picLocks noChangeAspect="1"/>
          </p:cNvPicPr>
          <p:nvPr/>
        </p:nvPicPr>
        <p:blipFill>
          <a:blip r:embed="rId6"/>
          <a:stretch>
            <a:fillRect/>
          </a:stretch>
        </p:blipFill>
        <p:spPr>
          <a:xfrm>
            <a:off x="9977274" y="128107"/>
            <a:ext cx="2001383" cy="970745"/>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CAFC3-B783-296E-EB65-E4951622C568}"/>
              </a:ext>
            </a:extLst>
          </p:cNvPr>
          <p:cNvSpPr txBox="1">
            <a:spLocks noGrp="1"/>
          </p:cNvSpPr>
          <p:nvPr>
            <p:ph type="title"/>
          </p:nvPr>
        </p:nvSpPr>
        <p:spPr>
          <a:xfrm>
            <a:off x="406249" y="182239"/>
            <a:ext cx="4540297" cy="2647663"/>
          </a:xfrm>
          <a:prstGeom prst="rect">
            <a:avLst/>
          </a:prstGeom>
          <a:noFill/>
          <a:ln>
            <a:noFill/>
          </a:ln>
        </p:spPr>
        <p:txBody>
          <a:bodyPr vert="horz" wrap="square" lIns="91440" tIns="45720" rIns="91440" bIns="45720" anchor="b" anchorCtr="0" compatLnSpc="1">
            <a:normAutofit/>
          </a:bodyPr>
          <a:lstStyle/>
          <a:p>
            <a:pPr lvl="0"/>
            <a:r>
              <a:rPr lang="en-US" b="1">
                <a:ea typeface="Batang"/>
              </a:rPr>
              <a:t>Slide 8: How This Skill Supports My Future Career</a:t>
            </a:r>
          </a:p>
        </p:txBody>
      </p:sp>
      <p:sp>
        <p:nvSpPr>
          <p:cNvPr id="3" name="Content Placeholder 2">
            <a:extLst>
              <a:ext uri="{FF2B5EF4-FFF2-40B4-BE49-F238E27FC236}">
                <a16:creationId xmlns:a16="http://schemas.microsoft.com/office/drawing/2014/main" id="{790C5354-AA52-E930-7AB5-88496B4654FB}"/>
              </a:ext>
            </a:extLst>
          </p:cNvPr>
          <p:cNvSpPr txBox="1">
            <a:spLocks noGrp="1"/>
          </p:cNvSpPr>
          <p:nvPr>
            <p:ph idx="1"/>
          </p:nvPr>
        </p:nvSpPr>
        <p:spPr>
          <a:xfrm>
            <a:off x="4679579" y="2252596"/>
            <a:ext cx="7106177" cy="3610325"/>
          </a:xfrm>
          <a:prstGeom prst="rect">
            <a:avLst/>
          </a:prstGeom>
          <a:noFill/>
          <a:ln>
            <a:noFill/>
          </a:ln>
        </p:spPr>
        <p:txBody>
          <a:bodyPr vert="horz" wrap="square" lIns="91440" tIns="45720" rIns="91440" bIns="45720" anchor="t" anchorCtr="0" compatLnSpc="1">
            <a:normAutofit/>
          </a:bodyPr>
          <a:lstStyle/>
          <a:p>
            <a:pPr lvl="0">
              <a:lnSpc>
                <a:spcPct val="90000"/>
              </a:lnSpc>
            </a:pPr>
            <a:r>
              <a:rPr lang="en-US" b="1"/>
              <a:t>Employability: Employers value professionals who communicate effectively with patients and teams.</a:t>
            </a:r>
          </a:p>
          <a:p>
            <a:pPr lvl="0">
              <a:lnSpc>
                <a:spcPct val="90000"/>
              </a:lnSpc>
            </a:pPr>
            <a:r>
              <a:rPr lang="en-US" b="1"/>
              <a:t>Professionalism: Demonstrates empathy, clarity, and ability to work in multidisciplinary teams.</a:t>
            </a:r>
          </a:p>
          <a:p>
            <a:pPr lvl="0">
              <a:lnSpc>
                <a:spcPct val="90000"/>
              </a:lnSpc>
            </a:pPr>
            <a:r>
              <a:rPr lang="en-US" b="1"/>
              <a:t>Personal Strengths: Active listening and clear expression developed through academic interaction.</a:t>
            </a:r>
          </a:p>
          <a:p>
            <a:pPr lvl="0">
              <a:lnSpc>
                <a:spcPct val="90000"/>
              </a:lnSpc>
            </a:pPr>
            <a:r>
              <a:rPr lang="en-US" b="1"/>
              <a:t>Future Goals:</a:t>
            </a:r>
          </a:p>
          <a:p>
            <a:pPr lvl="1">
              <a:lnSpc>
                <a:spcPct val="90000"/>
              </a:lnSpc>
              <a:buSzPct val="100000"/>
              <a:buFont typeface="Arial" pitchFamily="34"/>
              <a:buChar char="•"/>
            </a:pPr>
            <a:r>
              <a:rPr lang="en-US" sz="2000" b="1"/>
              <a:t>Improve confidence in speaking with diverse populations.</a:t>
            </a:r>
          </a:p>
          <a:p>
            <a:pPr lvl="1">
              <a:lnSpc>
                <a:spcPct val="90000"/>
              </a:lnSpc>
              <a:buSzPct val="100000"/>
              <a:buFont typeface="Arial" pitchFamily="34"/>
              <a:buChar char="•"/>
            </a:pPr>
            <a:r>
              <a:rPr lang="en-US" sz="2000" b="1"/>
              <a:t>Build positive relationships to support patient understanding.</a:t>
            </a:r>
            <a:r>
              <a:rPr lang="en-US" sz="2000"/>
              <a:t> </a:t>
            </a:r>
            <a:r>
              <a:rPr lang="en-US" sz="2000" b="1"/>
              <a:t>(O'Daniel and Rosenstein, 2008)</a:t>
            </a:r>
          </a:p>
        </p:txBody>
      </p:sp>
      <p:pic>
        <p:nvPicPr>
          <p:cNvPr id="4" name="Picture 4" descr="A logo with text on it&#10;&#10;AI-generated content may be incorrect.">
            <a:extLst>
              <a:ext uri="{FF2B5EF4-FFF2-40B4-BE49-F238E27FC236}">
                <a16:creationId xmlns:a16="http://schemas.microsoft.com/office/drawing/2014/main" id="{4A7658C1-E37A-9D1A-E757-CB6088D0F0F2}"/>
              </a:ext>
            </a:extLst>
          </p:cNvPr>
          <p:cNvPicPr>
            <a:picLocks noChangeAspect="1"/>
          </p:cNvPicPr>
          <p:nvPr/>
        </p:nvPicPr>
        <p:blipFill>
          <a:blip r:embed="rId3"/>
          <a:stretch>
            <a:fillRect/>
          </a:stretch>
        </p:blipFill>
        <p:spPr>
          <a:xfrm>
            <a:off x="9977274" y="128107"/>
            <a:ext cx="2001383" cy="970745"/>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D137B-845E-AE83-1EAA-DCE02DA83E18}"/>
              </a:ext>
            </a:extLst>
          </p:cNvPr>
          <p:cNvSpPr txBox="1">
            <a:spLocks noGrp="1"/>
          </p:cNvSpPr>
          <p:nvPr>
            <p:ph type="title"/>
          </p:nvPr>
        </p:nvSpPr>
        <p:spPr>
          <a:xfrm>
            <a:off x="1050874" y="506275"/>
            <a:ext cx="10198266" cy="1319342"/>
          </a:xfrm>
          <a:prstGeom prst="rect">
            <a:avLst/>
          </a:prstGeom>
          <a:noFill/>
          <a:ln>
            <a:noFill/>
          </a:ln>
        </p:spPr>
        <p:txBody>
          <a:bodyPr vert="horz" wrap="square" lIns="91440" tIns="45720" rIns="91440" bIns="45720" anchor="ctr" anchorCtr="0" compatLnSpc="1">
            <a:normAutofit/>
          </a:bodyPr>
          <a:lstStyle/>
          <a:p>
            <a:pPr lvl="0"/>
            <a:r>
              <a:rPr lang="en-US" b="1">
                <a:ea typeface="Batang"/>
              </a:rPr>
              <a:t>Slide 9: Conclusion</a:t>
            </a:r>
          </a:p>
        </p:txBody>
      </p:sp>
      <p:grpSp>
        <p:nvGrpSpPr>
          <p:cNvPr id="3" name="Content Placeholder 2">
            <a:extLst>
              <a:ext uri="{FF2B5EF4-FFF2-40B4-BE49-F238E27FC236}">
                <a16:creationId xmlns:a16="http://schemas.microsoft.com/office/drawing/2014/main" id="{A02384FB-9763-336D-81DD-F4BB1DCCD9D7}"/>
              </a:ext>
            </a:extLst>
          </p:cNvPr>
          <p:cNvGrpSpPr/>
          <p:nvPr/>
        </p:nvGrpSpPr>
        <p:grpSpPr>
          <a:xfrm>
            <a:off x="445084" y="2159428"/>
            <a:ext cx="11195885" cy="3802468"/>
            <a:chOff x="445084" y="2159428"/>
            <a:chExt cx="11195885" cy="3802468"/>
          </a:xfrm>
        </p:grpSpPr>
        <p:sp>
          <p:nvSpPr>
            <p:cNvPr id="4" name="Freeform: Shape 3">
              <a:extLst>
                <a:ext uri="{FF2B5EF4-FFF2-40B4-BE49-F238E27FC236}">
                  <a16:creationId xmlns:a16="http://schemas.microsoft.com/office/drawing/2014/main" id="{35C29A08-07CC-AC6D-CB80-CC8953AC7AE1}"/>
                </a:ext>
              </a:extLst>
            </p:cNvPr>
            <p:cNvSpPr/>
            <p:nvPr/>
          </p:nvSpPr>
          <p:spPr>
            <a:xfrm>
              <a:off x="445084" y="2159428"/>
              <a:ext cx="1482196" cy="148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E1D2D2"/>
            </a:solidFill>
            <a:ln cap="flat">
              <a:noFill/>
              <a:prstDash val="solid"/>
            </a:ln>
          </p:spPr>
          <p:txBody>
            <a:bodyPr lIns="0" tIns="0" rIns="0" bIns="0"/>
            <a:lstStyle/>
            <a:p>
              <a:endParaRPr lang="en-US"/>
            </a:p>
          </p:txBody>
        </p:sp>
        <p:sp>
          <p:nvSpPr>
            <p:cNvPr id="5" name="Rectangle 4" descr="Doctor">
              <a:extLst>
                <a:ext uri="{FF2B5EF4-FFF2-40B4-BE49-F238E27FC236}">
                  <a16:creationId xmlns:a16="http://schemas.microsoft.com/office/drawing/2014/main" id="{9C9ED4E4-2B7B-CF16-8F6D-190D2B98FBD1}"/>
                </a:ext>
              </a:extLst>
            </p:cNvPr>
            <p:cNvSpPr/>
            <p:nvPr/>
          </p:nvSpPr>
          <p:spPr>
            <a:xfrm>
              <a:off x="756345" y="2470690"/>
              <a:ext cx="859673" cy="859673"/>
            </a:xfrm>
            <a:prstGeom prst="rect">
              <a:avLst/>
            </a:prstGeom>
            <a:blipFill>
              <a:blip>
                <a:alphaModFix/>
                <a:extLst>
                  <a:ext uri="{96DAC541-7B7A-43D3-8B79-37D633B846F1}">
                    <asvg:svgBlip xmlns:asvg="http://schemas.microsoft.com/office/drawing/2016/SVG/main" r:embed="rId3"/>
                  </a:ext>
                </a:extLst>
              </a:blip>
              <a:stretch>
                <a:fillRect/>
              </a:stretch>
            </a:blipFill>
            <a:ln w="12701" cap="flat">
              <a:solidFill>
                <a:srgbClr val="FFFFFF"/>
              </a:solidFill>
              <a:prstDash val="solid"/>
              <a:miter/>
            </a:ln>
          </p:spPr>
          <p:txBody>
            <a:bodyPr lIns="0" tIns="0" rIns="0" bIns="0"/>
            <a:lstStyle/>
            <a:p>
              <a:endParaRPr lang="en-US"/>
            </a:p>
          </p:txBody>
        </p:sp>
        <p:sp>
          <p:nvSpPr>
            <p:cNvPr id="6" name="Freeform: Shape 5">
              <a:extLst>
                <a:ext uri="{FF2B5EF4-FFF2-40B4-BE49-F238E27FC236}">
                  <a16:creationId xmlns:a16="http://schemas.microsoft.com/office/drawing/2014/main" id="{7585682F-E44C-A038-A88F-CE2B5D8BC9D7}"/>
                </a:ext>
              </a:extLst>
            </p:cNvPr>
            <p:cNvSpPr/>
            <p:nvPr/>
          </p:nvSpPr>
          <p:spPr>
            <a:xfrm>
              <a:off x="2244897" y="2159428"/>
              <a:ext cx="3493748" cy="1482196"/>
            </a:xfrm>
            <a:custGeom>
              <a:avLst/>
              <a:gdLst>
                <a:gd name="f0" fmla="val 10800000"/>
                <a:gd name="f1" fmla="val 5400000"/>
                <a:gd name="f2" fmla="val 180"/>
                <a:gd name="f3" fmla="val w"/>
                <a:gd name="f4" fmla="val h"/>
                <a:gd name="f5" fmla="val 0"/>
                <a:gd name="f6" fmla="val 3493752"/>
                <a:gd name="f7" fmla="val 1482198"/>
                <a:gd name="f8" fmla="+- 0 0 -90"/>
                <a:gd name="f9" fmla="*/ f3 1 3493752"/>
                <a:gd name="f10" fmla="*/ f4 1 1482198"/>
                <a:gd name="f11" fmla="val f5"/>
                <a:gd name="f12" fmla="val f6"/>
                <a:gd name="f13" fmla="val f7"/>
                <a:gd name="f14" fmla="*/ f8 f0 1"/>
                <a:gd name="f15" fmla="+- f13 0 f11"/>
                <a:gd name="f16" fmla="+- f12 0 f11"/>
                <a:gd name="f17" fmla="*/ f14 1 f2"/>
                <a:gd name="f18" fmla="*/ f16 1 3493752"/>
                <a:gd name="f19" fmla="*/ f15 1 1482198"/>
                <a:gd name="f20" fmla="*/ 0 f16 1"/>
                <a:gd name="f21" fmla="*/ 0 f15 1"/>
                <a:gd name="f22" fmla="*/ 3493752 f16 1"/>
                <a:gd name="f23" fmla="*/ 1482198 f15 1"/>
                <a:gd name="f24" fmla="+- f17 0 f1"/>
                <a:gd name="f25" fmla="*/ f20 1 3493752"/>
                <a:gd name="f26" fmla="*/ f21 1 1482198"/>
                <a:gd name="f27" fmla="*/ f22 1 3493752"/>
                <a:gd name="f28" fmla="*/ f23 1 148219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493752" h="1482198">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33446"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US" sz="2100" b="1" i="0" u="none" strike="noStrike" kern="1200" cap="none" spc="0" baseline="0">
                  <a:solidFill>
                    <a:srgbClr val="000000"/>
                  </a:solidFill>
                  <a:uFillTx/>
                  <a:latin typeface="Bembo"/>
                </a:rPr>
                <a:t>Summary: Communication is fundamental to safe and effective health and social care practice.</a:t>
              </a:r>
              <a:endParaRPr lang="en-US" sz="2100" b="0" i="0" u="none" strike="noStrike" kern="1200" cap="none" spc="0" baseline="0">
                <a:solidFill>
                  <a:srgbClr val="000000"/>
                </a:solidFill>
                <a:uFillTx/>
                <a:latin typeface="Bembo"/>
              </a:endParaRPr>
            </a:p>
          </p:txBody>
        </p:sp>
        <p:sp>
          <p:nvSpPr>
            <p:cNvPr id="7" name="Freeform: Shape 6">
              <a:extLst>
                <a:ext uri="{FF2B5EF4-FFF2-40B4-BE49-F238E27FC236}">
                  <a16:creationId xmlns:a16="http://schemas.microsoft.com/office/drawing/2014/main" id="{2FD6C5C5-B038-F1FE-400E-C16EA1B36A5F}"/>
                </a:ext>
              </a:extLst>
            </p:cNvPr>
            <p:cNvSpPr/>
            <p:nvPr/>
          </p:nvSpPr>
          <p:spPr>
            <a:xfrm>
              <a:off x="6347408" y="2159428"/>
              <a:ext cx="1482196" cy="148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E1D2D2"/>
            </a:solidFill>
            <a:ln cap="flat">
              <a:noFill/>
              <a:prstDash val="solid"/>
            </a:ln>
          </p:spPr>
          <p:txBody>
            <a:bodyPr lIns="0" tIns="0" rIns="0" bIns="0"/>
            <a:lstStyle/>
            <a:p>
              <a:endParaRPr lang="en-US"/>
            </a:p>
          </p:txBody>
        </p:sp>
        <p:sp>
          <p:nvSpPr>
            <p:cNvPr id="8" name="Rectangle 7" descr="Key">
              <a:extLst>
                <a:ext uri="{FF2B5EF4-FFF2-40B4-BE49-F238E27FC236}">
                  <a16:creationId xmlns:a16="http://schemas.microsoft.com/office/drawing/2014/main" id="{2BF966AE-2759-984A-91CF-4808BEF7C51E}"/>
                </a:ext>
              </a:extLst>
            </p:cNvPr>
            <p:cNvSpPr/>
            <p:nvPr/>
          </p:nvSpPr>
          <p:spPr>
            <a:xfrm>
              <a:off x="6658669" y="2470690"/>
              <a:ext cx="859673" cy="859673"/>
            </a:xfrm>
            <a:prstGeom prst="rect">
              <a:avLst/>
            </a:prstGeom>
            <a:blipFill>
              <a:blip>
                <a:alphaModFix/>
                <a:extLst>
                  <a:ext uri="{96DAC541-7B7A-43D3-8B79-37D633B846F1}">
                    <asvg:svgBlip xmlns:asvg="http://schemas.microsoft.com/office/drawing/2016/SVG/main" r:embed="rId4"/>
                  </a:ext>
                </a:extLst>
              </a:blip>
              <a:stretch>
                <a:fillRect/>
              </a:stretch>
            </a:blipFill>
            <a:ln w="12701" cap="flat">
              <a:solidFill>
                <a:srgbClr val="FFFFFF"/>
              </a:solidFill>
              <a:prstDash val="solid"/>
              <a:miter/>
            </a:ln>
          </p:spPr>
          <p:txBody>
            <a:bodyPr lIns="0" tIns="0" rIns="0" bIns="0"/>
            <a:lstStyle/>
            <a:p>
              <a:endParaRPr lang="en-US"/>
            </a:p>
          </p:txBody>
        </p:sp>
        <p:sp>
          <p:nvSpPr>
            <p:cNvPr id="9" name="Freeform: Shape 8">
              <a:extLst>
                <a:ext uri="{FF2B5EF4-FFF2-40B4-BE49-F238E27FC236}">
                  <a16:creationId xmlns:a16="http://schemas.microsoft.com/office/drawing/2014/main" id="{B3DBD618-BC34-4722-74BA-29995B344299}"/>
                </a:ext>
              </a:extLst>
            </p:cNvPr>
            <p:cNvSpPr/>
            <p:nvPr/>
          </p:nvSpPr>
          <p:spPr>
            <a:xfrm>
              <a:off x="8147221" y="2159428"/>
              <a:ext cx="3493748" cy="1482196"/>
            </a:xfrm>
            <a:custGeom>
              <a:avLst/>
              <a:gdLst>
                <a:gd name="f0" fmla="val 10800000"/>
                <a:gd name="f1" fmla="val 5400000"/>
                <a:gd name="f2" fmla="val 180"/>
                <a:gd name="f3" fmla="val w"/>
                <a:gd name="f4" fmla="val h"/>
                <a:gd name="f5" fmla="val 0"/>
                <a:gd name="f6" fmla="val 3493752"/>
                <a:gd name="f7" fmla="val 1482198"/>
                <a:gd name="f8" fmla="+- 0 0 -90"/>
                <a:gd name="f9" fmla="*/ f3 1 3493752"/>
                <a:gd name="f10" fmla="*/ f4 1 1482198"/>
                <a:gd name="f11" fmla="val f5"/>
                <a:gd name="f12" fmla="val f6"/>
                <a:gd name="f13" fmla="val f7"/>
                <a:gd name="f14" fmla="*/ f8 f0 1"/>
                <a:gd name="f15" fmla="+- f13 0 f11"/>
                <a:gd name="f16" fmla="+- f12 0 f11"/>
                <a:gd name="f17" fmla="*/ f14 1 f2"/>
                <a:gd name="f18" fmla="*/ f16 1 3493752"/>
                <a:gd name="f19" fmla="*/ f15 1 1482198"/>
                <a:gd name="f20" fmla="*/ 0 f16 1"/>
                <a:gd name="f21" fmla="*/ 0 f15 1"/>
                <a:gd name="f22" fmla="*/ 3493752 f16 1"/>
                <a:gd name="f23" fmla="*/ 1482198 f15 1"/>
                <a:gd name="f24" fmla="+- f17 0 f1"/>
                <a:gd name="f25" fmla="*/ f20 1 3493752"/>
                <a:gd name="f26" fmla="*/ f21 1 1482198"/>
                <a:gd name="f27" fmla="*/ f22 1 3493752"/>
                <a:gd name="f28" fmla="*/ f23 1 148219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493752" h="1482198">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33446"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US" sz="2100" b="1" i="0" u="none" strike="noStrike" kern="1200" cap="none" spc="0" baseline="0">
                  <a:solidFill>
                    <a:srgbClr val="000000"/>
                  </a:solidFill>
                  <a:uFillTx/>
                  <a:latin typeface="Bembo"/>
                </a:rPr>
                <a:t>Key Impact: Essential for patient safety, quality service, and positive health outcomes.</a:t>
              </a:r>
              <a:endParaRPr lang="en-US" sz="2100" b="0" i="0" u="none" strike="noStrike" kern="1200" cap="none" spc="0" baseline="0">
                <a:solidFill>
                  <a:srgbClr val="000000"/>
                </a:solidFill>
                <a:uFillTx/>
                <a:latin typeface="Bembo"/>
              </a:endParaRPr>
            </a:p>
          </p:txBody>
        </p:sp>
        <p:sp>
          <p:nvSpPr>
            <p:cNvPr id="10" name="Freeform: Shape 9">
              <a:extLst>
                <a:ext uri="{FF2B5EF4-FFF2-40B4-BE49-F238E27FC236}">
                  <a16:creationId xmlns:a16="http://schemas.microsoft.com/office/drawing/2014/main" id="{C7C34E31-DD64-50FC-636F-1C0EE4EFF537}"/>
                </a:ext>
              </a:extLst>
            </p:cNvPr>
            <p:cNvSpPr/>
            <p:nvPr/>
          </p:nvSpPr>
          <p:spPr>
            <a:xfrm>
              <a:off x="445084" y="4479700"/>
              <a:ext cx="1482196" cy="148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E1D2D2"/>
            </a:solidFill>
            <a:ln cap="flat">
              <a:noFill/>
              <a:prstDash val="solid"/>
            </a:ln>
          </p:spPr>
          <p:txBody>
            <a:bodyPr lIns="0" tIns="0" rIns="0" bIns="0"/>
            <a:lstStyle/>
            <a:p>
              <a:endParaRPr lang="en-US"/>
            </a:p>
          </p:txBody>
        </p:sp>
        <p:sp>
          <p:nvSpPr>
            <p:cNvPr id="11" name="Rectangle 10" descr="Maze">
              <a:extLst>
                <a:ext uri="{FF2B5EF4-FFF2-40B4-BE49-F238E27FC236}">
                  <a16:creationId xmlns:a16="http://schemas.microsoft.com/office/drawing/2014/main" id="{141BE03E-839C-FC13-7899-398BEAA420B5}"/>
                </a:ext>
              </a:extLst>
            </p:cNvPr>
            <p:cNvSpPr/>
            <p:nvPr/>
          </p:nvSpPr>
          <p:spPr>
            <a:xfrm>
              <a:off x="756345" y="4790962"/>
              <a:ext cx="859673" cy="859673"/>
            </a:xfrm>
            <a:prstGeom prst="rect">
              <a:avLst/>
            </a:prstGeom>
            <a:blipFill>
              <a:blip>
                <a:alphaModFix/>
                <a:extLst>
                  <a:ext uri="{96DAC541-7B7A-43D3-8B79-37D633B846F1}">
                    <asvg:svgBlip xmlns:asvg="http://schemas.microsoft.com/office/drawing/2016/SVG/main" r:embed="rId5"/>
                  </a:ext>
                </a:extLst>
              </a:blip>
              <a:stretch>
                <a:fillRect/>
              </a:stretch>
            </a:blipFill>
            <a:ln w="12701" cap="flat">
              <a:solidFill>
                <a:srgbClr val="FFFFFF"/>
              </a:solidFill>
              <a:prstDash val="solid"/>
              <a:miter/>
            </a:ln>
          </p:spPr>
          <p:txBody>
            <a:bodyPr lIns="0" tIns="0" rIns="0" bIns="0"/>
            <a:lstStyle/>
            <a:p>
              <a:endParaRPr lang="en-US"/>
            </a:p>
          </p:txBody>
        </p:sp>
        <p:sp>
          <p:nvSpPr>
            <p:cNvPr id="12" name="Freeform: Shape 11">
              <a:extLst>
                <a:ext uri="{FF2B5EF4-FFF2-40B4-BE49-F238E27FC236}">
                  <a16:creationId xmlns:a16="http://schemas.microsoft.com/office/drawing/2014/main" id="{6F80BAF9-7347-1A60-1EB3-ECD7DB1F1A35}"/>
                </a:ext>
              </a:extLst>
            </p:cNvPr>
            <p:cNvSpPr/>
            <p:nvPr/>
          </p:nvSpPr>
          <p:spPr>
            <a:xfrm>
              <a:off x="2244897" y="4479700"/>
              <a:ext cx="3493748" cy="1482196"/>
            </a:xfrm>
            <a:custGeom>
              <a:avLst/>
              <a:gdLst>
                <a:gd name="f0" fmla="val 10800000"/>
                <a:gd name="f1" fmla="val 5400000"/>
                <a:gd name="f2" fmla="val 180"/>
                <a:gd name="f3" fmla="val w"/>
                <a:gd name="f4" fmla="val h"/>
                <a:gd name="f5" fmla="val 0"/>
                <a:gd name="f6" fmla="val 3493752"/>
                <a:gd name="f7" fmla="val 1482198"/>
                <a:gd name="f8" fmla="+- 0 0 -90"/>
                <a:gd name="f9" fmla="*/ f3 1 3493752"/>
                <a:gd name="f10" fmla="*/ f4 1 1482198"/>
                <a:gd name="f11" fmla="val f5"/>
                <a:gd name="f12" fmla="val f6"/>
                <a:gd name="f13" fmla="val f7"/>
                <a:gd name="f14" fmla="*/ f8 f0 1"/>
                <a:gd name="f15" fmla="+- f13 0 f11"/>
                <a:gd name="f16" fmla="+- f12 0 f11"/>
                <a:gd name="f17" fmla="*/ f14 1 f2"/>
                <a:gd name="f18" fmla="*/ f16 1 3493752"/>
                <a:gd name="f19" fmla="*/ f15 1 1482198"/>
                <a:gd name="f20" fmla="*/ 0 f16 1"/>
                <a:gd name="f21" fmla="*/ 0 f15 1"/>
                <a:gd name="f22" fmla="*/ 3493752 f16 1"/>
                <a:gd name="f23" fmla="*/ 1482198 f15 1"/>
                <a:gd name="f24" fmla="+- f17 0 f1"/>
                <a:gd name="f25" fmla="*/ f20 1 3493752"/>
                <a:gd name="f26" fmla="*/ f21 1 1482198"/>
                <a:gd name="f27" fmla="*/ f22 1 3493752"/>
                <a:gd name="f28" fmla="*/ f23 1 148219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493752" h="1482198">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33446"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US" sz="2100" b="1" i="0" u="none" strike="noStrike" kern="1200" cap="none" spc="0" baseline="0">
                  <a:solidFill>
                    <a:srgbClr val="000000"/>
                  </a:solidFill>
                  <a:uFillTx/>
                  <a:latin typeface="Bembo"/>
                </a:rPr>
                <a:t>Framework: SBAR organizes thoughts and ensures clarity in urgent situations.</a:t>
              </a:r>
              <a:endParaRPr lang="en-US" sz="2100" b="0" i="0" u="none" strike="noStrike" kern="1200" cap="none" spc="0" baseline="0">
                <a:solidFill>
                  <a:srgbClr val="000000"/>
                </a:solidFill>
                <a:uFillTx/>
                <a:latin typeface="Bembo"/>
              </a:endParaRPr>
            </a:p>
          </p:txBody>
        </p:sp>
        <p:sp>
          <p:nvSpPr>
            <p:cNvPr id="13" name="Freeform: Shape 12">
              <a:extLst>
                <a:ext uri="{FF2B5EF4-FFF2-40B4-BE49-F238E27FC236}">
                  <a16:creationId xmlns:a16="http://schemas.microsoft.com/office/drawing/2014/main" id="{7BB47731-C125-BB62-3937-39DDAF6153A9}"/>
                </a:ext>
              </a:extLst>
            </p:cNvPr>
            <p:cNvSpPr/>
            <p:nvPr/>
          </p:nvSpPr>
          <p:spPr>
            <a:xfrm>
              <a:off x="6347408" y="4479700"/>
              <a:ext cx="1482196" cy="148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E1D2D2"/>
            </a:solidFill>
            <a:ln cap="flat">
              <a:noFill/>
              <a:prstDash val="solid"/>
            </a:ln>
          </p:spPr>
          <p:txBody>
            <a:bodyPr lIns="0" tIns="0" rIns="0" bIns="0"/>
            <a:lstStyle/>
            <a:p>
              <a:endParaRPr lang="en-US"/>
            </a:p>
          </p:txBody>
        </p:sp>
        <p:sp>
          <p:nvSpPr>
            <p:cNvPr id="14" name="Rectangle 13" descr="Stethoscope">
              <a:extLst>
                <a:ext uri="{FF2B5EF4-FFF2-40B4-BE49-F238E27FC236}">
                  <a16:creationId xmlns:a16="http://schemas.microsoft.com/office/drawing/2014/main" id="{08C9ED06-E1CB-0B61-8583-CAE490C6D678}"/>
                </a:ext>
              </a:extLst>
            </p:cNvPr>
            <p:cNvSpPr/>
            <p:nvPr/>
          </p:nvSpPr>
          <p:spPr>
            <a:xfrm>
              <a:off x="6658669" y="4790962"/>
              <a:ext cx="859673" cy="859673"/>
            </a:xfrm>
            <a:prstGeom prst="rect">
              <a:avLst/>
            </a:prstGeom>
            <a:blipFill>
              <a:blip>
                <a:alphaModFix/>
                <a:extLst>
                  <a:ext uri="{96DAC541-7B7A-43D3-8B79-37D633B846F1}">
                    <asvg:svgBlip xmlns:asvg="http://schemas.microsoft.com/office/drawing/2016/SVG/main" r:embed="rId6"/>
                  </a:ext>
                </a:extLst>
              </a:blip>
              <a:stretch>
                <a:fillRect/>
              </a:stretch>
            </a:blipFill>
            <a:ln w="12701" cap="flat">
              <a:solidFill>
                <a:srgbClr val="FFFFFF"/>
              </a:solidFill>
              <a:prstDash val="solid"/>
              <a:miter/>
            </a:ln>
          </p:spPr>
          <p:txBody>
            <a:bodyPr lIns="0" tIns="0" rIns="0" bIns="0"/>
            <a:lstStyle/>
            <a:p>
              <a:endParaRPr lang="en-US"/>
            </a:p>
          </p:txBody>
        </p:sp>
        <p:sp>
          <p:nvSpPr>
            <p:cNvPr id="15" name="Freeform: Shape 14">
              <a:extLst>
                <a:ext uri="{FF2B5EF4-FFF2-40B4-BE49-F238E27FC236}">
                  <a16:creationId xmlns:a16="http://schemas.microsoft.com/office/drawing/2014/main" id="{81F70E94-4A9F-88AC-DCD2-E5042BDE5634}"/>
                </a:ext>
              </a:extLst>
            </p:cNvPr>
            <p:cNvSpPr/>
            <p:nvPr/>
          </p:nvSpPr>
          <p:spPr>
            <a:xfrm>
              <a:off x="8147221" y="4479700"/>
              <a:ext cx="3493748" cy="1482196"/>
            </a:xfrm>
            <a:custGeom>
              <a:avLst/>
              <a:gdLst>
                <a:gd name="f0" fmla="val 10800000"/>
                <a:gd name="f1" fmla="val 5400000"/>
                <a:gd name="f2" fmla="val 180"/>
                <a:gd name="f3" fmla="val w"/>
                <a:gd name="f4" fmla="val h"/>
                <a:gd name="f5" fmla="val 0"/>
                <a:gd name="f6" fmla="val 3493752"/>
                <a:gd name="f7" fmla="val 1482198"/>
                <a:gd name="f8" fmla="+- 0 0 -90"/>
                <a:gd name="f9" fmla="*/ f3 1 3493752"/>
                <a:gd name="f10" fmla="*/ f4 1 1482198"/>
                <a:gd name="f11" fmla="val f5"/>
                <a:gd name="f12" fmla="val f6"/>
                <a:gd name="f13" fmla="val f7"/>
                <a:gd name="f14" fmla="*/ f8 f0 1"/>
                <a:gd name="f15" fmla="+- f13 0 f11"/>
                <a:gd name="f16" fmla="+- f12 0 f11"/>
                <a:gd name="f17" fmla="*/ f14 1 f2"/>
                <a:gd name="f18" fmla="*/ f16 1 3493752"/>
                <a:gd name="f19" fmla="*/ f15 1 1482198"/>
                <a:gd name="f20" fmla="*/ 0 f16 1"/>
                <a:gd name="f21" fmla="*/ 0 f15 1"/>
                <a:gd name="f22" fmla="*/ 3493752 f16 1"/>
                <a:gd name="f23" fmla="*/ 1482198 f15 1"/>
                <a:gd name="f24" fmla="+- f17 0 f1"/>
                <a:gd name="f25" fmla="*/ f20 1 3493752"/>
                <a:gd name="f26" fmla="*/ f21 1 1482198"/>
                <a:gd name="f27" fmla="*/ f22 1 3493752"/>
                <a:gd name="f28" fmla="*/ f23 1 148219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493752" h="1482198">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33446"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US" sz="2100" b="1" i="0" u="none" strike="noStrike" kern="1200" cap="none" spc="0" baseline="0">
                  <a:solidFill>
                    <a:srgbClr val="000000"/>
                  </a:solidFill>
                  <a:uFillTx/>
                  <a:latin typeface="Bembo"/>
                </a:rPr>
                <a:t>Career Relevance: Continuous development of communication skills is vital for delivering compassionate, high-quality care.</a:t>
              </a:r>
              <a:endParaRPr lang="en-US" sz="2100" b="0" i="0" u="none" strike="noStrike" kern="1200" cap="none" spc="0" baseline="0">
                <a:solidFill>
                  <a:srgbClr val="000000"/>
                </a:solidFill>
                <a:uFillTx/>
                <a:latin typeface="Bembo"/>
              </a:endParaRPr>
            </a:p>
          </p:txBody>
        </p:sp>
      </p:grpSp>
      <p:pic>
        <p:nvPicPr>
          <p:cNvPr id="16" name="Picture 57" descr="A logo with text on it&#10;&#10;AI-generated content may be incorrect.">
            <a:extLst>
              <a:ext uri="{FF2B5EF4-FFF2-40B4-BE49-F238E27FC236}">
                <a16:creationId xmlns:a16="http://schemas.microsoft.com/office/drawing/2014/main" id="{5A380293-0526-D909-71E4-C2D62CD956EF}"/>
              </a:ext>
            </a:extLst>
          </p:cNvPr>
          <p:cNvPicPr>
            <a:picLocks noChangeAspect="1"/>
          </p:cNvPicPr>
          <p:nvPr/>
        </p:nvPicPr>
        <p:blipFill>
          <a:blip r:embed="rId7"/>
          <a:stretch>
            <a:fillRect/>
          </a:stretch>
        </p:blipFill>
        <p:spPr>
          <a:xfrm>
            <a:off x="9977274" y="128107"/>
            <a:ext cx="2001383" cy="970745"/>
          </a:xfrm>
          <a:prstGeom prst="rect">
            <a:avLst/>
          </a:prstGeom>
          <a:noFill/>
          <a:ln cap="flat">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0">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E2E3B-A485-F2F3-8BA1-320F38B221EA}"/>
              </a:ext>
            </a:extLst>
          </p:cNvPr>
          <p:cNvSpPr txBox="1">
            <a:spLocks noGrp="1"/>
          </p:cNvSpPr>
          <p:nvPr>
            <p:ph type="title"/>
          </p:nvPr>
        </p:nvSpPr>
        <p:spPr>
          <a:xfrm>
            <a:off x="733421" y="219574"/>
            <a:ext cx="7995120" cy="758997"/>
          </a:xfrm>
          <a:prstGeom prst="rect">
            <a:avLst/>
          </a:prstGeom>
          <a:noFill/>
          <a:ln>
            <a:noFill/>
          </a:ln>
        </p:spPr>
        <p:txBody>
          <a:bodyPr vert="horz" wrap="square" lIns="91440" tIns="45720" rIns="91440" bIns="45720" anchor="ctr" anchorCtr="0" compatLnSpc="1">
            <a:normAutofit/>
          </a:bodyPr>
          <a:lstStyle/>
          <a:p>
            <a:pPr lvl="0"/>
            <a:r>
              <a:rPr lang="en-US" b="1">
                <a:solidFill>
                  <a:srgbClr val="000000"/>
                </a:solidFill>
                <a:ea typeface="Batang"/>
              </a:rPr>
              <a:t>Slide 10: References</a:t>
            </a:r>
          </a:p>
        </p:txBody>
      </p:sp>
      <p:sp>
        <p:nvSpPr>
          <p:cNvPr id="3" name="Content Placeholder 2">
            <a:extLst>
              <a:ext uri="{FF2B5EF4-FFF2-40B4-BE49-F238E27FC236}">
                <a16:creationId xmlns:a16="http://schemas.microsoft.com/office/drawing/2014/main" id="{A317B50E-6FF2-2E86-3BB8-88CEBE293DE4}"/>
              </a:ext>
            </a:extLst>
          </p:cNvPr>
          <p:cNvSpPr txBox="1">
            <a:spLocks noGrp="1"/>
          </p:cNvSpPr>
          <p:nvPr>
            <p:ph idx="1"/>
          </p:nvPr>
        </p:nvSpPr>
        <p:spPr>
          <a:xfrm>
            <a:off x="0" y="1098843"/>
            <a:ext cx="12089081" cy="5631048"/>
          </a:xfrm>
          <a:prstGeom prst="rect">
            <a:avLst/>
          </a:prstGeom>
          <a:noFill/>
          <a:ln>
            <a:noFill/>
          </a:ln>
        </p:spPr>
        <p:txBody>
          <a:bodyPr vert="horz" wrap="square" lIns="91440" tIns="45720" rIns="91440" bIns="45720" anchor="t" anchorCtr="0" compatLnSpc="1">
            <a:noAutofit/>
          </a:bodyPr>
          <a:lstStyle/>
          <a:p>
            <a:pPr marL="45720" lvl="0" indent="-457200" algn="just">
              <a:spcBef>
                <a:spcPts val="0"/>
              </a:spcBef>
              <a:buNone/>
            </a:pPr>
            <a:r>
              <a:rPr lang="en-GB" sz="1600"/>
              <a:t>Arnold, E.C. and Boggs, K.U. (2020) </a:t>
            </a:r>
            <a:r>
              <a:rPr lang="en-GB" sz="1600" i="1">
                <a:latin typeface="Arial"/>
                <a:ea typeface="Batang"/>
                <a:cs typeface="Arial"/>
              </a:rPr>
              <a:t>Interpersonal Relationships: Professional Communication Skills for Nurses</a:t>
            </a:r>
            <a:r>
              <a:rPr lang="en-GB" sz="1600"/>
              <a:t>. 8th edn. St. Louis: Elsevier.</a:t>
            </a:r>
            <a:endParaRPr lang="en-US" sz="1600"/>
          </a:p>
          <a:p>
            <a:pPr marL="45720" lvl="0" indent="-457200" algn="just">
              <a:spcBef>
                <a:spcPts val="0"/>
              </a:spcBef>
              <a:buNone/>
            </a:pPr>
            <a:r>
              <a:rPr lang="en-GB" sz="1600">
                <a:highlight>
                  <a:srgbClr val="FFFFFF"/>
                </a:highlight>
              </a:rPr>
              <a:t>Fleischer, S., Berg, A., Zimmermann, M., Wüste, K. and Behrens, J. (2009) Nurse-patient interaction and communication: A systematic literature review. </a:t>
            </a:r>
            <a:r>
              <a:rPr lang="en-US" sz="1600"/>
              <a:t>Journal of public health, 17(5), pp.339-353.</a:t>
            </a:r>
          </a:p>
          <a:p>
            <a:pPr marL="45720" lvl="0" indent="-457200" algn="just">
              <a:spcBef>
                <a:spcPts val="0"/>
              </a:spcBef>
              <a:buNone/>
            </a:pPr>
            <a:r>
              <a:rPr lang="en-GB" sz="1600"/>
              <a:t>Haig, K.M., Sutton, S. and Whittington, J. (2006) ‘SBAR: A shared mental model for improving communication between clinicians’, </a:t>
            </a:r>
            <a:r>
              <a:rPr lang="en-GB" sz="1600" i="1">
                <a:latin typeface="Arial"/>
                <a:ea typeface="Batang"/>
                <a:cs typeface="Arial"/>
              </a:rPr>
              <a:t>Joint Commission Journal on Quality and Patient Safety</a:t>
            </a:r>
            <a:r>
              <a:rPr lang="en-GB" sz="1600"/>
              <a:t>, 32(3), pp. 167–175. </a:t>
            </a:r>
            <a:r>
              <a:rPr lang="en-GB" sz="1600">
                <a:hlinkClick r:id="rId3">
                  <a:extLst>
                    <a:ext uri="{A12FA001-AC4F-418D-AE19-62706E023703}">
                      <ahyp:hlinkClr xmlns:ahyp="http://schemas.microsoft.com/office/drawing/2018/hyperlinkcolor" val="tx"/>
                    </a:ext>
                  </a:extLst>
                </a:hlinkClick>
              </a:rPr>
              <a:t>https://doi.org/10.1016/S1553-7250(06)32022-3</a:t>
            </a:r>
            <a:r>
              <a:rPr lang="en-GB" sz="1600"/>
              <a:t> </a:t>
            </a:r>
            <a:endParaRPr lang="en-US" sz="1600"/>
          </a:p>
          <a:p>
            <a:pPr marL="45720" lvl="0" indent="-457200" algn="just">
              <a:spcBef>
                <a:spcPts val="0"/>
              </a:spcBef>
              <a:buNone/>
            </a:pPr>
            <a:r>
              <a:rPr lang="en-GB" sz="1600">
                <a:highlight>
                  <a:srgbClr val="FFFFFF"/>
                </a:highlight>
              </a:rPr>
              <a:t>Konar, N. (2021) </a:t>
            </a:r>
            <a:r>
              <a:rPr lang="en-US" sz="1600"/>
              <a:t>Communication skills for professionals. PHI Learning Pvt. Ltd..</a:t>
            </a:r>
          </a:p>
          <a:p>
            <a:pPr marL="45720" lvl="0" indent="-457200" algn="just">
              <a:spcBef>
                <a:spcPts val="0"/>
              </a:spcBef>
              <a:buNone/>
            </a:pPr>
            <a:r>
              <a:rPr lang="en-GB" sz="1600"/>
              <a:t>Kourkouta, L. and Papathanasiou, I.V. (2014) ‘Communication in nursing practice’, </a:t>
            </a:r>
            <a:r>
              <a:rPr lang="en-GB" sz="1600" i="1">
                <a:latin typeface="Arial"/>
                <a:ea typeface="Batang"/>
                <a:cs typeface="Arial"/>
              </a:rPr>
              <a:t>Materia Socio-Medica</a:t>
            </a:r>
            <a:r>
              <a:rPr lang="en-GB" sz="1600"/>
              <a:t>, 26(1), pp. 65–67. </a:t>
            </a:r>
            <a:r>
              <a:rPr lang="en-GB" sz="1600">
                <a:hlinkClick r:id="rId4">
                  <a:extLst>
                    <a:ext uri="{A12FA001-AC4F-418D-AE19-62706E023703}">
                      <ahyp:hlinkClr xmlns:ahyp="http://schemas.microsoft.com/office/drawing/2018/hyperlinkcolor" val="tx"/>
                    </a:ext>
                  </a:extLst>
                </a:hlinkClick>
              </a:rPr>
              <a:t>https://doi.org/10.5455/msm.2014.26.65-67</a:t>
            </a:r>
            <a:r>
              <a:rPr lang="en-GB" sz="1600"/>
              <a:t> </a:t>
            </a:r>
            <a:endParaRPr lang="en-US" sz="1600"/>
          </a:p>
          <a:p>
            <a:pPr marL="45720" lvl="0" indent="-457200" algn="just">
              <a:spcBef>
                <a:spcPts val="0"/>
              </a:spcBef>
              <a:buNone/>
            </a:pPr>
            <a:r>
              <a:rPr lang="en-GB" sz="1600">
                <a:highlight>
                  <a:srgbClr val="FFFFFF"/>
                </a:highlight>
              </a:rPr>
              <a:t>Kumar, S. and Lata, P. (2011) </a:t>
            </a:r>
            <a:r>
              <a:rPr lang="en-US" sz="1600"/>
              <a:t>Communication skills. Oxford University Press.</a:t>
            </a:r>
          </a:p>
          <a:p>
            <a:pPr marL="45720" lvl="0" indent="-457200" algn="just">
              <a:spcBef>
                <a:spcPts val="0"/>
              </a:spcBef>
              <a:buNone/>
            </a:pPr>
            <a:r>
              <a:rPr lang="en-GB" sz="1600"/>
              <a:t>Leonard, M., Graham, S. and Bonacum, D. (2004) ‘The human factor: The critical importance of effective teamwork and communication in providing safe care’, </a:t>
            </a:r>
            <a:r>
              <a:rPr lang="en-GB" sz="1600" i="1">
                <a:latin typeface="Arial"/>
                <a:ea typeface="Batang"/>
                <a:cs typeface="Arial"/>
              </a:rPr>
              <a:t>Quality and Safety in Health Care</a:t>
            </a:r>
            <a:r>
              <a:rPr lang="en-GB" sz="1600"/>
              <a:t>, 13(Suppl 1), pp. i85–i90. </a:t>
            </a:r>
            <a:r>
              <a:rPr lang="en-GB" sz="1600">
                <a:hlinkClick r:id="rId5">
                  <a:extLst>
                    <a:ext uri="{A12FA001-AC4F-418D-AE19-62706E023703}">
                      <ahyp:hlinkClr xmlns:ahyp="http://schemas.microsoft.com/office/drawing/2018/hyperlinkcolor" val="tx"/>
                    </a:ext>
                  </a:extLst>
                </a:hlinkClick>
              </a:rPr>
              <a:t>https://doi.org/10.1136/qshc.2004.010033</a:t>
            </a:r>
            <a:endParaRPr lang="en-US" sz="1600"/>
          </a:p>
          <a:p>
            <a:pPr marL="45720" lvl="0" indent="-457200" algn="just">
              <a:spcBef>
                <a:spcPts val="0"/>
              </a:spcBef>
              <a:buNone/>
            </a:pPr>
            <a:r>
              <a:rPr lang="en-GB" sz="1600"/>
              <a:t>O’Daniel, M. and Rosenstein, A.H. (2008) ‘Professional communication and team collaboration’, in Hughes, R.G. (ed.) </a:t>
            </a:r>
            <a:r>
              <a:rPr lang="en-GB" sz="1600" i="1">
                <a:latin typeface="Arial"/>
                <a:ea typeface="Batang"/>
                <a:cs typeface="Arial"/>
              </a:rPr>
              <a:t>Patient Safety and Quality: An Evidence-Based Handbook for Nurses</a:t>
            </a:r>
            <a:r>
              <a:rPr lang="en-GB" sz="1600"/>
              <a:t>. Rockville: Agency for Healthcare Research and Quality.</a:t>
            </a:r>
            <a:endParaRPr lang="en-US" sz="1600"/>
          </a:p>
          <a:p>
            <a:pPr marL="45720" lvl="0" indent="-457200" algn="just">
              <a:spcBef>
                <a:spcPts val="0"/>
              </a:spcBef>
              <a:buNone/>
            </a:pPr>
            <a:r>
              <a:rPr lang="en-GB" sz="1600"/>
              <a:t>Reeves, S., Lewin, S., Espin, S. and Zwarenstein, M. (2017) </a:t>
            </a:r>
            <a:r>
              <a:rPr lang="en-GB" sz="1600" i="1">
                <a:latin typeface="Arial"/>
                <a:ea typeface="Batang"/>
                <a:cs typeface="Arial"/>
              </a:rPr>
              <a:t>Interprofessional Teamwork for Health and Social Care</a:t>
            </a:r>
            <a:r>
              <a:rPr lang="en-GB" sz="1600"/>
              <a:t>. 2nd edn. Oxford: Wiley-Blackwell. </a:t>
            </a:r>
            <a:r>
              <a:rPr lang="en-GB" sz="1600">
                <a:hlinkClick r:id="rId6">
                  <a:extLst>
                    <a:ext uri="{A12FA001-AC4F-418D-AE19-62706E023703}">
                      <ahyp:hlinkClr xmlns:ahyp="http://schemas.microsoft.com/office/drawing/2018/hyperlinkcolor" val="tx"/>
                    </a:ext>
                  </a:extLst>
                </a:hlinkClick>
              </a:rPr>
              <a:t>https://doi.org/10.1002/9781119438441</a:t>
            </a:r>
            <a:r>
              <a:rPr lang="en-GB" sz="1600"/>
              <a:t> </a:t>
            </a:r>
            <a:endParaRPr lang="en-US" sz="1600"/>
          </a:p>
          <a:p>
            <a:pPr marL="45720" lvl="0" indent="-457200" algn="just">
              <a:spcBef>
                <a:spcPts val="0"/>
              </a:spcBef>
              <a:buNone/>
            </a:pPr>
            <a:r>
              <a:rPr lang="en-GB" sz="1600"/>
              <a:t>Silverman, J., Kurtz, S. and Draper, J. (2016) </a:t>
            </a:r>
            <a:r>
              <a:rPr lang="en-GB" sz="1600" i="1">
                <a:latin typeface="Arial"/>
                <a:ea typeface="Batang"/>
                <a:cs typeface="Arial"/>
              </a:rPr>
              <a:t>Skills for Communicating with Patients</a:t>
            </a:r>
            <a:r>
              <a:rPr lang="en-GB" sz="1600"/>
              <a:t>. 3rd edn. London: CRC Press.</a:t>
            </a:r>
            <a:endParaRPr lang="en-US" sz="1600"/>
          </a:p>
          <a:p>
            <a:pPr marL="45720" lvl="0" indent="-457200" algn="just">
              <a:spcBef>
                <a:spcPts val="0"/>
              </a:spcBef>
              <a:buNone/>
            </a:pPr>
            <a:r>
              <a:rPr lang="en-GB" sz="1600"/>
              <a:t>Street, R.L., Makoul, G., Arora, N.K. and Epstein, R.M. (2009) ‘How does communication heal? Pathways linking clinician–patient communication to health outcomes’, </a:t>
            </a:r>
            <a:r>
              <a:rPr lang="en-GB" sz="1600" i="1">
                <a:latin typeface="Arial"/>
                <a:ea typeface="Batang"/>
                <a:cs typeface="Arial"/>
              </a:rPr>
              <a:t>Patient Education and Counseling</a:t>
            </a:r>
            <a:r>
              <a:rPr lang="en-GB" sz="1600"/>
              <a:t>, 74(3), pp. 295–301. </a:t>
            </a:r>
            <a:r>
              <a:rPr lang="en-GB" sz="1600">
                <a:hlinkClick r:id="rId7">
                  <a:extLst>
                    <a:ext uri="{A12FA001-AC4F-418D-AE19-62706E023703}">
                      <ahyp:hlinkClr xmlns:ahyp="http://schemas.microsoft.com/office/drawing/2018/hyperlinkcolor" val="tx"/>
                    </a:ext>
                  </a:extLst>
                </a:hlinkClick>
              </a:rPr>
              <a:t>https://doi.org/10.1016/j.pec.2008.11.015</a:t>
            </a:r>
            <a:r>
              <a:rPr lang="en-GB" sz="1600"/>
              <a:t> </a:t>
            </a:r>
            <a:endParaRPr lang="en-US" sz="1600"/>
          </a:p>
          <a:p>
            <a:pPr marL="45720" lvl="0" indent="-457200" algn="just">
              <a:spcBef>
                <a:spcPts val="0"/>
              </a:spcBef>
              <a:buNone/>
            </a:pPr>
            <a:r>
              <a:rPr lang="en-GB" sz="1600"/>
              <a:t>World Health Organization (2017) </a:t>
            </a:r>
            <a:r>
              <a:rPr lang="en-GB" sz="1600" i="1">
                <a:latin typeface="Arial"/>
                <a:ea typeface="Batang"/>
                <a:cs typeface="Arial"/>
              </a:rPr>
              <a:t>Patient Safety: Making Health Care Safer</a:t>
            </a:r>
            <a:r>
              <a:rPr lang="en-GB" sz="1600"/>
              <a:t>. Geneva: World Health Organization. Available at: </a:t>
            </a:r>
            <a:r>
              <a:rPr lang="en-GB" sz="1600">
                <a:hlinkClick r:id="rId8">
                  <a:extLst>
                    <a:ext uri="{A12FA001-AC4F-418D-AE19-62706E023703}">
                      <ahyp:hlinkClr xmlns:ahyp="http://schemas.microsoft.com/office/drawing/2018/hyperlinkcolor" val="tx"/>
                    </a:ext>
                  </a:extLst>
                </a:hlinkClick>
              </a:rPr>
              <a:t>https://www.who.int/publications/i/item/WHO-HIS-SDS-2017.11</a:t>
            </a:r>
            <a:r>
              <a:rPr lang="en-GB" sz="1600"/>
              <a:t> (Accessed 8 March, 2026) </a:t>
            </a:r>
            <a:endParaRPr lang="en-US" sz="1600"/>
          </a:p>
          <a:p>
            <a:pPr marL="0" lvl="0" indent="-457200" algn="just">
              <a:spcBef>
                <a:spcPts val="0"/>
              </a:spcBef>
              <a:buNone/>
            </a:pPr>
            <a:endParaRPr lang="en-US" sz="1400"/>
          </a:p>
        </p:txBody>
      </p:sp>
      <p:pic>
        <p:nvPicPr>
          <p:cNvPr id="4" name="Picture 4" descr="A logo with text on it&#10;&#10;AI-generated content may be incorrect.">
            <a:extLst>
              <a:ext uri="{FF2B5EF4-FFF2-40B4-BE49-F238E27FC236}">
                <a16:creationId xmlns:a16="http://schemas.microsoft.com/office/drawing/2014/main" id="{EBCFD639-21AF-7DF1-EA20-46AE80BD7E61}"/>
              </a:ext>
            </a:extLst>
          </p:cNvPr>
          <p:cNvPicPr>
            <a:picLocks noChangeAspect="1"/>
          </p:cNvPicPr>
          <p:nvPr/>
        </p:nvPicPr>
        <p:blipFill>
          <a:blip r:embed="rId9"/>
          <a:stretch>
            <a:fillRect/>
          </a:stretch>
        </p:blipFill>
        <p:spPr>
          <a:xfrm>
            <a:off x="9977274" y="128107"/>
            <a:ext cx="2001383" cy="970745"/>
          </a:xfrm>
          <a:prstGeom prst="rect">
            <a:avLst/>
          </a:prstGeom>
          <a:noFill/>
          <a:ln cap="flat">
            <a:noFill/>
          </a:ln>
        </p:spPr>
      </p:pic>
    </p:spTree>
  </p:cSld>
  <p:clrMapOvr>
    <a:masterClrMapping/>
  </p:clrMapOvr>
</p:sld>
</file>

<file path=ppt/theme/theme1.xml><?xml version="1.0" encoding="utf-8"?>
<a:theme xmlns:a="http://schemas.openxmlformats.org/drawingml/2006/main" name="Archive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90</TotalTime>
  <Words>4006</Words>
  <Application>Microsoft Office PowerPoint</Application>
  <PresentationFormat>Widescreen</PresentationFormat>
  <Paragraphs>135</Paragraphs>
  <Slides>10</Slides>
  <Notes>10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ArchiveVTI</vt:lpstr>
      <vt:lpstr>Module Title: Professional Development within Health and Social Care </vt:lpstr>
      <vt:lpstr>Slide 2: Acknowledge Use of AI </vt:lpstr>
      <vt:lpstr>Slide 3: Introduction</vt:lpstr>
      <vt:lpstr>Slide 4: Chosen Skill – Communication</vt:lpstr>
      <vt:lpstr>Slide 5: Importance of Communication in Professional Practice</vt:lpstr>
      <vt:lpstr>Slide 6: Model or Framework Linked to Communication (SBAR)</vt:lpstr>
      <vt:lpstr>Slide 7: Applying Communication in Practice</vt:lpstr>
      <vt:lpstr>Slide 8: How This Skill Supports My Future Career</vt:lpstr>
      <vt:lpstr>Slide 9: Conclusion</vt:lpstr>
      <vt:lpstr>Slide 10: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Professional Development within Health and Social Care </dc:title>
  <dc:creator/>
  <cp:lastModifiedBy>sabbir ahmed</cp:lastModifiedBy>
  <cp:revision>6</cp:revision>
  <dcterms:created xsi:type="dcterms:W3CDTF">2026-03-09T18:54:06Z</dcterms:created>
  <dcterms:modified xsi:type="dcterms:W3CDTF">2026-03-16T21:57:42Z</dcterms:modified>
</cp:coreProperties>
</file>