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5"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70" d="100"/>
          <a:sy n="70" d="100"/>
        </p:scale>
        <p:origin x="5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FCC8DB-1D5E-42B0-86D8-1B8E8D7D3C6D}" type="datetimeFigureOut">
              <a:rPr lang="en-GB" smtClean="0"/>
              <a:t>09/03/2026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A93029-F492-458F-BC79-F2F32E220862}" type="slidenum">
              <a:rPr lang="en-GB" smtClean="0"/>
              <a:t>‹#›</a:t>
            </a:fld>
            <a:endParaRPr lang="en-GB"/>
          </a:p>
        </p:txBody>
      </p:sp>
    </p:spTree>
    <p:extLst>
      <p:ext uri="{BB962C8B-B14F-4D97-AF65-F5344CB8AC3E}">
        <p14:creationId xmlns:p14="http://schemas.microsoft.com/office/powerpoint/2010/main" val="22844973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Background</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Rapid industrialisation has led to increase in global production along with manufacturing activities in mechanical engineering sectors. As found by Sergio (2022), traditional manufacturing has a significant impact across environmental aspects, as its linear model shows a lack of consideration in reusing or recycling materials. In this regard, effective waste management including managing emissions of toxic gases and by-products has emerged as a considerable challenge within the industry. For instance, Statista has reported that the construction, demolition, and excavation (CD&amp;E) is responsible for 61% of total waste in the UK (Statista, 2026). Responding to this challenge, sustainable mechanical engineering has emerged that supports integration of reusability and use of renewable energy to reduce emissions of greenhouse gases. According to </a:t>
            </a:r>
            <a:r>
              <a:rPr lang="en-GB" sz="1200" kern="1200" dirty="0" err="1">
                <a:solidFill>
                  <a:schemeClr val="tx1"/>
                </a:solidFill>
                <a:effectLst/>
                <a:latin typeface="+mn-lt"/>
                <a:ea typeface="+mn-ea"/>
                <a:cs typeface="+mn-cs"/>
              </a:rPr>
              <a:t>Rusmayadi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use of alternative fuel, clean energy sources and recycling materials are key components of sustainable mechanical engineering, which further supports waste-production. Therefore, adoption of sustainable engineering has gained prevalence across manufacturing and production in order to tackle rising industrial waste. </a:t>
            </a:r>
          </a:p>
          <a:p>
            <a:endParaRPr lang="en-GB" dirty="0"/>
          </a:p>
        </p:txBody>
      </p:sp>
      <p:sp>
        <p:nvSpPr>
          <p:cNvPr id="4" name="Slide Number Placeholder 3"/>
          <p:cNvSpPr>
            <a:spLocks noGrp="1"/>
          </p:cNvSpPr>
          <p:nvPr>
            <p:ph type="sldNum" sz="quarter" idx="5"/>
          </p:nvPr>
        </p:nvSpPr>
        <p:spPr/>
        <p:txBody>
          <a:bodyPr/>
          <a:lstStyle/>
          <a:p>
            <a:fld id="{25A93029-F492-458F-BC79-F2F32E220862}" type="slidenum">
              <a:rPr lang="en-GB" smtClean="0"/>
              <a:t>2</a:t>
            </a:fld>
            <a:endParaRPr lang="en-GB"/>
          </a:p>
        </p:txBody>
      </p:sp>
    </p:spTree>
    <p:extLst>
      <p:ext uri="{BB962C8B-B14F-4D97-AF65-F5344CB8AC3E}">
        <p14:creationId xmlns:p14="http://schemas.microsoft.com/office/powerpoint/2010/main" val="8522912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Rationale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key issue of traditional mechanical engineering production involves its limited emphasis on effective management and ensuring a circular economy to enhance environmental benefits. Based on Bora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traditional treatment of industrial waste including incineration and landfilling contains certain limitations such as high-emissions and disposal problems. In this regard, key limitations across traditional manufacturing have further contributed to the issue of inadequate waste management in the mechanical engineering process. According to a UK Government report, approximately 2.1 million tonnes have been sent to landfills, while the amount of waste increased to 70% (GOV.UK, 2025). Rising mechanical waste has emerged as a current problem in the mechanical engineering sector, which has led to research shedding light on effective integration of sustainable manufacturing principles. </a:t>
            </a:r>
          </a:p>
          <a:p>
            <a:endParaRPr lang="en-GB" dirty="0"/>
          </a:p>
        </p:txBody>
      </p:sp>
      <p:sp>
        <p:nvSpPr>
          <p:cNvPr id="4" name="Slide Number Placeholder 3"/>
          <p:cNvSpPr>
            <a:spLocks noGrp="1"/>
          </p:cNvSpPr>
          <p:nvPr>
            <p:ph type="sldNum" sz="quarter" idx="5"/>
          </p:nvPr>
        </p:nvSpPr>
        <p:spPr/>
        <p:txBody>
          <a:bodyPr/>
          <a:lstStyle/>
          <a:p>
            <a:fld id="{25A93029-F492-458F-BC79-F2F32E220862}" type="slidenum">
              <a:rPr lang="en-GB" smtClean="0"/>
              <a:t>3</a:t>
            </a:fld>
            <a:endParaRPr lang="en-GB"/>
          </a:p>
        </p:txBody>
      </p:sp>
    </p:spTree>
    <p:extLst>
      <p:ext uri="{BB962C8B-B14F-4D97-AF65-F5344CB8AC3E}">
        <p14:creationId xmlns:p14="http://schemas.microsoft.com/office/powerpoint/2010/main" val="15317252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Factors driving adoption of sustainable manufacturing and circular economy in mechanical engineering production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Key factors driving sustainable manufacturing along with principles of circular economy across mechanical engineering production includes environmental concerns and emergence of advanced technology. Based on Llopis-Albert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(2022), environmental concerns have led to mechanical engineering applying UNSDG principles and addressing specific goals such as clean water and clean energy. Technological development has further supported the effective integration of sustainable manufacturing in mechanical engineering through automation and advanced data-analytics. </a:t>
            </a:r>
          </a:p>
          <a:p>
            <a:r>
              <a:rPr lang="en-GB" sz="1200" b="1" kern="1200" dirty="0">
                <a:solidFill>
                  <a:schemeClr val="tx1"/>
                </a:solidFill>
                <a:effectLst/>
                <a:latin typeface="+mn-lt"/>
                <a:ea typeface="+mn-ea"/>
                <a:cs typeface="+mn-cs"/>
              </a:rPr>
              <a:t>Key benefits of sustainable manufacturing practices on waste management of mechanical engineering production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key benefit of sustainable manufacturing practices involves reduction in industrial waste generation. As per </a:t>
            </a:r>
            <a:r>
              <a:rPr lang="en-GB" sz="1200" kern="1200" dirty="0" err="1">
                <a:solidFill>
                  <a:schemeClr val="tx1"/>
                </a:solidFill>
                <a:effectLst/>
                <a:latin typeface="+mn-lt"/>
                <a:ea typeface="+mn-ea"/>
                <a:cs typeface="+mn-cs"/>
              </a:rPr>
              <a:t>Awogbemi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innovative technologies such as Internet of Things, lean manufacturing and robotics support zero-waste manufacturing by improving understanding on waste generation. Utilising advanced analytics, the mechanical engineering production has gained insights of sustainable manufacturing along with simplifying recycling practices. </a:t>
            </a:r>
          </a:p>
          <a:p>
            <a:endParaRPr lang="en-GB" dirty="0"/>
          </a:p>
        </p:txBody>
      </p:sp>
      <p:sp>
        <p:nvSpPr>
          <p:cNvPr id="4" name="Slide Number Placeholder 3"/>
          <p:cNvSpPr>
            <a:spLocks noGrp="1"/>
          </p:cNvSpPr>
          <p:nvPr>
            <p:ph type="sldNum" sz="quarter" idx="5"/>
          </p:nvPr>
        </p:nvSpPr>
        <p:spPr/>
        <p:txBody>
          <a:bodyPr/>
          <a:lstStyle/>
          <a:p>
            <a:fld id="{25A93029-F492-458F-BC79-F2F32E220862}" type="slidenum">
              <a:rPr lang="en-GB" smtClean="0"/>
              <a:t>4</a:t>
            </a:fld>
            <a:endParaRPr lang="en-GB"/>
          </a:p>
        </p:txBody>
      </p:sp>
    </p:spTree>
    <p:extLst>
      <p:ext uri="{BB962C8B-B14F-4D97-AF65-F5344CB8AC3E}">
        <p14:creationId xmlns:p14="http://schemas.microsoft.com/office/powerpoint/2010/main" val="22223167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Barriers of sustainable manufacturing practices implementation in mechanical engineering production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key barrier affecting integration of sustainable manufacturing involves high investments in gathering advanced technology and building technological infrastructure. al-Sanea (2024) has described those high upfront costs along with cultural shifts required to adopt sustainable manufacturing has caused challenges in effective implementation. As a result, the manufacturing and engineering sectors due to difficulties in aligning technology with environmental goals experience gaps in sustainable manufacturing and curricular economy. </a:t>
            </a:r>
          </a:p>
          <a:p>
            <a:r>
              <a:rPr lang="en-GB" sz="1200" b="1" kern="1200" dirty="0">
                <a:solidFill>
                  <a:schemeClr val="tx1"/>
                </a:solidFill>
                <a:effectLst/>
                <a:latin typeface="+mn-lt"/>
                <a:ea typeface="+mn-ea"/>
                <a:cs typeface="+mn-cs"/>
              </a:rPr>
              <a:t>Strategies of effective integration of circular economy and sustainable practices in waste reduction of mechanical engineering production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 effective strategy of addressing sustainable manufacturing barriers involves adoption of lean manufacturing. According to Figueroa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(2024), lean methodologies reduce cost in the production process by eliminating use of excessive resources and help decrease waste generation. Key elements of lean manufacturing involve developing an order-to-production system, while avoiding challenges such as over-production. </a:t>
            </a:r>
          </a:p>
          <a:p>
            <a:endParaRPr lang="en-GB" dirty="0"/>
          </a:p>
        </p:txBody>
      </p:sp>
      <p:sp>
        <p:nvSpPr>
          <p:cNvPr id="4" name="Slide Number Placeholder 3"/>
          <p:cNvSpPr>
            <a:spLocks noGrp="1"/>
          </p:cNvSpPr>
          <p:nvPr>
            <p:ph type="sldNum" sz="quarter" idx="5"/>
          </p:nvPr>
        </p:nvSpPr>
        <p:spPr/>
        <p:txBody>
          <a:bodyPr/>
          <a:lstStyle/>
          <a:p>
            <a:fld id="{25A93029-F492-458F-BC79-F2F32E220862}" type="slidenum">
              <a:rPr lang="en-GB" smtClean="0"/>
              <a:t>5</a:t>
            </a:fld>
            <a:endParaRPr lang="en-GB"/>
          </a:p>
        </p:txBody>
      </p:sp>
    </p:spTree>
    <p:extLst>
      <p:ext uri="{BB962C8B-B14F-4D97-AF65-F5344CB8AC3E}">
        <p14:creationId xmlns:p14="http://schemas.microsoft.com/office/powerpoint/2010/main" val="37747642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Theoretical Framework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theoretical models such as </a:t>
            </a:r>
            <a:r>
              <a:rPr lang="en-GB" sz="1200" kern="1200" dirty="0" err="1">
                <a:solidFill>
                  <a:schemeClr val="tx1"/>
                </a:solidFill>
                <a:effectLst/>
                <a:latin typeface="+mn-lt"/>
                <a:ea typeface="+mn-ea"/>
                <a:cs typeface="+mn-cs"/>
              </a:rPr>
              <a:t>ReSOLVE</a:t>
            </a:r>
            <a:r>
              <a:rPr lang="en-GB" sz="1200" kern="1200" dirty="0">
                <a:solidFill>
                  <a:schemeClr val="tx1"/>
                </a:solidFill>
                <a:effectLst/>
                <a:latin typeface="+mn-lt"/>
                <a:ea typeface="+mn-ea"/>
                <a:cs typeface="+mn-cs"/>
              </a:rPr>
              <a:t> and 5Rs framework highlights strategies to reduce waste generation by reusing along with recycling materials. Based on </a:t>
            </a:r>
            <a:r>
              <a:rPr lang="en-GB" sz="1200" kern="1200" dirty="0" err="1">
                <a:solidFill>
                  <a:schemeClr val="tx1"/>
                </a:solidFill>
                <a:effectLst/>
                <a:latin typeface="+mn-lt"/>
                <a:ea typeface="+mn-ea"/>
                <a:cs typeface="+mn-cs"/>
              </a:rPr>
              <a:t>Smol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(2023), the </a:t>
            </a:r>
            <a:r>
              <a:rPr lang="en-GB" sz="1200" kern="1200" dirty="0" err="1">
                <a:solidFill>
                  <a:schemeClr val="tx1"/>
                </a:solidFill>
                <a:effectLst/>
                <a:latin typeface="+mn-lt"/>
                <a:ea typeface="+mn-ea"/>
                <a:cs typeface="+mn-cs"/>
              </a:rPr>
              <a:t>ReSOLVE</a:t>
            </a:r>
            <a:r>
              <a:rPr lang="en-GB" sz="1200" kern="1200" dirty="0">
                <a:solidFill>
                  <a:schemeClr val="tx1"/>
                </a:solidFill>
                <a:effectLst/>
                <a:latin typeface="+mn-lt"/>
                <a:ea typeface="+mn-ea"/>
                <a:cs typeface="+mn-cs"/>
              </a:rPr>
              <a:t> framework emphasises using renewable energy and extending product lives. Applying the theoretical framework, mechanical engineering production has opportunities to integrate sustainable principles along with circular economy approaches for effective waste management. Lastly, aligning the 5Rs framework, the mechanical engineering production process has the scope to reduce waste by reusing materials without losing its composition from traditional waste management. </a:t>
            </a:r>
          </a:p>
          <a:p>
            <a:endParaRPr lang="en-GB" dirty="0"/>
          </a:p>
        </p:txBody>
      </p:sp>
      <p:sp>
        <p:nvSpPr>
          <p:cNvPr id="4" name="Slide Number Placeholder 3"/>
          <p:cNvSpPr>
            <a:spLocks noGrp="1"/>
          </p:cNvSpPr>
          <p:nvPr>
            <p:ph type="sldNum" sz="quarter" idx="5"/>
          </p:nvPr>
        </p:nvSpPr>
        <p:spPr/>
        <p:txBody>
          <a:bodyPr/>
          <a:lstStyle/>
          <a:p>
            <a:fld id="{25A93029-F492-458F-BC79-F2F32E220862}" type="slidenum">
              <a:rPr lang="en-GB" smtClean="0"/>
              <a:t>6</a:t>
            </a:fld>
            <a:endParaRPr lang="en-GB"/>
          </a:p>
        </p:txBody>
      </p:sp>
    </p:spTree>
    <p:extLst>
      <p:ext uri="{BB962C8B-B14F-4D97-AF65-F5344CB8AC3E}">
        <p14:creationId xmlns:p14="http://schemas.microsoft.com/office/powerpoint/2010/main" val="25677889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research will adopt a secondary qualitative methodology that involves utilising secondary sources to address research objectives. Utilising interpretivism philosophy, the research will gather different subjective insights on mechanical engineering production, while the inductive approach will assist in identifying similar insights and present theoretical solutions. The use of descriptive design will help the research accurately present gathered data, while avoiding practices such as data manipulation. </a:t>
            </a:r>
          </a:p>
          <a:p>
            <a:endParaRPr lang="en-GB" dirty="0"/>
          </a:p>
        </p:txBody>
      </p:sp>
      <p:sp>
        <p:nvSpPr>
          <p:cNvPr id="4" name="Slide Number Placeholder 3"/>
          <p:cNvSpPr>
            <a:spLocks noGrp="1"/>
          </p:cNvSpPr>
          <p:nvPr>
            <p:ph type="sldNum" sz="quarter" idx="5"/>
          </p:nvPr>
        </p:nvSpPr>
        <p:spPr/>
        <p:txBody>
          <a:bodyPr/>
          <a:lstStyle/>
          <a:p>
            <a:fld id="{25A93029-F492-458F-BC79-F2F32E220862}" type="slidenum">
              <a:rPr lang="en-GB" smtClean="0"/>
              <a:t>7</a:t>
            </a:fld>
            <a:endParaRPr lang="en-GB"/>
          </a:p>
        </p:txBody>
      </p:sp>
    </p:spTree>
    <p:extLst>
      <p:ext uri="{BB962C8B-B14F-4D97-AF65-F5344CB8AC3E}">
        <p14:creationId xmlns:p14="http://schemas.microsoft.com/office/powerpoint/2010/main" val="9530918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Applying a secondary data collection method, the research will gather 16 secondary sources from credible databases including journals, articles and books. Considering this, thematic analysis will be further implemented, which involves gaining understanding on key insights and developing four themes. On the other hand, the research will avoid ethical issues such as researcher’s bias and plagiarism prominent in secondary data collection methods. As per Baldwin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(2022), researcher's bias emerges from cognitive bias that results in selection of sources aligning with specific outcomes. As a result, the research will ensure transparent data collection and apply inclusion criteria such as selection of sources published in the last five years on sustainable manufacturing. </a:t>
            </a:r>
          </a:p>
          <a:p>
            <a:endParaRPr lang="en-GB" dirty="0"/>
          </a:p>
        </p:txBody>
      </p:sp>
      <p:sp>
        <p:nvSpPr>
          <p:cNvPr id="4" name="Slide Number Placeholder 3"/>
          <p:cNvSpPr>
            <a:spLocks noGrp="1"/>
          </p:cNvSpPr>
          <p:nvPr>
            <p:ph type="sldNum" sz="quarter" idx="5"/>
          </p:nvPr>
        </p:nvSpPr>
        <p:spPr/>
        <p:txBody>
          <a:bodyPr/>
          <a:lstStyle/>
          <a:p>
            <a:fld id="{25A93029-F492-458F-BC79-F2F32E220862}" type="slidenum">
              <a:rPr lang="en-GB" smtClean="0"/>
              <a:t>8</a:t>
            </a:fld>
            <a:endParaRPr lang="en-GB"/>
          </a:p>
        </p:txBody>
      </p:sp>
    </p:spTree>
    <p:extLst>
      <p:ext uri="{BB962C8B-B14F-4D97-AF65-F5344CB8AC3E}">
        <p14:creationId xmlns:p14="http://schemas.microsoft.com/office/powerpoint/2010/main" val="16324295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research’s results will focus on key influences of sustainable manufacturing on managing industrial waste and present the common barriers that negatively affect effective integration. Thus, the research will highlight innovative strategies that support the shift from traditional mechanical engineering to the adoption of circular economy principles. </a:t>
            </a:r>
          </a:p>
          <a:p>
            <a:endParaRPr lang="en-GB" dirty="0"/>
          </a:p>
        </p:txBody>
      </p:sp>
      <p:sp>
        <p:nvSpPr>
          <p:cNvPr id="4" name="Slide Number Placeholder 3"/>
          <p:cNvSpPr>
            <a:spLocks noGrp="1"/>
          </p:cNvSpPr>
          <p:nvPr>
            <p:ph type="sldNum" sz="quarter" idx="5"/>
          </p:nvPr>
        </p:nvSpPr>
        <p:spPr/>
        <p:txBody>
          <a:bodyPr/>
          <a:lstStyle/>
          <a:p>
            <a:fld id="{25A93029-F492-458F-BC79-F2F32E220862}" type="slidenum">
              <a:rPr lang="en-GB" smtClean="0"/>
              <a:t>9</a:t>
            </a:fld>
            <a:endParaRPr lang="en-GB"/>
          </a:p>
        </p:txBody>
      </p:sp>
    </p:spTree>
    <p:extLst>
      <p:ext uri="{BB962C8B-B14F-4D97-AF65-F5344CB8AC3E}">
        <p14:creationId xmlns:p14="http://schemas.microsoft.com/office/powerpoint/2010/main" val="10916074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search strategy of the research will be based on linking different keywords such as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“sustainable manufacturing”, “mechanical engineering”, "industrial waste” to generate relevant results from Google Scholar. </a:t>
            </a:r>
          </a:p>
          <a:p>
            <a:endParaRPr lang="en-GB" dirty="0"/>
          </a:p>
        </p:txBody>
      </p:sp>
      <p:sp>
        <p:nvSpPr>
          <p:cNvPr id="4" name="Slide Number Placeholder 3"/>
          <p:cNvSpPr>
            <a:spLocks noGrp="1"/>
          </p:cNvSpPr>
          <p:nvPr>
            <p:ph type="sldNum" sz="quarter" idx="5"/>
          </p:nvPr>
        </p:nvSpPr>
        <p:spPr/>
        <p:txBody>
          <a:bodyPr/>
          <a:lstStyle/>
          <a:p>
            <a:fld id="{25A93029-F492-458F-BC79-F2F32E220862}" type="slidenum">
              <a:rPr lang="en-GB" smtClean="0"/>
              <a:t>10</a:t>
            </a:fld>
            <a:endParaRPr lang="en-GB"/>
          </a:p>
        </p:txBody>
      </p:sp>
    </p:spTree>
    <p:extLst>
      <p:ext uri="{BB962C8B-B14F-4D97-AF65-F5344CB8AC3E}">
        <p14:creationId xmlns:p14="http://schemas.microsoft.com/office/powerpoint/2010/main" val="11371457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research will be significant to future scholars and the mechanical engineering sector, as it informs the importance of tackling rising industrial waste through sustainable manufacturing. Thus, despite a lack of use of primary datasets due to time and financial constraints, the research will utilise qualitative insights from credible secondary sources to increase research integrity. </a:t>
            </a:r>
          </a:p>
          <a:p>
            <a:endParaRPr lang="en-GB" dirty="0"/>
          </a:p>
        </p:txBody>
      </p:sp>
      <p:sp>
        <p:nvSpPr>
          <p:cNvPr id="4" name="Slide Number Placeholder 3"/>
          <p:cNvSpPr>
            <a:spLocks noGrp="1"/>
          </p:cNvSpPr>
          <p:nvPr>
            <p:ph type="sldNum" sz="quarter" idx="5"/>
          </p:nvPr>
        </p:nvSpPr>
        <p:spPr/>
        <p:txBody>
          <a:bodyPr/>
          <a:lstStyle/>
          <a:p>
            <a:fld id="{25A93029-F492-458F-BC79-F2F32E220862}" type="slidenum">
              <a:rPr lang="en-GB" smtClean="0"/>
              <a:t>11</a:t>
            </a:fld>
            <a:endParaRPr lang="en-GB"/>
          </a:p>
        </p:txBody>
      </p:sp>
    </p:spTree>
    <p:extLst>
      <p:ext uri="{BB962C8B-B14F-4D97-AF65-F5344CB8AC3E}">
        <p14:creationId xmlns:p14="http://schemas.microsoft.com/office/powerpoint/2010/main" val="31913135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2E6CE0F-B423-499A-9B52-13771B51AAE0}"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5E98DF-0F40-41AC-A809-EB86AB903C40}" type="slidenum">
              <a:rPr lang="en-GB" smtClean="0"/>
              <a:t>‹#›</a:t>
            </a:fld>
            <a:endParaRPr lang="en-GB"/>
          </a:p>
        </p:txBody>
      </p:sp>
    </p:spTree>
    <p:extLst>
      <p:ext uri="{BB962C8B-B14F-4D97-AF65-F5344CB8AC3E}">
        <p14:creationId xmlns:p14="http://schemas.microsoft.com/office/powerpoint/2010/main" val="6520597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2E6CE0F-B423-499A-9B52-13771B51AAE0}"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5E98DF-0F40-41AC-A809-EB86AB903C40}" type="slidenum">
              <a:rPr lang="en-GB" smtClean="0"/>
              <a:t>‹#›</a:t>
            </a:fld>
            <a:endParaRPr lang="en-GB"/>
          </a:p>
        </p:txBody>
      </p:sp>
    </p:spTree>
    <p:extLst>
      <p:ext uri="{BB962C8B-B14F-4D97-AF65-F5344CB8AC3E}">
        <p14:creationId xmlns:p14="http://schemas.microsoft.com/office/powerpoint/2010/main" val="29142459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2E6CE0F-B423-499A-9B52-13771B51AAE0}"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5E98DF-0F40-41AC-A809-EB86AB903C40}" type="slidenum">
              <a:rPr lang="en-GB" smtClean="0"/>
              <a:t>‹#›</a:t>
            </a:fld>
            <a:endParaRPr lang="en-GB"/>
          </a:p>
        </p:txBody>
      </p:sp>
    </p:spTree>
    <p:extLst>
      <p:ext uri="{BB962C8B-B14F-4D97-AF65-F5344CB8AC3E}">
        <p14:creationId xmlns:p14="http://schemas.microsoft.com/office/powerpoint/2010/main" val="5875066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2E6CE0F-B423-499A-9B52-13771B51AAE0}"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5E98DF-0F40-41AC-A809-EB86AB903C40}" type="slidenum">
              <a:rPr lang="en-GB" smtClean="0"/>
              <a:t>‹#›</a:t>
            </a:fld>
            <a:endParaRPr lang="en-GB"/>
          </a:p>
        </p:txBody>
      </p:sp>
    </p:spTree>
    <p:extLst>
      <p:ext uri="{BB962C8B-B14F-4D97-AF65-F5344CB8AC3E}">
        <p14:creationId xmlns:p14="http://schemas.microsoft.com/office/powerpoint/2010/main" val="970725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2E6CE0F-B423-499A-9B52-13771B51AAE0}" type="datetimeFigureOut">
              <a:rPr lang="en-GB" smtClean="0"/>
              <a:t>09/03/2026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5E98DF-0F40-41AC-A809-EB86AB903C40}" type="slidenum">
              <a:rPr lang="en-GB" smtClean="0"/>
              <a:t>‹#›</a:t>
            </a:fld>
            <a:endParaRPr lang="en-GB"/>
          </a:p>
        </p:txBody>
      </p:sp>
    </p:spTree>
    <p:extLst>
      <p:ext uri="{BB962C8B-B14F-4D97-AF65-F5344CB8AC3E}">
        <p14:creationId xmlns:p14="http://schemas.microsoft.com/office/powerpoint/2010/main" val="736211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2E6CE0F-B423-499A-9B52-13771B51AAE0}" type="datetimeFigureOut">
              <a:rPr lang="en-GB" smtClean="0"/>
              <a:t>09/03/2026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5E98DF-0F40-41AC-A809-EB86AB903C40}" type="slidenum">
              <a:rPr lang="en-GB" smtClean="0"/>
              <a:t>‹#›</a:t>
            </a:fld>
            <a:endParaRPr lang="en-GB"/>
          </a:p>
        </p:txBody>
      </p:sp>
    </p:spTree>
    <p:extLst>
      <p:ext uri="{BB962C8B-B14F-4D97-AF65-F5344CB8AC3E}">
        <p14:creationId xmlns:p14="http://schemas.microsoft.com/office/powerpoint/2010/main" val="3931227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E6CE0F-B423-499A-9B52-13771B51AAE0}" type="datetimeFigureOut">
              <a:rPr lang="en-GB" smtClean="0"/>
              <a:t>09/03/2026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F5E98DF-0F40-41AC-A809-EB86AB903C40}" type="slidenum">
              <a:rPr lang="en-GB" smtClean="0"/>
              <a:t>‹#›</a:t>
            </a:fld>
            <a:endParaRPr lang="en-GB"/>
          </a:p>
        </p:txBody>
      </p:sp>
    </p:spTree>
    <p:extLst>
      <p:ext uri="{BB962C8B-B14F-4D97-AF65-F5344CB8AC3E}">
        <p14:creationId xmlns:p14="http://schemas.microsoft.com/office/powerpoint/2010/main" val="2030313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2E6CE0F-B423-499A-9B52-13771B51AAE0}"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5E98DF-0F40-41AC-A809-EB86AB903C40}" type="slidenum">
              <a:rPr lang="en-GB" smtClean="0"/>
              <a:t>‹#›</a:t>
            </a:fld>
            <a:endParaRPr lang="en-GB"/>
          </a:p>
        </p:txBody>
      </p:sp>
    </p:spTree>
    <p:extLst>
      <p:ext uri="{BB962C8B-B14F-4D97-AF65-F5344CB8AC3E}">
        <p14:creationId xmlns:p14="http://schemas.microsoft.com/office/powerpoint/2010/main" val="30033700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E2E6CE0F-B423-499A-9B52-13771B51AAE0}" type="datetimeFigureOut">
              <a:rPr lang="en-GB" smtClean="0"/>
              <a:t>09/03/2026</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4F5E98DF-0F40-41AC-A809-EB86AB903C40}" type="slidenum">
              <a:rPr lang="en-GB" smtClean="0"/>
              <a:t>‹#›</a:t>
            </a:fld>
            <a:endParaRPr lang="en-GB"/>
          </a:p>
        </p:txBody>
      </p:sp>
    </p:spTree>
    <p:extLst>
      <p:ext uri="{BB962C8B-B14F-4D97-AF65-F5344CB8AC3E}">
        <p14:creationId xmlns:p14="http://schemas.microsoft.com/office/powerpoint/2010/main" val="2093534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2E6CE0F-B423-499A-9B52-13771B51AAE0}"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5E98DF-0F40-41AC-A809-EB86AB903C40}" type="slidenum">
              <a:rPr lang="en-GB" smtClean="0"/>
              <a:t>‹#›</a:t>
            </a:fld>
            <a:endParaRPr lang="en-GB"/>
          </a:p>
        </p:txBody>
      </p:sp>
    </p:spTree>
    <p:extLst>
      <p:ext uri="{BB962C8B-B14F-4D97-AF65-F5344CB8AC3E}">
        <p14:creationId xmlns:p14="http://schemas.microsoft.com/office/powerpoint/2010/main" val="41639556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E2E6CE0F-B423-499A-9B52-13771B51AAE0}"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5E98DF-0F40-41AC-A809-EB86AB903C40}" type="slidenum">
              <a:rPr lang="en-GB" smtClean="0"/>
              <a:t>‹#›</a:t>
            </a:fld>
            <a:endParaRPr lang="en-GB"/>
          </a:p>
        </p:txBody>
      </p:sp>
    </p:spTree>
    <p:extLst>
      <p:ext uri="{BB962C8B-B14F-4D97-AF65-F5344CB8AC3E}">
        <p14:creationId xmlns:p14="http://schemas.microsoft.com/office/powerpoint/2010/main" val="18618449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E2E6CE0F-B423-499A-9B52-13771B51AAE0}" type="datetimeFigureOut">
              <a:rPr lang="en-GB" smtClean="0"/>
              <a:t>09/03/2026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F5E98DF-0F40-41AC-A809-EB86AB903C40}" type="slidenum">
              <a:rPr lang="en-GB" smtClean="0"/>
              <a:t>‹#›</a:t>
            </a:fld>
            <a:endParaRPr lang="en-GB"/>
          </a:p>
        </p:txBody>
      </p:sp>
    </p:spTree>
    <p:extLst>
      <p:ext uri="{BB962C8B-B14F-4D97-AF65-F5344CB8AC3E}">
        <p14:creationId xmlns:p14="http://schemas.microsoft.com/office/powerpoint/2010/main" val="37929014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2E6CE0F-B423-499A-9B52-13771B51AAE0}"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5E98DF-0F40-41AC-A809-EB86AB903C40}" type="slidenum">
              <a:rPr lang="en-GB" smtClean="0"/>
              <a:t>‹#›</a:t>
            </a:fld>
            <a:endParaRPr lang="en-GB"/>
          </a:p>
        </p:txBody>
      </p:sp>
    </p:spTree>
    <p:extLst>
      <p:ext uri="{BB962C8B-B14F-4D97-AF65-F5344CB8AC3E}">
        <p14:creationId xmlns:p14="http://schemas.microsoft.com/office/powerpoint/2010/main" val="31543119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2E6CE0F-B423-499A-9B52-13771B51AAE0}"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5E98DF-0F40-41AC-A809-EB86AB903C40}" type="slidenum">
              <a:rPr lang="en-GB" smtClean="0"/>
              <a:t>‹#›</a:t>
            </a:fld>
            <a:endParaRPr lang="en-GB"/>
          </a:p>
        </p:txBody>
      </p:sp>
    </p:spTree>
    <p:extLst>
      <p:ext uri="{BB962C8B-B14F-4D97-AF65-F5344CB8AC3E}">
        <p14:creationId xmlns:p14="http://schemas.microsoft.com/office/powerpoint/2010/main" val="3471529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E2E6CE0F-B423-499A-9B52-13771B51AAE0}" type="datetimeFigureOut">
              <a:rPr lang="en-GB" smtClean="0"/>
              <a:t>09/03/2026</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4F5E98DF-0F40-41AC-A809-EB86AB903C40}" type="slidenum">
              <a:rPr lang="en-GB" smtClean="0"/>
              <a:t>‹#›</a:t>
            </a:fld>
            <a:endParaRPr lang="en-GB"/>
          </a:p>
        </p:txBody>
      </p:sp>
    </p:spTree>
    <p:extLst>
      <p:ext uri="{BB962C8B-B14F-4D97-AF65-F5344CB8AC3E}">
        <p14:creationId xmlns:p14="http://schemas.microsoft.com/office/powerpoint/2010/main" val="3465673808"/>
      </p:ext>
    </p:extLst>
  </p:cSld>
  <p:clrMap bg1="dk1" tx1="lt1" bg2="dk2" tx2="lt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researchgate.net/profile/Yashar-Aryanfar/publication/376952630_Measuring_Impact_of_Lean_Manufacturing_Tools_for_Continuous_Improvement_on_Economic_Sustainability/links/658f1f952468df72d3e66078/Measuring-Impact-of-Lean-Manufacturing-Tools-for-Continuous-Improvement-on-Economic-Sustainability.pdf" TargetMode="External"/><Relationship Id="rId13" Type="http://schemas.openxmlformats.org/officeDocument/2006/relationships/hyperlink" Target="https://polipapers.upv.es/index.php/MUSE/article/view/17269/14940" TargetMode="External"/><Relationship Id="rId18" Type="http://schemas.openxmlformats.org/officeDocument/2006/relationships/hyperlink" Target="https://www.researchgate.net/profile/Marzena-Smol/publication/369785086_Business_Opportunities_in_the_Water_and_Wastewater_Sector_Through_the_ReSOLVE_Framework/links/642dcc0a609c170a13f7bbea/Business-Opportunities-in-the-Water-and-Wastewater-Sector-Through-the-ReSOLVE-Framework.pdf" TargetMode="External"/><Relationship Id="rId3" Type="http://schemas.openxmlformats.org/officeDocument/2006/relationships/hyperlink" Target="https://www.mdpi.com/2071-1050/14/8/4503" TargetMode="External"/><Relationship Id="rId7" Type="http://schemas.openxmlformats.org/officeDocument/2006/relationships/hyperlink" Target="https://www.tandfonline.com/doi/pdf/10.1080/26895269.2022.2129597" TargetMode="External"/><Relationship Id="rId12" Type="http://schemas.openxmlformats.org/officeDocument/2006/relationships/hyperlink" Target="https://files.eric.ed.gov/fulltext/ED619359.pdf" TargetMode="External"/><Relationship Id="rId17" Type="http://schemas.openxmlformats.org/officeDocument/2006/relationships/hyperlink" Target="https://doi.org/10.3926/jiem.3605" TargetMode="External"/><Relationship Id="rId2" Type="http://schemas.openxmlformats.org/officeDocument/2006/relationships/hyperlink" Target="https://researchcorridor.org/index.php/get/article/download/217/208" TargetMode="External"/><Relationship Id="rId16" Type="http://schemas.openxmlformats.org/officeDocument/2006/relationships/hyperlink" Target="https://pdfs.semanticscholar.org/e03c/dc93131f63ab89ffc4f405faf48e93c5bbc1.pdf" TargetMode="External"/><Relationship Id="rId1" Type="http://schemas.openxmlformats.org/officeDocument/2006/relationships/slideLayout" Target="../slideLayouts/slideLayout2.xml"/><Relationship Id="rId6" Type="http://schemas.openxmlformats.org/officeDocument/2006/relationships/hyperlink" Target="https://www.researchgate.net/profile/Drjutishna-Bora/publication/372798905_Traditional_Treatment_Methods_for_Industrial_Waste/links/64d08a67806a9e4e5cf581c5/Traditional-Treatment-Methods-for-Industrial-Waste.pdf#page=417" TargetMode="External"/><Relationship Id="rId11" Type="http://schemas.openxmlformats.org/officeDocument/2006/relationships/hyperlink" Target="https://www.gov.uk/government/statistics/uk-waste-data/uk-statistics-on-waste" TargetMode="External"/><Relationship Id="rId5" Type="http://schemas.openxmlformats.org/officeDocument/2006/relationships/hyperlink" Target="https://synapse.koreamed.org/upload/synapsexml/0063jkms/pdf/jkms-38-e291.pdf" TargetMode="External"/><Relationship Id="rId15" Type="http://schemas.openxmlformats.org/officeDocument/2006/relationships/hyperlink" Target="https://www.researchgate.net/profile/Ganesh-Narkhede/publication/373033026_Industry_50_and_the_future_of_sustainable_manufacturing_A_systematic_literature_review/links/64d789f778e40b48bd441bd4/Industry-50-and-the-future-of-sustainable-manufacturing-A-systematic-literature-review.pdf" TargetMode="External"/><Relationship Id="rId10" Type="http://schemas.openxmlformats.org/officeDocument/2006/relationships/hyperlink" Target="https://www.mdpi.com/2071-1050/16/6/2244" TargetMode="External"/><Relationship Id="rId19" Type="http://schemas.openxmlformats.org/officeDocument/2006/relationships/hyperlink" Target="https://www.statista.com/statistics/1317719/waste-generation-split-uk-by-source/?srsltid=AfmBOoooR3-8d0tbMSwPte01oxDh9JQg60YT2ckPqETQ95bbIh2TUKTB" TargetMode="External"/><Relationship Id="rId4" Type="http://schemas.openxmlformats.org/officeDocument/2006/relationships/hyperlink" Target="https://link.springer.com/content/pdf/10.1007/s10654-021-00839-0.pdf" TargetMode="External"/><Relationship Id="rId9" Type="http://schemas.openxmlformats.org/officeDocument/2006/relationships/hyperlink" Target="https://www.journal.jfpublisher.com/index.php/jmr/article/download/443/869" TargetMode="External"/><Relationship Id="rId14" Type="http://schemas.openxmlformats.org/officeDocument/2006/relationships/hyperlink" Target="https://link.springer.com/content/pdf/10.1007/s44274-024-00177-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528CC-888D-1F83-103C-8DCFE6F6C9CC}"/>
              </a:ext>
            </a:extLst>
          </p:cNvPr>
          <p:cNvSpPr>
            <a:spLocks noGrp="1"/>
          </p:cNvSpPr>
          <p:nvPr>
            <p:ph type="ctrTitle"/>
          </p:nvPr>
        </p:nvSpPr>
        <p:spPr/>
        <p:txBody>
          <a:bodyPr/>
          <a:lstStyle/>
          <a:p>
            <a:pPr algn="ctr"/>
            <a:r>
              <a:rPr lang="en-GB" sz="3600" dirty="0">
                <a:latin typeface="Times New Roman" panose="02020603050405020304" pitchFamily="18" charset="0"/>
                <a:cs typeface="Times New Roman" panose="02020603050405020304" pitchFamily="18" charset="0"/>
              </a:rPr>
              <a:t>TOPIC: SUSTAINABLE MANUFACTURING AND CIRCULAR ECONOMY: REDUCING INDUSTRIAL WASTE IN MECHANICAL ENGINEERING PRODUCTION</a:t>
            </a:r>
          </a:p>
        </p:txBody>
      </p:sp>
      <p:sp>
        <p:nvSpPr>
          <p:cNvPr id="3" name="Subtitle 2">
            <a:extLst>
              <a:ext uri="{FF2B5EF4-FFF2-40B4-BE49-F238E27FC236}">
                <a16:creationId xmlns:a16="http://schemas.microsoft.com/office/drawing/2014/main" id="{710124B6-E25C-5E11-5374-93F99B42EA4F}"/>
              </a:ext>
            </a:extLst>
          </p:cNvPr>
          <p:cNvSpPr>
            <a:spLocks noGrp="1"/>
          </p:cNvSpPr>
          <p:nvPr>
            <p:ph type="subTitle" idx="1"/>
          </p:nvPr>
        </p:nvSpPr>
        <p:spPr>
          <a:xfrm>
            <a:off x="810001" y="5280847"/>
            <a:ext cx="10572000" cy="1254864"/>
          </a:xfrm>
        </p:spPr>
        <p:txBody>
          <a:bodyPr>
            <a:normAutofit/>
          </a:bodyPr>
          <a:lstStyle/>
          <a:p>
            <a:pPr algn="ctr"/>
            <a:r>
              <a:rPr lang="en-GB" b="1" dirty="0">
                <a:latin typeface="Times New Roman" panose="02020603050405020304" pitchFamily="18" charset="0"/>
                <a:cs typeface="Times New Roman" panose="02020603050405020304" pitchFamily="18" charset="0"/>
              </a:rPr>
              <a:t>MODULE CODE: ACHA7027</a:t>
            </a:r>
          </a:p>
          <a:p>
            <a:pPr algn="ctr"/>
            <a:r>
              <a:rPr lang="en-GB" b="1" dirty="0">
                <a:latin typeface="Times New Roman" panose="02020603050405020304" pitchFamily="18" charset="0"/>
                <a:cs typeface="Times New Roman" panose="02020603050405020304" pitchFamily="18" charset="0"/>
              </a:rPr>
              <a:t>MODULE NAME: RESEARCH METHODS</a:t>
            </a:r>
          </a:p>
          <a:p>
            <a:pPr algn="ctr"/>
            <a:r>
              <a:rPr lang="en-GB" b="1" dirty="0">
                <a:latin typeface="Times New Roman" panose="02020603050405020304" pitchFamily="18" charset="0"/>
                <a:cs typeface="Times New Roman" panose="02020603050405020304" pitchFamily="18" charset="0"/>
              </a:rPr>
              <a:t>ASSESSMENT COMPONENT 1:  POWERPOINT PRESENTATION</a:t>
            </a:r>
          </a:p>
        </p:txBody>
      </p:sp>
    </p:spTree>
    <p:extLst>
      <p:ext uri="{BB962C8B-B14F-4D97-AF65-F5344CB8AC3E}">
        <p14:creationId xmlns:p14="http://schemas.microsoft.com/office/powerpoint/2010/main" val="1119611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3143A-9778-3B04-91B6-32CC1046BF31}"/>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68B47FB6-5AD9-D4AC-3984-819DF610FEF5}"/>
              </a:ext>
            </a:extLst>
          </p:cNvPr>
          <p:cNvSpPr>
            <a:spLocks noGrp="1"/>
          </p:cNvSpPr>
          <p:nvPr>
            <p:ph idx="1"/>
          </p:nvPr>
        </p:nvSpPr>
        <p:spPr>
          <a:xfrm>
            <a:off x="324037" y="2552070"/>
            <a:ext cx="6586429" cy="3858742"/>
          </a:xfrm>
        </p:spPr>
        <p:txBody>
          <a:bodyPr>
            <a:normAutofit lnSpcReduction="10000"/>
          </a:bodyPr>
          <a:lstStyle/>
          <a:p>
            <a:pPr lvl="0" algn="just">
              <a:lnSpc>
                <a:spcPct val="150000"/>
              </a:lnSpc>
            </a:pPr>
            <a:r>
              <a:rPr lang="en-GB" dirty="0">
                <a:latin typeface="Times New Roman" panose="02020603050405020304" pitchFamily="18" charset="0"/>
                <a:cs typeface="Times New Roman" panose="02020603050405020304" pitchFamily="18" charset="0"/>
              </a:rPr>
              <a:t>Traditional manufacturing systems adopt a linear model and prioritises economic convenience such as cost-effectiveness in production (Sergio, 2022). </a:t>
            </a:r>
          </a:p>
          <a:p>
            <a:pPr lvl="0" algn="just">
              <a:lnSpc>
                <a:spcPct val="150000"/>
              </a:lnSpc>
            </a:pPr>
            <a:r>
              <a:rPr lang="en-GB" dirty="0">
                <a:latin typeface="Times New Roman" panose="02020603050405020304" pitchFamily="18" charset="0"/>
                <a:cs typeface="Times New Roman" panose="02020603050405020304" pitchFamily="18" charset="0"/>
              </a:rPr>
              <a:t>Mechanical engineering processes in production such as assembling, forging, and casting leads to increased waste materials.</a:t>
            </a:r>
          </a:p>
          <a:p>
            <a:pPr lvl="0" algn="just">
              <a:lnSpc>
                <a:spcPct val="150000"/>
              </a:lnSpc>
            </a:pPr>
            <a:r>
              <a:rPr lang="en-GB" dirty="0">
                <a:latin typeface="Times New Roman" panose="02020603050405020304" pitchFamily="18" charset="0"/>
                <a:cs typeface="Times New Roman" panose="02020603050405020304" pitchFamily="18" charset="0"/>
              </a:rPr>
              <a:t>Sustainable mechanical engineering focuses on energy-efficiency by use of renewable energy and eliminating toxic by-products (</a:t>
            </a:r>
            <a:r>
              <a:rPr lang="en-GB" dirty="0" err="1">
                <a:latin typeface="Times New Roman" panose="02020603050405020304" pitchFamily="18" charset="0"/>
                <a:cs typeface="Times New Roman" panose="02020603050405020304" pitchFamily="18" charset="0"/>
              </a:rPr>
              <a:t>Rusmayadi</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et al.</a:t>
            </a:r>
            <a:r>
              <a:rPr lang="en-GB" dirty="0">
                <a:latin typeface="Times New Roman" panose="02020603050405020304" pitchFamily="18" charset="0"/>
                <a:cs typeface="Times New Roman" panose="02020603050405020304" pitchFamily="18" charset="0"/>
              </a:rPr>
              <a:t> 2023).</a:t>
            </a:r>
          </a:p>
        </p:txBody>
      </p:sp>
      <p:pic>
        <p:nvPicPr>
          <p:cNvPr id="5" name="Picture 4">
            <a:extLst>
              <a:ext uri="{FF2B5EF4-FFF2-40B4-BE49-F238E27FC236}">
                <a16:creationId xmlns:a16="http://schemas.microsoft.com/office/drawing/2014/main" id="{C5B82215-025F-DDE1-ECA0-19EB743D5947}"/>
              </a:ext>
            </a:extLst>
          </p:cNvPr>
          <p:cNvPicPr>
            <a:picLocks noChangeAspect="1"/>
          </p:cNvPicPr>
          <p:nvPr/>
        </p:nvPicPr>
        <p:blipFill>
          <a:blip r:embed="rId3"/>
          <a:stretch>
            <a:fillRect/>
          </a:stretch>
        </p:blipFill>
        <p:spPr>
          <a:xfrm>
            <a:off x="7134666" y="2746203"/>
            <a:ext cx="4733297" cy="3250927"/>
          </a:xfrm>
          <a:prstGeom prst="rect">
            <a:avLst/>
          </a:prstGeom>
        </p:spPr>
      </p:pic>
    </p:spTree>
    <p:extLst>
      <p:ext uri="{BB962C8B-B14F-4D97-AF65-F5344CB8AC3E}">
        <p14:creationId xmlns:p14="http://schemas.microsoft.com/office/powerpoint/2010/main" val="8307604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516D0-5147-F868-E626-7FCC828ABC40}"/>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0C99B617-31A3-158A-1091-748B581C59AE}"/>
              </a:ext>
            </a:extLst>
          </p:cNvPr>
          <p:cNvSpPr>
            <a:spLocks noGrp="1"/>
          </p:cNvSpPr>
          <p:nvPr>
            <p:ph idx="1"/>
          </p:nvPr>
        </p:nvSpPr>
        <p:spPr>
          <a:xfrm>
            <a:off x="332281" y="2177317"/>
            <a:ext cx="11527436" cy="4418356"/>
          </a:xfrm>
        </p:spPr>
        <p:txBody>
          <a:bodyPr>
            <a:normAutofit lnSpcReduction="10000"/>
          </a:bodyPr>
          <a:lstStyle/>
          <a:p>
            <a:pPr marL="0" indent="0">
              <a:buNone/>
            </a:pPr>
            <a:r>
              <a:rPr lang="en-GB" sz="2100" b="1" i="1" dirty="0">
                <a:latin typeface="Times New Roman" panose="02020603050405020304" pitchFamily="18" charset="0"/>
                <a:cs typeface="Times New Roman" panose="02020603050405020304" pitchFamily="18" charset="0"/>
              </a:rPr>
              <a:t>Aim</a:t>
            </a:r>
          </a:p>
          <a:p>
            <a:r>
              <a:rPr lang="en-GB" sz="2100" dirty="0">
                <a:latin typeface="Times New Roman" panose="02020603050405020304" pitchFamily="18" charset="0"/>
                <a:cs typeface="Times New Roman" panose="02020603050405020304" pitchFamily="18" charset="0"/>
              </a:rPr>
              <a:t>The research aims to evaluate the integration and role of sustainable manufacturing and circular economy practices in reducing industrial waste from mechanical engineering production.</a:t>
            </a:r>
          </a:p>
          <a:p>
            <a:pPr marL="0" indent="0">
              <a:buNone/>
            </a:pPr>
            <a:r>
              <a:rPr lang="en-GB" sz="2100" b="1" i="1" dirty="0">
                <a:latin typeface="Times New Roman" panose="02020603050405020304" pitchFamily="18" charset="0"/>
                <a:cs typeface="Times New Roman" panose="02020603050405020304" pitchFamily="18" charset="0"/>
              </a:rPr>
              <a:t>Objectives</a:t>
            </a:r>
          </a:p>
          <a:p>
            <a:pPr lvl="0"/>
            <a:r>
              <a:rPr lang="en-GB" sz="2100" dirty="0">
                <a:latin typeface="Times New Roman" panose="02020603050405020304" pitchFamily="18" charset="0"/>
                <a:cs typeface="Times New Roman" panose="02020603050405020304" pitchFamily="18" charset="0"/>
              </a:rPr>
              <a:t>To analyse the factors influencing sustainable manufacturing processes and circular economy in mechanical engineering production </a:t>
            </a:r>
          </a:p>
          <a:p>
            <a:pPr lvl="0"/>
            <a:r>
              <a:rPr lang="en-GB" sz="2100" dirty="0">
                <a:latin typeface="Times New Roman" panose="02020603050405020304" pitchFamily="18" charset="0"/>
                <a:cs typeface="Times New Roman" panose="02020603050405020304" pitchFamily="18" charset="0"/>
              </a:rPr>
              <a:t>To evaluate the impact of sustainable manufacturing approach along with circular economy on declining industrial waste emerging from mechanical engineering </a:t>
            </a:r>
          </a:p>
          <a:p>
            <a:pPr lvl="0"/>
            <a:r>
              <a:rPr lang="en-GB" sz="2100" dirty="0">
                <a:latin typeface="Times New Roman" panose="02020603050405020304" pitchFamily="18" charset="0"/>
                <a:cs typeface="Times New Roman" panose="02020603050405020304" pitchFamily="18" charset="0"/>
              </a:rPr>
              <a:t>To identify challenges threatening integration and implementation of sustainable manufacturing and circular economy across waste-reduction in mechanical engineering production</a:t>
            </a:r>
          </a:p>
          <a:p>
            <a:pPr lvl="0"/>
            <a:r>
              <a:rPr lang="en-GB" sz="2100" dirty="0">
                <a:latin typeface="Times New Roman" panose="02020603050405020304" pitchFamily="18" charset="0"/>
                <a:cs typeface="Times New Roman" panose="02020603050405020304" pitchFamily="18" charset="0"/>
              </a:rPr>
              <a:t>To recommend effective solutions to mitigate barriers and improve integration of sustainable manufacturing with circular economy in waste management of mechanical engineering production</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265599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7371C-8862-B0B4-C3D4-BF9276FDA002}"/>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LITERATURE REVIEW</a:t>
            </a:r>
          </a:p>
        </p:txBody>
      </p:sp>
      <p:sp>
        <p:nvSpPr>
          <p:cNvPr id="3" name="Content Placeholder 2">
            <a:extLst>
              <a:ext uri="{FF2B5EF4-FFF2-40B4-BE49-F238E27FC236}">
                <a16:creationId xmlns:a16="http://schemas.microsoft.com/office/drawing/2014/main" id="{59CA63F4-D65E-561F-83F5-A6E528AE7C14}"/>
              </a:ext>
            </a:extLst>
          </p:cNvPr>
          <p:cNvSpPr>
            <a:spLocks noGrp="1"/>
          </p:cNvSpPr>
          <p:nvPr>
            <p:ph idx="1"/>
          </p:nvPr>
        </p:nvSpPr>
        <p:spPr>
          <a:xfrm>
            <a:off x="264076" y="2397190"/>
            <a:ext cx="6571439" cy="4013622"/>
          </a:xfrm>
        </p:spPr>
        <p:txBody>
          <a:bodyPr/>
          <a:lstStyle/>
          <a:p>
            <a:pPr lvl="0" algn="just">
              <a:lnSpc>
                <a:spcPct val="150000"/>
              </a:lnSpc>
            </a:pPr>
            <a:r>
              <a:rPr lang="en-GB" dirty="0">
                <a:latin typeface="Times New Roman" panose="02020603050405020304" pitchFamily="18" charset="0"/>
                <a:cs typeface="Times New Roman" panose="02020603050405020304" pitchFamily="18" charset="0"/>
              </a:rPr>
              <a:t>Environmental challenges caused by industrial waste such as climate change, and resource depletion has led to adoption of sustainable manufacturing.</a:t>
            </a:r>
          </a:p>
          <a:p>
            <a:pPr lvl="0" algn="just">
              <a:lnSpc>
                <a:spcPct val="150000"/>
              </a:lnSpc>
            </a:pPr>
            <a:r>
              <a:rPr lang="en-GB" dirty="0">
                <a:latin typeface="Times New Roman" panose="02020603050405020304" pitchFamily="18" charset="0"/>
                <a:cs typeface="Times New Roman" panose="02020603050405020304" pitchFamily="18" charset="0"/>
              </a:rPr>
              <a:t>Zero-waste manufacturing focuses on using minimum materials and encourages re-utilisation (</a:t>
            </a:r>
            <a:r>
              <a:rPr lang="en-GB" dirty="0" err="1">
                <a:latin typeface="Times New Roman" panose="02020603050405020304" pitchFamily="18" charset="0"/>
                <a:cs typeface="Times New Roman" panose="02020603050405020304" pitchFamily="18" charset="0"/>
              </a:rPr>
              <a:t>Awogbemi</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et al.</a:t>
            </a:r>
            <a:r>
              <a:rPr lang="en-GB" dirty="0">
                <a:latin typeface="Times New Roman" panose="02020603050405020304" pitchFamily="18" charset="0"/>
                <a:cs typeface="Times New Roman" panose="02020603050405020304" pitchFamily="18" charset="0"/>
              </a:rPr>
              <a:t> 2022).</a:t>
            </a:r>
          </a:p>
          <a:p>
            <a:pPr lvl="0" algn="just">
              <a:lnSpc>
                <a:spcPct val="150000"/>
              </a:lnSpc>
            </a:pPr>
            <a:r>
              <a:rPr lang="en-GB" dirty="0">
                <a:latin typeface="Times New Roman" panose="02020603050405020304" pitchFamily="18" charset="0"/>
                <a:cs typeface="Times New Roman" panose="02020603050405020304" pitchFamily="18" charset="0"/>
              </a:rPr>
              <a:t>Integration of AI-powered technology and automation has promoted sustainable manufacturing in mechanical production (Narkhede </a:t>
            </a:r>
            <a:r>
              <a:rPr lang="en-GB" i="1" dirty="0">
                <a:latin typeface="Times New Roman" panose="02020603050405020304" pitchFamily="18" charset="0"/>
                <a:cs typeface="Times New Roman" panose="02020603050405020304" pitchFamily="18" charset="0"/>
              </a:rPr>
              <a:t>et al.</a:t>
            </a:r>
            <a:r>
              <a:rPr lang="en-GB" dirty="0">
                <a:latin typeface="Times New Roman" panose="02020603050405020304" pitchFamily="18" charset="0"/>
                <a:cs typeface="Times New Roman" panose="02020603050405020304" pitchFamily="18" charset="0"/>
              </a:rPr>
              <a:t> 2023).</a:t>
            </a:r>
          </a:p>
        </p:txBody>
      </p:sp>
      <p:pic>
        <p:nvPicPr>
          <p:cNvPr id="6" name="Picture 5">
            <a:extLst>
              <a:ext uri="{FF2B5EF4-FFF2-40B4-BE49-F238E27FC236}">
                <a16:creationId xmlns:a16="http://schemas.microsoft.com/office/drawing/2014/main" id="{7ACC2A50-1DE6-556E-0426-1BC7A8C98D7C}"/>
              </a:ext>
            </a:extLst>
          </p:cNvPr>
          <p:cNvPicPr>
            <a:picLocks noChangeAspect="1"/>
          </p:cNvPicPr>
          <p:nvPr/>
        </p:nvPicPr>
        <p:blipFill>
          <a:blip r:embed="rId3"/>
          <a:stretch>
            <a:fillRect/>
          </a:stretch>
        </p:blipFill>
        <p:spPr>
          <a:xfrm>
            <a:off x="7523341" y="2582423"/>
            <a:ext cx="3858657" cy="3518573"/>
          </a:xfrm>
          <a:prstGeom prst="rect">
            <a:avLst/>
          </a:prstGeom>
        </p:spPr>
      </p:pic>
    </p:spTree>
    <p:extLst>
      <p:ext uri="{BB962C8B-B14F-4D97-AF65-F5344CB8AC3E}">
        <p14:creationId xmlns:p14="http://schemas.microsoft.com/office/powerpoint/2010/main" val="767989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1AC2B-5646-3D2E-4B13-E839590E6B11}"/>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LITERATURE REVIEW</a:t>
            </a:r>
          </a:p>
        </p:txBody>
      </p:sp>
      <p:sp>
        <p:nvSpPr>
          <p:cNvPr id="3" name="Content Placeholder 2">
            <a:extLst>
              <a:ext uri="{FF2B5EF4-FFF2-40B4-BE49-F238E27FC236}">
                <a16:creationId xmlns:a16="http://schemas.microsoft.com/office/drawing/2014/main" id="{148961F0-9451-A152-BD50-368C6ED88E1E}"/>
              </a:ext>
            </a:extLst>
          </p:cNvPr>
          <p:cNvSpPr>
            <a:spLocks noGrp="1"/>
          </p:cNvSpPr>
          <p:nvPr>
            <p:ph idx="1"/>
          </p:nvPr>
        </p:nvSpPr>
        <p:spPr>
          <a:xfrm>
            <a:off x="518909" y="2492110"/>
            <a:ext cx="6451517" cy="3636511"/>
          </a:xfrm>
        </p:spPr>
        <p:txBody>
          <a:bodyPr/>
          <a:lstStyle/>
          <a:p>
            <a:pPr lvl="0" algn="just">
              <a:lnSpc>
                <a:spcPct val="150000"/>
              </a:lnSpc>
            </a:pPr>
            <a:r>
              <a:rPr lang="en-GB" dirty="0">
                <a:latin typeface="Times New Roman" panose="02020603050405020304" pitchFamily="18" charset="0"/>
                <a:cs typeface="Times New Roman" panose="02020603050405020304" pitchFamily="18" charset="0"/>
              </a:rPr>
              <a:t>High initial investments and upfront costs have affected adoption of sustainable manufacturing approaches (al-Sanea, 2024). </a:t>
            </a:r>
          </a:p>
          <a:p>
            <a:pPr lvl="0" algn="just">
              <a:lnSpc>
                <a:spcPct val="150000"/>
              </a:lnSpc>
            </a:pPr>
            <a:r>
              <a:rPr lang="en-GB" dirty="0">
                <a:latin typeface="Times New Roman" panose="02020603050405020304" pitchFamily="18" charset="0"/>
                <a:cs typeface="Times New Roman" panose="02020603050405020304" pitchFamily="18" charset="0"/>
              </a:rPr>
              <a:t>Regulatory and policy challenges further threaten integration of sustainability in mechanical engineering production</a:t>
            </a:r>
          </a:p>
          <a:p>
            <a:pPr lvl="0" algn="just">
              <a:lnSpc>
                <a:spcPct val="150000"/>
              </a:lnSpc>
            </a:pPr>
            <a:r>
              <a:rPr lang="en-GB" dirty="0">
                <a:latin typeface="Times New Roman" panose="02020603050405020304" pitchFamily="18" charset="0"/>
                <a:cs typeface="Times New Roman" panose="02020603050405020304" pitchFamily="18" charset="0"/>
              </a:rPr>
              <a:t>Implementation of lean manufacturing principles supports effective waste management and reduces high upfront costs. </a:t>
            </a:r>
          </a:p>
        </p:txBody>
      </p:sp>
      <p:pic>
        <p:nvPicPr>
          <p:cNvPr id="5" name="Picture 4">
            <a:extLst>
              <a:ext uri="{FF2B5EF4-FFF2-40B4-BE49-F238E27FC236}">
                <a16:creationId xmlns:a16="http://schemas.microsoft.com/office/drawing/2014/main" id="{112F9680-AB81-A076-DEA7-B7085A2DF937}"/>
              </a:ext>
            </a:extLst>
          </p:cNvPr>
          <p:cNvPicPr>
            <a:picLocks noChangeAspect="1"/>
          </p:cNvPicPr>
          <p:nvPr/>
        </p:nvPicPr>
        <p:blipFill>
          <a:blip r:embed="rId3"/>
          <a:stretch>
            <a:fillRect/>
          </a:stretch>
        </p:blipFill>
        <p:spPr>
          <a:xfrm>
            <a:off x="7389081" y="2930220"/>
            <a:ext cx="4284010" cy="2994760"/>
          </a:xfrm>
          <a:prstGeom prst="rect">
            <a:avLst/>
          </a:prstGeom>
        </p:spPr>
      </p:pic>
    </p:spTree>
    <p:extLst>
      <p:ext uri="{BB962C8B-B14F-4D97-AF65-F5344CB8AC3E}">
        <p14:creationId xmlns:p14="http://schemas.microsoft.com/office/powerpoint/2010/main" val="602202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62889-67AC-7DC4-0C3C-EB44433B62A2}"/>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LITERATURE REVIEW </a:t>
            </a:r>
          </a:p>
        </p:txBody>
      </p:sp>
      <p:sp>
        <p:nvSpPr>
          <p:cNvPr id="3" name="Content Placeholder 2">
            <a:extLst>
              <a:ext uri="{FF2B5EF4-FFF2-40B4-BE49-F238E27FC236}">
                <a16:creationId xmlns:a16="http://schemas.microsoft.com/office/drawing/2014/main" id="{B195F185-979B-E0E0-94C6-E23297BD5EE1}"/>
              </a:ext>
            </a:extLst>
          </p:cNvPr>
          <p:cNvSpPr>
            <a:spLocks noGrp="1"/>
          </p:cNvSpPr>
          <p:nvPr>
            <p:ph idx="1"/>
          </p:nvPr>
        </p:nvSpPr>
        <p:spPr>
          <a:xfrm>
            <a:off x="413977" y="2627022"/>
            <a:ext cx="6751321" cy="3636511"/>
          </a:xfrm>
        </p:spPr>
        <p:txBody>
          <a:bodyPr/>
          <a:lstStyle/>
          <a:p>
            <a:pPr lvl="0" algn="just">
              <a:lnSpc>
                <a:spcPct val="150000"/>
              </a:lnSpc>
            </a:pPr>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ReSOLVE</a:t>
            </a:r>
            <a:r>
              <a:rPr lang="en-GB" dirty="0">
                <a:latin typeface="Times New Roman" panose="02020603050405020304" pitchFamily="18" charset="0"/>
                <a:cs typeface="Times New Roman" panose="02020603050405020304" pitchFamily="18" charset="0"/>
              </a:rPr>
              <a:t> Framework highlights six strategies such as regenerate, share, optimise, Loop, Virtualise, and Exchange (</a:t>
            </a:r>
            <a:r>
              <a:rPr lang="en-GB" dirty="0" err="1">
                <a:latin typeface="Times New Roman" panose="02020603050405020304" pitchFamily="18" charset="0"/>
                <a:cs typeface="Times New Roman" panose="02020603050405020304" pitchFamily="18" charset="0"/>
              </a:rPr>
              <a:t>Smol</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et al. </a:t>
            </a:r>
            <a:r>
              <a:rPr lang="en-GB" dirty="0">
                <a:latin typeface="Times New Roman" panose="02020603050405020304" pitchFamily="18" charset="0"/>
                <a:cs typeface="Times New Roman" panose="02020603050405020304" pitchFamily="18" charset="0"/>
              </a:rPr>
              <a:t>2023).</a:t>
            </a:r>
          </a:p>
          <a:p>
            <a:pPr lvl="0" algn="just">
              <a:lnSpc>
                <a:spcPct val="150000"/>
              </a:lnSpc>
            </a:pPr>
            <a:r>
              <a:rPr lang="en-GB" dirty="0">
                <a:latin typeface="Times New Roman" panose="02020603050405020304" pitchFamily="18" charset="0"/>
                <a:cs typeface="Times New Roman" panose="02020603050405020304" pitchFamily="18" charset="0"/>
              </a:rPr>
              <a:t>The 5Rs Framework emphasis on ensuring circular economy practises through reduced, recycle, recover, and redesign practices (Meshram, 2024). </a:t>
            </a:r>
          </a:p>
          <a:p>
            <a:pPr lvl="0" algn="just">
              <a:lnSpc>
                <a:spcPct val="150000"/>
              </a:lnSpc>
            </a:pPr>
            <a:r>
              <a:rPr lang="en-GB" dirty="0">
                <a:latin typeface="Times New Roman" panose="02020603050405020304" pitchFamily="18" charset="0"/>
                <a:cs typeface="Times New Roman" panose="02020603050405020304" pitchFamily="18" charset="0"/>
              </a:rPr>
              <a:t>Implementation of the theoretical framework highlights effective solutions of enhancing sustainable manufacturing practices. </a:t>
            </a:r>
          </a:p>
        </p:txBody>
      </p:sp>
      <p:pic>
        <p:nvPicPr>
          <p:cNvPr id="2050" name="Picture 2">
            <a:extLst>
              <a:ext uri="{FF2B5EF4-FFF2-40B4-BE49-F238E27FC236}">
                <a16:creationId xmlns:a16="http://schemas.microsoft.com/office/drawing/2014/main" id="{184B2A02-E0C8-2ED4-CF19-2DBDE6C3A7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8882" y="2627022"/>
            <a:ext cx="3665546" cy="37837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8887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4991D-2FE0-11C0-35FD-7371A093C2C8}"/>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METHODS</a:t>
            </a:r>
          </a:p>
        </p:txBody>
      </p:sp>
      <p:sp>
        <p:nvSpPr>
          <p:cNvPr id="3" name="Content Placeholder 2">
            <a:extLst>
              <a:ext uri="{FF2B5EF4-FFF2-40B4-BE49-F238E27FC236}">
                <a16:creationId xmlns:a16="http://schemas.microsoft.com/office/drawing/2014/main" id="{ACE79073-02DE-EB32-CA96-0B33B0FFDF84}"/>
              </a:ext>
            </a:extLst>
          </p:cNvPr>
          <p:cNvSpPr>
            <a:spLocks noGrp="1"/>
          </p:cNvSpPr>
          <p:nvPr>
            <p:ph idx="1"/>
          </p:nvPr>
        </p:nvSpPr>
        <p:spPr>
          <a:xfrm>
            <a:off x="324037" y="2597041"/>
            <a:ext cx="6481498" cy="3636511"/>
          </a:xfrm>
        </p:spPr>
        <p:txBody>
          <a:bodyPr/>
          <a:lstStyle/>
          <a:p>
            <a:pPr lvl="0" algn="just">
              <a:lnSpc>
                <a:spcPct val="150000"/>
              </a:lnSpc>
            </a:pPr>
            <a:r>
              <a:rPr lang="en-GB" b="1" i="1" dirty="0">
                <a:latin typeface="Times New Roman" panose="02020603050405020304" pitchFamily="18" charset="0"/>
                <a:cs typeface="Times New Roman" panose="02020603050405020304" pitchFamily="18" charset="0"/>
              </a:rPr>
              <a:t>Research Philosophy:</a:t>
            </a:r>
            <a:r>
              <a:rPr lang="en-GB" dirty="0">
                <a:latin typeface="Times New Roman" panose="02020603050405020304" pitchFamily="18" charset="0"/>
                <a:cs typeface="Times New Roman" panose="02020603050405020304" pitchFamily="18" charset="0"/>
              </a:rPr>
              <a:t> Interpretivism philosophy prioritises human experiences and subjective meanings of reality (Junjie and </a:t>
            </a:r>
            <a:r>
              <a:rPr lang="en-GB" dirty="0" err="1">
                <a:latin typeface="Times New Roman" panose="02020603050405020304" pitchFamily="18" charset="0"/>
                <a:cs typeface="Times New Roman" panose="02020603050405020304" pitchFamily="18" charset="0"/>
              </a:rPr>
              <a:t>Yingxin</a:t>
            </a:r>
            <a:r>
              <a:rPr lang="en-GB" dirty="0">
                <a:latin typeface="Times New Roman" panose="02020603050405020304" pitchFamily="18" charset="0"/>
                <a:cs typeface="Times New Roman" panose="02020603050405020304" pitchFamily="18" charset="0"/>
              </a:rPr>
              <a:t>, 2022).</a:t>
            </a:r>
          </a:p>
          <a:p>
            <a:pPr lvl="0" algn="just">
              <a:lnSpc>
                <a:spcPct val="150000"/>
              </a:lnSpc>
            </a:pPr>
            <a:r>
              <a:rPr lang="en-GB" b="1" i="1" dirty="0">
                <a:latin typeface="Times New Roman" panose="02020603050405020304" pitchFamily="18" charset="0"/>
                <a:cs typeface="Times New Roman" panose="02020603050405020304" pitchFamily="18" charset="0"/>
              </a:rPr>
              <a:t>Research Approach:</a:t>
            </a:r>
            <a:r>
              <a:rPr lang="en-GB" dirty="0">
                <a:latin typeface="Times New Roman" panose="02020603050405020304" pitchFamily="18" charset="0"/>
                <a:cs typeface="Times New Roman" panose="02020603050405020304" pitchFamily="18" charset="0"/>
              </a:rPr>
              <a:t> Inductive research approach draws conclusions through observations and identifying patterns from similar insights (Barroga</a:t>
            </a:r>
            <a:r>
              <a:rPr lang="en-GB" i="1" dirty="0">
                <a:latin typeface="Times New Roman" panose="02020603050405020304" pitchFamily="18" charset="0"/>
                <a:cs typeface="Times New Roman" panose="02020603050405020304" pitchFamily="18" charset="0"/>
              </a:rPr>
              <a:t> et al. </a:t>
            </a:r>
            <a:r>
              <a:rPr lang="en-GB" dirty="0">
                <a:latin typeface="Times New Roman" panose="02020603050405020304" pitchFamily="18" charset="0"/>
                <a:cs typeface="Times New Roman" panose="02020603050405020304" pitchFamily="18" charset="0"/>
              </a:rPr>
              <a:t>2023).</a:t>
            </a:r>
          </a:p>
          <a:p>
            <a:pPr lvl="0" algn="just">
              <a:lnSpc>
                <a:spcPct val="150000"/>
              </a:lnSpc>
            </a:pPr>
            <a:r>
              <a:rPr lang="en-GB" b="1" i="1" dirty="0">
                <a:latin typeface="Times New Roman" panose="02020603050405020304" pitchFamily="18" charset="0"/>
                <a:cs typeface="Times New Roman" panose="02020603050405020304" pitchFamily="18" charset="0"/>
              </a:rPr>
              <a:t>Research Design:</a:t>
            </a:r>
            <a:r>
              <a:rPr lang="en-GB" dirty="0">
                <a:latin typeface="Times New Roman" panose="02020603050405020304" pitchFamily="18" charset="0"/>
                <a:cs typeface="Times New Roman" panose="02020603050405020304" pitchFamily="18" charset="0"/>
              </a:rPr>
              <a:t> Descriptive research design offers a clear explanation of the characteristics of the sample (</a:t>
            </a:r>
            <a:r>
              <a:rPr lang="en-GB" dirty="0" err="1">
                <a:latin typeface="Times New Roman" panose="02020603050405020304" pitchFamily="18" charset="0"/>
                <a:cs typeface="Times New Roman" panose="02020603050405020304" pitchFamily="18" charset="0"/>
              </a:rPr>
              <a:t>Furidha</a:t>
            </a:r>
            <a:r>
              <a:rPr lang="en-GB" dirty="0">
                <a:latin typeface="Times New Roman" panose="02020603050405020304" pitchFamily="18" charset="0"/>
                <a:cs typeface="Times New Roman" panose="02020603050405020304" pitchFamily="18" charset="0"/>
              </a:rPr>
              <a:t>, 2023). </a:t>
            </a:r>
          </a:p>
        </p:txBody>
      </p:sp>
      <p:pic>
        <p:nvPicPr>
          <p:cNvPr id="8" name="Picture 7">
            <a:extLst>
              <a:ext uri="{FF2B5EF4-FFF2-40B4-BE49-F238E27FC236}">
                <a16:creationId xmlns:a16="http://schemas.microsoft.com/office/drawing/2014/main" id="{045E1931-DBA2-525B-A27D-7B015A0DFB2E}"/>
              </a:ext>
            </a:extLst>
          </p:cNvPr>
          <p:cNvPicPr>
            <a:picLocks noChangeAspect="1"/>
          </p:cNvPicPr>
          <p:nvPr/>
        </p:nvPicPr>
        <p:blipFill>
          <a:blip r:embed="rId3"/>
          <a:stretch>
            <a:fillRect/>
          </a:stretch>
        </p:blipFill>
        <p:spPr>
          <a:xfrm>
            <a:off x="6961145" y="2685123"/>
            <a:ext cx="4886831" cy="3460345"/>
          </a:xfrm>
          <a:prstGeom prst="rect">
            <a:avLst/>
          </a:prstGeom>
        </p:spPr>
      </p:pic>
    </p:spTree>
    <p:extLst>
      <p:ext uri="{BB962C8B-B14F-4D97-AF65-F5344CB8AC3E}">
        <p14:creationId xmlns:p14="http://schemas.microsoft.com/office/powerpoint/2010/main" val="15085461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1F9DD-054F-5465-A026-63EC337CD00D}"/>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METHODS</a:t>
            </a:r>
          </a:p>
        </p:txBody>
      </p:sp>
      <p:sp>
        <p:nvSpPr>
          <p:cNvPr id="3" name="Content Placeholder 2">
            <a:extLst>
              <a:ext uri="{FF2B5EF4-FFF2-40B4-BE49-F238E27FC236}">
                <a16:creationId xmlns:a16="http://schemas.microsoft.com/office/drawing/2014/main" id="{5DF17B47-21A0-5E43-F6A4-56AFD8E3D0C3}"/>
              </a:ext>
            </a:extLst>
          </p:cNvPr>
          <p:cNvSpPr>
            <a:spLocks noGrp="1"/>
          </p:cNvSpPr>
          <p:nvPr>
            <p:ph idx="1"/>
          </p:nvPr>
        </p:nvSpPr>
        <p:spPr>
          <a:xfrm>
            <a:off x="413977" y="2567061"/>
            <a:ext cx="6616410" cy="3636511"/>
          </a:xfrm>
        </p:spPr>
        <p:txBody>
          <a:bodyPr>
            <a:normAutofit/>
          </a:bodyPr>
          <a:lstStyle/>
          <a:p>
            <a:pPr lvl="0" algn="just">
              <a:lnSpc>
                <a:spcPct val="150000"/>
              </a:lnSpc>
            </a:pPr>
            <a:r>
              <a:rPr lang="en-GB" b="1" i="1" dirty="0">
                <a:latin typeface="Times New Roman" panose="02020603050405020304" pitchFamily="18" charset="0"/>
                <a:cs typeface="Times New Roman" panose="02020603050405020304" pitchFamily="18" charset="0"/>
              </a:rPr>
              <a:t>Data Collection:</a:t>
            </a:r>
            <a:r>
              <a:rPr lang="en-GB" dirty="0">
                <a:latin typeface="Times New Roman" panose="02020603050405020304" pitchFamily="18" charset="0"/>
                <a:cs typeface="Times New Roman" panose="02020603050405020304" pitchFamily="18" charset="0"/>
              </a:rPr>
              <a:t> Secondary data collection involves using published sources such as books, journals and articles (Dale </a:t>
            </a:r>
            <a:r>
              <a:rPr lang="en-GB" i="1" dirty="0">
                <a:latin typeface="Times New Roman" panose="02020603050405020304" pitchFamily="18" charset="0"/>
                <a:cs typeface="Times New Roman" panose="02020603050405020304" pitchFamily="18" charset="0"/>
              </a:rPr>
              <a:t>et al.</a:t>
            </a:r>
            <a:r>
              <a:rPr lang="en-GB" dirty="0">
                <a:latin typeface="Times New Roman" panose="02020603050405020304" pitchFamily="18" charset="0"/>
                <a:cs typeface="Times New Roman" panose="02020603050405020304" pitchFamily="18" charset="0"/>
              </a:rPr>
              <a:t> 2025). </a:t>
            </a:r>
          </a:p>
          <a:p>
            <a:pPr lvl="0" algn="just">
              <a:lnSpc>
                <a:spcPct val="150000"/>
              </a:lnSpc>
            </a:pPr>
            <a:r>
              <a:rPr lang="en-GB" b="1" i="1" dirty="0">
                <a:latin typeface="Times New Roman" panose="02020603050405020304" pitchFamily="18" charset="0"/>
                <a:cs typeface="Times New Roman" panose="02020603050405020304" pitchFamily="18" charset="0"/>
              </a:rPr>
              <a:t>Data Analysis: </a:t>
            </a:r>
            <a:r>
              <a:rPr lang="en-GB" dirty="0">
                <a:latin typeface="Times New Roman" panose="02020603050405020304" pitchFamily="18" charset="0"/>
                <a:cs typeface="Times New Roman" panose="02020603050405020304" pitchFamily="18" charset="0"/>
              </a:rPr>
              <a:t>Thematic data analysis focuses on building familiarity with datasets and using similar codes to develop relevant themes (Braun and Clarke, 2023). </a:t>
            </a:r>
          </a:p>
          <a:p>
            <a:pPr lvl="0" algn="just">
              <a:lnSpc>
                <a:spcPct val="150000"/>
              </a:lnSpc>
            </a:pPr>
            <a:r>
              <a:rPr lang="en-GB" b="1" i="1" dirty="0">
                <a:latin typeface="Times New Roman" panose="02020603050405020304" pitchFamily="18" charset="0"/>
                <a:cs typeface="Times New Roman" panose="02020603050405020304" pitchFamily="18" charset="0"/>
              </a:rPr>
              <a:t>Ethical Consideration:</a:t>
            </a:r>
            <a:r>
              <a:rPr lang="en-GB" dirty="0">
                <a:latin typeface="Times New Roman" panose="02020603050405020304" pitchFamily="18" charset="0"/>
                <a:cs typeface="Times New Roman" panose="02020603050405020304" pitchFamily="18" charset="0"/>
              </a:rPr>
              <a:t> The research will comply with ethical guidelines and avoid issues such as researcher’s bias.</a:t>
            </a:r>
          </a:p>
        </p:txBody>
      </p:sp>
      <p:pic>
        <p:nvPicPr>
          <p:cNvPr id="5" name="Picture 4">
            <a:extLst>
              <a:ext uri="{FF2B5EF4-FFF2-40B4-BE49-F238E27FC236}">
                <a16:creationId xmlns:a16="http://schemas.microsoft.com/office/drawing/2014/main" id="{B5188770-1058-9D61-D69C-471C95EF01E3}"/>
              </a:ext>
            </a:extLst>
          </p:cNvPr>
          <p:cNvPicPr>
            <a:picLocks noChangeAspect="1"/>
          </p:cNvPicPr>
          <p:nvPr/>
        </p:nvPicPr>
        <p:blipFill>
          <a:blip r:embed="rId3"/>
          <a:stretch>
            <a:fillRect/>
          </a:stretch>
        </p:blipFill>
        <p:spPr>
          <a:xfrm>
            <a:off x="7502245" y="2567061"/>
            <a:ext cx="4047748" cy="3636511"/>
          </a:xfrm>
          <a:prstGeom prst="rect">
            <a:avLst/>
          </a:prstGeom>
        </p:spPr>
      </p:pic>
    </p:spTree>
    <p:extLst>
      <p:ext uri="{BB962C8B-B14F-4D97-AF65-F5344CB8AC3E}">
        <p14:creationId xmlns:p14="http://schemas.microsoft.com/office/powerpoint/2010/main" val="1342420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8CCBB-7B84-49C6-C7E6-44B662D4D054}"/>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RESULTS</a:t>
            </a:r>
          </a:p>
        </p:txBody>
      </p:sp>
      <p:sp>
        <p:nvSpPr>
          <p:cNvPr id="3" name="Content Placeholder 2">
            <a:extLst>
              <a:ext uri="{FF2B5EF4-FFF2-40B4-BE49-F238E27FC236}">
                <a16:creationId xmlns:a16="http://schemas.microsoft.com/office/drawing/2014/main" id="{FD84541D-AF30-FD5F-7788-8231CD494365}"/>
              </a:ext>
            </a:extLst>
          </p:cNvPr>
          <p:cNvSpPr>
            <a:spLocks noGrp="1"/>
          </p:cNvSpPr>
          <p:nvPr>
            <p:ph idx="1"/>
          </p:nvPr>
        </p:nvSpPr>
        <p:spPr>
          <a:xfrm>
            <a:off x="458949" y="2338466"/>
            <a:ext cx="6106744" cy="4287185"/>
          </a:xfrm>
        </p:spPr>
        <p:txBody>
          <a:bodyPr/>
          <a:lstStyle/>
          <a:p>
            <a:pPr lvl="0" algn="just">
              <a:lnSpc>
                <a:spcPct val="150000"/>
              </a:lnSpc>
            </a:pPr>
            <a:r>
              <a:rPr lang="en-GB" dirty="0">
                <a:latin typeface="Times New Roman" panose="02020603050405020304" pitchFamily="18" charset="0"/>
                <a:cs typeface="Times New Roman" panose="02020603050405020304" pitchFamily="18" charset="0"/>
              </a:rPr>
              <a:t>Expected outcomes of the research will involve in-depth understanding on current barriers threatening implementation of sustainable manufacturing.</a:t>
            </a:r>
          </a:p>
          <a:p>
            <a:pPr lvl="0" algn="just">
              <a:lnSpc>
                <a:spcPct val="150000"/>
              </a:lnSpc>
            </a:pPr>
            <a:r>
              <a:rPr lang="en-GB" dirty="0">
                <a:latin typeface="Times New Roman" panose="02020603050405020304" pitchFamily="18" charset="0"/>
                <a:cs typeface="Times New Roman" panose="02020603050405020304" pitchFamily="18" charset="0"/>
              </a:rPr>
              <a:t>Excessive focus on profitability and unfavourable legal environment affects integration of sustainable manufacturing processes (Niewiadomski and Stachowiak, 2024). </a:t>
            </a:r>
          </a:p>
          <a:p>
            <a:pPr lvl="0" algn="just">
              <a:lnSpc>
                <a:spcPct val="150000"/>
              </a:lnSpc>
            </a:pPr>
            <a:r>
              <a:rPr lang="en-GB" dirty="0">
                <a:latin typeface="Times New Roman" panose="02020603050405020304" pitchFamily="18" charset="0"/>
                <a:cs typeface="Times New Roman" panose="02020603050405020304" pitchFamily="18" charset="0"/>
              </a:rPr>
              <a:t>Enabling sustainable manufacturing involves building governance processes and identifying resistance.</a:t>
            </a:r>
          </a:p>
        </p:txBody>
      </p:sp>
      <p:pic>
        <p:nvPicPr>
          <p:cNvPr id="4098" name="Picture 2">
            <a:extLst>
              <a:ext uri="{FF2B5EF4-FFF2-40B4-BE49-F238E27FC236}">
                <a16:creationId xmlns:a16="http://schemas.microsoft.com/office/drawing/2014/main" id="{E7747C57-B89A-2FB1-A1BC-B6E77D570E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0175" y="3091716"/>
            <a:ext cx="5211956" cy="23092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40599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93040-57A1-3349-63F5-9B535D7E2851}"/>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RESULTS</a:t>
            </a:r>
          </a:p>
        </p:txBody>
      </p:sp>
      <p:sp>
        <p:nvSpPr>
          <p:cNvPr id="3" name="Content Placeholder 2">
            <a:extLst>
              <a:ext uri="{FF2B5EF4-FFF2-40B4-BE49-F238E27FC236}">
                <a16:creationId xmlns:a16="http://schemas.microsoft.com/office/drawing/2014/main" id="{BEA87682-70CA-A6F8-4DCD-30E6FD46646D}"/>
              </a:ext>
            </a:extLst>
          </p:cNvPr>
          <p:cNvSpPr>
            <a:spLocks noGrp="1"/>
          </p:cNvSpPr>
          <p:nvPr>
            <p:ph idx="1"/>
          </p:nvPr>
        </p:nvSpPr>
        <p:spPr>
          <a:xfrm>
            <a:off x="294058" y="2402169"/>
            <a:ext cx="5477155" cy="4208494"/>
          </a:xfrm>
        </p:spPr>
        <p:txBody>
          <a:bodyPr/>
          <a:lstStyle/>
          <a:p>
            <a:pPr lvl="0" algn="just">
              <a:lnSpc>
                <a:spcPct val="150000"/>
              </a:lnSpc>
            </a:pPr>
            <a:r>
              <a:rPr lang="en-GB" dirty="0">
                <a:latin typeface="Times New Roman" panose="02020603050405020304" pitchFamily="18" charset="0"/>
                <a:cs typeface="Times New Roman" panose="02020603050405020304" pitchFamily="18" charset="0"/>
              </a:rPr>
              <a:t>Key data that will be gathered for the research involves secondary sources from credible databases such as ScienceDirect, ResearchGate, and Wiley.</a:t>
            </a:r>
          </a:p>
          <a:p>
            <a:pPr lvl="0" algn="just">
              <a:lnSpc>
                <a:spcPct val="150000"/>
              </a:lnSpc>
            </a:pPr>
            <a:r>
              <a:rPr lang="en-GB" dirty="0">
                <a:latin typeface="Times New Roman" panose="02020603050405020304" pitchFamily="18" charset="0"/>
                <a:cs typeface="Times New Roman" panose="02020603050405020304" pitchFamily="18" charset="0"/>
              </a:rPr>
              <a:t>The search strategy that will be applied consists of using Boolean operators such as AND, OR, NOT to string keywords.</a:t>
            </a:r>
          </a:p>
          <a:p>
            <a:pPr lvl="0" algn="just">
              <a:lnSpc>
                <a:spcPct val="150000"/>
              </a:lnSpc>
            </a:pPr>
            <a:r>
              <a:rPr lang="en-GB" dirty="0">
                <a:latin typeface="Times New Roman" panose="02020603050405020304" pitchFamily="18" charset="0"/>
                <a:cs typeface="Times New Roman" panose="02020603050405020304" pitchFamily="18" charset="0"/>
              </a:rPr>
              <a:t>The data collection will follow specific inclusion and exclusion criteria to eliminate irrelevant results.</a:t>
            </a:r>
          </a:p>
        </p:txBody>
      </p:sp>
      <p:pic>
        <p:nvPicPr>
          <p:cNvPr id="7" name="Picture 6">
            <a:extLst>
              <a:ext uri="{FF2B5EF4-FFF2-40B4-BE49-F238E27FC236}">
                <a16:creationId xmlns:a16="http://schemas.microsoft.com/office/drawing/2014/main" id="{48C87E72-2BD2-8281-70BB-176CA8700979}"/>
              </a:ext>
            </a:extLst>
          </p:cNvPr>
          <p:cNvPicPr>
            <a:picLocks noChangeAspect="1"/>
          </p:cNvPicPr>
          <p:nvPr/>
        </p:nvPicPr>
        <p:blipFill>
          <a:blip r:embed="rId3"/>
          <a:stretch>
            <a:fillRect/>
          </a:stretch>
        </p:blipFill>
        <p:spPr>
          <a:xfrm>
            <a:off x="6095999" y="3429000"/>
            <a:ext cx="5992061" cy="1467055"/>
          </a:xfrm>
          <a:prstGeom prst="rect">
            <a:avLst/>
          </a:prstGeom>
        </p:spPr>
      </p:pic>
    </p:spTree>
    <p:extLst>
      <p:ext uri="{BB962C8B-B14F-4D97-AF65-F5344CB8AC3E}">
        <p14:creationId xmlns:p14="http://schemas.microsoft.com/office/powerpoint/2010/main" val="19743764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5A6EA-55E3-4D48-B111-2A75CD876352}"/>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EVALUATION</a:t>
            </a:r>
          </a:p>
        </p:txBody>
      </p:sp>
      <p:sp>
        <p:nvSpPr>
          <p:cNvPr id="3" name="Content Placeholder 2">
            <a:extLst>
              <a:ext uri="{FF2B5EF4-FFF2-40B4-BE49-F238E27FC236}">
                <a16:creationId xmlns:a16="http://schemas.microsoft.com/office/drawing/2014/main" id="{5114CA91-53A7-9FF8-9B1D-F586907E4B3C}"/>
              </a:ext>
            </a:extLst>
          </p:cNvPr>
          <p:cNvSpPr>
            <a:spLocks noGrp="1"/>
          </p:cNvSpPr>
          <p:nvPr>
            <p:ph idx="1"/>
          </p:nvPr>
        </p:nvSpPr>
        <p:spPr>
          <a:xfrm>
            <a:off x="543890" y="2447139"/>
            <a:ext cx="6036791" cy="3636511"/>
          </a:xfrm>
        </p:spPr>
        <p:txBody>
          <a:bodyPr/>
          <a:lstStyle/>
          <a:p>
            <a:pPr lvl="0" algn="just">
              <a:lnSpc>
                <a:spcPct val="150000"/>
              </a:lnSpc>
            </a:pPr>
            <a:r>
              <a:rPr lang="en-GB" dirty="0">
                <a:latin typeface="Times New Roman" panose="02020603050405020304" pitchFamily="18" charset="0"/>
                <a:cs typeface="Times New Roman" panose="02020603050405020304" pitchFamily="18" charset="0"/>
              </a:rPr>
              <a:t>An impact of the proposed research includes increased understanding on sustainable manufacturing and circular economy principles in mechanical engineering.</a:t>
            </a:r>
          </a:p>
          <a:p>
            <a:pPr lvl="0" algn="just">
              <a:lnSpc>
                <a:spcPct val="150000"/>
              </a:lnSpc>
            </a:pPr>
            <a:r>
              <a:rPr lang="en-GB" dirty="0">
                <a:latin typeface="Times New Roman" panose="02020603050405020304" pitchFamily="18" charset="0"/>
                <a:cs typeface="Times New Roman" panose="02020603050405020304" pitchFamily="18" charset="0"/>
              </a:rPr>
              <a:t>Waste-reduction is a key strategy that supports addressing rising environmental concerns.</a:t>
            </a:r>
          </a:p>
          <a:p>
            <a:pPr lvl="0" algn="just">
              <a:lnSpc>
                <a:spcPct val="150000"/>
              </a:lnSpc>
            </a:pPr>
            <a:r>
              <a:rPr lang="en-GB" dirty="0">
                <a:latin typeface="Times New Roman" panose="02020603050405020304" pitchFamily="18" charset="0"/>
                <a:cs typeface="Times New Roman" panose="02020603050405020304" pitchFamily="18" charset="0"/>
              </a:rPr>
              <a:t>A key limitation of the research involves limited application of primary datasets.</a:t>
            </a:r>
          </a:p>
        </p:txBody>
      </p:sp>
      <p:pic>
        <p:nvPicPr>
          <p:cNvPr id="5" name="Picture 4">
            <a:extLst>
              <a:ext uri="{FF2B5EF4-FFF2-40B4-BE49-F238E27FC236}">
                <a16:creationId xmlns:a16="http://schemas.microsoft.com/office/drawing/2014/main" id="{66DEF575-3C68-8FA7-FD0D-25FC8310872F}"/>
              </a:ext>
            </a:extLst>
          </p:cNvPr>
          <p:cNvPicPr>
            <a:picLocks noChangeAspect="1"/>
          </p:cNvPicPr>
          <p:nvPr/>
        </p:nvPicPr>
        <p:blipFill>
          <a:blip r:embed="rId3"/>
          <a:stretch>
            <a:fillRect/>
          </a:stretch>
        </p:blipFill>
        <p:spPr>
          <a:xfrm>
            <a:off x="7129365" y="2664970"/>
            <a:ext cx="4123544" cy="3636511"/>
          </a:xfrm>
          <a:prstGeom prst="rect">
            <a:avLst/>
          </a:prstGeom>
        </p:spPr>
      </p:pic>
    </p:spTree>
    <p:extLst>
      <p:ext uri="{BB962C8B-B14F-4D97-AF65-F5344CB8AC3E}">
        <p14:creationId xmlns:p14="http://schemas.microsoft.com/office/powerpoint/2010/main" val="107442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6D931-CAD0-6EE7-D345-532EC954CABC}"/>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B4D56316-A54A-5C12-2AA4-DA27EA1C124B}"/>
              </a:ext>
            </a:extLst>
          </p:cNvPr>
          <p:cNvSpPr>
            <a:spLocks noGrp="1"/>
          </p:cNvSpPr>
          <p:nvPr>
            <p:ph idx="1"/>
          </p:nvPr>
        </p:nvSpPr>
        <p:spPr>
          <a:xfrm>
            <a:off x="224851" y="2222287"/>
            <a:ext cx="11782269" cy="4433346"/>
          </a:xfrm>
        </p:spPr>
        <p:txBody>
          <a:bodyPr>
            <a:normAutofit fontScale="40000" lnSpcReduction="20000"/>
          </a:bodyPr>
          <a:lstStyle/>
          <a:p>
            <a:r>
              <a:rPr lang="en-GB" dirty="0">
                <a:latin typeface="Times New Roman" panose="02020603050405020304" pitchFamily="18" charset="0"/>
                <a:cs typeface="Times New Roman" panose="02020603050405020304" pitchFamily="18" charset="0"/>
              </a:rPr>
              <a:t>al-Sanea, R., (2024). ‘Case studies in zero-waste manufacturing: Toward sustainable production practices’. </a:t>
            </a:r>
            <a:r>
              <a:rPr lang="en-GB" i="1" dirty="0">
                <a:latin typeface="Times New Roman" panose="02020603050405020304" pitchFamily="18" charset="0"/>
                <a:cs typeface="Times New Roman" panose="02020603050405020304" pitchFamily="18" charset="0"/>
              </a:rPr>
              <a:t>Green Environmental Technology</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a:t>
            </a:r>
            <a:r>
              <a:rPr lang="en-GB" dirty="0">
                <a:latin typeface="Times New Roman" panose="02020603050405020304" pitchFamily="18" charset="0"/>
                <a:cs typeface="Times New Roman" panose="02020603050405020304" pitchFamily="18" charset="0"/>
              </a:rPr>
              <a:t>(2), pp.56-66. Available at:</a:t>
            </a:r>
            <a:r>
              <a:rPr lang="en-GB" dirty="0">
                <a:latin typeface="Times New Roman" panose="02020603050405020304" pitchFamily="18" charset="0"/>
                <a:cs typeface="Times New Roman" panose="02020603050405020304" pitchFamily="18" charset="0"/>
                <a:hlinkClick r:id="rId2"/>
              </a:rPr>
              <a:t> https://researchcorridor.org/index.php/get/article/download/217/208</a:t>
            </a:r>
            <a:r>
              <a:rPr lang="en-GB" dirty="0">
                <a:latin typeface="Times New Roman" panose="02020603050405020304" pitchFamily="18" charset="0"/>
                <a:cs typeface="Times New Roman" panose="02020603050405020304" pitchFamily="18" charset="0"/>
              </a:rPr>
              <a:t> (Accessed: 9 March 2026)</a:t>
            </a:r>
          </a:p>
          <a:p>
            <a:r>
              <a:rPr lang="en-GB" dirty="0" err="1">
                <a:latin typeface="Times New Roman" panose="02020603050405020304" pitchFamily="18" charset="0"/>
                <a:cs typeface="Times New Roman" panose="02020603050405020304" pitchFamily="18" charset="0"/>
              </a:rPr>
              <a:t>Awogbemi</a:t>
            </a:r>
            <a:r>
              <a:rPr lang="en-GB" dirty="0">
                <a:latin typeface="Times New Roman" panose="02020603050405020304" pitchFamily="18" charset="0"/>
                <a:cs typeface="Times New Roman" panose="02020603050405020304" pitchFamily="18" charset="0"/>
              </a:rPr>
              <a:t>, O., Kallon, D.V.V. and Bello, K.A., (2022). ‘Resource recycling with the aim of achieving zero-waste manufacturing’. </a:t>
            </a:r>
            <a:r>
              <a:rPr lang="en-GB" i="1" dirty="0">
                <a:latin typeface="Times New Roman" panose="02020603050405020304" pitchFamily="18" charset="0"/>
                <a:cs typeface="Times New Roman" panose="02020603050405020304" pitchFamily="18" charset="0"/>
              </a:rPr>
              <a:t>Sustainability</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14</a:t>
            </a:r>
            <a:r>
              <a:rPr lang="en-GB" dirty="0">
                <a:latin typeface="Times New Roman" panose="02020603050405020304" pitchFamily="18" charset="0"/>
                <a:cs typeface="Times New Roman" panose="02020603050405020304" pitchFamily="18" charset="0"/>
              </a:rPr>
              <a:t>(8), p.4503. Available at:</a:t>
            </a:r>
            <a:r>
              <a:rPr lang="en-GB" dirty="0">
                <a:latin typeface="Times New Roman" panose="02020603050405020304" pitchFamily="18" charset="0"/>
                <a:cs typeface="Times New Roman" panose="02020603050405020304" pitchFamily="18" charset="0"/>
                <a:hlinkClick r:id="rId3"/>
              </a:rPr>
              <a:t> https://www.mdpi.com/2071-1050/14/8/4503</a:t>
            </a:r>
            <a:r>
              <a:rPr lang="en-GB" dirty="0">
                <a:latin typeface="Times New Roman" panose="02020603050405020304" pitchFamily="18" charset="0"/>
                <a:cs typeface="Times New Roman" panose="02020603050405020304" pitchFamily="18" charset="0"/>
              </a:rPr>
              <a:t> (Accessed: 9 March 2026)</a:t>
            </a:r>
          </a:p>
          <a:p>
            <a:r>
              <a:rPr lang="en-GB" dirty="0">
                <a:latin typeface="Times New Roman" panose="02020603050405020304" pitchFamily="18" charset="0"/>
                <a:cs typeface="Times New Roman" panose="02020603050405020304" pitchFamily="18" charset="0"/>
              </a:rPr>
              <a:t>Baldwin, J.R., </a:t>
            </a:r>
            <a:r>
              <a:rPr lang="en-GB" dirty="0" err="1">
                <a:latin typeface="Times New Roman" panose="02020603050405020304" pitchFamily="18" charset="0"/>
                <a:cs typeface="Times New Roman" panose="02020603050405020304" pitchFamily="18" charset="0"/>
              </a:rPr>
              <a:t>Pingault</a:t>
            </a:r>
            <a:r>
              <a:rPr lang="en-GB" dirty="0">
                <a:latin typeface="Times New Roman" panose="02020603050405020304" pitchFamily="18" charset="0"/>
                <a:cs typeface="Times New Roman" panose="02020603050405020304" pitchFamily="18" charset="0"/>
              </a:rPr>
              <a:t>, J.B., Schoeler, T., Sallis, H.M. and </a:t>
            </a:r>
            <a:r>
              <a:rPr lang="en-GB" dirty="0" err="1">
                <a:latin typeface="Times New Roman" panose="02020603050405020304" pitchFamily="18" charset="0"/>
                <a:cs typeface="Times New Roman" panose="02020603050405020304" pitchFamily="18" charset="0"/>
              </a:rPr>
              <a:t>Munafò</a:t>
            </a:r>
            <a:r>
              <a:rPr lang="en-GB" dirty="0">
                <a:latin typeface="Times New Roman" panose="02020603050405020304" pitchFamily="18" charset="0"/>
                <a:cs typeface="Times New Roman" panose="02020603050405020304" pitchFamily="18" charset="0"/>
              </a:rPr>
              <a:t>, M.R., (2022). ‘Protecting against researcher bias in secondary data analysis: challenges and potential solutions’. </a:t>
            </a:r>
            <a:r>
              <a:rPr lang="en-GB" i="1" dirty="0">
                <a:latin typeface="Times New Roman" panose="02020603050405020304" pitchFamily="18" charset="0"/>
                <a:cs typeface="Times New Roman" panose="02020603050405020304" pitchFamily="18" charset="0"/>
              </a:rPr>
              <a:t>European journal of epidemiology</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37</a:t>
            </a:r>
            <a:r>
              <a:rPr lang="en-GB" dirty="0">
                <a:latin typeface="Times New Roman" panose="02020603050405020304" pitchFamily="18" charset="0"/>
                <a:cs typeface="Times New Roman" panose="02020603050405020304" pitchFamily="18" charset="0"/>
              </a:rPr>
              <a:t>(1), pp.1-10. Available at:</a:t>
            </a:r>
            <a:r>
              <a:rPr lang="en-GB" dirty="0">
                <a:latin typeface="Times New Roman" panose="02020603050405020304" pitchFamily="18" charset="0"/>
                <a:cs typeface="Times New Roman" panose="02020603050405020304" pitchFamily="18" charset="0"/>
                <a:hlinkClick r:id="rId4"/>
              </a:rPr>
              <a:t> https://link.springer.com/content/pdf/10.1007/s10654-021-00839-0.pdf</a:t>
            </a:r>
            <a:r>
              <a:rPr lang="en-GB" dirty="0">
                <a:latin typeface="Times New Roman" panose="02020603050405020304" pitchFamily="18" charset="0"/>
                <a:cs typeface="Times New Roman" panose="02020603050405020304" pitchFamily="18" charset="0"/>
              </a:rPr>
              <a:t> (Accessed: 9 March 2026)</a:t>
            </a:r>
          </a:p>
          <a:p>
            <a:r>
              <a:rPr lang="en-GB" dirty="0">
                <a:latin typeface="Times New Roman" panose="02020603050405020304" pitchFamily="18" charset="0"/>
                <a:cs typeface="Times New Roman" panose="02020603050405020304" pitchFamily="18" charset="0"/>
              </a:rPr>
              <a:t>Barroga, E., </a:t>
            </a:r>
            <a:r>
              <a:rPr lang="en-GB" dirty="0" err="1">
                <a:latin typeface="Times New Roman" panose="02020603050405020304" pitchFamily="18" charset="0"/>
                <a:cs typeface="Times New Roman" panose="02020603050405020304" pitchFamily="18" charset="0"/>
              </a:rPr>
              <a:t>Matanguihan</a:t>
            </a:r>
            <a:r>
              <a:rPr lang="en-GB" dirty="0">
                <a:latin typeface="Times New Roman" panose="02020603050405020304" pitchFamily="18" charset="0"/>
                <a:cs typeface="Times New Roman" panose="02020603050405020304" pitchFamily="18" charset="0"/>
              </a:rPr>
              <a:t>, G.J., Furuta, A., Arima, M., Tsuchiya, S., Kawahara, C., Takamiya, Y. and Izumi, M., (2023). ‘Conducting and writing quantitative and qualitative research’. </a:t>
            </a:r>
            <a:r>
              <a:rPr lang="en-GB" i="1" dirty="0">
                <a:latin typeface="Times New Roman" panose="02020603050405020304" pitchFamily="18" charset="0"/>
                <a:cs typeface="Times New Roman" panose="02020603050405020304" pitchFamily="18" charset="0"/>
              </a:rPr>
              <a:t>Journal of Korean medical science</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38</a:t>
            </a:r>
            <a:r>
              <a:rPr lang="en-GB" dirty="0">
                <a:latin typeface="Times New Roman" panose="02020603050405020304" pitchFamily="18" charset="0"/>
                <a:cs typeface="Times New Roman" panose="02020603050405020304" pitchFamily="18" charset="0"/>
              </a:rPr>
              <a:t>(37). Available at:</a:t>
            </a:r>
            <a:r>
              <a:rPr lang="en-GB" dirty="0">
                <a:latin typeface="Times New Roman" panose="02020603050405020304" pitchFamily="18" charset="0"/>
                <a:cs typeface="Times New Roman" panose="02020603050405020304" pitchFamily="18" charset="0"/>
                <a:hlinkClick r:id="rId5"/>
              </a:rPr>
              <a:t> https://synapse.koreamed.org/upload/synapsexml/0063jkms/pdf/jkms-38-e291.pdf</a:t>
            </a:r>
            <a:r>
              <a:rPr lang="en-GB" dirty="0">
                <a:latin typeface="Times New Roman" panose="02020603050405020304" pitchFamily="18" charset="0"/>
                <a:cs typeface="Times New Roman" panose="02020603050405020304" pitchFamily="18" charset="0"/>
              </a:rPr>
              <a:t> (Accessed: 9 March 2026)</a:t>
            </a:r>
          </a:p>
          <a:p>
            <a:r>
              <a:rPr lang="en-GB" dirty="0">
                <a:latin typeface="Times New Roman" panose="02020603050405020304" pitchFamily="18" charset="0"/>
                <a:cs typeface="Times New Roman" panose="02020603050405020304" pitchFamily="18" charset="0"/>
              </a:rPr>
              <a:t>Bora, J., Hazra, R., Nag, S. and Malik, S., (2023). ‘Traditional treatment methods for industrial waste’. In </a:t>
            </a:r>
            <a:r>
              <a:rPr lang="en-GB" i="1" dirty="0">
                <a:latin typeface="Times New Roman" panose="02020603050405020304" pitchFamily="18" charset="0"/>
                <a:cs typeface="Times New Roman" panose="02020603050405020304" pitchFamily="18" charset="0"/>
              </a:rPr>
              <a:t>Advanced and Innovative Approaches of Environmental Biotechnology in Industrial Wastewater Treatment</a:t>
            </a:r>
            <a:r>
              <a:rPr lang="en-GB" dirty="0">
                <a:latin typeface="Times New Roman" panose="02020603050405020304" pitchFamily="18" charset="0"/>
                <a:cs typeface="Times New Roman" panose="02020603050405020304" pitchFamily="18" charset="0"/>
              </a:rPr>
              <a:t> (pp. 419-442). Singapore: Springer Nature Singapore. Available at:</a:t>
            </a:r>
            <a:r>
              <a:rPr lang="en-GB" dirty="0">
                <a:latin typeface="Times New Roman" panose="02020603050405020304" pitchFamily="18" charset="0"/>
                <a:cs typeface="Times New Roman" panose="02020603050405020304" pitchFamily="18" charset="0"/>
                <a:hlinkClick r:id="rId6"/>
              </a:rPr>
              <a:t> https://www.researchgate.net/profile/Drjutishna-Bora/publication/372798905_Traditional_Treatment_Methods_for_Industrial_Waste/links/64d08a67806a9e4e5cf581c5/Traditional-Treatment-Methods-for-Industrial-Waste.pdf#page=417</a:t>
            </a:r>
            <a:r>
              <a:rPr lang="en-GB" dirty="0">
                <a:latin typeface="Times New Roman" panose="02020603050405020304" pitchFamily="18" charset="0"/>
                <a:cs typeface="Times New Roman" panose="02020603050405020304" pitchFamily="18" charset="0"/>
              </a:rPr>
              <a:t> (Accessed: 9 March 2026)</a:t>
            </a:r>
          </a:p>
          <a:p>
            <a:r>
              <a:rPr lang="en-GB" dirty="0">
                <a:latin typeface="Times New Roman" panose="02020603050405020304" pitchFamily="18" charset="0"/>
                <a:cs typeface="Times New Roman" panose="02020603050405020304" pitchFamily="18" charset="0"/>
              </a:rPr>
              <a:t>Braun, V. and Clarke, V., (2023). ‘Toward good practice in thematic analysis: Avoiding common problems and be (com) </a:t>
            </a:r>
            <a:r>
              <a:rPr lang="en-GB" dirty="0" err="1">
                <a:latin typeface="Times New Roman" panose="02020603050405020304" pitchFamily="18" charset="0"/>
                <a:cs typeface="Times New Roman" panose="02020603050405020304" pitchFamily="18" charset="0"/>
              </a:rPr>
              <a:t>ing</a:t>
            </a:r>
            <a:r>
              <a:rPr lang="en-GB" dirty="0">
                <a:latin typeface="Times New Roman" panose="02020603050405020304" pitchFamily="18" charset="0"/>
                <a:cs typeface="Times New Roman" panose="02020603050405020304" pitchFamily="18" charset="0"/>
              </a:rPr>
              <a:t> a knowing researcher’. </a:t>
            </a:r>
            <a:r>
              <a:rPr lang="en-GB" i="1" dirty="0">
                <a:latin typeface="Times New Roman" panose="02020603050405020304" pitchFamily="18" charset="0"/>
                <a:cs typeface="Times New Roman" panose="02020603050405020304" pitchFamily="18" charset="0"/>
              </a:rPr>
              <a:t>International journal of transgender health</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24</a:t>
            </a:r>
            <a:r>
              <a:rPr lang="en-GB" dirty="0">
                <a:latin typeface="Times New Roman" panose="02020603050405020304" pitchFamily="18" charset="0"/>
                <a:cs typeface="Times New Roman" panose="02020603050405020304" pitchFamily="18" charset="0"/>
              </a:rPr>
              <a:t>(1), pp.1-6. Available at:</a:t>
            </a:r>
            <a:r>
              <a:rPr lang="en-GB" dirty="0">
                <a:latin typeface="Times New Roman" panose="02020603050405020304" pitchFamily="18" charset="0"/>
                <a:cs typeface="Times New Roman" panose="02020603050405020304" pitchFamily="18" charset="0"/>
                <a:hlinkClick r:id="rId7"/>
              </a:rPr>
              <a:t> https://www.tandfonline.com/doi/pdf/10.1080/26895269.2022.2129597</a:t>
            </a:r>
            <a:r>
              <a:rPr lang="en-GB" dirty="0">
                <a:latin typeface="Times New Roman" panose="02020603050405020304" pitchFamily="18" charset="0"/>
                <a:cs typeface="Times New Roman" panose="02020603050405020304" pitchFamily="18" charset="0"/>
              </a:rPr>
              <a:t> (Accessed: 9 March 2026)</a:t>
            </a:r>
          </a:p>
          <a:p>
            <a:r>
              <a:rPr lang="en-GB" dirty="0">
                <a:latin typeface="Times New Roman" panose="02020603050405020304" pitchFamily="18" charset="0"/>
                <a:cs typeface="Times New Roman" panose="02020603050405020304" pitchFamily="18" charset="0"/>
              </a:rPr>
              <a:t>Dale, A., Arber, S. and Procter, M., (2025). </a:t>
            </a:r>
            <a:r>
              <a:rPr lang="en-GB" i="1" dirty="0">
                <a:latin typeface="Times New Roman" panose="02020603050405020304" pitchFamily="18" charset="0"/>
                <a:cs typeface="Times New Roman" panose="02020603050405020304" pitchFamily="18" charset="0"/>
              </a:rPr>
              <a:t>Doing secondary analysis</a:t>
            </a:r>
            <a:r>
              <a:rPr lang="en-GB" dirty="0">
                <a:latin typeface="Times New Roman" panose="02020603050405020304" pitchFamily="18" charset="0"/>
                <a:cs typeface="Times New Roman" panose="02020603050405020304" pitchFamily="18" charset="0"/>
              </a:rPr>
              <a:t>. Taylor &amp; Francis.</a:t>
            </a:r>
          </a:p>
          <a:p>
            <a:r>
              <a:rPr lang="en-GB" dirty="0">
                <a:latin typeface="Times New Roman" panose="02020603050405020304" pitchFamily="18" charset="0"/>
                <a:cs typeface="Times New Roman" panose="02020603050405020304" pitchFamily="18" charset="0"/>
              </a:rPr>
              <a:t>Figueroa, L.J.M., García-Alcaraz, J.L., Osman, A.I., López, A.J.G., </a:t>
            </a:r>
            <a:r>
              <a:rPr lang="en-GB" dirty="0" err="1">
                <a:latin typeface="Times New Roman" panose="02020603050405020304" pitchFamily="18" charset="0"/>
                <a:cs typeface="Times New Roman" panose="02020603050405020304" pitchFamily="18" charset="0"/>
              </a:rPr>
              <a:t>Aryanfar</a:t>
            </a:r>
            <a:r>
              <a:rPr lang="en-GB" dirty="0">
                <a:latin typeface="Times New Roman" panose="02020603050405020304" pitchFamily="18" charset="0"/>
                <a:cs typeface="Times New Roman" panose="02020603050405020304" pitchFamily="18" charset="0"/>
              </a:rPr>
              <a:t>, Y., Sillanpää, M. and Assad, M.E.H., (2024). ‘Measuring impact of lean manufacturing tools for continuous improvement on economic sustainability’. </a:t>
            </a:r>
            <a:r>
              <a:rPr lang="en-GB" i="1" dirty="0">
                <a:latin typeface="Times New Roman" panose="02020603050405020304" pitchFamily="18" charset="0"/>
                <a:cs typeface="Times New Roman" panose="02020603050405020304" pitchFamily="18" charset="0"/>
              </a:rPr>
              <a:t>Journal of Systems Science and Systems Engineering</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33</a:t>
            </a:r>
            <a:r>
              <a:rPr lang="en-GB" dirty="0">
                <a:latin typeface="Times New Roman" panose="02020603050405020304" pitchFamily="18" charset="0"/>
                <a:cs typeface="Times New Roman" panose="02020603050405020304" pitchFamily="18" charset="0"/>
              </a:rPr>
              <a:t>(4), pp.452-474. Available at:</a:t>
            </a:r>
            <a:r>
              <a:rPr lang="en-GB" dirty="0">
                <a:latin typeface="Times New Roman" panose="02020603050405020304" pitchFamily="18" charset="0"/>
                <a:cs typeface="Times New Roman" panose="02020603050405020304" pitchFamily="18" charset="0"/>
                <a:hlinkClick r:id="rId8"/>
              </a:rPr>
              <a:t> https://www.researchgate.net/profile/Yashar-Aryanfar/publication/376952630_Measuring_Impact_of_Lean_Manufacturing_Tools_for_Continuous_Improvement_on_Economic_Sustainability/links/658f1f952468df72d3e66078/Measuring-Impact-of-Lean-Manufacturing-Tools-for-Continuous-Improvement-on-Economic-Sustainability.pdf</a:t>
            </a:r>
            <a:r>
              <a:rPr lang="en-GB" dirty="0">
                <a:latin typeface="Times New Roman" panose="02020603050405020304" pitchFamily="18" charset="0"/>
                <a:cs typeface="Times New Roman" panose="02020603050405020304" pitchFamily="18" charset="0"/>
              </a:rPr>
              <a:t> (Accessed: 9 March 2026)</a:t>
            </a:r>
          </a:p>
          <a:p>
            <a:r>
              <a:rPr lang="en-GB" dirty="0" err="1">
                <a:latin typeface="Times New Roman" panose="02020603050405020304" pitchFamily="18" charset="0"/>
                <a:cs typeface="Times New Roman" panose="02020603050405020304" pitchFamily="18" charset="0"/>
              </a:rPr>
              <a:t>Furidha</a:t>
            </a:r>
            <a:r>
              <a:rPr lang="en-GB" dirty="0">
                <a:latin typeface="Times New Roman" panose="02020603050405020304" pitchFamily="18" charset="0"/>
                <a:cs typeface="Times New Roman" panose="02020603050405020304" pitchFamily="18" charset="0"/>
              </a:rPr>
              <a:t>, B.W., (2023). Comprehension of the descriptive qualitative research method: A critical assessment of the literature. </a:t>
            </a:r>
            <a:r>
              <a:rPr lang="en-GB" i="1" dirty="0" err="1">
                <a:latin typeface="Times New Roman" panose="02020603050405020304" pitchFamily="18" charset="0"/>
                <a:cs typeface="Times New Roman" panose="02020603050405020304" pitchFamily="18" charset="0"/>
              </a:rPr>
              <a:t>Acitya</a:t>
            </a:r>
            <a:r>
              <a:rPr lang="en-GB" i="1"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Wisesa</a:t>
            </a:r>
            <a:r>
              <a:rPr lang="en-GB" i="1" dirty="0">
                <a:latin typeface="Times New Roman" panose="02020603050405020304" pitchFamily="18" charset="0"/>
                <a:cs typeface="Times New Roman" panose="02020603050405020304" pitchFamily="18" charset="0"/>
              </a:rPr>
              <a:t>: Journal Of Multidisciplinary Research</a:t>
            </a:r>
            <a:r>
              <a:rPr lang="en-GB" dirty="0">
                <a:latin typeface="Times New Roman" panose="02020603050405020304" pitchFamily="18" charset="0"/>
                <a:cs typeface="Times New Roman" panose="02020603050405020304" pitchFamily="18" charset="0"/>
              </a:rPr>
              <a:t>, pp.1-8. Available at:</a:t>
            </a:r>
            <a:r>
              <a:rPr lang="en-GB" dirty="0">
                <a:latin typeface="Times New Roman" panose="02020603050405020304" pitchFamily="18" charset="0"/>
                <a:cs typeface="Times New Roman" panose="02020603050405020304" pitchFamily="18" charset="0"/>
                <a:hlinkClick r:id="rId9"/>
              </a:rPr>
              <a:t> https://www.journal.jfpublisher.com/index.php/jmr/article/download/443/869</a:t>
            </a:r>
            <a:r>
              <a:rPr lang="en-GB" dirty="0">
                <a:latin typeface="Times New Roman" panose="02020603050405020304" pitchFamily="18" charset="0"/>
                <a:cs typeface="Times New Roman" panose="02020603050405020304" pitchFamily="18" charset="0"/>
              </a:rPr>
              <a:t> (Accessed: 9 March 2026)</a:t>
            </a:r>
          </a:p>
          <a:p>
            <a:r>
              <a:rPr lang="en-GB" dirty="0">
                <a:latin typeface="Times New Roman" panose="02020603050405020304" pitchFamily="18" charset="0"/>
                <a:cs typeface="Times New Roman" panose="02020603050405020304" pitchFamily="18" charset="0"/>
              </a:rPr>
              <a:t>GOV.UK, (2025) </a:t>
            </a:r>
            <a:r>
              <a:rPr lang="en-GB" i="1" dirty="0">
                <a:latin typeface="Times New Roman" panose="02020603050405020304" pitchFamily="18" charset="0"/>
                <a:cs typeface="Times New Roman" panose="02020603050405020304" pitchFamily="18" charset="0"/>
              </a:rPr>
              <a:t>UK statistics on waste.</a:t>
            </a:r>
            <a:r>
              <a:rPr lang="en-GB" dirty="0">
                <a:latin typeface="Times New Roman" panose="02020603050405020304" pitchFamily="18" charset="0"/>
                <a:cs typeface="Times New Roman" panose="02020603050405020304" pitchFamily="18" charset="0"/>
              </a:rPr>
              <a:t> Available at:</a:t>
            </a:r>
            <a:r>
              <a:rPr lang="en-GB" dirty="0">
                <a:latin typeface="Times New Roman" panose="02020603050405020304" pitchFamily="18" charset="0"/>
                <a:cs typeface="Times New Roman" panose="02020603050405020304" pitchFamily="18" charset="0"/>
                <a:hlinkClick r:id="rId10"/>
              </a:rPr>
              <a:t> </a:t>
            </a:r>
            <a:r>
              <a:rPr lang="en-GB" dirty="0">
                <a:latin typeface="Times New Roman" panose="02020603050405020304" pitchFamily="18" charset="0"/>
                <a:cs typeface="Times New Roman" panose="02020603050405020304" pitchFamily="18" charset="0"/>
                <a:hlinkClick r:id="rId11"/>
              </a:rPr>
              <a:t>https://www.gov.uk/government/statistics/uk-waste-data/uk-statistics-on-waste</a:t>
            </a:r>
            <a:r>
              <a:rPr lang="en-GB" dirty="0">
                <a:latin typeface="Times New Roman" panose="02020603050405020304" pitchFamily="18" charset="0"/>
                <a:cs typeface="Times New Roman" panose="02020603050405020304" pitchFamily="18" charset="0"/>
              </a:rPr>
              <a:t> (Accessed: 9 March 2026)</a:t>
            </a:r>
          </a:p>
          <a:p>
            <a:r>
              <a:rPr lang="en-GB" dirty="0">
                <a:latin typeface="Times New Roman" panose="02020603050405020304" pitchFamily="18" charset="0"/>
                <a:cs typeface="Times New Roman" panose="02020603050405020304" pitchFamily="18" charset="0"/>
              </a:rPr>
              <a:t>Junjie, M. and </a:t>
            </a:r>
            <a:r>
              <a:rPr lang="en-GB" dirty="0" err="1">
                <a:latin typeface="Times New Roman" panose="02020603050405020304" pitchFamily="18" charset="0"/>
                <a:cs typeface="Times New Roman" panose="02020603050405020304" pitchFamily="18" charset="0"/>
              </a:rPr>
              <a:t>Yingxin</a:t>
            </a:r>
            <a:r>
              <a:rPr lang="en-GB" dirty="0">
                <a:latin typeface="Times New Roman" panose="02020603050405020304" pitchFamily="18" charset="0"/>
                <a:cs typeface="Times New Roman" panose="02020603050405020304" pitchFamily="18" charset="0"/>
              </a:rPr>
              <a:t>, M., (2022). ‘The Discussions of Positivism and Interpretivism’. </a:t>
            </a:r>
            <a:r>
              <a:rPr lang="en-GB" i="1" dirty="0">
                <a:latin typeface="Times New Roman" panose="02020603050405020304" pitchFamily="18" charset="0"/>
                <a:cs typeface="Times New Roman" panose="02020603050405020304" pitchFamily="18" charset="0"/>
              </a:rPr>
              <a:t>Online Submission</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4</a:t>
            </a:r>
            <a:r>
              <a:rPr lang="en-GB" dirty="0">
                <a:latin typeface="Times New Roman" panose="02020603050405020304" pitchFamily="18" charset="0"/>
                <a:cs typeface="Times New Roman" panose="02020603050405020304" pitchFamily="18" charset="0"/>
              </a:rPr>
              <a:t>(1), pp.10-14. Available at:</a:t>
            </a:r>
            <a:r>
              <a:rPr lang="en-GB" dirty="0">
                <a:latin typeface="Times New Roman" panose="02020603050405020304" pitchFamily="18" charset="0"/>
                <a:cs typeface="Times New Roman" panose="02020603050405020304" pitchFamily="18" charset="0"/>
                <a:hlinkClick r:id="rId12"/>
              </a:rPr>
              <a:t> https://files.eric.ed.gov/fulltext/ED619359.pdf</a:t>
            </a:r>
            <a:r>
              <a:rPr lang="en-GB" dirty="0">
                <a:latin typeface="Times New Roman" panose="02020603050405020304" pitchFamily="18" charset="0"/>
                <a:cs typeface="Times New Roman" panose="02020603050405020304" pitchFamily="18" charset="0"/>
              </a:rPr>
              <a:t> (Accessed: 9 March 2026)</a:t>
            </a:r>
          </a:p>
          <a:p>
            <a:r>
              <a:rPr lang="en-GB" dirty="0">
                <a:latin typeface="Times New Roman" panose="02020603050405020304" pitchFamily="18" charset="0"/>
                <a:cs typeface="Times New Roman" panose="02020603050405020304" pitchFamily="18" charset="0"/>
              </a:rPr>
              <a:t>Llopis-Albert, C., Rubio, F., Zeng, S., Grima-Olmedo, J. and Grima-Olmedo, C., (2022). ‘The Sustainable Development Goals (SDGs) applied to Mechanical Engineering’. </a:t>
            </a:r>
            <a:r>
              <a:rPr lang="en-GB" i="1" dirty="0">
                <a:latin typeface="Times New Roman" panose="02020603050405020304" pitchFamily="18" charset="0"/>
                <a:cs typeface="Times New Roman" panose="02020603050405020304" pitchFamily="18" charset="0"/>
              </a:rPr>
              <a:t>Multidisciplinary Journal for Education, Social and Technological Sciences</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9</a:t>
            </a:r>
            <a:r>
              <a:rPr lang="en-GB" dirty="0">
                <a:latin typeface="Times New Roman" panose="02020603050405020304" pitchFamily="18" charset="0"/>
                <a:cs typeface="Times New Roman" panose="02020603050405020304" pitchFamily="18" charset="0"/>
              </a:rPr>
              <a:t>(1), pp.59-70. Available at:</a:t>
            </a:r>
            <a:r>
              <a:rPr lang="en-GB" dirty="0">
                <a:latin typeface="Times New Roman" panose="02020603050405020304" pitchFamily="18" charset="0"/>
                <a:cs typeface="Times New Roman" panose="02020603050405020304" pitchFamily="18" charset="0"/>
                <a:hlinkClick r:id="rId13"/>
              </a:rPr>
              <a:t> https://polipapers.upv.es/index.php/MUSE/article/view/17269/14940</a:t>
            </a:r>
            <a:r>
              <a:rPr lang="en-GB" dirty="0">
                <a:latin typeface="Times New Roman" panose="02020603050405020304" pitchFamily="18" charset="0"/>
                <a:cs typeface="Times New Roman" panose="02020603050405020304" pitchFamily="18" charset="0"/>
              </a:rPr>
              <a:t> (Accessed: 9 March 2026)</a:t>
            </a:r>
          </a:p>
          <a:p>
            <a:r>
              <a:rPr lang="en-GB" dirty="0">
                <a:latin typeface="Times New Roman" panose="02020603050405020304" pitchFamily="18" charset="0"/>
                <a:cs typeface="Times New Roman" panose="02020603050405020304" pitchFamily="18" charset="0"/>
              </a:rPr>
              <a:t>Meshram, K.K., (2024). ‘The circular economy, 5R framework, and green organic practices: pillars of sustainable development and zero-waste living’. </a:t>
            </a:r>
            <a:r>
              <a:rPr lang="en-GB" i="1" dirty="0">
                <a:latin typeface="Times New Roman" panose="02020603050405020304" pitchFamily="18" charset="0"/>
                <a:cs typeface="Times New Roman" panose="02020603050405020304" pitchFamily="18" charset="0"/>
              </a:rPr>
              <a:t>Discover Environment</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2</a:t>
            </a:r>
            <a:r>
              <a:rPr lang="en-GB" dirty="0">
                <a:latin typeface="Times New Roman" panose="02020603050405020304" pitchFamily="18" charset="0"/>
                <a:cs typeface="Times New Roman" panose="02020603050405020304" pitchFamily="18" charset="0"/>
              </a:rPr>
              <a:t>(1), p.147. Available at:</a:t>
            </a:r>
            <a:r>
              <a:rPr lang="en-GB" dirty="0">
                <a:latin typeface="Times New Roman" panose="02020603050405020304" pitchFamily="18" charset="0"/>
                <a:cs typeface="Times New Roman" panose="02020603050405020304" pitchFamily="18" charset="0"/>
                <a:hlinkClick r:id="rId14"/>
              </a:rPr>
              <a:t> https://link.springer.com/content/pdf/10.1007/s44274-024-00177-4.pdf</a:t>
            </a:r>
            <a:r>
              <a:rPr lang="en-GB" dirty="0">
                <a:latin typeface="Times New Roman" panose="02020603050405020304" pitchFamily="18" charset="0"/>
                <a:cs typeface="Times New Roman" panose="02020603050405020304" pitchFamily="18" charset="0"/>
              </a:rPr>
              <a:t> (Accessed: 9 March 2026)</a:t>
            </a:r>
          </a:p>
          <a:p>
            <a:r>
              <a:rPr lang="en-GB" dirty="0">
                <a:latin typeface="Times New Roman" panose="02020603050405020304" pitchFamily="18" charset="0"/>
                <a:cs typeface="Times New Roman" panose="02020603050405020304" pitchFamily="18" charset="0"/>
              </a:rPr>
              <a:t>Narkhede, G., Pasi, B., Rajhans, N. and Kulkarni, A., (2023). ‘Industry 5.0 and the future of sustainable manufacturing: A systematic literature review’. </a:t>
            </a:r>
            <a:r>
              <a:rPr lang="en-GB" i="1" dirty="0">
                <a:latin typeface="Times New Roman" panose="02020603050405020304" pitchFamily="18" charset="0"/>
                <a:cs typeface="Times New Roman" panose="02020603050405020304" pitchFamily="18" charset="0"/>
              </a:rPr>
              <a:t>Business Strategy &amp; Development</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6</a:t>
            </a:r>
            <a:r>
              <a:rPr lang="en-GB" dirty="0">
                <a:latin typeface="Times New Roman" panose="02020603050405020304" pitchFamily="18" charset="0"/>
                <a:cs typeface="Times New Roman" panose="02020603050405020304" pitchFamily="18" charset="0"/>
              </a:rPr>
              <a:t>(4), pp.704-723. Available at:</a:t>
            </a:r>
            <a:r>
              <a:rPr lang="en-GB" dirty="0">
                <a:latin typeface="Times New Roman" panose="02020603050405020304" pitchFamily="18" charset="0"/>
                <a:cs typeface="Times New Roman" panose="02020603050405020304" pitchFamily="18" charset="0"/>
                <a:hlinkClick r:id="rId15"/>
              </a:rPr>
              <a:t> https://www.researchgate.net/profile/Ganesh-Narkhede/publication/373033026_Industry_50_and_the_future_of_sustainable_manufacturing_A_systematic_literature_review/links/64d789f778e40b48bd441bd4/Industry-50-and-the-future-of-sustainable-manufacturing-A-systematic-literature-review.pdf</a:t>
            </a:r>
            <a:r>
              <a:rPr lang="en-GB" dirty="0">
                <a:latin typeface="Times New Roman" panose="02020603050405020304" pitchFamily="18" charset="0"/>
                <a:cs typeface="Times New Roman" panose="02020603050405020304" pitchFamily="18" charset="0"/>
              </a:rPr>
              <a:t> (Accessed: 9 March 2026)</a:t>
            </a:r>
          </a:p>
          <a:p>
            <a:r>
              <a:rPr lang="en-GB" dirty="0">
                <a:latin typeface="Times New Roman" panose="02020603050405020304" pitchFamily="18" charset="0"/>
                <a:cs typeface="Times New Roman" panose="02020603050405020304" pitchFamily="18" charset="0"/>
              </a:rPr>
              <a:t>Niewiadomski, P. and Stachowiak, A., (2024). ‘Identification of barriers to sustainable manufacturing implementation—The perspective of manufacturers of parts and components for agricultural transport’. </a:t>
            </a:r>
            <a:r>
              <a:rPr lang="en-GB" i="1" dirty="0">
                <a:latin typeface="Times New Roman" panose="02020603050405020304" pitchFamily="18" charset="0"/>
                <a:cs typeface="Times New Roman" panose="02020603050405020304" pitchFamily="18" charset="0"/>
              </a:rPr>
              <a:t>Sustainability</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16</a:t>
            </a:r>
            <a:r>
              <a:rPr lang="en-GB" dirty="0">
                <a:latin typeface="Times New Roman" panose="02020603050405020304" pitchFamily="18" charset="0"/>
                <a:cs typeface="Times New Roman" panose="02020603050405020304" pitchFamily="18" charset="0"/>
              </a:rPr>
              <a:t>(6), p.2244. Available at:</a:t>
            </a:r>
            <a:r>
              <a:rPr lang="en-GB" dirty="0">
                <a:latin typeface="Times New Roman" panose="02020603050405020304" pitchFamily="18" charset="0"/>
                <a:cs typeface="Times New Roman" panose="02020603050405020304" pitchFamily="18" charset="0"/>
                <a:hlinkClick r:id="rId10"/>
              </a:rPr>
              <a:t> https://www.mdpi.com/2071-1050/16/6/2244</a:t>
            </a:r>
            <a:r>
              <a:rPr lang="en-GB" dirty="0">
                <a:latin typeface="Times New Roman" panose="02020603050405020304" pitchFamily="18" charset="0"/>
                <a:cs typeface="Times New Roman" panose="02020603050405020304" pitchFamily="18" charset="0"/>
              </a:rPr>
              <a:t> (Accessed: 9 March 2026)</a:t>
            </a:r>
          </a:p>
          <a:p>
            <a:r>
              <a:rPr lang="en-GB" dirty="0" err="1">
                <a:latin typeface="Times New Roman" panose="02020603050405020304" pitchFamily="18" charset="0"/>
                <a:cs typeface="Times New Roman" panose="02020603050405020304" pitchFamily="18" charset="0"/>
              </a:rPr>
              <a:t>Rusmayadi</a:t>
            </a:r>
            <a:r>
              <a:rPr lang="en-GB" dirty="0">
                <a:latin typeface="Times New Roman" panose="02020603050405020304" pitchFamily="18" charset="0"/>
                <a:cs typeface="Times New Roman" panose="02020603050405020304" pitchFamily="18" charset="0"/>
              </a:rPr>
              <a:t>, G., </a:t>
            </a:r>
            <a:r>
              <a:rPr lang="en-GB" dirty="0" err="1">
                <a:latin typeface="Times New Roman" panose="02020603050405020304" pitchFamily="18" charset="0"/>
                <a:cs typeface="Times New Roman" panose="02020603050405020304" pitchFamily="18" charset="0"/>
              </a:rPr>
              <a:t>Supriandi</a:t>
            </a:r>
            <a:r>
              <a:rPr lang="en-GB" dirty="0">
                <a:latin typeface="Times New Roman" panose="02020603050405020304" pitchFamily="18" charset="0"/>
                <a:cs typeface="Times New Roman" panose="02020603050405020304" pitchFamily="18" charset="0"/>
              </a:rPr>
              <a:t>, S. and </a:t>
            </a:r>
            <a:r>
              <a:rPr lang="en-GB" dirty="0" err="1">
                <a:latin typeface="Times New Roman" panose="02020603050405020304" pitchFamily="18" charset="0"/>
                <a:cs typeface="Times New Roman" panose="02020603050405020304" pitchFamily="18" charset="0"/>
              </a:rPr>
              <a:t>Pahrijal</a:t>
            </a:r>
            <a:r>
              <a:rPr lang="en-GB" dirty="0">
                <a:latin typeface="Times New Roman" panose="02020603050405020304" pitchFamily="18" charset="0"/>
                <a:cs typeface="Times New Roman" panose="02020603050405020304" pitchFamily="18" charset="0"/>
              </a:rPr>
              <a:t>, R., (2023). ‘Trends and impact of sustainable energy technologies in mechanical engineering: A bibliometric study’. </a:t>
            </a:r>
            <a:r>
              <a:rPr lang="en-GB" i="1" dirty="0">
                <a:latin typeface="Times New Roman" panose="02020603050405020304" pitchFamily="18" charset="0"/>
                <a:cs typeface="Times New Roman" panose="02020603050405020304" pitchFamily="18" charset="0"/>
              </a:rPr>
              <a:t>West Science Interdisciplinary Studies</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a:t>
            </a:r>
            <a:r>
              <a:rPr lang="en-GB" dirty="0">
                <a:latin typeface="Times New Roman" panose="02020603050405020304" pitchFamily="18" charset="0"/>
                <a:cs typeface="Times New Roman" panose="02020603050405020304" pitchFamily="18" charset="0"/>
              </a:rPr>
              <a:t>(09), pp.831-841. Available at:</a:t>
            </a:r>
            <a:r>
              <a:rPr lang="en-GB" dirty="0">
                <a:latin typeface="Times New Roman" panose="02020603050405020304" pitchFamily="18" charset="0"/>
                <a:cs typeface="Times New Roman" panose="02020603050405020304" pitchFamily="18" charset="0"/>
                <a:hlinkClick r:id="rId16"/>
              </a:rPr>
              <a:t> https://pdfs.semanticscholar.org/e03c/dc93131f63ab89ffc4f405faf48e93c5bbc1.pdf</a:t>
            </a:r>
            <a:r>
              <a:rPr lang="en-GB" dirty="0">
                <a:latin typeface="Times New Roman" panose="02020603050405020304" pitchFamily="18" charset="0"/>
                <a:cs typeface="Times New Roman" panose="02020603050405020304" pitchFamily="18" charset="0"/>
              </a:rPr>
              <a:t> (Accessed: 9 March 2026)</a:t>
            </a:r>
          </a:p>
          <a:p>
            <a:r>
              <a:rPr lang="en-GB" dirty="0">
                <a:latin typeface="Times New Roman" panose="02020603050405020304" pitchFamily="18" charset="0"/>
                <a:cs typeface="Times New Roman" panose="02020603050405020304" pitchFamily="18" charset="0"/>
              </a:rPr>
              <a:t>Sergio, M., (2022). ‘An approach to evaluate the impact of the introduction of a disassembly line in traditional manufacturing systems’. </a:t>
            </a:r>
            <a:r>
              <a:rPr lang="en-GB" i="1" dirty="0">
                <a:latin typeface="Times New Roman" panose="02020603050405020304" pitchFamily="18" charset="0"/>
                <a:cs typeface="Times New Roman" panose="02020603050405020304" pitchFamily="18" charset="0"/>
              </a:rPr>
              <a:t>Journal of Industrial Engineering and Management</a:t>
            </a:r>
            <a:r>
              <a:rPr lang="en-GB" dirty="0">
                <a:latin typeface="Times New Roman" panose="02020603050405020304" pitchFamily="18" charset="0"/>
                <a:cs typeface="Times New Roman" panose="02020603050405020304" pitchFamily="18" charset="0"/>
              </a:rPr>
              <a:t>. Available at:</a:t>
            </a:r>
            <a:r>
              <a:rPr lang="en-GB" dirty="0">
                <a:latin typeface="Times New Roman" panose="02020603050405020304" pitchFamily="18" charset="0"/>
                <a:cs typeface="Times New Roman" panose="02020603050405020304" pitchFamily="18" charset="0"/>
                <a:hlinkClick r:id="rId17"/>
              </a:rPr>
              <a:t> https://doi.org/10.3926/jiem.3605</a:t>
            </a:r>
            <a:r>
              <a:rPr lang="en-GB" dirty="0">
                <a:latin typeface="Times New Roman" panose="02020603050405020304" pitchFamily="18" charset="0"/>
                <a:cs typeface="Times New Roman" panose="02020603050405020304" pitchFamily="18" charset="0"/>
              </a:rPr>
              <a:t> (Accessed: 9 March 2026)</a:t>
            </a:r>
          </a:p>
          <a:p>
            <a:r>
              <a:rPr lang="en-GB" dirty="0" err="1">
                <a:latin typeface="Times New Roman" panose="02020603050405020304" pitchFamily="18" charset="0"/>
                <a:cs typeface="Times New Roman" panose="02020603050405020304" pitchFamily="18" charset="0"/>
              </a:rPr>
              <a:t>Smol</a:t>
            </a:r>
            <a:r>
              <a:rPr lang="en-GB" dirty="0">
                <a:latin typeface="Times New Roman" panose="02020603050405020304" pitchFamily="18" charset="0"/>
                <a:cs typeface="Times New Roman" panose="02020603050405020304" pitchFamily="18" charset="0"/>
              </a:rPr>
              <a:t>, M., Mejia, A. and Howarth, M., (2023). ‘Business opportunities in the water and wastewater sector through the </a:t>
            </a:r>
            <a:r>
              <a:rPr lang="en-GB" dirty="0" err="1">
                <a:latin typeface="Times New Roman" panose="02020603050405020304" pitchFamily="18" charset="0"/>
                <a:cs typeface="Times New Roman" panose="02020603050405020304" pitchFamily="18" charset="0"/>
              </a:rPr>
              <a:t>ReSOLVE</a:t>
            </a:r>
            <a:r>
              <a:rPr lang="en-GB" dirty="0">
                <a:latin typeface="Times New Roman" panose="02020603050405020304" pitchFamily="18" charset="0"/>
                <a:cs typeface="Times New Roman" panose="02020603050405020304" pitchFamily="18" charset="0"/>
              </a:rPr>
              <a:t> framework’. In </a:t>
            </a:r>
            <a:r>
              <a:rPr lang="en-GB" i="1" dirty="0">
                <a:latin typeface="Times New Roman" panose="02020603050405020304" pitchFamily="18" charset="0"/>
                <a:cs typeface="Times New Roman" panose="02020603050405020304" pitchFamily="18" charset="0"/>
              </a:rPr>
              <a:t>Water in circular economy</a:t>
            </a:r>
            <a:r>
              <a:rPr lang="en-GB" dirty="0">
                <a:latin typeface="Times New Roman" panose="02020603050405020304" pitchFamily="18" charset="0"/>
                <a:cs typeface="Times New Roman" panose="02020603050405020304" pitchFamily="18" charset="0"/>
              </a:rPr>
              <a:t> (pp. 225-233). Cham: Springer International Publishing. Available at:</a:t>
            </a:r>
            <a:r>
              <a:rPr lang="en-GB" dirty="0">
                <a:latin typeface="Times New Roman" panose="02020603050405020304" pitchFamily="18" charset="0"/>
                <a:cs typeface="Times New Roman" panose="02020603050405020304" pitchFamily="18" charset="0"/>
                <a:hlinkClick r:id="rId18"/>
              </a:rPr>
              <a:t> https://www.researchgate.net/profile/Marzena-Smol/publication/369785086_Business_Opportunities_in_the_Water_and_Wastewater_Sector_Through_the_ReSOLVE_Framework/links/642dcc0a609c170a13f7bbea/Business-Opportunities-in-the-Water-and-Wastewater-Sector-Through-the-ReSOLVE-Framework.pdf</a:t>
            </a:r>
            <a:r>
              <a:rPr lang="en-GB" dirty="0">
                <a:latin typeface="Times New Roman" panose="02020603050405020304" pitchFamily="18" charset="0"/>
                <a:cs typeface="Times New Roman" panose="02020603050405020304" pitchFamily="18" charset="0"/>
              </a:rPr>
              <a:t> (Accessed: 9 March 2026)</a:t>
            </a:r>
          </a:p>
          <a:p>
            <a:r>
              <a:rPr lang="en-GB" dirty="0">
                <a:latin typeface="Times New Roman" panose="02020603050405020304" pitchFamily="18" charset="0"/>
                <a:cs typeface="Times New Roman" panose="02020603050405020304" pitchFamily="18" charset="0"/>
              </a:rPr>
              <a:t>Statista, (2026). Waste generation share in the United Kingdom 2020, by source. Available at:</a:t>
            </a:r>
            <a:r>
              <a:rPr lang="en-GB" dirty="0">
                <a:latin typeface="Times New Roman" panose="02020603050405020304" pitchFamily="18" charset="0"/>
                <a:cs typeface="Times New Roman" panose="02020603050405020304" pitchFamily="18" charset="0"/>
                <a:hlinkClick r:id="rId10"/>
              </a:rPr>
              <a:t> </a:t>
            </a:r>
            <a:r>
              <a:rPr lang="en-GB" dirty="0">
                <a:latin typeface="Times New Roman" panose="02020603050405020304" pitchFamily="18" charset="0"/>
                <a:cs typeface="Times New Roman" panose="02020603050405020304" pitchFamily="18" charset="0"/>
                <a:hlinkClick r:id="rId19"/>
              </a:rPr>
              <a:t>https://www.statista.com/statistics/1317719/waste-generation-split-uk-by-source/?srsltid=AfmBOoooR3-8d0tbMSwPte01oxDh9JQg60YT2ckPqETQ95bbIh2TUKTB</a:t>
            </a:r>
            <a:r>
              <a:rPr lang="en-GB" dirty="0">
                <a:latin typeface="Times New Roman" panose="02020603050405020304" pitchFamily="18" charset="0"/>
                <a:cs typeface="Times New Roman" panose="02020603050405020304" pitchFamily="18" charset="0"/>
              </a:rPr>
              <a:t> (Accessed: 9 March 2026)</a:t>
            </a:r>
          </a:p>
        </p:txBody>
      </p:sp>
    </p:spTree>
    <p:extLst>
      <p:ext uri="{BB962C8B-B14F-4D97-AF65-F5344CB8AC3E}">
        <p14:creationId xmlns:p14="http://schemas.microsoft.com/office/powerpoint/2010/main" val="7631598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98D1675B-7325-48AD-994B-0DEF3379A98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Quotable</Template>
  <TotalTime>23</TotalTime>
  <Words>3129</Words>
  <PresentationFormat>Widescreen</PresentationFormat>
  <Paragraphs>97</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Century Gothic</vt:lpstr>
      <vt:lpstr>Times New Roman</vt:lpstr>
      <vt:lpstr>Wingdings 2</vt:lpstr>
      <vt:lpstr>Quotable</vt:lpstr>
      <vt:lpstr>TOPIC: SUSTAINABLE MANUFACTURING AND CIRCULAR ECONOMY: REDUCING INDUSTRIAL WASTE IN MECHANICAL ENGINEERING PRODUCTION</vt:lpstr>
      <vt:lpstr>INTRODUCTION</vt:lpstr>
      <vt:lpstr>INTRODUCTION</vt:lpstr>
      <vt:lpstr>LITERATURE REVIEW</vt:lpstr>
      <vt:lpstr>LITERATURE REVIEW</vt:lpstr>
      <vt:lpstr>LITERATURE REVIEW </vt:lpstr>
      <vt:lpstr>METHODS</vt:lpstr>
      <vt:lpstr>METHODS</vt:lpstr>
      <vt:lpstr>RESULTS</vt:lpstr>
      <vt:lpstr>RESULTS</vt:lpstr>
      <vt:lpstr>EVALUATION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2026-03-09T11:02:34Z</dcterms:created>
  <dcterms:modified xsi:type="dcterms:W3CDTF">2026-03-09T14:42:39Z</dcterms:modified>
</cp:coreProperties>
</file>