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12" r:id="rId1"/>
  </p:sldMasterIdLst>
  <p:sldIdLst>
    <p:sldId id="267" r:id="rId2"/>
    <p:sldId id="257" r:id="rId3"/>
    <p:sldId id="268" r:id="rId4"/>
    <p:sldId id="259" r:id="rId5"/>
    <p:sldId id="270" r:id="rId6"/>
    <p:sldId id="269" r:id="rId7"/>
    <p:sldId id="262" r:id="rId8"/>
    <p:sldId id="263" r:id="rId9"/>
    <p:sldId id="264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D9D9"/>
    <a:srgbClr val="1D1A11"/>
    <a:srgbClr val="9BD4E8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E779A3-8088-542C-480E-91D9619AA269}" v="401" dt="2025-06-29T13:18:39.3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6/29/2025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66778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6/29/2025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1549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6/29/2025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8642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6/29/2025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4748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6/29/2025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1057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6/29/2025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541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6/29/2025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6168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6/29/2025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5502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6/29/2025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5324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6/29/2025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2794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6/29/2025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85747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6/29/2025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589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7" r:id="rId1"/>
    <p:sldLayoutId id="2147484008" r:id="rId2"/>
    <p:sldLayoutId id="2147484009" r:id="rId3"/>
    <p:sldLayoutId id="2147484010" r:id="rId4"/>
    <p:sldLayoutId id="2147484011" r:id="rId5"/>
    <p:sldLayoutId id="2147484005" r:id="rId6"/>
    <p:sldLayoutId id="2147484001" r:id="rId7"/>
    <p:sldLayoutId id="2147484002" r:id="rId8"/>
    <p:sldLayoutId id="2147484003" r:id="rId9"/>
    <p:sldLayoutId id="2147484004" r:id="rId10"/>
    <p:sldLayoutId id="2147484006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leap.com/beyond-the-vle-transforming-online-discussion-and-collaboration-through-microsoft-teams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ree Diverse team planning Image | Download at StockCake">
            <a:extLst>
              <a:ext uri="{FF2B5EF4-FFF2-40B4-BE49-F238E27FC236}">
                <a16:creationId xmlns:a16="http://schemas.microsoft.com/office/drawing/2014/main" id="{EC738B3E-4046-B86C-94C3-A64C758A6E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4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8C45E66-EDCD-0A67-CA60-2A16C8633406}"/>
              </a:ext>
            </a:extLst>
          </p:cNvPr>
          <p:cNvSpPr txBox="1">
            <a:spLocks/>
          </p:cNvSpPr>
          <p:nvPr/>
        </p:nvSpPr>
        <p:spPr>
          <a:xfrm>
            <a:off x="6405032" y="776885"/>
            <a:ext cx="5605731" cy="1875507"/>
          </a:xfrm>
          <a:prstGeom prst="rect">
            <a:avLst/>
          </a:prstGeom>
          <a:solidFill>
            <a:srgbClr val="1D1A11">
              <a:alpha val="65000"/>
            </a:srgbClr>
          </a:solidFill>
        </p:spPr>
        <p:txBody>
          <a:bodyPr vert="horz" lIns="109728" tIns="109728" rIns="109728" bIns="91440" rtlCol="0" anchor="b">
            <a:normAutofit/>
          </a:bodyPr>
          <a:lstStyle>
            <a:lvl1pPr algn="l" defTabSz="914400" rtl="0" eaLnBrk="1" latinLnBrk="0" hangingPunct="1">
              <a:lnSpc>
                <a:spcPct val="130000"/>
              </a:lnSpc>
              <a:spcBef>
                <a:spcPct val="0"/>
              </a:spcBef>
              <a:buNone/>
              <a:defRPr sz="32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10000"/>
              </a:lnSpc>
            </a:pPr>
            <a:r>
              <a:rPr lang="en-US" sz="4600" i="1" u="sng" dirty="0">
                <a:solidFill>
                  <a:schemeClr val="bg1">
                    <a:lumMod val="85000"/>
                  </a:schemeClr>
                </a:solidFill>
              </a:rPr>
              <a:t>What Makes an Effective Team?</a:t>
            </a:r>
            <a:endParaRPr lang="en-US" sz="4600" u="sng">
              <a:solidFill>
                <a:schemeClr val="bg1">
                  <a:lumMod val="85000"/>
                </a:schemeClr>
              </a:solidFill>
              <a:ea typeface="Meiryo"/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B504D5AC-B188-036D-76CF-0671807418FC}"/>
              </a:ext>
            </a:extLst>
          </p:cNvPr>
          <p:cNvSpPr txBox="1">
            <a:spLocks/>
          </p:cNvSpPr>
          <p:nvPr/>
        </p:nvSpPr>
        <p:spPr>
          <a:xfrm>
            <a:off x="6401247" y="3424975"/>
            <a:ext cx="5609515" cy="2780033"/>
          </a:xfrm>
          <a:prstGeom prst="rect">
            <a:avLst/>
          </a:prstGeom>
          <a:solidFill>
            <a:srgbClr val="1D1A11">
              <a:alpha val="65000"/>
            </a:srgbClr>
          </a:solidFill>
        </p:spPr>
        <p:txBody>
          <a:bodyPr vert="horz" lIns="109728" tIns="109728" rIns="109728" bIns="91440" rtlCol="0" anchor="t">
            <a:noAutofit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800" b="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2024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4028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6032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8036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000" b="1" dirty="0">
                <a:solidFill>
                  <a:schemeClr val="bg1">
                    <a:lumMod val="85000"/>
                  </a:schemeClr>
                </a:solidFill>
              </a:rPr>
              <a:t>Key Areas:</a:t>
            </a:r>
            <a:endParaRPr lang="en-US" sz="1000" b="1" dirty="0">
              <a:solidFill>
                <a:schemeClr val="bg1">
                  <a:lumMod val="85000"/>
                </a:schemeClr>
              </a:solidFill>
              <a:ea typeface="Meiryo"/>
            </a:endParaRPr>
          </a:p>
          <a:p>
            <a:pPr indent="-285750">
              <a:lnSpc>
                <a:spcPct val="120000"/>
              </a:lnSpc>
              <a:buFont typeface="Corbel" panose="020B0503020204020204" pitchFamily="34" charset="0"/>
              <a:buChar char="•"/>
            </a:pPr>
            <a:r>
              <a:rPr lang="en-US" sz="1000" b="1" dirty="0">
                <a:solidFill>
                  <a:schemeClr val="bg1">
                    <a:lumMod val="85000"/>
                  </a:schemeClr>
                </a:solidFill>
              </a:rPr>
              <a:t>Definition and Understanding Group Dynamics</a:t>
            </a:r>
            <a:endParaRPr lang="en-US" sz="1000" dirty="0">
              <a:solidFill>
                <a:schemeClr val="bg1">
                  <a:lumMod val="85000"/>
                </a:schemeClr>
              </a:solidFill>
              <a:ea typeface="Meiryo"/>
            </a:endParaRPr>
          </a:p>
          <a:p>
            <a:pPr indent="-285750">
              <a:lnSpc>
                <a:spcPct val="120000"/>
              </a:lnSpc>
              <a:buFont typeface="Corbel" panose="020B0503020204020204" pitchFamily="34" charset="0"/>
              <a:buChar char="•"/>
            </a:pPr>
            <a:r>
              <a:rPr lang="en-US" sz="1000" b="1" dirty="0">
                <a:solidFill>
                  <a:schemeClr val="bg1">
                    <a:lumMod val="85000"/>
                  </a:schemeClr>
                </a:solidFill>
              </a:rPr>
              <a:t>Strategies to build Effective Relationships </a:t>
            </a:r>
            <a:endParaRPr lang="en-US" sz="1000" dirty="0">
              <a:solidFill>
                <a:schemeClr val="bg1">
                  <a:lumMod val="85000"/>
                </a:schemeClr>
              </a:solidFill>
              <a:ea typeface="Meiryo"/>
            </a:endParaRPr>
          </a:p>
          <a:p>
            <a:pPr indent="-285750">
              <a:lnSpc>
                <a:spcPct val="120000"/>
              </a:lnSpc>
              <a:buFont typeface="Corbel" panose="020B0503020204020204" pitchFamily="34" charset="0"/>
              <a:buChar char="•"/>
            </a:pPr>
            <a:r>
              <a:rPr lang="en-US" sz="1000" b="1" dirty="0">
                <a:solidFill>
                  <a:schemeClr val="bg1">
                    <a:lumMod val="85000"/>
                  </a:schemeClr>
                </a:solidFill>
                <a:ea typeface="Meiryo"/>
              </a:rPr>
              <a:t>Examples present in our group.</a:t>
            </a:r>
          </a:p>
          <a:p>
            <a:pPr indent="-285750">
              <a:lnSpc>
                <a:spcPct val="120000"/>
              </a:lnSpc>
              <a:buFont typeface="Corbel" panose="020B0503020204020204" pitchFamily="34" charset="0"/>
              <a:buChar char="•"/>
            </a:pPr>
            <a:endParaRPr lang="en-US" sz="1000" b="1" dirty="0">
              <a:solidFill>
                <a:schemeClr val="bg1">
                  <a:lumMod val="85000"/>
                </a:schemeClr>
              </a:solidFill>
              <a:ea typeface="Meiryo"/>
            </a:endParaRPr>
          </a:p>
          <a:p>
            <a:pPr indent="-228600">
              <a:lnSpc>
                <a:spcPct val="120000"/>
              </a:lnSpc>
              <a:buFont typeface="Corbel" panose="020B0503020204020204" pitchFamily="34" charset="0"/>
              <a:buChar char="+"/>
            </a:pPr>
            <a:r>
              <a:rPr lang="en-US" sz="1000" b="1" dirty="0">
                <a:solidFill>
                  <a:schemeClr val="bg1">
                    <a:lumMod val="85000"/>
                  </a:schemeClr>
                </a:solidFill>
              </a:rPr>
              <a:t>Group Dynamics Definition:</a:t>
            </a:r>
            <a:br>
              <a:rPr lang="en-US" sz="1000" dirty="0">
                <a:solidFill>
                  <a:schemeClr val="bg1">
                    <a:lumMod val="85000"/>
                  </a:schemeClr>
                </a:solidFill>
              </a:rPr>
            </a:br>
            <a:r>
              <a:rPr lang="en-US" sz="1000" dirty="0">
                <a:solidFill>
                  <a:schemeClr val="bg1">
                    <a:lumMod val="85000"/>
                  </a:schemeClr>
                </a:solidFill>
              </a:rPr>
              <a:t> “The interactions and processes that take place among team members that influence the behavior and performance of the group” (Forsyth, 2018).</a:t>
            </a:r>
            <a:endParaRPr lang="en-US" sz="1000" dirty="0">
              <a:solidFill>
                <a:schemeClr val="bg1">
                  <a:lumMod val="85000"/>
                </a:schemeClr>
              </a:solidFill>
              <a:ea typeface="Meiryo"/>
            </a:endParaRPr>
          </a:p>
          <a:p>
            <a:pPr indent="-228600">
              <a:lnSpc>
                <a:spcPct val="120000"/>
              </a:lnSpc>
              <a:buFont typeface="Corbel" panose="020B0503020204020204" pitchFamily="34" charset="0"/>
              <a:buChar char="+"/>
            </a:pPr>
            <a:endParaRPr lang="en-US" sz="1000" dirty="0">
              <a:solidFill>
                <a:schemeClr val="bg1">
                  <a:lumMod val="85000"/>
                </a:schemeClr>
              </a:solidFill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37336859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CDF39F-D4D4-022F-E5D0-B0701081F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271804" cy="1639888"/>
          </a:xfrm>
        </p:spPr>
        <p:txBody>
          <a:bodyPr anchor="b">
            <a:normAutofit/>
          </a:bodyPr>
          <a:lstStyle/>
          <a:p>
            <a:r>
              <a:rPr lang="en-US" b="0" dirty="0">
                <a:solidFill>
                  <a:schemeClr val="tx1">
                    <a:lumMod val="76000"/>
                    <a:lumOff val="24000"/>
                  </a:schemeClr>
                </a:solidFill>
                <a:ea typeface="+mj-lt"/>
                <a:cs typeface="+mj-lt"/>
              </a:rPr>
              <a:t>Understanding Group Dynamics</a:t>
            </a:r>
            <a:endParaRPr lang="en-US">
              <a:solidFill>
                <a:schemeClr val="tx1">
                  <a:lumMod val="76000"/>
                  <a:lumOff val="24000"/>
                </a:schemeClr>
              </a:solidFill>
              <a:ea typeface="Meiryo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4154DC-CB90-3000-5F51-8167A83EE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0126" y="5385973"/>
            <a:ext cx="5271804" cy="940530"/>
          </a:xfrm>
        </p:spPr>
        <p:txBody>
          <a:bodyPr vert="horz" lIns="109728" tIns="109728" rIns="109728" bIns="91440" rtlCol="0" anchor="t">
            <a:normAutofit fontScale="85000" lnSpcReduction="10000"/>
          </a:bodyPr>
          <a:lstStyle/>
          <a:p>
            <a:pPr algn="ctr"/>
            <a:r>
              <a:rPr lang="en-US" sz="1700" dirty="0">
                <a:solidFill>
                  <a:schemeClr val="tx1">
                    <a:lumMod val="76000"/>
                    <a:lumOff val="24000"/>
                  </a:schemeClr>
                </a:solidFill>
                <a:ea typeface="+mn-lt"/>
                <a:cs typeface="+mn-lt"/>
              </a:rPr>
              <a:t>To be an effective group: clarity, understanding as well as communication is necessary.</a:t>
            </a:r>
            <a:endParaRPr lang="en-US" sz="1700" dirty="0">
              <a:solidFill>
                <a:schemeClr val="tx1">
                  <a:lumMod val="76000"/>
                  <a:lumOff val="24000"/>
                </a:schemeClr>
              </a:solidFill>
              <a:ea typeface="Meiryo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group of people using devices&#10;&#10;AI-generated content may be incorrect.">
            <a:extLst>
              <a:ext uri="{FF2B5EF4-FFF2-40B4-BE49-F238E27FC236}">
                <a16:creationId xmlns:a16="http://schemas.microsoft.com/office/drawing/2014/main" id="{3258ED0F-2080-9D65-5107-014EFBD365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5080" r="25462" b="1"/>
          <a:stretch>
            <a:fillRect/>
          </a:stretch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8B358E1-D0C7-58A1-3320-10139415307D}"/>
              </a:ext>
            </a:extLst>
          </p:cNvPr>
          <p:cNvCxnSpPr/>
          <p:nvPr/>
        </p:nvCxnSpPr>
        <p:spPr>
          <a:xfrm>
            <a:off x="990600" y="2171700"/>
            <a:ext cx="4953000" cy="6350"/>
          </a:xfrm>
          <a:prstGeom prst="straightConnector1">
            <a:avLst/>
          </a:prstGeom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D2DEDD8-B950-2A84-A057-B071A9C10C2D}"/>
              </a:ext>
            </a:extLst>
          </p:cNvPr>
          <p:cNvSpPr/>
          <p:nvPr/>
        </p:nvSpPr>
        <p:spPr>
          <a:xfrm>
            <a:off x="992091" y="2506171"/>
            <a:ext cx="4948114" cy="781092"/>
          </a:xfrm>
          <a:prstGeom prst="roundRect">
            <a:avLst/>
          </a:prstGeom>
          <a:solidFill>
            <a:srgbClr val="9BD4E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Calibri"/>
              <a:buChar char="-"/>
            </a:pPr>
            <a:r>
              <a:rPr lang="en-US" sz="1700" dirty="0">
                <a:solidFill>
                  <a:schemeClr val="tx1">
                    <a:lumMod val="76000"/>
                    <a:lumOff val="24000"/>
                  </a:schemeClr>
                </a:solidFill>
                <a:ea typeface="Meiryo"/>
              </a:rPr>
              <a:t>Group dynamics influence collaboration, decision-making and morale.</a:t>
            </a:r>
            <a:endParaRPr lang="en-US" dirty="0">
              <a:solidFill>
                <a:schemeClr val="tx1">
                  <a:lumMod val="76000"/>
                  <a:lumOff val="24000"/>
                </a:schemeClr>
              </a:solidFill>
              <a:ea typeface="Meiryo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B13089E-4903-C7C7-FAAE-57D08CBA7179}"/>
              </a:ext>
            </a:extLst>
          </p:cNvPr>
          <p:cNvSpPr/>
          <p:nvPr/>
        </p:nvSpPr>
        <p:spPr>
          <a:xfrm>
            <a:off x="992090" y="3430564"/>
            <a:ext cx="4948114" cy="781092"/>
          </a:xfrm>
          <a:prstGeom prst="roundRect">
            <a:avLst/>
          </a:prstGeom>
          <a:solidFill>
            <a:srgbClr val="9BD4E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 algn="ctr">
              <a:lnSpc>
                <a:spcPct val="140000"/>
              </a:lnSpc>
              <a:spcBef>
                <a:spcPts val="930"/>
              </a:spcBef>
              <a:buFont typeface="Calibri"/>
              <a:buChar char="-"/>
            </a:pPr>
            <a:r>
              <a:rPr lang="en-US" sz="1400" dirty="0">
                <a:solidFill>
                  <a:schemeClr val="tx1">
                    <a:lumMod val="76000"/>
                    <a:lumOff val="24000"/>
                  </a:schemeClr>
                </a:solidFill>
                <a:ea typeface="Meiryo"/>
              </a:rPr>
              <a:t>Group dynamics are affected by communication, leadership and emotional responses.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A94D7E4-9CAB-34E0-75A2-9B2D7ACA2B67}"/>
              </a:ext>
            </a:extLst>
          </p:cNvPr>
          <p:cNvSpPr/>
          <p:nvPr/>
        </p:nvSpPr>
        <p:spPr>
          <a:xfrm>
            <a:off x="992089" y="4354957"/>
            <a:ext cx="4948114" cy="781092"/>
          </a:xfrm>
          <a:prstGeom prst="roundRect">
            <a:avLst/>
          </a:prstGeom>
          <a:solidFill>
            <a:srgbClr val="9BD4E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 algn="ctr">
              <a:lnSpc>
                <a:spcPct val="140000"/>
              </a:lnSpc>
              <a:spcBef>
                <a:spcPts val="930"/>
              </a:spcBef>
              <a:buFont typeface="Calibri"/>
              <a:buChar char="-"/>
            </a:pPr>
            <a:r>
              <a:rPr lang="en-US" sz="1700" dirty="0">
                <a:solidFill>
                  <a:schemeClr val="tx1">
                    <a:lumMod val="76000"/>
                    <a:lumOff val="24000"/>
                  </a:schemeClr>
                </a:solidFill>
                <a:ea typeface="Meiryo"/>
              </a:rPr>
              <a:t>Group dynamics can be productive and likewise dysfunctional</a:t>
            </a:r>
          </a:p>
        </p:txBody>
      </p:sp>
    </p:spTree>
    <p:extLst>
      <p:ext uri="{BB962C8B-B14F-4D97-AF65-F5344CB8AC3E}">
        <p14:creationId xmlns:p14="http://schemas.microsoft.com/office/powerpoint/2010/main" val="3624600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30127AE-B29E-4FDF-99D2-A2F1E7003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0CE40DC-5723-449B-A365-A61D8C262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A group of people sitting on a podium with a funnel&#10;&#10;AI-generated content may be incorrect.">
            <a:extLst>
              <a:ext uri="{FF2B5EF4-FFF2-40B4-BE49-F238E27FC236}">
                <a16:creationId xmlns:a16="http://schemas.microsoft.com/office/drawing/2014/main" id="{4E623249-8696-A296-617D-004B4D3C7E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068" r="-1" b="9912"/>
          <a:stretch>
            <a:fillRect/>
          </a:stretch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8207E96-6DFF-4119-B2EA-3299067D2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2598" y="0"/>
            <a:ext cx="10189600" cy="6858000"/>
          </a:xfrm>
          <a:custGeom>
            <a:avLst/>
            <a:gdLst>
              <a:gd name="connsiteX0" fmla="*/ 8513625 w 10189600"/>
              <a:gd name="connsiteY0" fmla="*/ 0 h 6858000"/>
              <a:gd name="connsiteX1" fmla="*/ 1434689 w 10189600"/>
              <a:gd name="connsiteY1" fmla="*/ 0 h 6858000"/>
              <a:gd name="connsiteX2" fmla="*/ 1271976 w 10189600"/>
              <a:gd name="connsiteY2" fmla="*/ 160651 h 6858000"/>
              <a:gd name="connsiteX3" fmla="*/ 0 w 10189600"/>
              <a:gd name="connsiteY3" fmla="*/ 3879329 h 6858000"/>
              <a:gd name="connsiteX4" fmla="*/ 1565101 w 10189600"/>
              <a:gd name="connsiteY4" fmla="*/ 6659296 h 6858000"/>
              <a:gd name="connsiteX5" fmla="*/ 1789426 w 10189600"/>
              <a:gd name="connsiteY5" fmla="*/ 6858000 h 6858000"/>
              <a:gd name="connsiteX6" fmla="*/ 8868328 w 10189600"/>
              <a:gd name="connsiteY6" fmla="*/ 6858000 h 6858000"/>
              <a:gd name="connsiteX7" fmla="*/ 8925683 w 10189600"/>
              <a:gd name="connsiteY7" fmla="*/ 6804604 h 6858000"/>
              <a:gd name="connsiteX8" fmla="*/ 10189600 w 10189600"/>
              <a:gd name="connsiteY8" fmla="*/ 4217082 h 6858000"/>
              <a:gd name="connsiteX9" fmla="*/ 8536469 w 10189600"/>
              <a:gd name="connsiteY9" fmla="*/ 174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189600" h="6858000">
                <a:moveTo>
                  <a:pt x="8513625" y="0"/>
                </a:moveTo>
                <a:lnTo>
                  <a:pt x="1434689" y="0"/>
                </a:lnTo>
                <a:lnTo>
                  <a:pt x="1271976" y="160651"/>
                </a:lnTo>
                <a:cubicBezTo>
                  <a:pt x="451613" y="1030749"/>
                  <a:pt x="0" y="2373165"/>
                  <a:pt x="0" y="3879329"/>
                </a:cubicBezTo>
                <a:cubicBezTo>
                  <a:pt x="0" y="5207145"/>
                  <a:pt x="731040" y="5919527"/>
                  <a:pt x="1565101" y="6659296"/>
                </a:cubicBezTo>
                <a:lnTo>
                  <a:pt x="1789426" y="6858000"/>
                </a:lnTo>
                <a:lnTo>
                  <a:pt x="8868328" y="6858000"/>
                </a:lnTo>
                <a:lnTo>
                  <a:pt x="8925683" y="6804604"/>
                </a:lnTo>
                <a:cubicBezTo>
                  <a:pt x="9627437" y="6132444"/>
                  <a:pt x="10189600" y="5418356"/>
                  <a:pt x="10189600" y="4217082"/>
                </a:cubicBezTo>
                <a:cubicBezTo>
                  <a:pt x="10189600" y="2437327"/>
                  <a:pt x="9597144" y="878708"/>
                  <a:pt x="8536469" y="17461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E223C86-12C5-4A60-A21A-D7FC75EFC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57813" y="0"/>
            <a:ext cx="1323453" cy="6858000"/>
          </a:xfrm>
          <a:custGeom>
            <a:avLst/>
            <a:gdLst>
              <a:gd name="connsiteX0" fmla="*/ 28443 w 1323453"/>
              <a:gd name="connsiteY0" fmla="*/ 0 h 6858000"/>
              <a:gd name="connsiteX1" fmla="*/ 10519 w 1323453"/>
              <a:gd name="connsiteY1" fmla="*/ 0 h 6858000"/>
              <a:gd name="connsiteX2" fmla="*/ 37377 w 1323453"/>
              <a:gd name="connsiteY2" fmla="*/ 27367 h 6858000"/>
              <a:gd name="connsiteX3" fmla="*/ 1297455 w 1323453"/>
              <a:gd name="connsiteY3" fmla="*/ 4282319 h 6858000"/>
              <a:gd name="connsiteX4" fmla="*/ 248584 w 1323453"/>
              <a:gd name="connsiteY4" fmla="*/ 6615157 h 6858000"/>
              <a:gd name="connsiteX5" fmla="*/ 0 w 1323453"/>
              <a:gd name="connsiteY5" fmla="*/ 6858000 h 6858000"/>
              <a:gd name="connsiteX6" fmla="*/ 19869 w 1323453"/>
              <a:gd name="connsiteY6" fmla="*/ 6858000 h 6858000"/>
              <a:gd name="connsiteX7" fmla="*/ 267461 w 1323453"/>
              <a:gd name="connsiteY7" fmla="*/ 6616128 h 6858000"/>
              <a:gd name="connsiteX8" fmla="*/ 1316330 w 1323453"/>
              <a:gd name="connsiteY8" fmla="*/ 4283289 h 6858000"/>
              <a:gd name="connsiteX9" fmla="*/ 56253 w 1323453"/>
              <a:gd name="connsiteY9" fmla="*/ 2833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23453" h="6858000">
                <a:moveTo>
                  <a:pt x="28443" y="0"/>
                </a:moveTo>
                <a:lnTo>
                  <a:pt x="10519" y="0"/>
                </a:lnTo>
                <a:lnTo>
                  <a:pt x="37377" y="27367"/>
                </a:lnTo>
                <a:cubicBezTo>
                  <a:pt x="919519" y="995374"/>
                  <a:pt x="1367465" y="2551123"/>
                  <a:pt x="1297455" y="4282319"/>
                </a:cubicBezTo>
                <a:cubicBezTo>
                  <a:pt x="1254252" y="5350659"/>
                  <a:pt x="821705" y="6026831"/>
                  <a:pt x="248584" y="6615157"/>
                </a:cubicBezTo>
                <a:lnTo>
                  <a:pt x="0" y="6858000"/>
                </a:lnTo>
                <a:lnTo>
                  <a:pt x="19869" y="6858000"/>
                </a:lnTo>
                <a:lnTo>
                  <a:pt x="267461" y="6616128"/>
                </a:lnTo>
                <a:cubicBezTo>
                  <a:pt x="840581" y="6027802"/>
                  <a:pt x="1273128" y="5351630"/>
                  <a:pt x="1316330" y="4283289"/>
                </a:cubicBezTo>
                <a:cubicBezTo>
                  <a:pt x="1386340" y="2552094"/>
                  <a:pt x="938396" y="996343"/>
                  <a:pt x="56253" y="2833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A573AF0-3C0B-4895-A7A6-F41B03211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45" y="0"/>
            <a:ext cx="1561993" cy="6858000"/>
          </a:xfrm>
          <a:custGeom>
            <a:avLst/>
            <a:gdLst>
              <a:gd name="connsiteX0" fmla="*/ 1544228 w 1561993"/>
              <a:gd name="connsiteY0" fmla="*/ 0 h 6858000"/>
              <a:gd name="connsiteX1" fmla="*/ 1561993 w 1561993"/>
              <a:gd name="connsiteY1" fmla="*/ 0 h 6858000"/>
              <a:gd name="connsiteX2" fmla="*/ 1540943 w 1561993"/>
              <a:gd name="connsiteY2" fmla="*/ 17040 h 6858000"/>
              <a:gd name="connsiteX3" fmla="*/ 17765 w 1561993"/>
              <a:gd name="connsiteY3" fmla="*/ 4115040 h 6858000"/>
              <a:gd name="connsiteX4" fmla="*/ 1142901 w 1561993"/>
              <a:gd name="connsiteY4" fmla="*/ 6599739 h 6858000"/>
              <a:gd name="connsiteX5" fmla="*/ 1403744 w 1561993"/>
              <a:gd name="connsiteY5" fmla="*/ 6858000 h 6858000"/>
              <a:gd name="connsiteX6" fmla="*/ 1385980 w 1561993"/>
              <a:gd name="connsiteY6" fmla="*/ 6858000 h 6858000"/>
              <a:gd name="connsiteX7" fmla="*/ 1125137 w 1561993"/>
              <a:gd name="connsiteY7" fmla="*/ 6599739 h 6858000"/>
              <a:gd name="connsiteX8" fmla="*/ 0 w 1561993"/>
              <a:gd name="connsiteY8" fmla="*/ 4115040 h 6858000"/>
              <a:gd name="connsiteX9" fmla="*/ 1523178 w 1561993"/>
              <a:gd name="connsiteY9" fmla="*/ 1704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61993" h="6858000">
                <a:moveTo>
                  <a:pt x="1544228" y="0"/>
                </a:moveTo>
                <a:lnTo>
                  <a:pt x="1561993" y="0"/>
                </a:lnTo>
                <a:lnTo>
                  <a:pt x="1540943" y="17040"/>
                </a:lnTo>
                <a:cubicBezTo>
                  <a:pt x="563647" y="857447"/>
                  <a:pt x="17765" y="2378351"/>
                  <a:pt x="17765" y="4115040"/>
                </a:cubicBezTo>
                <a:cubicBezTo>
                  <a:pt x="17765" y="5263323"/>
                  <a:pt x="514810" y="5955416"/>
                  <a:pt x="1142901" y="6599739"/>
                </a:cubicBezTo>
                <a:lnTo>
                  <a:pt x="1403744" y="6858000"/>
                </a:lnTo>
                <a:lnTo>
                  <a:pt x="1385980" y="6858000"/>
                </a:lnTo>
                <a:lnTo>
                  <a:pt x="1125137" y="6599739"/>
                </a:lnTo>
                <a:cubicBezTo>
                  <a:pt x="497046" y="5955416"/>
                  <a:pt x="0" y="5263323"/>
                  <a:pt x="0" y="4115040"/>
                </a:cubicBezTo>
                <a:cubicBezTo>
                  <a:pt x="0" y="2378351"/>
                  <a:pt x="545882" y="857447"/>
                  <a:pt x="1523178" y="1704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2442AC3-A9B0-4865-8A8A-1504FFC6E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34283" y="0"/>
            <a:ext cx="1904278" cy="6858000"/>
          </a:xfrm>
          <a:custGeom>
            <a:avLst/>
            <a:gdLst>
              <a:gd name="connsiteX0" fmla="*/ 624262 w 1775065"/>
              <a:gd name="connsiteY0" fmla="*/ 0 h 6858000"/>
              <a:gd name="connsiteX1" fmla="*/ 642233 w 1775065"/>
              <a:gd name="connsiteY1" fmla="*/ 0 h 6858000"/>
              <a:gd name="connsiteX2" fmla="*/ 673003 w 1775065"/>
              <a:gd name="connsiteY2" fmla="*/ 35111 h 6858000"/>
              <a:gd name="connsiteX3" fmla="*/ 1767974 w 1775065"/>
              <a:gd name="connsiteY3" fmla="*/ 3968278 h 6858000"/>
              <a:gd name="connsiteX4" fmla="*/ 115603 w 1775065"/>
              <a:gd name="connsiteY4" fmla="*/ 6776131 h 6858000"/>
              <a:gd name="connsiteX5" fmla="*/ 19890 w 1775065"/>
              <a:gd name="connsiteY5" fmla="*/ 6858000 h 6858000"/>
              <a:gd name="connsiteX6" fmla="*/ 0 w 1775065"/>
              <a:gd name="connsiteY6" fmla="*/ 6858000 h 6858000"/>
              <a:gd name="connsiteX7" fmla="*/ 96809 w 1775065"/>
              <a:gd name="connsiteY7" fmla="*/ 6775193 h 6858000"/>
              <a:gd name="connsiteX8" fmla="*/ 1749182 w 1775065"/>
              <a:gd name="connsiteY8" fmla="*/ 3967340 h 6858000"/>
              <a:gd name="connsiteX9" fmla="*/ 654209 w 1775065"/>
              <a:gd name="connsiteY9" fmla="*/ 3417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75065" h="6858000">
                <a:moveTo>
                  <a:pt x="624262" y="0"/>
                </a:moveTo>
                <a:lnTo>
                  <a:pt x="642233" y="0"/>
                </a:lnTo>
                <a:lnTo>
                  <a:pt x="673003" y="35111"/>
                </a:lnTo>
                <a:cubicBezTo>
                  <a:pt x="1445427" y="977982"/>
                  <a:pt x="1833320" y="2398562"/>
                  <a:pt x="1767974" y="3968278"/>
                </a:cubicBezTo>
                <a:cubicBezTo>
                  <a:pt x="1710622" y="5345972"/>
                  <a:pt x="964135" y="6049363"/>
                  <a:pt x="115603" y="6776131"/>
                </a:cubicBezTo>
                <a:lnTo>
                  <a:pt x="19890" y="6858000"/>
                </a:lnTo>
                <a:lnTo>
                  <a:pt x="0" y="6858000"/>
                </a:lnTo>
                <a:lnTo>
                  <a:pt x="96809" y="6775193"/>
                </a:lnTo>
                <a:cubicBezTo>
                  <a:pt x="945341" y="6048424"/>
                  <a:pt x="1691828" y="5345034"/>
                  <a:pt x="1749182" y="3967340"/>
                </a:cubicBezTo>
                <a:cubicBezTo>
                  <a:pt x="1814528" y="2397623"/>
                  <a:pt x="1426634" y="977044"/>
                  <a:pt x="654209" y="34172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68451DCE-129E-43B6-BA50-3C8339E46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9577" y="0"/>
            <a:ext cx="1825312" cy="6858000"/>
          </a:xfrm>
          <a:custGeom>
            <a:avLst/>
            <a:gdLst>
              <a:gd name="connsiteX0" fmla="*/ 516683 w 1825312"/>
              <a:gd name="connsiteY0" fmla="*/ 0 h 6858000"/>
              <a:gd name="connsiteX1" fmla="*/ 541088 w 1825312"/>
              <a:gd name="connsiteY1" fmla="*/ 0 h 6858000"/>
              <a:gd name="connsiteX2" fmla="*/ 626170 w 1825312"/>
              <a:gd name="connsiteY2" fmla="*/ 99144 h 6858000"/>
              <a:gd name="connsiteX3" fmla="*/ 1825312 w 1825312"/>
              <a:gd name="connsiteY3" fmla="*/ 3859833 h 6858000"/>
              <a:gd name="connsiteX4" fmla="*/ 279633 w 1825312"/>
              <a:gd name="connsiteY4" fmla="*/ 6651338 h 6858000"/>
              <a:gd name="connsiteX5" fmla="*/ 24403 w 1825312"/>
              <a:gd name="connsiteY5" fmla="*/ 6858000 h 6858000"/>
              <a:gd name="connsiteX6" fmla="*/ 0 w 1825312"/>
              <a:gd name="connsiteY6" fmla="*/ 6858000 h 6858000"/>
              <a:gd name="connsiteX7" fmla="*/ 255230 w 1825312"/>
              <a:gd name="connsiteY7" fmla="*/ 6651338 h 6858000"/>
              <a:gd name="connsiteX8" fmla="*/ 1800907 w 1825312"/>
              <a:gd name="connsiteY8" fmla="*/ 3859833 h 6858000"/>
              <a:gd name="connsiteX9" fmla="*/ 601765 w 1825312"/>
              <a:gd name="connsiteY9" fmla="*/ 991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25312" h="6858000">
                <a:moveTo>
                  <a:pt x="516683" y="0"/>
                </a:moveTo>
                <a:lnTo>
                  <a:pt x="541088" y="0"/>
                </a:lnTo>
                <a:lnTo>
                  <a:pt x="626170" y="99144"/>
                </a:lnTo>
                <a:cubicBezTo>
                  <a:pt x="1403484" y="1069501"/>
                  <a:pt x="1825312" y="2396484"/>
                  <a:pt x="1825312" y="3859833"/>
                </a:cubicBezTo>
                <a:cubicBezTo>
                  <a:pt x="1825312" y="5149904"/>
                  <a:pt x="1142485" y="5927455"/>
                  <a:pt x="279633" y="6651338"/>
                </a:cubicBezTo>
                <a:lnTo>
                  <a:pt x="24403" y="6858000"/>
                </a:lnTo>
                <a:lnTo>
                  <a:pt x="0" y="6858000"/>
                </a:lnTo>
                <a:lnTo>
                  <a:pt x="255230" y="6651338"/>
                </a:lnTo>
                <a:cubicBezTo>
                  <a:pt x="1118082" y="5927455"/>
                  <a:pt x="1800907" y="5149904"/>
                  <a:pt x="1800907" y="3859833"/>
                </a:cubicBezTo>
                <a:cubicBezTo>
                  <a:pt x="1800907" y="2396484"/>
                  <a:pt x="1379079" y="1069501"/>
                  <a:pt x="601765" y="9914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A3B4BFC-19AE-BA03-E19B-474A8498FC0E}"/>
              </a:ext>
            </a:extLst>
          </p:cNvPr>
          <p:cNvSpPr txBox="1">
            <a:spLocks/>
          </p:cNvSpPr>
          <p:nvPr/>
        </p:nvSpPr>
        <p:spPr>
          <a:xfrm>
            <a:off x="2183897" y="1540432"/>
            <a:ext cx="7327132" cy="1561911"/>
          </a:xfrm>
          <a:prstGeom prst="rect">
            <a:avLst/>
          </a:prstGeom>
        </p:spPr>
        <p:txBody>
          <a:bodyPr vert="horz" lIns="109728" tIns="109728" rIns="109728" bIns="91440" rtlCol="0" anchor="t">
            <a:normAutofit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800" b="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2024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4028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6032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8036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en-US" sz="2000" b="1" i="1" u="sng" dirty="0">
              <a:ea typeface="Meiryo"/>
            </a:endParaRPr>
          </a:p>
          <a:p>
            <a:pPr algn="ctr">
              <a:lnSpc>
                <a:spcPct val="130000"/>
              </a:lnSpc>
            </a:pPr>
            <a:r>
              <a:rPr lang="en-US" sz="1200" b="1" dirty="0"/>
              <a:t>The Funnel Technique</a:t>
            </a:r>
            <a:r>
              <a:rPr lang="en-US" sz="1200" dirty="0"/>
              <a:t> is commonly referenced in communication, coaching, and interviewing literature. Particularly found in training and counselling settings(Egan, 2013).</a:t>
            </a:r>
            <a:endParaRPr lang="en-US" sz="1200" dirty="0">
              <a:ea typeface="Meiry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0ECE4D-68C6-F76D-612A-926DC2A394BA}"/>
              </a:ext>
            </a:extLst>
          </p:cNvPr>
          <p:cNvSpPr txBox="1"/>
          <p:nvPr/>
        </p:nvSpPr>
        <p:spPr>
          <a:xfrm>
            <a:off x="3387777" y="1236012"/>
            <a:ext cx="4904281" cy="6078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ts val="1244"/>
              </a:lnSpc>
            </a:pPr>
            <a:r>
              <a:rPr lang="en-US" sz="2400" b="1" i="1" u="sng" dirty="0">
                <a:solidFill>
                  <a:srgbClr val="404040"/>
                </a:solidFill>
              </a:rPr>
              <a:t>The Funnel Technique</a:t>
            </a:r>
            <a:r>
              <a:rPr lang="en-US" sz="2400" dirty="0"/>
              <a:t>​</a:t>
            </a:r>
            <a:endParaRPr lang="en-US" sz="2400" dirty="0">
              <a:ea typeface="Meiryo"/>
            </a:endParaRPr>
          </a:p>
          <a:p>
            <a:pPr algn="ctr">
              <a:lnSpc>
                <a:spcPts val="1244"/>
              </a:lnSpc>
            </a:pPr>
            <a:endParaRPr lang="en-US" sz="2400" dirty="0">
              <a:solidFill>
                <a:srgbClr val="000000"/>
              </a:solidFill>
            </a:endParaRPr>
          </a:p>
          <a:p>
            <a:pPr algn="ctr">
              <a:lnSpc>
                <a:spcPts val="1244"/>
              </a:lnSpc>
            </a:pPr>
            <a:r>
              <a:rPr lang="en-US" sz="2400" b="1" i="1" u="sng" dirty="0">
                <a:solidFill>
                  <a:srgbClr val="404040"/>
                </a:solidFill>
              </a:rPr>
              <a:t>(Communication Theory)</a:t>
            </a:r>
            <a:r>
              <a:rPr lang="en-US" sz="2400" dirty="0"/>
              <a:t>​</a:t>
            </a:r>
            <a:endParaRPr lang="en-US" sz="2400" dirty="0">
              <a:ea typeface="Meiryo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B7226F4-77F1-3CB1-4E6B-3842D9AD1630}"/>
              </a:ext>
            </a:extLst>
          </p:cNvPr>
          <p:cNvSpPr/>
          <p:nvPr/>
        </p:nvSpPr>
        <p:spPr>
          <a:xfrm>
            <a:off x="3316837" y="3100273"/>
            <a:ext cx="4948114" cy="781092"/>
          </a:xfrm>
          <a:prstGeom prst="roundRect">
            <a:avLst/>
          </a:prstGeom>
          <a:solidFill>
            <a:srgbClr val="9BD4E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 algn="ctr">
              <a:buFont typeface="Calibri"/>
              <a:buChar char="-"/>
            </a:pPr>
            <a:r>
              <a:rPr lang="en-US" sz="1600" dirty="0">
                <a:solidFill>
                  <a:srgbClr val="404040"/>
                </a:solidFill>
                <a:ea typeface="Meiryo"/>
              </a:rPr>
              <a:t>The technique encourages an '</a:t>
            </a:r>
            <a:r>
              <a:rPr lang="en-US" sz="1600" b="1" dirty="0">
                <a:solidFill>
                  <a:srgbClr val="404040"/>
                </a:solidFill>
                <a:ea typeface="Meiryo"/>
              </a:rPr>
              <a:t>open-to-focused'</a:t>
            </a:r>
            <a:r>
              <a:rPr lang="en-US" sz="1600" dirty="0">
                <a:solidFill>
                  <a:srgbClr val="404040"/>
                </a:solidFill>
                <a:ea typeface="Meiryo"/>
              </a:rPr>
              <a:t> way of thinking</a:t>
            </a:r>
            <a:endParaRPr lang="en-US" sz="1600">
              <a:solidFill>
                <a:schemeClr val="tx1">
                  <a:lumMod val="76000"/>
                  <a:lumOff val="24000"/>
                </a:schemeClr>
              </a:solidFill>
              <a:ea typeface="Meiryo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BC86CE1-0D06-0783-56E2-DD6CAC33D46C}"/>
              </a:ext>
            </a:extLst>
          </p:cNvPr>
          <p:cNvSpPr/>
          <p:nvPr/>
        </p:nvSpPr>
        <p:spPr>
          <a:xfrm>
            <a:off x="3314254" y="4079250"/>
            <a:ext cx="4948114" cy="781092"/>
          </a:xfrm>
          <a:prstGeom prst="roundRect">
            <a:avLst/>
          </a:prstGeom>
          <a:solidFill>
            <a:srgbClr val="9BD4E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lnSpc>
                <a:spcPct val="130000"/>
              </a:lnSpc>
              <a:spcBef>
                <a:spcPts val="930"/>
              </a:spcBef>
              <a:buFont typeface="Calibri"/>
              <a:buChar char="-"/>
            </a:pPr>
            <a:r>
              <a:rPr lang="en-US" sz="1600" dirty="0">
                <a:solidFill>
                  <a:srgbClr val="404040"/>
                </a:solidFill>
                <a:ea typeface="Meiryo"/>
              </a:rPr>
              <a:t>It builds on </a:t>
            </a:r>
            <a:r>
              <a:rPr lang="en-US" sz="1600" b="1" dirty="0">
                <a:solidFill>
                  <a:srgbClr val="404040"/>
                </a:solidFill>
                <a:ea typeface="Meiryo"/>
              </a:rPr>
              <a:t>relationships, understanding,</a:t>
            </a:r>
            <a:r>
              <a:rPr lang="en-US" sz="1600" dirty="0">
                <a:solidFill>
                  <a:srgbClr val="404040"/>
                </a:solidFill>
                <a:ea typeface="Meiryo"/>
              </a:rPr>
              <a:t> and </a:t>
            </a:r>
            <a:r>
              <a:rPr lang="en-US" sz="1600" b="1" dirty="0">
                <a:solidFill>
                  <a:srgbClr val="404040"/>
                </a:solidFill>
                <a:ea typeface="Meiryo"/>
              </a:rPr>
              <a:t>engagement</a:t>
            </a:r>
            <a:endParaRPr lang="en-US" b="1">
              <a:ea typeface="Meiryo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41A8AE17-13D4-9A72-165C-D999762155A8}"/>
              </a:ext>
            </a:extLst>
          </p:cNvPr>
          <p:cNvSpPr/>
          <p:nvPr/>
        </p:nvSpPr>
        <p:spPr>
          <a:xfrm>
            <a:off x="3324586" y="5084056"/>
            <a:ext cx="4948114" cy="781092"/>
          </a:xfrm>
          <a:prstGeom prst="roundRect">
            <a:avLst/>
          </a:prstGeom>
          <a:solidFill>
            <a:srgbClr val="9BD4E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lnSpc>
                <a:spcPct val="130000"/>
              </a:lnSpc>
              <a:spcBef>
                <a:spcPts val="930"/>
              </a:spcBef>
              <a:buFont typeface="Calibri"/>
              <a:buChar char="-"/>
            </a:pPr>
            <a:r>
              <a:rPr lang="en-US" sz="1600" dirty="0">
                <a:solidFill>
                  <a:srgbClr val="404040"/>
                </a:solidFill>
                <a:ea typeface="Meiryo"/>
              </a:rPr>
              <a:t>Assists with </a:t>
            </a:r>
            <a:r>
              <a:rPr lang="en-US" sz="1600" b="1" dirty="0">
                <a:solidFill>
                  <a:srgbClr val="404040"/>
                </a:solidFill>
                <a:ea typeface="Meiryo"/>
              </a:rPr>
              <a:t>avoiding misunderstandings</a:t>
            </a:r>
            <a:r>
              <a:rPr lang="en-US" sz="1600" dirty="0">
                <a:solidFill>
                  <a:srgbClr val="404040"/>
                </a:solidFill>
                <a:ea typeface="Meiryo"/>
              </a:rPr>
              <a:t> and creates </a:t>
            </a:r>
            <a:r>
              <a:rPr lang="en-US" sz="1600" b="1" dirty="0">
                <a:solidFill>
                  <a:srgbClr val="404040"/>
                </a:solidFill>
                <a:ea typeface="Meiryo"/>
              </a:rPr>
              <a:t>psychological safety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D63DF3E-53D2-A45A-9830-AB4DB566A530}"/>
              </a:ext>
            </a:extLst>
          </p:cNvPr>
          <p:cNvSpPr txBox="1"/>
          <p:nvPr/>
        </p:nvSpPr>
        <p:spPr>
          <a:xfrm>
            <a:off x="2967926" y="6080502"/>
            <a:ext cx="626906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solidFill>
                  <a:srgbClr val="404040"/>
                </a:solidFill>
                <a:ea typeface="Meiryo"/>
              </a:rPr>
              <a:t>An example in our group</a:t>
            </a:r>
            <a:r>
              <a:rPr lang="en-US" sz="1400" dirty="0">
                <a:solidFill>
                  <a:srgbClr val="404040"/>
                </a:solidFill>
                <a:ea typeface="Meiryo"/>
              </a:rPr>
              <a:t> is when we used meetings to draw out everyone’s ideas before making decisions.</a:t>
            </a:r>
            <a:endParaRPr lang="en-US" sz="14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600238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4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0CE40DC-5723-449B-A365-A61D8C262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4CF87-2376-D931-5D3E-15A52495981E}"/>
              </a:ext>
            </a:extLst>
          </p:cNvPr>
          <p:cNvSpPr/>
          <p:nvPr/>
        </p:nvSpPr>
        <p:spPr>
          <a:xfrm>
            <a:off x="6468" y="-6387"/>
            <a:ext cx="12191861" cy="68607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46 Karpman Royalty-Free Images, Stock Photos &amp; Pictures | Shutterstock">
            <a:extLst>
              <a:ext uri="{FF2B5EF4-FFF2-40B4-BE49-F238E27FC236}">
                <a16:creationId xmlns:a16="http://schemas.microsoft.com/office/drawing/2014/main" id="{48FBD472-D744-9C56-A9C0-4AC688277A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651" t="6203" r="4745" b="12075"/>
          <a:stretch>
            <a:fillRect/>
          </a:stretch>
        </p:blipFill>
        <p:spPr>
          <a:xfrm>
            <a:off x="1168117" y="251738"/>
            <a:ext cx="9867564" cy="6358363"/>
          </a:xfrm>
          <a:prstGeom prst="rect">
            <a:avLst/>
          </a:prstGeom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28207E96-6DFF-4119-B2EA-3299067D2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2598" y="0"/>
            <a:ext cx="10189600" cy="6858000"/>
          </a:xfrm>
          <a:custGeom>
            <a:avLst/>
            <a:gdLst>
              <a:gd name="connsiteX0" fmla="*/ 8513625 w 10189600"/>
              <a:gd name="connsiteY0" fmla="*/ 0 h 6858000"/>
              <a:gd name="connsiteX1" fmla="*/ 1434689 w 10189600"/>
              <a:gd name="connsiteY1" fmla="*/ 0 h 6858000"/>
              <a:gd name="connsiteX2" fmla="*/ 1271976 w 10189600"/>
              <a:gd name="connsiteY2" fmla="*/ 160651 h 6858000"/>
              <a:gd name="connsiteX3" fmla="*/ 0 w 10189600"/>
              <a:gd name="connsiteY3" fmla="*/ 3879329 h 6858000"/>
              <a:gd name="connsiteX4" fmla="*/ 1565101 w 10189600"/>
              <a:gd name="connsiteY4" fmla="*/ 6659296 h 6858000"/>
              <a:gd name="connsiteX5" fmla="*/ 1789426 w 10189600"/>
              <a:gd name="connsiteY5" fmla="*/ 6858000 h 6858000"/>
              <a:gd name="connsiteX6" fmla="*/ 8868328 w 10189600"/>
              <a:gd name="connsiteY6" fmla="*/ 6858000 h 6858000"/>
              <a:gd name="connsiteX7" fmla="*/ 8925683 w 10189600"/>
              <a:gd name="connsiteY7" fmla="*/ 6804604 h 6858000"/>
              <a:gd name="connsiteX8" fmla="*/ 10189600 w 10189600"/>
              <a:gd name="connsiteY8" fmla="*/ 4217082 h 6858000"/>
              <a:gd name="connsiteX9" fmla="*/ 8536469 w 10189600"/>
              <a:gd name="connsiteY9" fmla="*/ 174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189600" h="6858000">
                <a:moveTo>
                  <a:pt x="8513625" y="0"/>
                </a:moveTo>
                <a:lnTo>
                  <a:pt x="1434689" y="0"/>
                </a:lnTo>
                <a:lnTo>
                  <a:pt x="1271976" y="160651"/>
                </a:lnTo>
                <a:cubicBezTo>
                  <a:pt x="451613" y="1030749"/>
                  <a:pt x="0" y="2373165"/>
                  <a:pt x="0" y="3879329"/>
                </a:cubicBezTo>
                <a:cubicBezTo>
                  <a:pt x="0" y="5207145"/>
                  <a:pt x="731040" y="5919527"/>
                  <a:pt x="1565101" y="6659296"/>
                </a:cubicBezTo>
                <a:lnTo>
                  <a:pt x="1789426" y="6858000"/>
                </a:lnTo>
                <a:lnTo>
                  <a:pt x="8868328" y="6858000"/>
                </a:lnTo>
                <a:lnTo>
                  <a:pt x="8925683" y="6804604"/>
                </a:lnTo>
                <a:cubicBezTo>
                  <a:pt x="9627437" y="6132444"/>
                  <a:pt x="10189600" y="5418356"/>
                  <a:pt x="10189600" y="4217082"/>
                </a:cubicBezTo>
                <a:cubicBezTo>
                  <a:pt x="10189600" y="2437327"/>
                  <a:pt x="9597144" y="878708"/>
                  <a:pt x="8536469" y="17461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9E223C86-12C5-4A60-A21A-D7FC75EFC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57813" y="0"/>
            <a:ext cx="1323453" cy="6858000"/>
          </a:xfrm>
          <a:custGeom>
            <a:avLst/>
            <a:gdLst>
              <a:gd name="connsiteX0" fmla="*/ 28443 w 1323453"/>
              <a:gd name="connsiteY0" fmla="*/ 0 h 6858000"/>
              <a:gd name="connsiteX1" fmla="*/ 10519 w 1323453"/>
              <a:gd name="connsiteY1" fmla="*/ 0 h 6858000"/>
              <a:gd name="connsiteX2" fmla="*/ 37377 w 1323453"/>
              <a:gd name="connsiteY2" fmla="*/ 27367 h 6858000"/>
              <a:gd name="connsiteX3" fmla="*/ 1297455 w 1323453"/>
              <a:gd name="connsiteY3" fmla="*/ 4282319 h 6858000"/>
              <a:gd name="connsiteX4" fmla="*/ 248584 w 1323453"/>
              <a:gd name="connsiteY4" fmla="*/ 6615157 h 6858000"/>
              <a:gd name="connsiteX5" fmla="*/ 0 w 1323453"/>
              <a:gd name="connsiteY5" fmla="*/ 6858000 h 6858000"/>
              <a:gd name="connsiteX6" fmla="*/ 19869 w 1323453"/>
              <a:gd name="connsiteY6" fmla="*/ 6858000 h 6858000"/>
              <a:gd name="connsiteX7" fmla="*/ 267461 w 1323453"/>
              <a:gd name="connsiteY7" fmla="*/ 6616128 h 6858000"/>
              <a:gd name="connsiteX8" fmla="*/ 1316330 w 1323453"/>
              <a:gd name="connsiteY8" fmla="*/ 4283289 h 6858000"/>
              <a:gd name="connsiteX9" fmla="*/ 56253 w 1323453"/>
              <a:gd name="connsiteY9" fmla="*/ 2833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23453" h="6858000">
                <a:moveTo>
                  <a:pt x="28443" y="0"/>
                </a:moveTo>
                <a:lnTo>
                  <a:pt x="10519" y="0"/>
                </a:lnTo>
                <a:lnTo>
                  <a:pt x="37377" y="27367"/>
                </a:lnTo>
                <a:cubicBezTo>
                  <a:pt x="919519" y="995374"/>
                  <a:pt x="1367465" y="2551123"/>
                  <a:pt x="1297455" y="4282319"/>
                </a:cubicBezTo>
                <a:cubicBezTo>
                  <a:pt x="1254252" y="5350659"/>
                  <a:pt x="821705" y="6026831"/>
                  <a:pt x="248584" y="6615157"/>
                </a:cubicBezTo>
                <a:lnTo>
                  <a:pt x="0" y="6858000"/>
                </a:lnTo>
                <a:lnTo>
                  <a:pt x="19869" y="6858000"/>
                </a:lnTo>
                <a:lnTo>
                  <a:pt x="267461" y="6616128"/>
                </a:lnTo>
                <a:cubicBezTo>
                  <a:pt x="840581" y="6027802"/>
                  <a:pt x="1273128" y="5351630"/>
                  <a:pt x="1316330" y="4283289"/>
                </a:cubicBezTo>
                <a:cubicBezTo>
                  <a:pt x="1386340" y="2552094"/>
                  <a:pt x="938396" y="996343"/>
                  <a:pt x="56253" y="2833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FA573AF0-3C0B-4895-A7A6-F41B03211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45" y="0"/>
            <a:ext cx="1561993" cy="6858000"/>
          </a:xfrm>
          <a:custGeom>
            <a:avLst/>
            <a:gdLst>
              <a:gd name="connsiteX0" fmla="*/ 1544228 w 1561993"/>
              <a:gd name="connsiteY0" fmla="*/ 0 h 6858000"/>
              <a:gd name="connsiteX1" fmla="*/ 1561993 w 1561993"/>
              <a:gd name="connsiteY1" fmla="*/ 0 h 6858000"/>
              <a:gd name="connsiteX2" fmla="*/ 1540943 w 1561993"/>
              <a:gd name="connsiteY2" fmla="*/ 17040 h 6858000"/>
              <a:gd name="connsiteX3" fmla="*/ 17765 w 1561993"/>
              <a:gd name="connsiteY3" fmla="*/ 4115040 h 6858000"/>
              <a:gd name="connsiteX4" fmla="*/ 1142901 w 1561993"/>
              <a:gd name="connsiteY4" fmla="*/ 6599739 h 6858000"/>
              <a:gd name="connsiteX5" fmla="*/ 1403744 w 1561993"/>
              <a:gd name="connsiteY5" fmla="*/ 6858000 h 6858000"/>
              <a:gd name="connsiteX6" fmla="*/ 1385980 w 1561993"/>
              <a:gd name="connsiteY6" fmla="*/ 6858000 h 6858000"/>
              <a:gd name="connsiteX7" fmla="*/ 1125137 w 1561993"/>
              <a:gd name="connsiteY7" fmla="*/ 6599739 h 6858000"/>
              <a:gd name="connsiteX8" fmla="*/ 0 w 1561993"/>
              <a:gd name="connsiteY8" fmla="*/ 4115040 h 6858000"/>
              <a:gd name="connsiteX9" fmla="*/ 1523178 w 1561993"/>
              <a:gd name="connsiteY9" fmla="*/ 1704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61993" h="6858000">
                <a:moveTo>
                  <a:pt x="1544228" y="0"/>
                </a:moveTo>
                <a:lnTo>
                  <a:pt x="1561993" y="0"/>
                </a:lnTo>
                <a:lnTo>
                  <a:pt x="1540943" y="17040"/>
                </a:lnTo>
                <a:cubicBezTo>
                  <a:pt x="563647" y="857447"/>
                  <a:pt x="17765" y="2378351"/>
                  <a:pt x="17765" y="4115040"/>
                </a:cubicBezTo>
                <a:cubicBezTo>
                  <a:pt x="17765" y="5263323"/>
                  <a:pt x="514810" y="5955416"/>
                  <a:pt x="1142901" y="6599739"/>
                </a:cubicBezTo>
                <a:lnTo>
                  <a:pt x="1403744" y="6858000"/>
                </a:lnTo>
                <a:lnTo>
                  <a:pt x="1385980" y="6858000"/>
                </a:lnTo>
                <a:lnTo>
                  <a:pt x="1125137" y="6599739"/>
                </a:lnTo>
                <a:cubicBezTo>
                  <a:pt x="497046" y="5955416"/>
                  <a:pt x="0" y="5263323"/>
                  <a:pt x="0" y="4115040"/>
                </a:cubicBezTo>
                <a:cubicBezTo>
                  <a:pt x="0" y="2378351"/>
                  <a:pt x="545882" y="857447"/>
                  <a:pt x="1523178" y="1704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62442AC3-A9B0-4865-8A8A-1504FFC6E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34283" y="0"/>
            <a:ext cx="1904278" cy="6858000"/>
          </a:xfrm>
          <a:custGeom>
            <a:avLst/>
            <a:gdLst>
              <a:gd name="connsiteX0" fmla="*/ 624262 w 1775065"/>
              <a:gd name="connsiteY0" fmla="*/ 0 h 6858000"/>
              <a:gd name="connsiteX1" fmla="*/ 642233 w 1775065"/>
              <a:gd name="connsiteY1" fmla="*/ 0 h 6858000"/>
              <a:gd name="connsiteX2" fmla="*/ 673003 w 1775065"/>
              <a:gd name="connsiteY2" fmla="*/ 35111 h 6858000"/>
              <a:gd name="connsiteX3" fmla="*/ 1767974 w 1775065"/>
              <a:gd name="connsiteY3" fmla="*/ 3968278 h 6858000"/>
              <a:gd name="connsiteX4" fmla="*/ 115603 w 1775065"/>
              <a:gd name="connsiteY4" fmla="*/ 6776131 h 6858000"/>
              <a:gd name="connsiteX5" fmla="*/ 19890 w 1775065"/>
              <a:gd name="connsiteY5" fmla="*/ 6858000 h 6858000"/>
              <a:gd name="connsiteX6" fmla="*/ 0 w 1775065"/>
              <a:gd name="connsiteY6" fmla="*/ 6858000 h 6858000"/>
              <a:gd name="connsiteX7" fmla="*/ 96809 w 1775065"/>
              <a:gd name="connsiteY7" fmla="*/ 6775193 h 6858000"/>
              <a:gd name="connsiteX8" fmla="*/ 1749182 w 1775065"/>
              <a:gd name="connsiteY8" fmla="*/ 3967340 h 6858000"/>
              <a:gd name="connsiteX9" fmla="*/ 654209 w 1775065"/>
              <a:gd name="connsiteY9" fmla="*/ 3417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75065" h="6858000">
                <a:moveTo>
                  <a:pt x="624262" y="0"/>
                </a:moveTo>
                <a:lnTo>
                  <a:pt x="642233" y="0"/>
                </a:lnTo>
                <a:lnTo>
                  <a:pt x="673003" y="35111"/>
                </a:lnTo>
                <a:cubicBezTo>
                  <a:pt x="1445427" y="977982"/>
                  <a:pt x="1833320" y="2398562"/>
                  <a:pt x="1767974" y="3968278"/>
                </a:cubicBezTo>
                <a:cubicBezTo>
                  <a:pt x="1710622" y="5345972"/>
                  <a:pt x="964135" y="6049363"/>
                  <a:pt x="115603" y="6776131"/>
                </a:cubicBezTo>
                <a:lnTo>
                  <a:pt x="19890" y="6858000"/>
                </a:lnTo>
                <a:lnTo>
                  <a:pt x="0" y="6858000"/>
                </a:lnTo>
                <a:lnTo>
                  <a:pt x="96809" y="6775193"/>
                </a:lnTo>
                <a:cubicBezTo>
                  <a:pt x="945341" y="6048424"/>
                  <a:pt x="1691828" y="5345034"/>
                  <a:pt x="1749182" y="3967340"/>
                </a:cubicBezTo>
                <a:cubicBezTo>
                  <a:pt x="1814528" y="2397623"/>
                  <a:pt x="1426634" y="977044"/>
                  <a:pt x="654209" y="34172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68451DCE-129E-43B6-BA50-3C8339E46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9577" y="0"/>
            <a:ext cx="1825312" cy="6858000"/>
          </a:xfrm>
          <a:custGeom>
            <a:avLst/>
            <a:gdLst>
              <a:gd name="connsiteX0" fmla="*/ 516683 w 1825312"/>
              <a:gd name="connsiteY0" fmla="*/ 0 h 6858000"/>
              <a:gd name="connsiteX1" fmla="*/ 541088 w 1825312"/>
              <a:gd name="connsiteY1" fmla="*/ 0 h 6858000"/>
              <a:gd name="connsiteX2" fmla="*/ 626170 w 1825312"/>
              <a:gd name="connsiteY2" fmla="*/ 99144 h 6858000"/>
              <a:gd name="connsiteX3" fmla="*/ 1825312 w 1825312"/>
              <a:gd name="connsiteY3" fmla="*/ 3859833 h 6858000"/>
              <a:gd name="connsiteX4" fmla="*/ 279633 w 1825312"/>
              <a:gd name="connsiteY4" fmla="*/ 6651338 h 6858000"/>
              <a:gd name="connsiteX5" fmla="*/ 24403 w 1825312"/>
              <a:gd name="connsiteY5" fmla="*/ 6858000 h 6858000"/>
              <a:gd name="connsiteX6" fmla="*/ 0 w 1825312"/>
              <a:gd name="connsiteY6" fmla="*/ 6858000 h 6858000"/>
              <a:gd name="connsiteX7" fmla="*/ 255230 w 1825312"/>
              <a:gd name="connsiteY7" fmla="*/ 6651338 h 6858000"/>
              <a:gd name="connsiteX8" fmla="*/ 1800907 w 1825312"/>
              <a:gd name="connsiteY8" fmla="*/ 3859833 h 6858000"/>
              <a:gd name="connsiteX9" fmla="*/ 601765 w 1825312"/>
              <a:gd name="connsiteY9" fmla="*/ 991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25312" h="6858000">
                <a:moveTo>
                  <a:pt x="516683" y="0"/>
                </a:moveTo>
                <a:lnTo>
                  <a:pt x="541088" y="0"/>
                </a:lnTo>
                <a:lnTo>
                  <a:pt x="626170" y="99144"/>
                </a:lnTo>
                <a:cubicBezTo>
                  <a:pt x="1403484" y="1069501"/>
                  <a:pt x="1825312" y="2396484"/>
                  <a:pt x="1825312" y="3859833"/>
                </a:cubicBezTo>
                <a:cubicBezTo>
                  <a:pt x="1825312" y="5149904"/>
                  <a:pt x="1142485" y="5927455"/>
                  <a:pt x="279633" y="6651338"/>
                </a:cubicBezTo>
                <a:lnTo>
                  <a:pt x="24403" y="6858000"/>
                </a:lnTo>
                <a:lnTo>
                  <a:pt x="0" y="6858000"/>
                </a:lnTo>
                <a:lnTo>
                  <a:pt x="255230" y="6651338"/>
                </a:lnTo>
                <a:cubicBezTo>
                  <a:pt x="1118082" y="5927455"/>
                  <a:pt x="1800907" y="5149904"/>
                  <a:pt x="1800907" y="3859833"/>
                </a:cubicBezTo>
                <a:cubicBezTo>
                  <a:pt x="1800907" y="2396484"/>
                  <a:pt x="1379079" y="1069501"/>
                  <a:pt x="601765" y="9914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FF6811-71F7-0FF2-7EA7-0F1A1C773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5932" y="467559"/>
            <a:ext cx="7340048" cy="1651054"/>
          </a:xfrm>
        </p:spPr>
        <p:txBody>
          <a:bodyPr anchor="b">
            <a:normAutofit/>
          </a:bodyPr>
          <a:lstStyle/>
          <a:p>
            <a:r>
              <a:rPr lang="en-US" dirty="0">
                <a:ea typeface="+mj-lt"/>
                <a:cs typeface="+mj-lt"/>
              </a:rPr>
              <a:t> Karpman’s  Drama Triangle (1968)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48147-0EAE-A4FE-3D68-38BABC408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5932" y="2775004"/>
            <a:ext cx="7340048" cy="3189233"/>
          </a:xfrm>
        </p:spPr>
        <p:txBody>
          <a:bodyPr vert="horz" lIns="109728" tIns="109728" rIns="109728" bIns="91440" rtlCol="0" anchor="t">
            <a:normAutofit fontScale="92500" lnSpcReduction="20000"/>
          </a:bodyPr>
          <a:lstStyle/>
          <a:p>
            <a:pPr>
              <a:lnSpc>
                <a:spcPct val="130000"/>
              </a:lnSpc>
            </a:pPr>
            <a:r>
              <a:rPr lang="en-US" sz="1500" dirty="0">
                <a:ea typeface="+mn-lt"/>
                <a:cs typeface="+mn-lt"/>
              </a:rPr>
              <a:t>It describes </a:t>
            </a:r>
            <a:r>
              <a:rPr lang="en-US" sz="1500" b="1" dirty="0">
                <a:ea typeface="+mn-lt"/>
                <a:cs typeface="+mn-lt"/>
              </a:rPr>
              <a:t>dysfunctional roles</a:t>
            </a:r>
            <a:r>
              <a:rPr lang="en-US" sz="1500" dirty="0">
                <a:ea typeface="+mn-lt"/>
                <a:cs typeface="+mn-lt"/>
              </a:rPr>
              <a:t> in conflict:</a:t>
            </a:r>
            <a:endParaRPr lang="en-US" sz="1500" dirty="0">
              <a:ea typeface="Meiryo"/>
            </a:endParaRPr>
          </a:p>
          <a:p>
            <a:pPr marL="285750" lvl="1" indent="-285750">
              <a:lnSpc>
                <a:spcPct val="130000"/>
              </a:lnSpc>
              <a:buFont typeface="Arial"/>
              <a:buChar char="•"/>
            </a:pPr>
            <a:r>
              <a:rPr lang="en-US" sz="1500" b="1" dirty="0">
                <a:ea typeface="Meiryo"/>
              </a:rPr>
              <a:t>Victim</a:t>
            </a:r>
            <a:r>
              <a:rPr lang="en-US" sz="1500" dirty="0">
                <a:ea typeface="Meiryo"/>
              </a:rPr>
              <a:t> (feels powerless) </a:t>
            </a:r>
          </a:p>
          <a:p>
            <a:pPr marL="285750" lvl="1" indent="-285750">
              <a:lnSpc>
                <a:spcPct val="130000"/>
              </a:lnSpc>
              <a:buFont typeface="Arial"/>
              <a:buChar char="•"/>
            </a:pPr>
            <a:r>
              <a:rPr lang="en-US" sz="1500" b="1" dirty="0">
                <a:ea typeface="Meiryo"/>
              </a:rPr>
              <a:t>Persecutor</a:t>
            </a:r>
            <a:r>
              <a:rPr lang="en-US" sz="1500" dirty="0">
                <a:ea typeface="Meiryo"/>
              </a:rPr>
              <a:t> (blames/criticizes)</a:t>
            </a:r>
            <a:endParaRPr lang="en-US" sz="1500">
              <a:ea typeface="Meiryo"/>
            </a:endParaRPr>
          </a:p>
          <a:p>
            <a:pPr marL="285750" lvl="1" indent="-285750">
              <a:lnSpc>
                <a:spcPct val="130000"/>
              </a:lnSpc>
              <a:buFont typeface="Arial"/>
              <a:buChar char="•"/>
            </a:pPr>
            <a:r>
              <a:rPr lang="en-US" sz="1500" b="1" dirty="0">
                <a:ea typeface="Meiryo"/>
              </a:rPr>
              <a:t>Rescuer</a:t>
            </a:r>
            <a:r>
              <a:rPr lang="en-US" sz="1500" dirty="0">
                <a:ea typeface="Meiryo"/>
              </a:rPr>
              <a:t> (solves problems for others)</a:t>
            </a:r>
            <a:endParaRPr lang="en-US" sz="1500">
              <a:ea typeface="Meiryo"/>
            </a:endParaRPr>
          </a:p>
          <a:p>
            <a:pPr marL="285750" lvl="1" indent="-285750">
              <a:lnSpc>
                <a:spcPct val="130000"/>
              </a:lnSpc>
              <a:buFont typeface="Arial"/>
              <a:buChar char="•"/>
            </a:pPr>
            <a:endParaRPr lang="en-US" sz="1500" dirty="0">
              <a:ea typeface="+mn-lt"/>
              <a:cs typeface="+mn-lt"/>
            </a:endParaRPr>
          </a:p>
          <a:p>
            <a:pPr>
              <a:lnSpc>
                <a:spcPct val="130000"/>
              </a:lnSpc>
            </a:pPr>
            <a:r>
              <a:rPr lang="en-US" sz="1500" dirty="0">
                <a:ea typeface="+mn-lt"/>
                <a:cs typeface="+mn-lt"/>
              </a:rPr>
              <a:t>Awareness allows teams to move to </a:t>
            </a:r>
            <a:r>
              <a:rPr lang="en-US" sz="1500" b="1" dirty="0">
                <a:ea typeface="+mn-lt"/>
                <a:cs typeface="+mn-lt"/>
              </a:rPr>
              <a:t>healthier dynamics</a:t>
            </a:r>
            <a:r>
              <a:rPr lang="en-US" sz="1500" dirty="0">
                <a:ea typeface="+mn-lt"/>
                <a:cs typeface="+mn-lt"/>
              </a:rPr>
              <a:t> (Choy, 2021) </a:t>
            </a:r>
            <a:endParaRPr lang="en-US" sz="1500" dirty="0">
              <a:ea typeface="Meiryo"/>
            </a:endParaRPr>
          </a:p>
          <a:p>
            <a:pPr>
              <a:lnSpc>
                <a:spcPct val="130000"/>
              </a:lnSpc>
            </a:pPr>
            <a:r>
              <a:rPr lang="en-US" sz="1500" b="1" dirty="0">
                <a:ea typeface="+mn-lt"/>
                <a:cs typeface="+mn-lt"/>
              </a:rPr>
              <a:t>An example in our group</a:t>
            </a:r>
            <a:r>
              <a:rPr lang="en-US" sz="1500" dirty="0">
                <a:ea typeface="+mn-lt"/>
                <a:cs typeface="+mn-lt"/>
              </a:rPr>
              <a:t> is when we avoided 'Early-Stage' conflict by naming our feelings and taking shared responsibility.</a:t>
            </a:r>
            <a:endParaRPr lang="en-US" sz="1500" dirty="0">
              <a:ea typeface="Meiryo"/>
            </a:endParaRPr>
          </a:p>
          <a:p>
            <a:pPr>
              <a:lnSpc>
                <a:spcPct val="130000"/>
              </a:lnSpc>
            </a:pPr>
            <a:endParaRPr lang="en-US" sz="1500">
              <a:ea typeface="Meiryo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CD26E40-95F3-30C7-BB01-67B101EEDC16}"/>
              </a:ext>
            </a:extLst>
          </p:cNvPr>
          <p:cNvCxnSpPr/>
          <p:nvPr/>
        </p:nvCxnSpPr>
        <p:spPr>
          <a:xfrm flipV="1">
            <a:off x="2239780" y="2477854"/>
            <a:ext cx="7014147" cy="31125"/>
          </a:xfrm>
          <a:prstGeom prst="straightConnector1">
            <a:avLst/>
          </a:prstGeom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5289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0CE40DC-5723-449B-A365-A61D8C262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4" name="Picture 23" descr="Red toy person in front of two lines of white figures">
            <a:extLst>
              <a:ext uri="{FF2B5EF4-FFF2-40B4-BE49-F238E27FC236}">
                <a16:creationId xmlns:a16="http://schemas.microsoft.com/office/drawing/2014/main" id="{9BE817FB-612A-3DAC-F1FA-29823D3BC1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378" r="306" b="-162"/>
          <a:stretch>
            <a:fillRect/>
          </a:stretch>
        </p:blipFill>
        <p:spPr>
          <a:xfrm>
            <a:off x="40270" y="-12905"/>
            <a:ext cx="12151545" cy="6874866"/>
          </a:xfrm>
          <a:prstGeom prst="rect">
            <a:avLst/>
          </a:prstGeom>
        </p:spPr>
      </p:pic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28207E96-6DFF-4119-B2EA-3299067D2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2598" y="0"/>
            <a:ext cx="10189600" cy="6858000"/>
          </a:xfrm>
          <a:custGeom>
            <a:avLst/>
            <a:gdLst>
              <a:gd name="connsiteX0" fmla="*/ 8513625 w 10189600"/>
              <a:gd name="connsiteY0" fmla="*/ 0 h 6858000"/>
              <a:gd name="connsiteX1" fmla="*/ 1434689 w 10189600"/>
              <a:gd name="connsiteY1" fmla="*/ 0 h 6858000"/>
              <a:gd name="connsiteX2" fmla="*/ 1271976 w 10189600"/>
              <a:gd name="connsiteY2" fmla="*/ 160651 h 6858000"/>
              <a:gd name="connsiteX3" fmla="*/ 0 w 10189600"/>
              <a:gd name="connsiteY3" fmla="*/ 3879329 h 6858000"/>
              <a:gd name="connsiteX4" fmla="*/ 1565101 w 10189600"/>
              <a:gd name="connsiteY4" fmla="*/ 6659296 h 6858000"/>
              <a:gd name="connsiteX5" fmla="*/ 1789426 w 10189600"/>
              <a:gd name="connsiteY5" fmla="*/ 6858000 h 6858000"/>
              <a:gd name="connsiteX6" fmla="*/ 8868328 w 10189600"/>
              <a:gd name="connsiteY6" fmla="*/ 6858000 h 6858000"/>
              <a:gd name="connsiteX7" fmla="*/ 8925683 w 10189600"/>
              <a:gd name="connsiteY7" fmla="*/ 6804604 h 6858000"/>
              <a:gd name="connsiteX8" fmla="*/ 10189600 w 10189600"/>
              <a:gd name="connsiteY8" fmla="*/ 4217082 h 6858000"/>
              <a:gd name="connsiteX9" fmla="*/ 8536469 w 10189600"/>
              <a:gd name="connsiteY9" fmla="*/ 174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189600" h="6858000">
                <a:moveTo>
                  <a:pt x="8513625" y="0"/>
                </a:moveTo>
                <a:lnTo>
                  <a:pt x="1434689" y="0"/>
                </a:lnTo>
                <a:lnTo>
                  <a:pt x="1271976" y="160651"/>
                </a:lnTo>
                <a:cubicBezTo>
                  <a:pt x="451613" y="1030749"/>
                  <a:pt x="0" y="2373165"/>
                  <a:pt x="0" y="3879329"/>
                </a:cubicBezTo>
                <a:cubicBezTo>
                  <a:pt x="0" y="5207145"/>
                  <a:pt x="731040" y="5919527"/>
                  <a:pt x="1565101" y="6659296"/>
                </a:cubicBezTo>
                <a:lnTo>
                  <a:pt x="1789426" y="6858000"/>
                </a:lnTo>
                <a:lnTo>
                  <a:pt x="8868328" y="6858000"/>
                </a:lnTo>
                <a:lnTo>
                  <a:pt x="8925683" y="6804604"/>
                </a:lnTo>
                <a:cubicBezTo>
                  <a:pt x="9627437" y="6132444"/>
                  <a:pt x="10189600" y="5418356"/>
                  <a:pt x="10189600" y="4217082"/>
                </a:cubicBezTo>
                <a:cubicBezTo>
                  <a:pt x="10189600" y="2437327"/>
                  <a:pt x="9597144" y="878708"/>
                  <a:pt x="8536469" y="17461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9E223C86-12C5-4A60-A21A-D7FC75EFC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57813" y="0"/>
            <a:ext cx="1323453" cy="6858000"/>
          </a:xfrm>
          <a:custGeom>
            <a:avLst/>
            <a:gdLst>
              <a:gd name="connsiteX0" fmla="*/ 28443 w 1323453"/>
              <a:gd name="connsiteY0" fmla="*/ 0 h 6858000"/>
              <a:gd name="connsiteX1" fmla="*/ 10519 w 1323453"/>
              <a:gd name="connsiteY1" fmla="*/ 0 h 6858000"/>
              <a:gd name="connsiteX2" fmla="*/ 37377 w 1323453"/>
              <a:gd name="connsiteY2" fmla="*/ 27367 h 6858000"/>
              <a:gd name="connsiteX3" fmla="*/ 1297455 w 1323453"/>
              <a:gd name="connsiteY3" fmla="*/ 4282319 h 6858000"/>
              <a:gd name="connsiteX4" fmla="*/ 248584 w 1323453"/>
              <a:gd name="connsiteY4" fmla="*/ 6615157 h 6858000"/>
              <a:gd name="connsiteX5" fmla="*/ 0 w 1323453"/>
              <a:gd name="connsiteY5" fmla="*/ 6858000 h 6858000"/>
              <a:gd name="connsiteX6" fmla="*/ 19869 w 1323453"/>
              <a:gd name="connsiteY6" fmla="*/ 6858000 h 6858000"/>
              <a:gd name="connsiteX7" fmla="*/ 267461 w 1323453"/>
              <a:gd name="connsiteY7" fmla="*/ 6616128 h 6858000"/>
              <a:gd name="connsiteX8" fmla="*/ 1316330 w 1323453"/>
              <a:gd name="connsiteY8" fmla="*/ 4283289 h 6858000"/>
              <a:gd name="connsiteX9" fmla="*/ 56253 w 1323453"/>
              <a:gd name="connsiteY9" fmla="*/ 2833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23453" h="6858000">
                <a:moveTo>
                  <a:pt x="28443" y="0"/>
                </a:moveTo>
                <a:lnTo>
                  <a:pt x="10519" y="0"/>
                </a:lnTo>
                <a:lnTo>
                  <a:pt x="37377" y="27367"/>
                </a:lnTo>
                <a:cubicBezTo>
                  <a:pt x="919519" y="995374"/>
                  <a:pt x="1367465" y="2551123"/>
                  <a:pt x="1297455" y="4282319"/>
                </a:cubicBezTo>
                <a:cubicBezTo>
                  <a:pt x="1254252" y="5350659"/>
                  <a:pt x="821705" y="6026831"/>
                  <a:pt x="248584" y="6615157"/>
                </a:cubicBezTo>
                <a:lnTo>
                  <a:pt x="0" y="6858000"/>
                </a:lnTo>
                <a:lnTo>
                  <a:pt x="19869" y="6858000"/>
                </a:lnTo>
                <a:lnTo>
                  <a:pt x="267461" y="6616128"/>
                </a:lnTo>
                <a:cubicBezTo>
                  <a:pt x="840581" y="6027802"/>
                  <a:pt x="1273128" y="5351630"/>
                  <a:pt x="1316330" y="4283289"/>
                </a:cubicBezTo>
                <a:cubicBezTo>
                  <a:pt x="1386340" y="2552094"/>
                  <a:pt x="938396" y="996343"/>
                  <a:pt x="56253" y="2833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FA573AF0-3C0B-4895-A7A6-F41B03211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45" y="0"/>
            <a:ext cx="1561993" cy="6858000"/>
          </a:xfrm>
          <a:custGeom>
            <a:avLst/>
            <a:gdLst>
              <a:gd name="connsiteX0" fmla="*/ 1544228 w 1561993"/>
              <a:gd name="connsiteY0" fmla="*/ 0 h 6858000"/>
              <a:gd name="connsiteX1" fmla="*/ 1561993 w 1561993"/>
              <a:gd name="connsiteY1" fmla="*/ 0 h 6858000"/>
              <a:gd name="connsiteX2" fmla="*/ 1540943 w 1561993"/>
              <a:gd name="connsiteY2" fmla="*/ 17040 h 6858000"/>
              <a:gd name="connsiteX3" fmla="*/ 17765 w 1561993"/>
              <a:gd name="connsiteY3" fmla="*/ 4115040 h 6858000"/>
              <a:gd name="connsiteX4" fmla="*/ 1142901 w 1561993"/>
              <a:gd name="connsiteY4" fmla="*/ 6599739 h 6858000"/>
              <a:gd name="connsiteX5" fmla="*/ 1403744 w 1561993"/>
              <a:gd name="connsiteY5" fmla="*/ 6858000 h 6858000"/>
              <a:gd name="connsiteX6" fmla="*/ 1385980 w 1561993"/>
              <a:gd name="connsiteY6" fmla="*/ 6858000 h 6858000"/>
              <a:gd name="connsiteX7" fmla="*/ 1125137 w 1561993"/>
              <a:gd name="connsiteY7" fmla="*/ 6599739 h 6858000"/>
              <a:gd name="connsiteX8" fmla="*/ 0 w 1561993"/>
              <a:gd name="connsiteY8" fmla="*/ 4115040 h 6858000"/>
              <a:gd name="connsiteX9" fmla="*/ 1523178 w 1561993"/>
              <a:gd name="connsiteY9" fmla="*/ 1704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61993" h="6858000">
                <a:moveTo>
                  <a:pt x="1544228" y="0"/>
                </a:moveTo>
                <a:lnTo>
                  <a:pt x="1561993" y="0"/>
                </a:lnTo>
                <a:lnTo>
                  <a:pt x="1540943" y="17040"/>
                </a:lnTo>
                <a:cubicBezTo>
                  <a:pt x="563647" y="857447"/>
                  <a:pt x="17765" y="2378351"/>
                  <a:pt x="17765" y="4115040"/>
                </a:cubicBezTo>
                <a:cubicBezTo>
                  <a:pt x="17765" y="5263323"/>
                  <a:pt x="514810" y="5955416"/>
                  <a:pt x="1142901" y="6599739"/>
                </a:cubicBezTo>
                <a:lnTo>
                  <a:pt x="1403744" y="6858000"/>
                </a:lnTo>
                <a:lnTo>
                  <a:pt x="1385980" y="6858000"/>
                </a:lnTo>
                <a:lnTo>
                  <a:pt x="1125137" y="6599739"/>
                </a:lnTo>
                <a:cubicBezTo>
                  <a:pt x="497046" y="5955416"/>
                  <a:pt x="0" y="5263323"/>
                  <a:pt x="0" y="4115040"/>
                </a:cubicBezTo>
                <a:cubicBezTo>
                  <a:pt x="0" y="2378351"/>
                  <a:pt x="545882" y="857447"/>
                  <a:pt x="1523178" y="1704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62442AC3-A9B0-4865-8A8A-1504FFC6E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34283" y="0"/>
            <a:ext cx="1904278" cy="6858000"/>
          </a:xfrm>
          <a:custGeom>
            <a:avLst/>
            <a:gdLst>
              <a:gd name="connsiteX0" fmla="*/ 624262 w 1775065"/>
              <a:gd name="connsiteY0" fmla="*/ 0 h 6858000"/>
              <a:gd name="connsiteX1" fmla="*/ 642233 w 1775065"/>
              <a:gd name="connsiteY1" fmla="*/ 0 h 6858000"/>
              <a:gd name="connsiteX2" fmla="*/ 673003 w 1775065"/>
              <a:gd name="connsiteY2" fmla="*/ 35111 h 6858000"/>
              <a:gd name="connsiteX3" fmla="*/ 1767974 w 1775065"/>
              <a:gd name="connsiteY3" fmla="*/ 3968278 h 6858000"/>
              <a:gd name="connsiteX4" fmla="*/ 115603 w 1775065"/>
              <a:gd name="connsiteY4" fmla="*/ 6776131 h 6858000"/>
              <a:gd name="connsiteX5" fmla="*/ 19890 w 1775065"/>
              <a:gd name="connsiteY5" fmla="*/ 6858000 h 6858000"/>
              <a:gd name="connsiteX6" fmla="*/ 0 w 1775065"/>
              <a:gd name="connsiteY6" fmla="*/ 6858000 h 6858000"/>
              <a:gd name="connsiteX7" fmla="*/ 96809 w 1775065"/>
              <a:gd name="connsiteY7" fmla="*/ 6775193 h 6858000"/>
              <a:gd name="connsiteX8" fmla="*/ 1749182 w 1775065"/>
              <a:gd name="connsiteY8" fmla="*/ 3967340 h 6858000"/>
              <a:gd name="connsiteX9" fmla="*/ 654209 w 1775065"/>
              <a:gd name="connsiteY9" fmla="*/ 3417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75065" h="6858000">
                <a:moveTo>
                  <a:pt x="624262" y="0"/>
                </a:moveTo>
                <a:lnTo>
                  <a:pt x="642233" y="0"/>
                </a:lnTo>
                <a:lnTo>
                  <a:pt x="673003" y="35111"/>
                </a:lnTo>
                <a:cubicBezTo>
                  <a:pt x="1445427" y="977982"/>
                  <a:pt x="1833320" y="2398562"/>
                  <a:pt x="1767974" y="3968278"/>
                </a:cubicBezTo>
                <a:cubicBezTo>
                  <a:pt x="1710622" y="5345972"/>
                  <a:pt x="964135" y="6049363"/>
                  <a:pt x="115603" y="6776131"/>
                </a:cubicBezTo>
                <a:lnTo>
                  <a:pt x="19890" y="6858000"/>
                </a:lnTo>
                <a:lnTo>
                  <a:pt x="0" y="6858000"/>
                </a:lnTo>
                <a:lnTo>
                  <a:pt x="96809" y="6775193"/>
                </a:lnTo>
                <a:cubicBezTo>
                  <a:pt x="945341" y="6048424"/>
                  <a:pt x="1691828" y="5345034"/>
                  <a:pt x="1749182" y="3967340"/>
                </a:cubicBezTo>
                <a:cubicBezTo>
                  <a:pt x="1814528" y="2397623"/>
                  <a:pt x="1426634" y="977044"/>
                  <a:pt x="654209" y="34172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68451DCE-129E-43B6-BA50-3C8339E46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9577" y="0"/>
            <a:ext cx="1825312" cy="6858000"/>
          </a:xfrm>
          <a:custGeom>
            <a:avLst/>
            <a:gdLst>
              <a:gd name="connsiteX0" fmla="*/ 516683 w 1825312"/>
              <a:gd name="connsiteY0" fmla="*/ 0 h 6858000"/>
              <a:gd name="connsiteX1" fmla="*/ 541088 w 1825312"/>
              <a:gd name="connsiteY1" fmla="*/ 0 h 6858000"/>
              <a:gd name="connsiteX2" fmla="*/ 626170 w 1825312"/>
              <a:gd name="connsiteY2" fmla="*/ 99144 h 6858000"/>
              <a:gd name="connsiteX3" fmla="*/ 1825312 w 1825312"/>
              <a:gd name="connsiteY3" fmla="*/ 3859833 h 6858000"/>
              <a:gd name="connsiteX4" fmla="*/ 279633 w 1825312"/>
              <a:gd name="connsiteY4" fmla="*/ 6651338 h 6858000"/>
              <a:gd name="connsiteX5" fmla="*/ 24403 w 1825312"/>
              <a:gd name="connsiteY5" fmla="*/ 6858000 h 6858000"/>
              <a:gd name="connsiteX6" fmla="*/ 0 w 1825312"/>
              <a:gd name="connsiteY6" fmla="*/ 6858000 h 6858000"/>
              <a:gd name="connsiteX7" fmla="*/ 255230 w 1825312"/>
              <a:gd name="connsiteY7" fmla="*/ 6651338 h 6858000"/>
              <a:gd name="connsiteX8" fmla="*/ 1800907 w 1825312"/>
              <a:gd name="connsiteY8" fmla="*/ 3859833 h 6858000"/>
              <a:gd name="connsiteX9" fmla="*/ 601765 w 1825312"/>
              <a:gd name="connsiteY9" fmla="*/ 991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25312" h="6858000">
                <a:moveTo>
                  <a:pt x="516683" y="0"/>
                </a:moveTo>
                <a:lnTo>
                  <a:pt x="541088" y="0"/>
                </a:lnTo>
                <a:lnTo>
                  <a:pt x="626170" y="99144"/>
                </a:lnTo>
                <a:cubicBezTo>
                  <a:pt x="1403484" y="1069501"/>
                  <a:pt x="1825312" y="2396484"/>
                  <a:pt x="1825312" y="3859833"/>
                </a:cubicBezTo>
                <a:cubicBezTo>
                  <a:pt x="1825312" y="5149904"/>
                  <a:pt x="1142485" y="5927455"/>
                  <a:pt x="279633" y="6651338"/>
                </a:cubicBezTo>
                <a:lnTo>
                  <a:pt x="24403" y="6858000"/>
                </a:lnTo>
                <a:lnTo>
                  <a:pt x="0" y="6858000"/>
                </a:lnTo>
                <a:lnTo>
                  <a:pt x="255230" y="6651338"/>
                </a:lnTo>
                <a:cubicBezTo>
                  <a:pt x="1118082" y="5927455"/>
                  <a:pt x="1800907" y="5149904"/>
                  <a:pt x="1800907" y="3859833"/>
                </a:cubicBezTo>
                <a:cubicBezTo>
                  <a:pt x="1800907" y="2396484"/>
                  <a:pt x="1379079" y="1069501"/>
                  <a:pt x="601765" y="9914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751140F-9B76-3D8A-EFDA-85DFD57013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3309" y="867358"/>
            <a:ext cx="7340048" cy="5126521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 algn="r">
              <a:lnSpc>
                <a:spcPct val="130000"/>
              </a:lnSpc>
            </a:pPr>
            <a:r>
              <a:rPr lang="en-US" sz="2400" b="1" dirty="0">
                <a:ea typeface="+mn-lt"/>
                <a:cs typeface="+mn-lt"/>
              </a:rPr>
              <a:t>PAC Model (Berne, 1964 – Transactional Analysis)</a:t>
            </a:r>
            <a:r>
              <a:rPr lang="en-US" sz="2400" dirty="0">
                <a:ea typeface="+mn-lt"/>
                <a:cs typeface="+mn-lt"/>
              </a:rPr>
              <a:t>   </a:t>
            </a:r>
            <a:endParaRPr lang="en-US" sz="2400" dirty="0">
              <a:ea typeface="Meiryo"/>
            </a:endParaRPr>
          </a:p>
          <a:p>
            <a:pPr algn="r">
              <a:lnSpc>
                <a:spcPct val="130000"/>
              </a:lnSpc>
            </a:pPr>
            <a:endParaRPr lang="en-US" sz="1400" dirty="0">
              <a:ea typeface="+mn-lt"/>
              <a:cs typeface="+mn-lt"/>
            </a:endParaRPr>
          </a:p>
          <a:p>
            <a:pPr algn="r">
              <a:lnSpc>
                <a:spcPct val="130000"/>
              </a:lnSpc>
            </a:pPr>
            <a:r>
              <a:rPr lang="en-US" sz="1400" dirty="0">
                <a:ea typeface="+mn-lt"/>
                <a:cs typeface="+mn-lt"/>
              </a:rPr>
              <a:t>People interact from 3 ego states:</a:t>
            </a:r>
            <a:endParaRPr lang="en-US" sz="1400" dirty="0">
              <a:ea typeface="Meiryo"/>
            </a:endParaRPr>
          </a:p>
          <a:p>
            <a:pPr marL="285750" lvl="1" indent="-285750" algn="r">
              <a:lnSpc>
                <a:spcPct val="130000"/>
              </a:lnSpc>
              <a:buFont typeface="Arial"/>
              <a:buChar char="•"/>
            </a:pPr>
            <a:r>
              <a:rPr lang="en-US" sz="1400" b="1" dirty="0">
                <a:ea typeface="+mn-lt"/>
                <a:cs typeface="+mn-lt"/>
              </a:rPr>
              <a:t>Parent</a:t>
            </a:r>
            <a:r>
              <a:rPr lang="en-US" sz="1400" dirty="0">
                <a:ea typeface="+mn-lt"/>
                <a:cs typeface="+mn-lt"/>
              </a:rPr>
              <a:t> (rules, judgment)</a:t>
            </a:r>
            <a:endParaRPr lang="en-US" sz="1400" dirty="0">
              <a:ea typeface="Meiryo"/>
            </a:endParaRPr>
          </a:p>
          <a:p>
            <a:pPr marL="285750" lvl="1" indent="-285750" algn="r">
              <a:lnSpc>
                <a:spcPct val="130000"/>
              </a:lnSpc>
              <a:buFont typeface="Arial"/>
              <a:buChar char="•"/>
            </a:pPr>
            <a:r>
              <a:rPr lang="en-US" sz="1400" b="1" dirty="0">
                <a:ea typeface="+mn-lt"/>
                <a:cs typeface="+mn-lt"/>
              </a:rPr>
              <a:t>Adult</a:t>
            </a:r>
            <a:r>
              <a:rPr lang="en-US" sz="1400" dirty="0">
                <a:ea typeface="+mn-lt"/>
                <a:cs typeface="+mn-lt"/>
              </a:rPr>
              <a:t> (rational, problem-solving)</a:t>
            </a:r>
            <a:endParaRPr lang="en-US" sz="1400" dirty="0">
              <a:ea typeface="Meiryo"/>
            </a:endParaRPr>
          </a:p>
          <a:p>
            <a:pPr marL="285750" lvl="1" indent="-285750" algn="r">
              <a:lnSpc>
                <a:spcPct val="130000"/>
              </a:lnSpc>
              <a:buFont typeface="Arial"/>
              <a:buChar char="•"/>
            </a:pPr>
            <a:r>
              <a:rPr lang="en-US" sz="1400" b="1" dirty="0">
                <a:ea typeface="+mn-lt"/>
                <a:cs typeface="+mn-lt"/>
              </a:rPr>
              <a:t>Child</a:t>
            </a:r>
            <a:r>
              <a:rPr lang="en-US" sz="1400" dirty="0">
                <a:ea typeface="+mn-lt"/>
                <a:cs typeface="+mn-lt"/>
              </a:rPr>
              <a:t> (emotion, spontaneity)</a:t>
            </a:r>
            <a:endParaRPr lang="en-US" sz="1400" dirty="0">
              <a:ea typeface="Meiryo"/>
            </a:endParaRPr>
          </a:p>
          <a:p>
            <a:pPr marL="285750" lvl="1" indent="-285750" algn="r">
              <a:lnSpc>
                <a:spcPct val="130000"/>
              </a:lnSpc>
              <a:buFont typeface="Arial"/>
              <a:buChar char="•"/>
            </a:pPr>
            <a:endParaRPr lang="en-US" sz="1400" dirty="0">
              <a:ea typeface="+mn-lt"/>
              <a:cs typeface="+mn-lt"/>
            </a:endParaRPr>
          </a:p>
          <a:p>
            <a:pPr algn="r">
              <a:lnSpc>
                <a:spcPct val="130000"/>
              </a:lnSpc>
            </a:pPr>
            <a:r>
              <a:rPr lang="en-US" sz="1400" dirty="0">
                <a:ea typeface="+mn-lt"/>
                <a:cs typeface="+mn-lt"/>
              </a:rPr>
              <a:t>Effective teams mostly use the </a:t>
            </a:r>
            <a:r>
              <a:rPr lang="en-US" sz="1400" b="1">
                <a:ea typeface="+mn-lt"/>
                <a:cs typeface="+mn-lt"/>
              </a:rPr>
              <a:t>Adult-to-Adult</a:t>
            </a:r>
            <a:r>
              <a:rPr lang="en-US" sz="1400" dirty="0">
                <a:ea typeface="+mn-lt"/>
                <a:cs typeface="+mn-lt"/>
              </a:rPr>
              <a:t> interaction (Stewart and Joines, 2012)</a:t>
            </a:r>
            <a:endParaRPr lang="en-US" sz="1400" dirty="0">
              <a:ea typeface="Meiryo"/>
            </a:endParaRPr>
          </a:p>
          <a:p>
            <a:pPr algn="r">
              <a:lnSpc>
                <a:spcPct val="130000"/>
              </a:lnSpc>
            </a:pPr>
            <a:r>
              <a:rPr lang="en-US" sz="1400" b="1" dirty="0">
                <a:ea typeface="+mn-lt"/>
                <a:cs typeface="+mn-lt"/>
              </a:rPr>
              <a:t>Example of this in our group</a:t>
            </a:r>
            <a:r>
              <a:rPr lang="en-US" sz="1400" dirty="0">
                <a:ea typeface="+mn-lt"/>
                <a:cs typeface="+mn-lt"/>
              </a:rPr>
              <a:t> is when we resolved disagreement by checking facts and listening (Adult mode), not reacting emotionally (Child) or criticizing (Parent)</a:t>
            </a:r>
            <a:endParaRPr lang="en-US" sz="1400" dirty="0">
              <a:ea typeface="Meiryo"/>
            </a:endParaRPr>
          </a:p>
          <a:p>
            <a:pPr>
              <a:lnSpc>
                <a:spcPct val="130000"/>
              </a:lnSpc>
            </a:pPr>
            <a:endParaRPr lang="en-US" sz="1100">
              <a:ea typeface="Meiryo"/>
            </a:endParaRPr>
          </a:p>
        </p:txBody>
      </p:sp>
      <p:pic>
        <p:nvPicPr>
          <p:cNvPr id="10" name="Picture 9" descr="Dealing with difficult clients (and opponents): the Parent-Adult-Child model  — Luke Menzies Coaching">
            <a:extLst>
              <a:ext uri="{FF2B5EF4-FFF2-40B4-BE49-F238E27FC236}">
                <a16:creationId xmlns:a16="http://schemas.microsoft.com/office/drawing/2014/main" id="{6641EAC9-17B6-7A6C-744D-90C1B0C9DE4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15" t="4651" r="71255" b="6067"/>
          <a:stretch>
            <a:fillRect/>
          </a:stretch>
        </p:blipFill>
        <p:spPr>
          <a:xfrm>
            <a:off x="2895267" y="492526"/>
            <a:ext cx="879066" cy="2983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048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9" name="Picture 8" descr="Hands holding each other's wrists and interlinked to form a circle">
            <a:extLst>
              <a:ext uri="{FF2B5EF4-FFF2-40B4-BE49-F238E27FC236}">
                <a16:creationId xmlns:a16="http://schemas.microsoft.com/office/drawing/2014/main" id="{AF2F4362-96AF-06DE-02F0-39885D7769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67" r="2358" b="-3"/>
          <a:stretch>
            <a:fillRect/>
          </a:stretch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8B598134-D292-43E6-9C55-117198046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1834" y="0"/>
            <a:ext cx="4980168" cy="6858000"/>
          </a:xfrm>
          <a:custGeom>
            <a:avLst/>
            <a:gdLst>
              <a:gd name="connsiteX0" fmla="*/ 1623023 w 4901771"/>
              <a:gd name="connsiteY0" fmla="*/ 0 h 6858000"/>
              <a:gd name="connsiteX1" fmla="*/ 2716256 w 4901771"/>
              <a:gd name="connsiteY1" fmla="*/ 0 h 6858000"/>
              <a:gd name="connsiteX2" fmla="*/ 3496422 w 4901771"/>
              <a:gd name="connsiteY2" fmla="*/ 0 h 6858000"/>
              <a:gd name="connsiteX3" fmla="*/ 4544484 w 4901771"/>
              <a:gd name="connsiteY3" fmla="*/ 0 h 6858000"/>
              <a:gd name="connsiteX4" fmla="*/ 4710787 w 4901771"/>
              <a:gd name="connsiteY4" fmla="*/ 0 h 6858000"/>
              <a:gd name="connsiteX5" fmla="*/ 4901771 w 4901771"/>
              <a:gd name="connsiteY5" fmla="*/ 0 h 6858000"/>
              <a:gd name="connsiteX6" fmla="*/ 4901771 w 4901771"/>
              <a:gd name="connsiteY6" fmla="*/ 6858000 h 6858000"/>
              <a:gd name="connsiteX7" fmla="*/ 4710787 w 4901771"/>
              <a:gd name="connsiteY7" fmla="*/ 6858000 h 6858000"/>
              <a:gd name="connsiteX8" fmla="*/ 4544484 w 4901771"/>
              <a:gd name="connsiteY8" fmla="*/ 6858000 h 6858000"/>
              <a:gd name="connsiteX9" fmla="*/ 3496422 w 4901771"/>
              <a:gd name="connsiteY9" fmla="*/ 6858000 h 6858000"/>
              <a:gd name="connsiteX10" fmla="*/ 2716256 w 4901771"/>
              <a:gd name="connsiteY10" fmla="*/ 6858000 h 6858000"/>
              <a:gd name="connsiteX11" fmla="*/ 2502754 w 4901771"/>
              <a:gd name="connsiteY11" fmla="*/ 6858000 h 6858000"/>
              <a:gd name="connsiteX12" fmla="*/ 2390998 w 4901771"/>
              <a:gd name="connsiteY12" fmla="*/ 6780599 h 6858000"/>
              <a:gd name="connsiteX13" fmla="*/ 1874350 w 4901771"/>
              <a:gd name="connsiteY13" fmla="*/ 6374814 h 6858000"/>
              <a:gd name="connsiteX14" fmla="*/ 0 w 4901771"/>
              <a:gd name="connsiteY14" fmla="*/ 3621656 h 6858000"/>
              <a:gd name="connsiteX15" fmla="*/ 1600899 w 4901771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64452-98C7-F110-3CE7-FB8594AB6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3982" y="273433"/>
            <a:ext cx="3589472" cy="1944371"/>
          </a:xfrm>
        </p:spPr>
        <p:txBody>
          <a:bodyPr vert="horz" lIns="109728" tIns="109728" rIns="109728" bIns="91440" rtlCol="0" anchor="b">
            <a:normAutofit fontScale="90000"/>
          </a:bodyPr>
          <a:lstStyle/>
          <a:p>
            <a:pPr algn="r">
              <a:lnSpc>
                <a:spcPct val="120000"/>
              </a:lnSpc>
            </a:pPr>
            <a:r>
              <a:rPr lang="en-US" dirty="0"/>
              <a:t>Adair’s Action-</a:t>
            </a:r>
            <a:br>
              <a:rPr lang="en-US" dirty="0"/>
            </a:br>
            <a:r>
              <a:rPr lang="en-US" dirty="0" err="1"/>
              <a:t>Centred</a:t>
            </a:r>
            <a:r>
              <a:rPr lang="en-US" dirty="0"/>
              <a:t> Leadership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72507CC-6DB9-2D54-7FD0-9B0A12B6B3F2}"/>
              </a:ext>
            </a:extLst>
          </p:cNvPr>
          <p:cNvSpPr txBox="1">
            <a:spLocks/>
          </p:cNvSpPr>
          <p:nvPr/>
        </p:nvSpPr>
        <p:spPr>
          <a:xfrm>
            <a:off x="7930694" y="2465901"/>
            <a:ext cx="4258336" cy="2592125"/>
          </a:xfrm>
          <a:prstGeom prst="rect">
            <a:avLst/>
          </a:prstGeom>
        </p:spPr>
        <p:txBody>
          <a:bodyPr vert="horz" lIns="109728" tIns="109728" rIns="109728" bIns="91440" rtlCol="0" anchor="t">
            <a:noAutofit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800" b="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2024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4028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6032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8036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en-US" sz="1050" dirty="0"/>
              <a:t>3 Core Needs:</a:t>
            </a:r>
            <a:endParaRPr lang="en-US" sz="1050">
              <a:ea typeface="Meiryo"/>
            </a:endParaRPr>
          </a:p>
          <a:p>
            <a:pPr lvl="1" indent="-285750" algn="r">
              <a:lnSpc>
                <a:spcPct val="130000"/>
              </a:lnSpc>
              <a:buFont typeface="Corbel" panose="020B0503020204020204" pitchFamily="34" charset="0"/>
              <a:buChar char="•"/>
            </a:pPr>
            <a:r>
              <a:rPr lang="en-US" sz="1050" b="1" dirty="0"/>
              <a:t>Task</a:t>
            </a:r>
            <a:r>
              <a:rPr lang="en-US" sz="1050" dirty="0"/>
              <a:t> (achieve the goal)</a:t>
            </a:r>
            <a:endParaRPr lang="en-US" sz="1050">
              <a:ea typeface="Meiryo"/>
            </a:endParaRPr>
          </a:p>
          <a:p>
            <a:pPr lvl="1" indent="-285750" algn="r">
              <a:lnSpc>
                <a:spcPct val="130000"/>
              </a:lnSpc>
              <a:buFont typeface="Corbel" panose="020B0503020204020204" pitchFamily="34" charset="0"/>
              <a:buChar char="•"/>
            </a:pPr>
            <a:r>
              <a:rPr lang="en-US" sz="1050" b="1" dirty="0"/>
              <a:t>Team</a:t>
            </a:r>
            <a:r>
              <a:rPr lang="en-US" sz="1050" dirty="0"/>
              <a:t> (build group cohesion)</a:t>
            </a:r>
            <a:endParaRPr lang="en-US" sz="1050">
              <a:ea typeface="Meiryo"/>
            </a:endParaRPr>
          </a:p>
          <a:p>
            <a:pPr lvl="1" indent="-285750" algn="r">
              <a:lnSpc>
                <a:spcPct val="130000"/>
              </a:lnSpc>
              <a:buFont typeface="Corbel" panose="020B0503020204020204" pitchFamily="34" charset="0"/>
              <a:buChar char="•"/>
            </a:pPr>
            <a:r>
              <a:rPr lang="en-US" sz="1050" b="1" dirty="0"/>
              <a:t>Individual</a:t>
            </a:r>
            <a:r>
              <a:rPr lang="en-US" sz="1050" dirty="0"/>
              <a:t> (support people’s needs)</a:t>
            </a:r>
            <a:endParaRPr lang="en-US" sz="1050">
              <a:ea typeface="Meiryo"/>
            </a:endParaRPr>
          </a:p>
          <a:p>
            <a:pPr algn="r">
              <a:lnSpc>
                <a:spcPct val="130000"/>
              </a:lnSpc>
            </a:pPr>
            <a:r>
              <a:rPr lang="en-US" sz="1050" dirty="0"/>
              <a:t>Balancing these creates </a:t>
            </a:r>
            <a:r>
              <a:rPr lang="en-US" sz="1050" b="1" dirty="0"/>
              <a:t>high-performing</a:t>
            </a:r>
            <a:r>
              <a:rPr lang="en-US" sz="1050" dirty="0"/>
              <a:t> teams</a:t>
            </a:r>
            <a:endParaRPr lang="en-US" sz="1050">
              <a:ea typeface="Meiryo"/>
            </a:endParaRPr>
          </a:p>
          <a:p>
            <a:pPr algn="r">
              <a:lnSpc>
                <a:spcPct val="130000"/>
              </a:lnSpc>
            </a:pPr>
            <a:endParaRPr lang="en-US" sz="1050" dirty="0"/>
          </a:p>
          <a:p>
            <a:pPr algn="r">
              <a:lnSpc>
                <a:spcPct val="130000"/>
              </a:lnSpc>
            </a:pPr>
            <a:r>
              <a:rPr lang="en-US" sz="1050" b="1" dirty="0"/>
              <a:t>Example in our team:</a:t>
            </a:r>
            <a:endParaRPr lang="en-US" sz="1050" b="1" dirty="0">
              <a:ea typeface="Meiryo"/>
            </a:endParaRPr>
          </a:p>
          <a:p>
            <a:pPr indent="-285750" algn="r">
              <a:lnSpc>
                <a:spcPct val="130000"/>
              </a:lnSpc>
              <a:buFont typeface="Corbel" panose="020B0503020204020204" pitchFamily="34" charset="0"/>
              <a:buChar char="•"/>
            </a:pPr>
            <a:r>
              <a:rPr lang="en-US" sz="1050" dirty="0"/>
              <a:t>Updates on our WhatsApp group (Individual)</a:t>
            </a:r>
            <a:endParaRPr lang="en-US" sz="1050">
              <a:ea typeface="Meiryo"/>
            </a:endParaRPr>
          </a:p>
          <a:p>
            <a:pPr indent="-285750" algn="r">
              <a:lnSpc>
                <a:spcPct val="130000"/>
              </a:lnSpc>
              <a:buFont typeface="Corbel" panose="020B0503020204020204" pitchFamily="34" charset="0"/>
              <a:buChar char="•"/>
            </a:pPr>
            <a:r>
              <a:rPr lang="en-US" sz="1050" dirty="0"/>
              <a:t>Clear task list (Task)</a:t>
            </a:r>
            <a:endParaRPr lang="en-US" sz="1050">
              <a:ea typeface="Meiryo"/>
            </a:endParaRPr>
          </a:p>
          <a:p>
            <a:pPr indent="-285750" algn="r">
              <a:lnSpc>
                <a:spcPct val="130000"/>
              </a:lnSpc>
              <a:buFont typeface="Corbel" panose="020B0503020204020204" pitchFamily="34" charset="0"/>
              <a:buChar char="•"/>
            </a:pPr>
            <a:r>
              <a:rPr lang="en-US" sz="1050" dirty="0"/>
              <a:t>Social time after all assignments (Team)</a:t>
            </a:r>
            <a:endParaRPr lang="en-US" sz="1050" dirty="0">
              <a:ea typeface="Meiryo"/>
            </a:endParaRPr>
          </a:p>
          <a:p>
            <a:pPr algn="r">
              <a:lnSpc>
                <a:spcPct val="130000"/>
              </a:lnSpc>
            </a:pPr>
            <a:endParaRPr lang="en-US" sz="700">
              <a:ea typeface="Meiryo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9D656B8-A395-644F-74A5-FC7E209EAC24}"/>
              </a:ext>
            </a:extLst>
          </p:cNvPr>
          <p:cNvCxnSpPr/>
          <p:nvPr/>
        </p:nvCxnSpPr>
        <p:spPr>
          <a:xfrm>
            <a:off x="9572468" y="2334095"/>
            <a:ext cx="2604540" cy="18841"/>
          </a:xfrm>
          <a:prstGeom prst="straightConnector1">
            <a:avLst/>
          </a:prstGeom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Action Centred Leadership">
            <a:extLst>
              <a:ext uri="{FF2B5EF4-FFF2-40B4-BE49-F238E27FC236}">
                <a16:creationId xmlns:a16="http://schemas.microsoft.com/office/drawing/2014/main" id="{79357C9B-12A9-8CE9-CFE4-FC5968C8B5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18667" r="21445" b="-183"/>
          <a:stretch>
            <a:fillRect/>
          </a:stretch>
        </p:blipFill>
        <p:spPr>
          <a:xfrm>
            <a:off x="1274151" y="2773180"/>
            <a:ext cx="3554077" cy="3397796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F7AA702D-DAFB-B78F-D8C4-C0F6630E355C}"/>
              </a:ext>
            </a:extLst>
          </p:cNvPr>
          <p:cNvSpPr/>
          <p:nvPr/>
        </p:nvSpPr>
        <p:spPr>
          <a:xfrm>
            <a:off x="1093426" y="2638362"/>
            <a:ext cx="3923327" cy="3935819"/>
          </a:xfrm>
          <a:prstGeom prst="ellipse">
            <a:avLst/>
          </a:prstGeom>
          <a:solidFill>
            <a:srgbClr val="D9D9D9">
              <a:alpha val="45000"/>
            </a:srgb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1465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Why measuring employee impact is key to company success - Leanmote">
            <a:extLst>
              <a:ext uri="{FF2B5EF4-FFF2-40B4-BE49-F238E27FC236}">
                <a16:creationId xmlns:a16="http://schemas.microsoft.com/office/drawing/2014/main" id="{B24CFD10-8079-451D-E5ED-B722F8116E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38" r="23411"/>
          <a:stretch>
            <a:fillRect/>
          </a:stretch>
        </p:blipFill>
        <p:spPr>
          <a:xfrm>
            <a:off x="3995057" y="1"/>
            <a:ext cx="8188057" cy="6858067"/>
          </a:xfrm>
          <a:custGeom>
            <a:avLst/>
            <a:gdLst/>
            <a:ahLst/>
            <a:cxnLst/>
            <a:rect l="l" t="t" r="r" b="b"/>
            <a:pathLst>
              <a:path w="7500882" h="6857999">
                <a:moveTo>
                  <a:pt x="898230" y="0"/>
                </a:moveTo>
                <a:lnTo>
                  <a:pt x="7500882" y="0"/>
                </a:lnTo>
                <a:lnTo>
                  <a:pt x="7500882" y="6857999"/>
                </a:lnTo>
                <a:lnTo>
                  <a:pt x="0" y="6857999"/>
                </a:lnTo>
                <a:lnTo>
                  <a:pt x="114106" y="6780598"/>
                </a:lnTo>
                <a:cubicBezTo>
                  <a:pt x="291579" y="6653107"/>
                  <a:pt x="465794" y="6515396"/>
                  <a:pt x="641619" y="6374813"/>
                </a:cubicBezTo>
                <a:cubicBezTo>
                  <a:pt x="1607125" y="5602838"/>
                  <a:pt x="2555378" y="4969130"/>
                  <a:pt x="2555378" y="3621655"/>
                </a:cubicBezTo>
                <a:cubicBezTo>
                  <a:pt x="2555378" y="2093191"/>
                  <a:pt x="1969579" y="754640"/>
                  <a:pt x="920818" y="14996"/>
                </a:cubicBez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0BA56A81-C9DD-4EBA-9E13-32FFB51CF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3" y="0"/>
            <a:ext cx="7307402" cy="6858000"/>
          </a:xfrm>
          <a:custGeom>
            <a:avLst/>
            <a:gdLst>
              <a:gd name="connsiteX0" fmla="*/ 0 w 7097265"/>
              <a:gd name="connsiteY0" fmla="*/ 0 h 6858000"/>
              <a:gd name="connsiteX1" fmla="*/ 5474242 w 7097265"/>
              <a:gd name="connsiteY1" fmla="*/ 0 h 6858000"/>
              <a:gd name="connsiteX2" fmla="*/ 5496366 w 7097265"/>
              <a:gd name="connsiteY2" fmla="*/ 14997 h 6858000"/>
              <a:gd name="connsiteX3" fmla="*/ 7097265 w 7097265"/>
              <a:gd name="connsiteY3" fmla="*/ 3621656 h 6858000"/>
              <a:gd name="connsiteX4" fmla="*/ 5222916 w 7097265"/>
              <a:gd name="connsiteY4" fmla="*/ 6374814 h 6858000"/>
              <a:gd name="connsiteX5" fmla="*/ 4706267 w 7097265"/>
              <a:gd name="connsiteY5" fmla="*/ 6780599 h 6858000"/>
              <a:gd name="connsiteX6" fmla="*/ 4594511 w 7097265"/>
              <a:gd name="connsiteY6" fmla="*/ 6858000 h 6858000"/>
              <a:gd name="connsiteX7" fmla="*/ 0 w 709726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097265" h="6858000">
                <a:moveTo>
                  <a:pt x="0" y="0"/>
                </a:moveTo>
                <a:lnTo>
                  <a:pt x="5474242" y="0"/>
                </a:lnTo>
                <a:lnTo>
                  <a:pt x="5496366" y="14997"/>
                </a:lnTo>
                <a:cubicBezTo>
                  <a:pt x="6523529" y="754641"/>
                  <a:pt x="7097265" y="2093192"/>
                  <a:pt x="7097265" y="3621656"/>
                </a:cubicBezTo>
                <a:cubicBezTo>
                  <a:pt x="7097265" y="4969131"/>
                  <a:pt x="6168540" y="5602839"/>
                  <a:pt x="5222916" y="6374814"/>
                </a:cubicBezTo>
                <a:cubicBezTo>
                  <a:pt x="5050713" y="6515397"/>
                  <a:pt x="4880085" y="6653108"/>
                  <a:pt x="4706267" y="6780599"/>
                </a:cubicBezTo>
                <a:lnTo>
                  <a:pt x="4594511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03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424742-A5D6-0B37-074E-148C91A3D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4780129" cy="1639888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Building Effective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DB999-2AD8-A19B-F58D-6B1159610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8" y="2312988"/>
            <a:ext cx="5368525" cy="3651250"/>
          </a:xfrm>
        </p:spPr>
        <p:txBody>
          <a:bodyPr vert="horz" lIns="109728" tIns="109728" rIns="109728" bIns="91440" rtlCol="0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Use </a:t>
            </a:r>
            <a:r>
              <a:rPr lang="en-US" b="1" dirty="0">
                <a:ea typeface="+mn-lt"/>
                <a:cs typeface="+mn-lt"/>
              </a:rPr>
              <a:t>Funnel Technique</a:t>
            </a:r>
            <a:r>
              <a:rPr lang="en-US" dirty="0">
                <a:ea typeface="+mn-lt"/>
                <a:cs typeface="+mn-lt"/>
              </a:rPr>
              <a:t> to understand team members</a:t>
            </a:r>
            <a:endParaRPr lang="en-US">
              <a:ea typeface="Meiryo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Recognize and </a:t>
            </a:r>
            <a:r>
              <a:rPr lang="en-US" b="1" dirty="0">
                <a:ea typeface="+mn-lt"/>
                <a:cs typeface="+mn-lt"/>
              </a:rPr>
              <a:t>step out of Drama Triangle</a:t>
            </a:r>
            <a:endParaRPr lang="en-US">
              <a:ea typeface="Meiryo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Communicate in </a:t>
            </a:r>
            <a:r>
              <a:rPr lang="en-US" b="1" dirty="0">
                <a:ea typeface="+mn-lt"/>
                <a:cs typeface="+mn-lt"/>
              </a:rPr>
              <a:t>Adult-Adult mode (PAC)</a:t>
            </a:r>
            <a:endParaRPr lang="en-US">
              <a:ea typeface="Meiryo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Balance </a:t>
            </a:r>
            <a:r>
              <a:rPr lang="en-US" b="1" dirty="0">
                <a:ea typeface="+mn-lt"/>
                <a:cs typeface="+mn-lt"/>
              </a:rPr>
              <a:t>task, team, and individual</a:t>
            </a:r>
            <a:r>
              <a:rPr lang="en-US" dirty="0">
                <a:ea typeface="+mn-lt"/>
                <a:cs typeface="+mn-lt"/>
              </a:rPr>
              <a:t> (Adair)</a:t>
            </a:r>
            <a:endParaRPr lang="en-US">
              <a:ea typeface="Meiryo"/>
            </a:endParaRPr>
          </a:p>
          <a:p>
            <a:endParaRPr lang="en-US">
              <a:ea typeface="Meiryo"/>
            </a:endParaRPr>
          </a:p>
          <a:p>
            <a:endParaRPr lang="en-US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664006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The impact of employee benefits on culture &amp; performance">
            <a:extLst>
              <a:ext uri="{FF2B5EF4-FFF2-40B4-BE49-F238E27FC236}">
                <a16:creationId xmlns:a16="http://schemas.microsoft.com/office/drawing/2014/main" id="{93E5BB38-FE02-94D7-BAD9-682EDB5696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956" r="-2264"/>
          <a:stretch>
            <a:fillRect/>
          </a:stretch>
        </p:blipFill>
        <p:spPr>
          <a:xfrm>
            <a:off x="19" y="10"/>
            <a:ext cx="8883597" cy="6863549"/>
          </a:xfrm>
          <a:prstGeom prst="rect">
            <a:avLst/>
          </a:prstGeom>
        </p:spPr>
      </p:pic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40" name="Freeform: Shape 39">
            <a:extLst>
              <a:ext uri="{FF2B5EF4-FFF2-40B4-BE49-F238E27FC236}">
                <a16:creationId xmlns:a16="http://schemas.microsoft.com/office/drawing/2014/main" id="{8B598134-D292-43E6-9C55-117198046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1834" y="0"/>
            <a:ext cx="4980168" cy="6858000"/>
          </a:xfrm>
          <a:custGeom>
            <a:avLst/>
            <a:gdLst>
              <a:gd name="connsiteX0" fmla="*/ 1623023 w 4901771"/>
              <a:gd name="connsiteY0" fmla="*/ 0 h 6858000"/>
              <a:gd name="connsiteX1" fmla="*/ 2716256 w 4901771"/>
              <a:gd name="connsiteY1" fmla="*/ 0 h 6858000"/>
              <a:gd name="connsiteX2" fmla="*/ 3496422 w 4901771"/>
              <a:gd name="connsiteY2" fmla="*/ 0 h 6858000"/>
              <a:gd name="connsiteX3" fmla="*/ 4544484 w 4901771"/>
              <a:gd name="connsiteY3" fmla="*/ 0 h 6858000"/>
              <a:gd name="connsiteX4" fmla="*/ 4710787 w 4901771"/>
              <a:gd name="connsiteY4" fmla="*/ 0 h 6858000"/>
              <a:gd name="connsiteX5" fmla="*/ 4901771 w 4901771"/>
              <a:gd name="connsiteY5" fmla="*/ 0 h 6858000"/>
              <a:gd name="connsiteX6" fmla="*/ 4901771 w 4901771"/>
              <a:gd name="connsiteY6" fmla="*/ 6858000 h 6858000"/>
              <a:gd name="connsiteX7" fmla="*/ 4710787 w 4901771"/>
              <a:gd name="connsiteY7" fmla="*/ 6858000 h 6858000"/>
              <a:gd name="connsiteX8" fmla="*/ 4544484 w 4901771"/>
              <a:gd name="connsiteY8" fmla="*/ 6858000 h 6858000"/>
              <a:gd name="connsiteX9" fmla="*/ 3496422 w 4901771"/>
              <a:gd name="connsiteY9" fmla="*/ 6858000 h 6858000"/>
              <a:gd name="connsiteX10" fmla="*/ 2716256 w 4901771"/>
              <a:gd name="connsiteY10" fmla="*/ 6858000 h 6858000"/>
              <a:gd name="connsiteX11" fmla="*/ 2502754 w 4901771"/>
              <a:gd name="connsiteY11" fmla="*/ 6858000 h 6858000"/>
              <a:gd name="connsiteX12" fmla="*/ 2390998 w 4901771"/>
              <a:gd name="connsiteY12" fmla="*/ 6780599 h 6858000"/>
              <a:gd name="connsiteX13" fmla="*/ 1874350 w 4901771"/>
              <a:gd name="connsiteY13" fmla="*/ 6374814 h 6858000"/>
              <a:gd name="connsiteX14" fmla="*/ 0 w 4901771"/>
              <a:gd name="connsiteY14" fmla="*/ 3621656 h 6858000"/>
              <a:gd name="connsiteX15" fmla="*/ 1600899 w 4901771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FFDDA9-828A-38E4-4BB9-CCE06729C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6"/>
            <a:ext cx="3689406" cy="1944371"/>
          </a:xfrm>
        </p:spPr>
        <p:txBody>
          <a:bodyPr anchor="b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2700" b="0" dirty="0">
                <a:ea typeface="+mj-lt"/>
                <a:cs typeface="+mj-lt"/>
              </a:rPr>
              <a:t>Practical Example: Our Assessment Group</a:t>
            </a:r>
            <a:endParaRPr lang="en-US" sz="2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06AD9-FE14-0A9F-1FD8-AD415E936F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3220278"/>
            <a:ext cx="3633747" cy="2592125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1100" dirty="0">
                <a:ea typeface="+mn-lt"/>
                <a:cs typeface="+mn-lt"/>
              </a:rPr>
              <a:t>Used </a:t>
            </a:r>
            <a:r>
              <a:rPr lang="en-US" sz="1100" b="1" dirty="0">
                <a:ea typeface="+mn-lt"/>
                <a:cs typeface="+mn-lt"/>
              </a:rPr>
              <a:t>open questions</a:t>
            </a:r>
            <a:r>
              <a:rPr lang="en-US" sz="1100" dirty="0">
                <a:ea typeface="+mn-lt"/>
                <a:cs typeface="+mn-lt"/>
              </a:rPr>
              <a:t> to solve early confusion</a:t>
            </a:r>
            <a:endParaRPr lang="en-US" sz="1100" dirty="0">
              <a:ea typeface="Meiryo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1100" dirty="0">
                <a:ea typeface="+mn-lt"/>
                <a:cs typeface="+mn-lt"/>
              </a:rPr>
              <a:t>Avoided conflict by staying in </a:t>
            </a:r>
            <a:r>
              <a:rPr lang="en-US" sz="1100" b="1" dirty="0">
                <a:ea typeface="+mn-lt"/>
                <a:cs typeface="+mn-lt"/>
              </a:rPr>
              <a:t>Adult mode</a:t>
            </a:r>
            <a:endParaRPr lang="en-US" sz="1100" dirty="0">
              <a:ea typeface="Meiryo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1100" b="1" dirty="0">
                <a:ea typeface="+mn-lt"/>
                <a:cs typeface="+mn-lt"/>
              </a:rPr>
              <a:t>Shared responsibilities</a:t>
            </a:r>
            <a:r>
              <a:rPr lang="en-US" sz="1100" dirty="0">
                <a:ea typeface="+mn-lt"/>
                <a:cs typeface="+mn-lt"/>
              </a:rPr>
              <a:t> based on strengths and feedback</a:t>
            </a:r>
            <a:endParaRPr lang="en-US" sz="1100" dirty="0">
              <a:ea typeface="Meiryo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1100" b="1" dirty="0">
                <a:ea typeface="+mn-lt"/>
                <a:cs typeface="+mn-lt"/>
              </a:rPr>
              <a:t>New task - leader rotated</a:t>
            </a:r>
            <a:r>
              <a:rPr lang="en-US" sz="1100" dirty="0">
                <a:ea typeface="+mn-lt"/>
                <a:cs typeface="+mn-lt"/>
              </a:rPr>
              <a:t> (Adair's team focus)</a:t>
            </a:r>
            <a:endParaRPr lang="en-US" sz="1100" dirty="0">
              <a:ea typeface="Meiryo"/>
            </a:endParaRPr>
          </a:p>
          <a:p>
            <a:pPr>
              <a:lnSpc>
                <a:spcPct val="130000"/>
              </a:lnSpc>
            </a:pPr>
            <a:endParaRPr lang="en-US" sz="110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789818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10CE40DC-5723-449B-A365-A61D8C262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6" name="Picture 5" descr="Corporate Financial Benefits of Having Happy Employees">
            <a:extLst>
              <a:ext uri="{FF2B5EF4-FFF2-40B4-BE49-F238E27FC236}">
                <a16:creationId xmlns:a16="http://schemas.microsoft.com/office/drawing/2014/main" id="{CC86EC2A-D3F4-0FEF-6693-28491DB7BA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"/>
          <a:stretch>
            <a:fillRect/>
          </a:stretch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28207E96-6DFF-4119-B2EA-3299067D2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2598" y="0"/>
            <a:ext cx="10189600" cy="6858000"/>
          </a:xfrm>
          <a:custGeom>
            <a:avLst/>
            <a:gdLst>
              <a:gd name="connsiteX0" fmla="*/ 8513625 w 10189600"/>
              <a:gd name="connsiteY0" fmla="*/ 0 h 6858000"/>
              <a:gd name="connsiteX1" fmla="*/ 1434689 w 10189600"/>
              <a:gd name="connsiteY1" fmla="*/ 0 h 6858000"/>
              <a:gd name="connsiteX2" fmla="*/ 1271976 w 10189600"/>
              <a:gd name="connsiteY2" fmla="*/ 160651 h 6858000"/>
              <a:gd name="connsiteX3" fmla="*/ 0 w 10189600"/>
              <a:gd name="connsiteY3" fmla="*/ 3879329 h 6858000"/>
              <a:gd name="connsiteX4" fmla="*/ 1565101 w 10189600"/>
              <a:gd name="connsiteY4" fmla="*/ 6659296 h 6858000"/>
              <a:gd name="connsiteX5" fmla="*/ 1789426 w 10189600"/>
              <a:gd name="connsiteY5" fmla="*/ 6858000 h 6858000"/>
              <a:gd name="connsiteX6" fmla="*/ 8868328 w 10189600"/>
              <a:gd name="connsiteY6" fmla="*/ 6858000 h 6858000"/>
              <a:gd name="connsiteX7" fmla="*/ 8925683 w 10189600"/>
              <a:gd name="connsiteY7" fmla="*/ 6804604 h 6858000"/>
              <a:gd name="connsiteX8" fmla="*/ 10189600 w 10189600"/>
              <a:gd name="connsiteY8" fmla="*/ 4217082 h 6858000"/>
              <a:gd name="connsiteX9" fmla="*/ 8536469 w 10189600"/>
              <a:gd name="connsiteY9" fmla="*/ 174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189600" h="6858000">
                <a:moveTo>
                  <a:pt x="8513625" y="0"/>
                </a:moveTo>
                <a:lnTo>
                  <a:pt x="1434689" y="0"/>
                </a:lnTo>
                <a:lnTo>
                  <a:pt x="1271976" y="160651"/>
                </a:lnTo>
                <a:cubicBezTo>
                  <a:pt x="451613" y="1030749"/>
                  <a:pt x="0" y="2373165"/>
                  <a:pt x="0" y="3879329"/>
                </a:cubicBezTo>
                <a:cubicBezTo>
                  <a:pt x="0" y="5207145"/>
                  <a:pt x="731040" y="5919527"/>
                  <a:pt x="1565101" y="6659296"/>
                </a:cubicBezTo>
                <a:lnTo>
                  <a:pt x="1789426" y="6858000"/>
                </a:lnTo>
                <a:lnTo>
                  <a:pt x="8868328" y="6858000"/>
                </a:lnTo>
                <a:lnTo>
                  <a:pt x="8925683" y="6804604"/>
                </a:lnTo>
                <a:cubicBezTo>
                  <a:pt x="9627437" y="6132444"/>
                  <a:pt x="10189600" y="5418356"/>
                  <a:pt x="10189600" y="4217082"/>
                </a:cubicBezTo>
                <a:cubicBezTo>
                  <a:pt x="10189600" y="2437327"/>
                  <a:pt x="9597144" y="878708"/>
                  <a:pt x="8536469" y="17461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9E223C86-12C5-4A60-A21A-D7FC75EFC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57813" y="0"/>
            <a:ext cx="1323453" cy="6858000"/>
          </a:xfrm>
          <a:custGeom>
            <a:avLst/>
            <a:gdLst>
              <a:gd name="connsiteX0" fmla="*/ 28443 w 1323453"/>
              <a:gd name="connsiteY0" fmla="*/ 0 h 6858000"/>
              <a:gd name="connsiteX1" fmla="*/ 10519 w 1323453"/>
              <a:gd name="connsiteY1" fmla="*/ 0 h 6858000"/>
              <a:gd name="connsiteX2" fmla="*/ 37377 w 1323453"/>
              <a:gd name="connsiteY2" fmla="*/ 27367 h 6858000"/>
              <a:gd name="connsiteX3" fmla="*/ 1297455 w 1323453"/>
              <a:gd name="connsiteY3" fmla="*/ 4282319 h 6858000"/>
              <a:gd name="connsiteX4" fmla="*/ 248584 w 1323453"/>
              <a:gd name="connsiteY4" fmla="*/ 6615157 h 6858000"/>
              <a:gd name="connsiteX5" fmla="*/ 0 w 1323453"/>
              <a:gd name="connsiteY5" fmla="*/ 6858000 h 6858000"/>
              <a:gd name="connsiteX6" fmla="*/ 19869 w 1323453"/>
              <a:gd name="connsiteY6" fmla="*/ 6858000 h 6858000"/>
              <a:gd name="connsiteX7" fmla="*/ 267461 w 1323453"/>
              <a:gd name="connsiteY7" fmla="*/ 6616128 h 6858000"/>
              <a:gd name="connsiteX8" fmla="*/ 1316330 w 1323453"/>
              <a:gd name="connsiteY8" fmla="*/ 4283289 h 6858000"/>
              <a:gd name="connsiteX9" fmla="*/ 56253 w 1323453"/>
              <a:gd name="connsiteY9" fmla="*/ 2833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23453" h="6858000">
                <a:moveTo>
                  <a:pt x="28443" y="0"/>
                </a:moveTo>
                <a:lnTo>
                  <a:pt x="10519" y="0"/>
                </a:lnTo>
                <a:lnTo>
                  <a:pt x="37377" y="27367"/>
                </a:lnTo>
                <a:cubicBezTo>
                  <a:pt x="919519" y="995374"/>
                  <a:pt x="1367465" y="2551123"/>
                  <a:pt x="1297455" y="4282319"/>
                </a:cubicBezTo>
                <a:cubicBezTo>
                  <a:pt x="1254252" y="5350659"/>
                  <a:pt x="821705" y="6026831"/>
                  <a:pt x="248584" y="6615157"/>
                </a:cubicBezTo>
                <a:lnTo>
                  <a:pt x="0" y="6858000"/>
                </a:lnTo>
                <a:lnTo>
                  <a:pt x="19869" y="6858000"/>
                </a:lnTo>
                <a:lnTo>
                  <a:pt x="267461" y="6616128"/>
                </a:lnTo>
                <a:cubicBezTo>
                  <a:pt x="840581" y="6027802"/>
                  <a:pt x="1273128" y="5351630"/>
                  <a:pt x="1316330" y="4283289"/>
                </a:cubicBezTo>
                <a:cubicBezTo>
                  <a:pt x="1386340" y="2552094"/>
                  <a:pt x="938396" y="996343"/>
                  <a:pt x="56253" y="2833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FA573AF0-3C0B-4895-A7A6-F41B03211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45" y="0"/>
            <a:ext cx="1561993" cy="6858000"/>
          </a:xfrm>
          <a:custGeom>
            <a:avLst/>
            <a:gdLst>
              <a:gd name="connsiteX0" fmla="*/ 1544228 w 1561993"/>
              <a:gd name="connsiteY0" fmla="*/ 0 h 6858000"/>
              <a:gd name="connsiteX1" fmla="*/ 1561993 w 1561993"/>
              <a:gd name="connsiteY1" fmla="*/ 0 h 6858000"/>
              <a:gd name="connsiteX2" fmla="*/ 1540943 w 1561993"/>
              <a:gd name="connsiteY2" fmla="*/ 17040 h 6858000"/>
              <a:gd name="connsiteX3" fmla="*/ 17765 w 1561993"/>
              <a:gd name="connsiteY3" fmla="*/ 4115040 h 6858000"/>
              <a:gd name="connsiteX4" fmla="*/ 1142901 w 1561993"/>
              <a:gd name="connsiteY4" fmla="*/ 6599739 h 6858000"/>
              <a:gd name="connsiteX5" fmla="*/ 1403744 w 1561993"/>
              <a:gd name="connsiteY5" fmla="*/ 6858000 h 6858000"/>
              <a:gd name="connsiteX6" fmla="*/ 1385980 w 1561993"/>
              <a:gd name="connsiteY6" fmla="*/ 6858000 h 6858000"/>
              <a:gd name="connsiteX7" fmla="*/ 1125137 w 1561993"/>
              <a:gd name="connsiteY7" fmla="*/ 6599739 h 6858000"/>
              <a:gd name="connsiteX8" fmla="*/ 0 w 1561993"/>
              <a:gd name="connsiteY8" fmla="*/ 4115040 h 6858000"/>
              <a:gd name="connsiteX9" fmla="*/ 1523178 w 1561993"/>
              <a:gd name="connsiteY9" fmla="*/ 1704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61993" h="6858000">
                <a:moveTo>
                  <a:pt x="1544228" y="0"/>
                </a:moveTo>
                <a:lnTo>
                  <a:pt x="1561993" y="0"/>
                </a:lnTo>
                <a:lnTo>
                  <a:pt x="1540943" y="17040"/>
                </a:lnTo>
                <a:cubicBezTo>
                  <a:pt x="563647" y="857447"/>
                  <a:pt x="17765" y="2378351"/>
                  <a:pt x="17765" y="4115040"/>
                </a:cubicBezTo>
                <a:cubicBezTo>
                  <a:pt x="17765" y="5263323"/>
                  <a:pt x="514810" y="5955416"/>
                  <a:pt x="1142901" y="6599739"/>
                </a:cubicBezTo>
                <a:lnTo>
                  <a:pt x="1403744" y="6858000"/>
                </a:lnTo>
                <a:lnTo>
                  <a:pt x="1385980" y="6858000"/>
                </a:lnTo>
                <a:lnTo>
                  <a:pt x="1125137" y="6599739"/>
                </a:lnTo>
                <a:cubicBezTo>
                  <a:pt x="497046" y="5955416"/>
                  <a:pt x="0" y="5263323"/>
                  <a:pt x="0" y="4115040"/>
                </a:cubicBezTo>
                <a:cubicBezTo>
                  <a:pt x="0" y="2378351"/>
                  <a:pt x="545882" y="857447"/>
                  <a:pt x="1523178" y="1704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62442AC3-A9B0-4865-8A8A-1504FFC6E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34283" y="0"/>
            <a:ext cx="1904278" cy="6858000"/>
          </a:xfrm>
          <a:custGeom>
            <a:avLst/>
            <a:gdLst>
              <a:gd name="connsiteX0" fmla="*/ 624262 w 1775065"/>
              <a:gd name="connsiteY0" fmla="*/ 0 h 6858000"/>
              <a:gd name="connsiteX1" fmla="*/ 642233 w 1775065"/>
              <a:gd name="connsiteY1" fmla="*/ 0 h 6858000"/>
              <a:gd name="connsiteX2" fmla="*/ 673003 w 1775065"/>
              <a:gd name="connsiteY2" fmla="*/ 35111 h 6858000"/>
              <a:gd name="connsiteX3" fmla="*/ 1767974 w 1775065"/>
              <a:gd name="connsiteY3" fmla="*/ 3968278 h 6858000"/>
              <a:gd name="connsiteX4" fmla="*/ 115603 w 1775065"/>
              <a:gd name="connsiteY4" fmla="*/ 6776131 h 6858000"/>
              <a:gd name="connsiteX5" fmla="*/ 19890 w 1775065"/>
              <a:gd name="connsiteY5" fmla="*/ 6858000 h 6858000"/>
              <a:gd name="connsiteX6" fmla="*/ 0 w 1775065"/>
              <a:gd name="connsiteY6" fmla="*/ 6858000 h 6858000"/>
              <a:gd name="connsiteX7" fmla="*/ 96809 w 1775065"/>
              <a:gd name="connsiteY7" fmla="*/ 6775193 h 6858000"/>
              <a:gd name="connsiteX8" fmla="*/ 1749182 w 1775065"/>
              <a:gd name="connsiteY8" fmla="*/ 3967340 h 6858000"/>
              <a:gd name="connsiteX9" fmla="*/ 654209 w 1775065"/>
              <a:gd name="connsiteY9" fmla="*/ 3417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75065" h="6858000">
                <a:moveTo>
                  <a:pt x="624262" y="0"/>
                </a:moveTo>
                <a:lnTo>
                  <a:pt x="642233" y="0"/>
                </a:lnTo>
                <a:lnTo>
                  <a:pt x="673003" y="35111"/>
                </a:lnTo>
                <a:cubicBezTo>
                  <a:pt x="1445427" y="977982"/>
                  <a:pt x="1833320" y="2398562"/>
                  <a:pt x="1767974" y="3968278"/>
                </a:cubicBezTo>
                <a:cubicBezTo>
                  <a:pt x="1710622" y="5345972"/>
                  <a:pt x="964135" y="6049363"/>
                  <a:pt x="115603" y="6776131"/>
                </a:cubicBezTo>
                <a:lnTo>
                  <a:pt x="19890" y="6858000"/>
                </a:lnTo>
                <a:lnTo>
                  <a:pt x="0" y="6858000"/>
                </a:lnTo>
                <a:lnTo>
                  <a:pt x="96809" y="6775193"/>
                </a:lnTo>
                <a:cubicBezTo>
                  <a:pt x="945341" y="6048424"/>
                  <a:pt x="1691828" y="5345034"/>
                  <a:pt x="1749182" y="3967340"/>
                </a:cubicBezTo>
                <a:cubicBezTo>
                  <a:pt x="1814528" y="2397623"/>
                  <a:pt x="1426634" y="977044"/>
                  <a:pt x="654209" y="34172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68451DCE-129E-43B6-BA50-3C8339E46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9577" y="0"/>
            <a:ext cx="1825312" cy="6858000"/>
          </a:xfrm>
          <a:custGeom>
            <a:avLst/>
            <a:gdLst>
              <a:gd name="connsiteX0" fmla="*/ 516683 w 1825312"/>
              <a:gd name="connsiteY0" fmla="*/ 0 h 6858000"/>
              <a:gd name="connsiteX1" fmla="*/ 541088 w 1825312"/>
              <a:gd name="connsiteY1" fmla="*/ 0 h 6858000"/>
              <a:gd name="connsiteX2" fmla="*/ 626170 w 1825312"/>
              <a:gd name="connsiteY2" fmla="*/ 99144 h 6858000"/>
              <a:gd name="connsiteX3" fmla="*/ 1825312 w 1825312"/>
              <a:gd name="connsiteY3" fmla="*/ 3859833 h 6858000"/>
              <a:gd name="connsiteX4" fmla="*/ 279633 w 1825312"/>
              <a:gd name="connsiteY4" fmla="*/ 6651338 h 6858000"/>
              <a:gd name="connsiteX5" fmla="*/ 24403 w 1825312"/>
              <a:gd name="connsiteY5" fmla="*/ 6858000 h 6858000"/>
              <a:gd name="connsiteX6" fmla="*/ 0 w 1825312"/>
              <a:gd name="connsiteY6" fmla="*/ 6858000 h 6858000"/>
              <a:gd name="connsiteX7" fmla="*/ 255230 w 1825312"/>
              <a:gd name="connsiteY7" fmla="*/ 6651338 h 6858000"/>
              <a:gd name="connsiteX8" fmla="*/ 1800907 w 1825312"/>
              <a:gd name="connsiteY8" fmla="*/ 3859833 h 6858000"/>
              <a:gd name="connsiteX9" fmla="*/ 601765 w 1825312"/>
              <a:gd name="connsiteY9" fmla="*/ 991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25312" h="6858000">
                <a:moveTo>
                  <a:pt x="516683" y="0"/>
                </a:moveTo>
                <a:lnTo>
                  <a:pt x="541088" y="0"/>
                </a:lnTo>
                <a:lnTo>
                  <a:pt x="626170" y="99144"/>
                </a:lnTo>
                <a:cubicBezTo>
                  <a:pt x="1403484" y="1069501"/>
                  <a:pt x="1825312" y="2396484"/>
                  <a:pt x="1825312" y="3859833"/>
                </a:cubicBezTo>
                <a:cubicBezTo>
                  <a:pt x="1825312" y="5149904"/>
                  <a:pt x="1142485" y="5927455"/>
                  <a:pt x="279633" y="6651338"/>
                </a:cubicBezTo>
                <a:lnTo>
                  <a:pt x="24403" y="6858000"/>
                </a:lnTo>
                <a:lnTo>
                  <a:pt x="0" y="6858000"/>
                </a:lnTo>
                <a:lnTo>
                  <a:pt x="255230" y="6651338"/>
                </a:lnTo>
                <a:cubicBezTo>
                  <a:pt x="1118082" y="5927455"/>
                  <a:pt x="1800907" y="5149904"/>
                  <a:pt x="1800907" y="3859833"/>
                </a:cubicBezTo>
                <a:cubicBezTo>
                  <a:pt x="1800907" y="2396484"/>
                  <a:pt x="1379079" y="1069501"/>
                  <a:pt x="601765" y="9914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DCE49F-0476-E1AA-5865-132C4DEAB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5932" y="893763"/>
            <a:ext cx="7340048" cy="1651054"/>
          </a:xfrm>
        </p:spPr>
        <p:txBody>
          <a:bodyPr anchor="b">
            <a:normAutofit/>
          </a:bodyPr>
          <a:lstStyle/>
          <a:p>
            <a:r>
              <a:rPr lang="en-US" b="0" dirty="0">
                <a:ea typeface="Meiryo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9C9AD0-7697-674B-BD17-583467CC46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5932" y="2775004"/>
            <a:ext cx="7340048" cy="3189233"/>
          </a:xfrm>
        </p:spPr>
        <p:txBody>
          <a:bodyPr vert="horz" lIns="109728" tIns="109728" rIns="109728" bIns="91440" rtlCol="0">
            <a:normAutofit/>
          </a:bodyPr>
          <a:lstStyle/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1500" b="1">
                <a:ea typeface="+mn-lt"/>
                <a:cs typeface="+mn-lt"/>
              </a:rPr>
              <a:t>Group dynamics</a:t>
            </a:r>
            <a:r>
              <a:rPr lang="en-US" sz="1500">
                <a:ea typeface="+mn-lt"/>
                <a:cs typeface="+mn-lt"/>
              </a:rPr>
              <a:t> influence how teams work</a:t>
            </a:r>
            <a:endParaRPr lang="en-US" sz="1500">
              <a:ea typeface="Meiryo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1500" b="1">
                <a:ea typeface="+mn-lt"/>
                <a:cs typeface="+mn-lt"/>
              </a:rPr>
              <a:t>Healthy communication</a:t>
            </a:r>
            <a:r>
              <a:rPr lang="en-US" sz="1500">
                <a:ea typeface="+mn-lt"/>
                <a:cs typeface="+mn-lt"/>
              </a:rPr>
              <a:t> reduces conflict</a:t>
            </a:r>
            <a:endParaRPr lang="en-US" sz="1500">
              <a:ea typeface="Meiryo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1500" b="1">
                <a:ea typeface="+mn-lt"/>
                <a:cs typeface="+mn-lt"/>
              </a:rPr>
              <a:t>Theories</a:t>
            </a:r>
            <a:r>
              <a:rPr lang="en-US" sz="1500">
                <a:ea typeface="+mn-lt"/>
                <a:cs typeface="+mn-lt"/>
              </a:rPr>
              <a:t> like the Funnel, PAC, Drama Triangle, and Adair’s model offer tools to understand and improve relationships.</a:t>
            </a: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1500" b="1">
                <a:ea typeface="+mn-lt"/>
                <a:cs typeface="+mn-lt"/>
              </a:rPr>
              <a:t>Example</a:t>
            </a:r>
            <a:r>
              <a:rPr lang="en-US" sz="1500">
                <a:ea typeface="+mn-lt"/>
                <a:cs typeface="+mn-lt"/>
              </a:rPr>
              <a:t>: Our group dynamic improved by applying these ideas</a:t>
            </a:r>
            <a:endParaRPr lang="en-US" sz="1500"/>
          </a:p>
          <a:p>
            <a:pPr>
              <a:lnSpc>
                <a:spcPct val="130000"/>
              </a:lnSpc>
            </a:pPr>
            <a:br>
              <a:rPr lang="en-US" sz="1500"/>
            </a:b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3763161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0A68FD63-D664-0C94-8353-D625403E6A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741" r="6387" b="1"/>
          <a:stretch>
            <a:fillRect/>
          </a:stretch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228A581D-1BC9-4759-AB42-F7685630E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52" y="3260035"/>
            <a:ext cx="5959692" cy="3597965"/>
          </a:xfrm>
          <a:custGeom>
            <a:avLst/>
            <a:gdLst>
              <a:gd name="connsiteX0" fmla="*/ 3008109 w 5959692"/>
              <a:gd name="connsiteY0" fmla="*/ 42 h 3560169"/>
              <a:gd name="connsiteX1" fmla="*/ 4702247 w 5959692"/>
              <a:gd name="connsiteY1" fmla="*/ 626282 h 3560169"/>
              <a:gd name="connsiteX2" fmla="*/ 5069411 w 5959692"/>
              <a:gd name="connsiteY2" fmla="*/ 865826 h 3560169"/>
              <a:gd name="connsiteX3" fmla="*/ 5895906 w 5959692"/>
              <a:gd name="connsiteY3" fmla="*/ 1594994 h 3560169"/>
              <a:gd name="connsiteX4" fmla="*/ 5959691 w 5959692"/>
              <a:gd name="connsiteY4" fmla="*/ 1728783 h 3560169"/>
              <a:gd name="connsiteX5" fmla="*/ 5959692 w 5959692"/>
              <a:gd name="connsiteY5" fmla="*/ 3560169 h 3560169"/>
              <a:gd name="connsiteX6" fmla="*/ 635 w 5959692"/>
              <a:gd name="connsiteY6" fmla="*/ 3560169 h 3560169"/>
              <a:gd name="connsiteX7" fmla="*/ 0 w 5959692"/>
              <a:gd name="connsiteY7" fmla="*/ 3534810 h 3560169"/>
              <a:gd name="connsiteX8" fmla="*/ 56896 w 5959692"/>
              <a:gd name="connsiteY8" fmla="*/ 3142342 h 3560169"/>
              <a:gd name="connsiteX9" fmla="*/ 605568 w 5959692"/>
              <a:gd name="connsiteY9" fmla="*/ 1932853 h 3560169"/>
              <a:gd name="connsiteX10" fmla="*/ 736162 w 5959692"/>
              <a:gd name="connsiteY10" fmla="*/ 1690788 h 3560169"/>
              <a:gd name="connsiteX11" fmla="*/ 2021319 w 5959692"/>
              <a:gd name="connsiteY11" fmla="*/ 209863 h 3560169"/>
              <a:gd name="connsiteX12" fmla="*/ 3008109 w 5959692"/>
              <a:gd name="connsiteY12" fmla="*/ 42 h 35601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59692" h="3560169">
                <a:moveTo>
                  <a:pt x="3008109" y="42"/>
                </a:moveTo>
                <a:cubicBezTo>
                  <a:pt x="3549058" y="3372"/>
                  <a:pt x="4091345" y="208628"/>
                  <a:pt x="4702247" y="626282"/>
                </a:cubicBezTo>
                <a:cubicBezTo>
                  <a:pt x="4830168" y="713755"/>
                  <a:pt x="4951806" y="791097"/>
                  <a:pt x="5069411" y="865826"/>
                </a:cubicBezTo>
                <a:cubicBezTo>
                  <a:pt x="5495976" y="1136988"/>
                  <a:pt x="5734167" y="1298128"/>
                  <a:pt x="5895906" y="1594994"/>
                </a:cubicBezTo>
                <a:lnTo>
                  <a:pt x="5959691" y="1728783"/>
                </a:lnTo>
                <a:lnTo>
                  <a:pt x="5959692" y="3560169"/>
                </a:lnTo>
                <a:lnTo>
                  <a:pt x="635" y="3560169"/>
                </a:lnTo>
                <a:lnTo>
                  <a:pt x="0" y="3534810"/>
                </a:lnTo>
                <a:cubicBezTo>
                  <a:pt x="2402" y="3407978"/>
                  <a:pt x="21463" y="3278501"/>
                  <a:pt x="56896" y="3142342"/>
                </a:cubicBezTo>
                <a:cubicBezTo>
                  <a:pt x="155720" y="2762537"/>
                  <a:pt x="374193" y="2359525"/>
                  <a:pt x="605568" y="1932853"/>
                </a:cubicBezTo>
                <a:cubicBezTo>
                  <a:pt x="648282" y="1854194"/>
                  <a:pt x="692359" y="1772817"/>
                  <a:pt x="736162" y="1690788"/>
                </a:cubicBezTo>
                <a:cubicBezTo>
                  <a:pt x="1128289" y="956620"/>
                  <a:pt x="1429537" y="456850"/>
                  <a:pt x="2021319" y="209863"/>
                </a:cubicBezTo>
                <a:cubicBezTo>
                  <a:pt x="2359453" y="68739"/>
                  <a:pt x="2683541" y="-1956"/>
                  <a:pt x="3008109" y="42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87CE1C1F-C9E2-4C83-BA54-D7BC5D5216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52" y="3406833"/>
            <a:ext cx="5724034" cy="3451167"/>
          </a:xfrm>
          <a:custGeom>
            <a:avLst/>
            <a:gdLst>
              <a:gd name="connsiteX0" fmla="*/ 2808622 w 5724034"/>
              <a:gd name="connsiteY0" fmla="*/ 207 h 3451167"/>
              <a:gd name="connsiteX1" fmla="*/ 4400004 w 5724034"/>
              <a:gd name="connsiteY1" fmla="*/ 607462 h 3451167"/>
              <a:gd name="connsiteX2" fmla="*/ 4745277 w 5724034"/>
              <a:gd name="connsiteY2" fmla="*/ 837612 h 3451167"/>
              <a:gd name="connsiteX3" fmla="*/ 5584627 w 5724034"/>
              <a:gd name="connsiteY3" fmla="*/ 1665805 h 3451167"/>
              <a:gd name="connsiteX4" fmla="*/ 5682689 w 5724034"/>
              <a:gd name="connsiteY4" fmla="*/ 1947596 h 3451167"/>
              <a:gd name="connsiteX5" fmla="*/ 5724034 w 5724034"/>
              <a:gd name="connsiteY5" fmla="*/ 2133764 h 3451167"/>
              <a:gd name="connsiteX6" fmla="*/ 5724034 w 5724034"/>
              <a:gd name="connsiteY6" fmla="*/ 3254784 h 3451167"/>
              <a:gd name="connsiteX7" fmla="*/ 5682668 w 5724034"/>
              <a:gd name="connsiteY7" fmla="*/ 3451167 h 3451167"/>
              <a:gd name="connsiteX8" fmla="*/ 3398 w 5724034"/>
              <a:gd name="connsiteY8" fmla="*/ 3451167 h 3451167"/>
              <a:gd name="connsiteX9" fmla="*/ 0 w 5724034"/>
              <a:gd name="connsiteY9" fmla="*/ 3332475 h 3451167"/>
              <a:gd name="connsiteX10" fmla="*/ 51930 w 5724034"/>
              <a:gd name="connsiteY10" fmla="*/ 2960389 h 3451167"/>
              <a:gd name="connsiteX11" fmla="*/ 562146 w 5724034"/>
              <a:gd name="connsiteY11" fmla="*/ 1816544 h 3451167"/>
              <a:gd name="connsiteX12" fmla="*/ 683754 w 5724034"/>
              <a:gd name="connsiteY12" fmla="*/ 1587775 h 3451167"/>
              <a:gd name="connsiteX13" fmla="*/ 1883792 w 5724034"/>
              <a:gd name="connsiteY13" fmla="*/ 191878 h 3451167"/>
              <a:gd name="connsiteX14" fmla="*/ 2808622 w 5724034"/>
              <a:gd name="connsiteY14" fmla="*/ 207 h 3451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724034" h="3451167">
                <a:moveTo>
                  <a:pt x="2808622" y="207"/>
                </a:moveTo>
                <a:cubicBezTo>
                  <a:pt x="3316039" y="7471"/>
                  <a:pt x="3825452" y="206405"/>
                  <a:pt x="4400004" y="607462"/>
                </a:cubicBezTo>
                <a:cubicBezTo>
                  <a:pt x="4520314" y="691458"/>
                  <a:pt x="4634691" y="765791"/>
                  <a:pt x="4745277" y="837612"/>
                </a:cubicBezTo>
                <a:cubicBezTo>
                  <a:pt x="5203686" y="1135457"/>
                  <a:pt x="5430786" y="1295036"/>
                  <a:pt x="5584627" y="1665805"/>
                </a:cubicBezTo>
                <a:cubicBezTo>
                  <a:pt x="5622816" y="1757843"/>
                  <a:pt x="5655511" y="1851832"/>
                  <a:pt x="5682689" y="1947596"/>
                </a:cubicBezTo>
                <a:lnTo>
                  <a:pt x="5724034" y="2133764"/>
                </a:lnTo>
                <a:lnTo>
                  <a:pt x="5724034" y="3254784"/>
                </a:lnTo>
                <a:lnTo>
                  <a:pt x="5682668" y="3451167"/>
                </a:lnTo>
                <a:lnTo>
                  <a:pt x="3398" y="3451167"/>
                </a:lnTo>
                <a:lnTo>
                  <a:pt x="0" y="3332475"/>
                </a:lnTo>
                <a:cubicBezTo>
                  <a:pt x="1789" y="3212109"/>
                  <a:pt x="19193" y="3089357"/>
                  <a:pt x="51930" y="2960389"/>
                </a:cubicBezTo>
                <a:cubicBezTo>
                  <a:pt x="143234" y="2600640"/>
                  <a:pt x="346682" y="2219774"/>
                  <a:pt x="562146" y="1816544"/>
                </a:cubicBezTo>
                <a:cubicBezTo>
                  <a:pt x="601922" y="1742209"/>
                  <a:pt x="642967" y="1665303"/>
                  <a:pt x="683754" y="1587775"/>
                </a:cubicBezTo>
                <a:cubicBezTo>
                  <a:pt x="1048876" y="893902"/>
                  <a:pt x="1329611" y="421821"/>
                  <a:pt x="1883792" y="191878"/>
                </a:cubicBezTo>
                <a:cubicBezTo>
                  <a:pt x="2200442" y="60492"/>
                  <a:pt x="2504173" y="-4151"/>
                  <a:pt x="2808622" y="20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831C0CFE-AC9D-4032-8A9F-36B1BA171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38" y="3568843"/>
            <a:ext cx="5185263" cy="3289157"/>
          </a:xfrm>
          <a:custGeom>
            <a:avLst/>
            <a:gdLst>
              <a:gd name="connsiteX0" fmla="*/ 2789606 w 5185263"/>
              <a:gd name="connsiteY0" fmla="*/ 547 h 3289157"/>
              <a:gd name="connsiteX1" fmla="*/ 3615203 w 5185263"/>
              <a:gd name="connsiteY1" fmla="*/ 212024 h 3289157"/>
              <a:gd name="connsiteX2" fmla="*/ 4640523 w 5185263"/>
              <a:gd name="connsiteY2" fmla="*/ 1554014 h 3289157"/>
              <a:gd name="connsiteX3" fmla="*/ 4740928 w 5185263"/>
              <a:gd name="connsiteY3" fmla="*/ 1771262 h 3289157"/>
              <a:gd name="connsiteX4" fmla="*/ 5154813 w 5185263"/>
              <a:gd name="connsiteY4" fmla="*/ 2853998 h 3289157"/>
              <a:gd name="connsiteX5" fmla="*/ 5185263 w 5185263"/>
              <a:gd name="connsiteY5" fmla="*/ 3088987 h 3289157"/>
              <a:gd name="connsiteX6" fmla="*/ 5179508 w 5185263"/>
              <a:gd name="connsiteY6" fmla="*/ 3289157 h 3289157"/>
              <a:gd name="connsiteX7" fmla="*/ 106551 w 5185263"/>
              <a:gd name="connsiteY7" fmla="*/ 3289157 h 3289157"/>
              <a:gd name="connsiteX8" fmla="*/ 64243 w 5185263"/>
              <a:gd name="connsiteY8" fmla="*/ 3124220 h 3289157"/>
              <a:gd name="connsiteX9" fmla="*/ 275 w 5185263"/>
              <a:gd name="connsiteY9" fmla="*/ 2548847 h 3289157"/>
              <a:gd name="connsiteX10" fmla="*/ 221692 w 5185263"/>
              <a:gd name="connsiteY10" fmla="*/ 1451188 h 3289157"/>
              <a:gd name="connsiteX11" fmla="*/ 1011126 w 5185263"/>
              <a:gd name="connsiteY11" fmla="*/ 710513 h 3289157"/>
              <a:gd name="connsiteX12" fmla="*/ 1331439 w 5185263"/>
              <a:gd name="connsiteY12" fmla="*/ 508693 h 3289157"/>
              <a:gd name="connsiteX13" fmla="*/ 2789606 w 5185263"/>
              <a:gd name="connsiteY13" fmla="*/ 547 h 3289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85263" h="3289157">
                <a:moveTo>
                  <a:pt x="2789606" y="547"/>
                </a:moveTo>
                <a:cubicBezTo>
                  <a:pt x="3064091" y="7389"/>
                  <a:pt x="3335164" y="78419"/>
                  <a:pt x="3615203" y="212024"/>
                </a:cubicBezTo>
                <a:cubicBezTo>
                  <a:pt x="4105311" y="445850"/>
                  <a:pt x="4339344" y="895220"/>
                  <a:pt x="4640523" y="1554014"/>
                </a:cubicBezTo>
                <a:cubicBezTo>
                  <a:pt x="4674166" y="1627622"/>
                  <a:pt x="4708067" y="1700661"/>
                  <a:pt x="4740928" y="1771262"/>
                </a:cubicBezTo>
                <a:cubicBezTo>
                  <a:pt x="4918908" y="2154224"/>
                  <a:pt x="5086959" y="2515945"/>
                  <a:pt x="5154813" y="2853998"/>
                </a:cubicBezTo>
                <a:cubicBezTo>
                  <a:pt x="5171032" y="2934791"/>
                  <a:pt x="5181222" y="3012769"/>
                  <a:pt x="5185263" y="3088987"/>
                </a:cubicBezTo>
                <a:lnTo>
                  <a:pt x="5179508" y="3289157"/>
                </a:lnTo>
                <a:lnTo>
                  <a:pt x="106551" y="3289157"/>
                </a:lnTo>
                <a:lnTo>
                  <a:pt x="64243" y="3124220"/>
                </a:lnTo>
                <a:cubicBezTo>
                  <a:pt x="24356" y="2932449"/>
                  <a:pt x="2942" y="2740198"/>
                  <a:pt x="275" y="2548847"/>
                </a:cubicBezTo>
                <a:cubicBezTo>
                  <a:pt x="-5129" y="2157654"/>
                  <a:pt x="69311" y="1788324"/>
                  <a:pt x="221692" y="1451188"/>
                </a:cubicBezTo>
                <a:cubicBezTo>
                  <a:pt x="375157" y="1111655"/>
                  <a:pt x="586167" y="971279"/>
                  <a:pt x="1011126" y="710513"/>
                </a:cubicBezTo>
                <a:cubicBezTo>
                  <a:pt x="1113643" y="647635"/>
                  <a:pt x="1219676" y="582554"/>
                  <a:pt x="1331439" y="508693"/>
                </a:cubicBezTo>
                <a:cubicBezTo>
                  <a:pt x="1865178" y="156035"/>
                  <a:pt x="2332131" y="-10858"/>
                  <a:pt x="2789606" y="547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804AA1-C29B-8ED4-42C1-5EB498062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2218" y="4715704"/>
            <a:ext cx="3773480" cy="1549312"/>
          </a:xfrm>
        </p:spPr>
        <p:txBody>
          <a:bodyPr vert="horz" lIns="109728" tIns="109728" rIns="109728" bIns="91440" rtlCol="0" anchor="b">
            <a:normAutofit fontScale="90000"/>
          </a:bodyPr>
          <a:lstStyle/>
          <a:p>
            <a:pPr algn="ctr">
              <a:lnSpc>
                <a:spcPct val="120000"/>
              </a:lnSpc>
            </a:pPr>
            <a:r>
              <a:rPr lang="en-US" sz="4000" dirty="0"/>
              <a:t>Any questions?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29326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593B4D24-F4A8-4141-A20A-E0575D199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8" name="Picture 7" descr="Close up of book pages">
            <a:extLst>
              <a:ext uri="{FF2B5EF4-FFF2-40B4-BE49-F238E27FC236}">
                <a16:creationId xmlns:a16="http://schemas.microsoft.com/office/drawing/2014/main" id="{7E823D19-CA18-92AC-AEC2-7000C9A835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785" r="-1" b="7196"/>
          <a:stretch>
            <a:fillRect/>
          </a:stretch>
        </p:blipFill>
        <p:spPr>
          <a:xfrm>
            <a:off x="-10968" y="10"/>
            <a:ext cx="12188952" cy="6857990"/>
          </a:xfrm>
          <a:prstGeom prst="rect">
            <a:avLst/>
          </a:pr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55A741C2-AB82-4BF5-9324-5D0B56A3D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67675" y="-3167677"/>
            <a:ext cx="5856341" cy="12191695"/>
          </a:xfrm>
          <a:custGeom>
            <a:avLst/>
            <a:gdLst>
              <a:gd name="connsiteX0" fmla="*/ 0 w 5856341"/>
              <a:gd name="connsiteY0" fmla="*/ 12191695 h 12191695"/>
              <a:gd name="connsiteX1" fmla="*/ 0 w 5856341"/>
              <a:gd name="connsiteY1" fmla="*/ 0 h 12191695"/>
              <a:gd name="connsiteX2" fmla="*/ 243849 w 5856341"/>
              <a:gd name="connsiteY2" fmla="*/ 0 h 12191695"/>
              <a:gd name="connsiteX3" fmla="*/ 505121 w 5856341"/>
              <a:gd name="connsiteY3" fmla="*/ 0 h 12191695"/>
              <a:gd name="connsiteX4" fmla="*/ 723207 w 5856341"/>
              <a:gd name="connsiteY4" fmla="*/ 0 h 12191695"/>
              <a:gd name="connsiteX5" fmla="*/ 755828 w 5856341"/>
              <a:gd name="connsiteY5" fmla="*/ 0 h 12191695"/>
              <a:gd name="connsiteX6" fmla="*/ 1411868 w 5856341"/>
              <a:gd name="connsiteY6" fmla="*/ 0 h 12191695"/>
              <a:gd name="connsiteX7" fmla="*/ 1421034 w 5856341"/>
              <a:gd name="connsiteY7" fmla="*/ 0 h 12191695"/>
              <a:gd name="connsiteX8" fmla="*/ 1515206 w 5856341"/>
              <a:gd name="connsiteY8" fmla="*/ 0 h 12191695"/>
              <a:gd name="connsiteX9" fmla="*/ 2636151 w 5856341"/>
              <a:gd name="connsiteY9" fmla="*/ 0 h 12191695"/>
              <a:gd name="connsiteX10" fmla="*/ 4637890 w 5856341"/>
              <a:gd name="connsiteY10" fmla="*/ 0 h 12191695"/>
              <a:gd name="connsiteX11" fmla="*/ 4654499 w 5856341"/>
              <a:gd name="connsiteY11" fmla="*/ 26661 h 12191695"/>
              <a:gd name="connsiteX12" fmla="*/ 5856341 w 5856341"/>
              <a:gd name="connsiteY12" fmla="*/ 6438338 h 12191695"/>
              <a:gd name="connsiteX13" fmla="*/ 4449211 w 5856341"/>
              <a:gd name="connsiteY13" fmla="*/ 11332719 h 12191695"/>
              <a:gd name="connsiteX14" fmla="*/ 4061349 w 5856341"/>
              <a:gd name="connsiteY14" fmla="*/ 12054097 h 12191695"/>
              <a:gd name="connsiteX15" fmla="*/ 3977450 w 5856341"/>
              <a:gd name="connsiteY15" fmla="*/ 12191695 h 12191695"/>
              <a:gd name="connsiteX16" fmla="*/ 2636151 w 5856341"/>
              <a:gd name="connsiteY16" fmla="*/ 12191695 h 12191695"/>
              <a:gd name="connsiteX17" fmla="*/ 1421034 w 5856341"/>
              <a:gd name="connsiteY17" fmla="*/ 12191695 h 12191695"/>
              <a:gd name="connsiteX18" fmla="*/ 1411868 w 5856341"/>
              <a:gd name="connsiteY18" fmla="*/ 12191695 h 12191695"/>
              <a:gd name="connsiteX19" fmla="*/ 1283685 w 5856341"/>
              <a:gd name="connsiteY19" fmla="*/ 12191695 h 12191695"/>
              <a:gd name="connsiteX20" fmla="*/ 755828 w 5856341"/>
              <a:gd name="connsiteY20" fmla="*/ 12191695 h 12191695"/>
              <a:gd name="connsiteX21" fmla="*/ 723207 w 5856341"/>
              <a:gd name="connsiteY21" fmla="*/ 12191695 h 12191695"/>
              <a:gd name="connsiteX22" fmla="*/ 505121 w 5856341"/>
              <a:gd name="connsiteY22" fmla="*/ 12191695 h 12191695"/>
              <a:gd name="connsiteX23" fmla="*/ 243849 w 5856341"/>
              <a:gd name="connsiteY23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856341" h="12191695">
                <a:moveTo>
                  <a:pt x="0" y="12191695"/>
                </a:moveTo>
                <a:lnTo>
                  <a:pt x="0" y="0"/>
                </a:lnTo>
                <a:lnTo>
                  <a:pt x="243849" y="0"/>
                </a:lnTo>
                <a:lnTo>
                  <a:pt x="505121" y="0"/>
                </a:lnTo>
                <a:lnTo>
                  <a:pt x="723207" y="0"/>
                </a:lnTo>
                <a:lnTo>
                  <a:pt x="755828" y="0"/>
                </a:lnTo>
                <a:lnTo>
                  <a:pt x="1411868" y="0"/>
                </a:lnTo>
                <a:lnTo>
                  <a:pt x="1421034" y="0"/>
                </a:lnTo>
                <a:lnTo>
                  <a:pt x="1515206" y="0"/>
                </a:lnTo>
                <a:lnTo>
                  <a:pt x="2636151" y="0"/>
                </a:lnTo>
                <a:lnTo>
                  <a:pt x="4637890" y="0"/>
                </a:lnTo>
                <a:lnTo>
                  <a:pt x="4654499" y="26661"/>
                </a:lnTo>
                <a:cubicBezTo>
                  <a:pt x="5425621" y="1341551"/>
                  <a:pt x="5856341" y="3721137"/>
                  <a:pt x="5856341" y="6438338"/>
                </a:cubicBezTo>
                <a:cubicBezTo>
                  <a:pt x="5856341" y="8833790"/>
                  <a:pt x="5159120" y="9960353"/>
                  <a:pt x="4449211" y="11332719"/>
                </a:cubicBezTo>
                <a:cubicBezTo>
                  <a:pt x="4319934" y="11582638"/>
                  <a:pt x="4191839" y="11827452"/>
                  <a:pt x="4061349" y="12054097"/>
                </a:cubicBezTo>
                <a:lnTo>
                  <a:pt x="3977450" y="12191695"/>
                </a:lnTo>
                <a:lnTo>
                  <a:pt x="2636151" y="12191695"/>
                </a:lnTo>
                <a:lnTo>
                  <a:pt x="1421034" y="12191695"/>
                </a:lnTo>
                <a:lnTo>
                  <a:pt x="1411868" y="12191695"/>
                </a:lnTo>
                <a:lnTo>
                  <a:pt x="1283685" y="12191695"/>
                </a:lnTo>
                <a:lnTo>
                  <a:pt x="755828" y="12191695"/>
                </a:lnTo>
                <a:lnTo>
                  <a:pt x="723207" y="12191695"/>
                </a:lnTo>
                <a:lnTo>
                  <a:pt x="505121" y="12191695"/>
                </a:lnTo>
                <a:lnTo>
                  <a:pt x="243849" y="12191695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08E976-3CD0-B6DE-6B9B-A6054F1F5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875" y="442913"/>
            <a:ext cx="3894918" cy="1294645"/>
          </a:xfrm>
        </p:spPr>
        <p:txBody>
          <a:bodyPr anchor="b">
            <a:normAutofit fontScale="90000"/>
          </a:bodyPr>
          <a:lstStyle/>
          <a:p>
            <a:r>
              <a:rPr lang="en-US" dirty="0">
                <a:ea typeface="+mj-lt"/>
                <a:cs typeface="+mj-lt"/>
              </a:rPr>
              <a:t>References used:</a:t>
            </a:r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DCD46807-BF17-4E5D-90A8-A062604C00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6277" y="-874927"/>
            <a:ext cx="1899138" cy="12191695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823926DB-76C8-474A-B5FB-F43C59E3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3758" y="-1037574"/>
            <a:ext cx="1904176" cy="12191695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36231-FECF-1695-D64B-F2AF6C53C6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875" y="2107096"/>
            <a:ext cx="8391967" cy="2846567"/>
          </a:xfrm>
        </p:spPr>
        <p:txBody>
          <a:bodyPr vert="horz" lIns="109728" tIns="109728" rIns="109728" bIns="91440" rtlCol="0" anchor="t">
            <a:normAutofit fontScale="85000" lnSpcReduction="20000"/>
          </a:bodyPr>
          <a:lstStyle/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1100" dirty="0">
                <a:ea typeface="+mn-lt"/>
                <a:cs typeface="+mn-lt"/>
              </a:rPr>
              <a:t>Adair, J.E, 2009. Effective Team Building: How to Make a Winning Team.(revised edition). London: Pan Books.</a:t>
            </a: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1100" dirty="0">
                <a:ea typeface="+mn-lt"/>
                <a:cs typeface="+mn-lt"/>
              </a:rPr>
              <a:t>Berne, E., 1964. Games People Play: The Psychology of Human Relationships. New York: Grove Press.</a:t>
            </a: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1100" dirty="0">
                <a:ea typeface="+mn-lt"/>
                <a:cs typeface="+mn-lt"/>
              </a:rPr>
              <a:t>Choy, D., 2021. The Drama Triangle: A Tool for Awareness and Choice. 2nd ed. San Francisco: Stillpoint Publishing.</a:t>
            </a: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1100" dirty="0">
                <a:ea typeface="+mn-lt"/>
                <a:cs typeface="+mn-lt"/>
              </a:rPr>
              <a:t>Egan, G., 2013. The Skilled Helper: A Problem-Management and Opportunity-Development Approach to Helping. 10th ed. Belmont: Brooks/Cole.</a:t>
            </a: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1100" dirty="0">
                <a:ea typeface="+mn-lt"/>
                <a:cs typeface="+mn-lt"/>
              </a:rPr>
              <a:t>Forsyth, D.R., 2018. Group Dynamics. 7th ed. Boston: Cengage Learning.</a:t>
            </a: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1100" dirty="0">
                <a:ea typeface="+mn-lt"/>
                <a:cs typeface="+mn-lt"/>
              </a:rPr>
              <a:t>Karpman, S., 1968. Fairy tales and script drama analysis. Transactional Analysis Bulletin, 7(26), pp.39–43.</a:t>
            </a: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1100" dirty="0">
                <a:ea typeface="+mn-lt"/>
                <a:cs typeface="+mn-lt"/>
              </a:rPr>
              <a:t>Stewart, I. and Joines, V., 2012. TA Today: A New Introduction to Transactional Analysis. 2nd ed. Nottingham: </a:t>
            </a:r>
            <a:r>
              <a:rPr lang="en-US" sz="1100" err="1">
                <a:ea typeface="+mn-lt"/>
                <a:cs typeface="+mn-lt"/>
              </a:rPr>
              <a:t>Lifespace</a:t>
            </a:r>
            <a:r>
              <a:rPr lang="en-US" sz="1100" dirty="0">
                <a:ea typeface="+mn-lt"/>
                <a:cs typeface="+mn-lt"/>
              </a:rPr>
              <a:t> Publishing.</a:t>
            </a: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endParaRPr lang="en-US" sz="600">
              <a:ea typeface="+mn-lt"/>
              <a:cs typeface="+mn-lt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endParaRPr lang="en-US" sz="600">
              <a:ea typeface="+mn-lt"/>
              <a:cs typeface="+mn-lt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endParaRPr lang="en-US" sz="600">
              <a:ea typeface="+mn-lt"/>
              <a:cs typeface="+mn-lt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endParaRPr lang="en-US" sz="600">
              <a:latin typeface="Arial"/>
              <a:ea typeface="Meiryo"/>
              <a:cs typeface="Arial"/>
            </a:endParaRPr>
          </a:p>
          <a:p>
            <a:pPr>
              <a:lnSpc>
                <a:spcPct val="130000"/>
              </a:lnSpc>
            </a:pPr>
            <a:endParaRPr lang="en-US" sz="600">
              <a:latin typeface="Meiryo"/>
              <a:ea typeface="Meiry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37627819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SketchLines">
      <a:dk1>
        <a:sysClr val="windowText" lastClr="000000"/>
      </a:dk1>
      <a:lt1>
        <a:sysClr val="window" lastClr="FFFFFF"/>
      </a:lt1>
      <a:dk2>
        <a:srgbClr val="564E4E"/>
      </a:dk2>
      <a:lt2>
        <a:srgbClr val="EEEBE2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SketchLinesVTI</vt:lpstr>
      <vt:lpstr>PowerPoint Presentation</vt:lpstr>
      <vt:lpstr>Understanding Group Dynamics</vt:lpstr>
      <vt:lpstr>PowerPoint Presentation</vt:lpstr>
      <vt:lpstr> Karpman’s  Drama Triangle (1968)</vt:lpstr>
      <vt:lpstr>PowerPoint Presentation</vt:lpstr>
      <vt:lpstr>Adair’s Action- Centred Leadership</vt:lpstr>
      <vt:lpstr>Building Effective Relationships</vt:lpstr>
      <vt:lpstr>Practical Example: Our Assessment Group</vt:lpstr>
      <vt:lpstr>Conclusion</vt:lpstr>
      <vt:lpstr>Any questions?</vt:lpstr>
      <vt:lpstr>References used: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1091</cp:revision>
  <dcterms:created xsi:type="dcterms:W3CDTF">2025-06-25T23:28:05Z</dcterms:created>
  <dcterms:modified xsi:type="dcterms:W3CDTF">2025-06-29T13:29:28Z</dcterms:modified>
</cp:coreProperties>
</file>