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10"/>
  </p:notesMasterIdLst>
  <p:sldIdLst>
    <p:sldId id="256" r:id="rId2"/>
    <p:sldId id="259" r:id="rId3"/>
    <p:sldId id="262" r:id="rId4"/>
    <p:sldId id="264" r:id="rId5"/>
    <p:sldId id="265" r:id="rId6"/>
    <p:sldId id="260" r:id="rId7"/>
    <p:sldId id="261" r:id="rId8"/>
    <p:sldId id="25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82" autoAdjust="0"/>
    <p:restoredTop sz="89550" autoAdjust="0"/>
  </p:normalViewPr>
  <p:slideViewPr>
    <p:cSldViewPr snapToGrid="0">
      <p:cViewPr>
        <p:scale>
          <a:sx n="65" d="100"/>
          <a:sy n="65" d="100"/>
        </p:scale>
        <p:origin x="60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121D53-2F26-45B0-8636-3716AADF036C}" type="datetimeFigureOut">
              <a:rPr lang="en-KE" smtClean="0"/>
              <a:t>07/01/2020</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A3A60-CA52-4228-93FA-D2B072F58DEC}" type="slidenum">
              <a:rPr lang="en-KE" smtClean="0"/>
              <a:t>‹#›</a:t>
            </a:fld>
            <a:endParaRPr lang="en-KE"/>
          </a:p>
        </p:txBody>
      </p:sp>
    </p:spTree>
    <p:extLst>
      <p:ext uri="{BB962C8B-B14F-4D97-AF65-F5344CB8AC3E}">
        <p14:creationId xmlns:p14="http://schemas.microsoft.com/office/powerpoint/2010/main" val="1392216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34A3A60-CA52-4228-93FA-D2B072F58DEC}" type="slidenum">
              <a:rPr lang="en-KE" smtClean="0"/>
              <a:t>2</a:t>
            </a:fld>
            <a:endParaRPr lang="en-KE"/>
          </a:p>
        </p:txBody>
      </p:sp>
    </p:spTree>
    <p:extLst>
      <p:ext uri="{BB962C8B-B14F-4D97-AF65-F5344CB8AC3E}">
        <p14:creationId xmlns:p14="http://schemas.microsoft.com/office/powerpoint/2010/main" val="2788768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endParaRPr lang="en-KE"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p>
            <a:endParaRPr lang="en-KE" dirty="0"/>
          </a:p>
        </p:txBody>
      </p:sp>
      <p:sp>
        <p:nvSpPr>
          <p:cNvPr id="4" name="Slide Number Placeholder 3"/>
          <p:cNvSpPr>
            <a:spLocks noGrp="1"/>
          </p:cNvSpPr>
          <p:nvPr>
            <p:ph type="sldNum" sz="quarter" idx="5"/>
          </p:nvPr>
        </p:nvSpPr>
        <p:spPr/>
        <p:txBody>
          <a:bodyPr/>
          <a:lstStyle/>
          <a:p>
            <a:fld id="{934A3A60-CA52-4228-93FA-D2B072F58DEC}" type="slidenum">
              <a:rPr lang="en-KE" smtClean="0"/>
              <a:t>3</a:t>
            </a:fld>
            <a:endParaRPr lang="en-KE"/>
          </a:p>
        </p:txBody>
      </p:sp>
    </p:spTree>
    <p:extLst>
      <p:ext uri="{BB962C8B-B14F-4D97-AF65-F5344CB8AC3E}">
        <p14:creationId xmlns:p14="http://schemas.microsoft.com/office/powerpoint/2010/main" val="2114058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dirty="0"/>
          </a:p>
        </p:txBody>
      </p:sp>
      <p:sp>
        <p:nvSpPr>
          <p:cNvPr id="4" name="Slide Number Placeholder 3"/>
          <p:cNvSpPr>
            <a:spLocks noGrp="1"/>
          </p:cNvSpPr>
          <p:nvPr>
            <p:ph type="sldNum" sz="quarter" idx="5"/>
          </p:nvPr>
        </p:nvSpPr>
        <p:spPr/>
        <p:txBody>
          <a:bodyPr/>
          <a:lstStyle/>
          <a:p>
            <a:fld id="{934A3A60-CA52-4228-93FA-D2B072F58DEC}" type="slidenum">
              <a:rPr lang="en-KE" smtClean="0"/>
              <a:t>4</a:t>
            </a:fld>
            <a:endParaRPr lang="en-KE"/>
          </a:p>
        </p:txBody>
      </p:sp>
    </p:spTree>
    <p:extLst>
      <p:ext uri="{BB962C8B-B14F-4D97-AF65-F5344CB8AC3E}">
        <p14:creationId xmlns:p14="http://schemas.microsoft.com/office/powerpoint/2010/main" val="1001234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endParaRPr lang="en-KE"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p>
            <a:endParaRPr lang="en-KE" dirty="0"/>
          </a:p>
          <a:p>
            <a:endParaRPr lang="en-KE" dirty="0"/>
          </a:p>
        </p:txBody>
      </p:sp>
      <p:sp>
        <p:nvSpPr>
          <p:cNvPr id="4" name="Slide Number Placeholder 3"/>
          <p:cNvSpPr>
            <a:spLocks noGrp="1"/>
          </p:cNvSpPr>
          <p:nvPr>
            <p:ph type="sldNum" sz="quarter" idx="5"/>
          </p:nvPr>
        </p:nvSpPr>
        <p:spPr/>
        <p:txBody>
          <a:bodyPr/>
          <a:lstStyle/>
          <a:p>
            <a:fld id="{934A3A60-CA52-4228-93FA-D2B072F58DEC}" type="slidenum">
              <a:rPr lang="en-KE" smtClean="0"/>
              <a:t>5</a:t>
            </a:fld>
            <a:endParaRPr lang="en-KE"/>
          </a:p>
        </p:txBody>
      </p:sp>
    </p:spTree>
    <p:extLst>
      <p:ext uri="{BB962C8B-B14F-4D97-AF65-F5344CB8AC3E}">
        <p14:creationId xmlns:p14="http://schemas.microsoft.com/office/powerpoint/2010/main" val="1171447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KE"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34A3A60-CA52-4228-93FA-D2B072F58DEC}" type="slidenum">
              <a:rPr lang="en-KE" smtClean="0"/>
              <a:t>6</a:t>
            </a:fld>
            <a:endParaRPr lang="en-KE"/>
          </a:p>
        </p:txBody>
      </p:sp>
    </p:spTree>
    <p:extLst>
      <p:ext uri="{BB962C8B-B14F-4D97-AF65-F5344CB8AC3E}">
        <p14:creationId xmlns:p14="http://schemas.microsoft.com/office/powerpoint/2010/main" val="3858932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KE"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34A3A60-CA52-4228-93FA-D2B072F58DEC}" type="slidenum">
              <a:rPr lang="en-KE" smtClean="0"/>
              <a:t>7</a:t>
            </a:fld>
            <a:endParaRPr lang="en-KE"/>
          </a:p>
        </p:txBody>
      </p:sp>
    </p:spTree>
    <p:extLst>
      <p:ext uri="{BB962C8B-B14F-4D97-AF65-F5344CB8AC3E}">
        <p14:creationId xmlns:p14="http://schemas.microsoft.com/office/powerpoint/2010/main" val="1071384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dirty="0"/>
          </a:p>
        </p:txBody>
      </p:sp>
      <p:sp>
        <p:nvSpPr>
          <p:cNvPr id="4" name="Slide Number Placeholder 3"/>
          <p:cNvSpPr>
            <a:spLocks noGrp="1"/>
          </p:cNvSpPr>
          <p:nvPr>
            <p:ph type="sldNum" sz="quarter" idx="5"/>
          </p:nvPr>
        </p:nvSpPr>
        <p:spPr/>
        <p:txBody>
          <a:bodyPr/>
          <a:lstStyle/>
          <a:p>
            <a:fld id="{934A3A60-CA52-4228-93FA-D2B072F58DEC}" type="slidenum">
              <a:rPr lang="en-KE" smtClean="0"/>
              <a:t>8</a:t>
            </a:fld>
            <a:endParaRPr lang="en-KE"/>
          </a:p>
        </p:txBody>
      </p:sp>
    </p:spTree>
    <p:extLst>
      <p:ext uri="{BB962C8B-B14F-4D97-AF65-F5344CB8AC3E}">
        <p14:creationId xmlns:p14="http://schemas.microsoft.com/office/powerpoint/2010/main" val="2380927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5E4D71F-F595-442B-9B37-B0D6ED28EE28}" type="datetimeFigureOut">
              <a:rPr lang="en-KE" smtClean="0"/>
              <a:t>07/01/2020</a:t>
            </a:fld>
            <a:endParaRPr lang="en-KE"/>
          </a:p>
        </p:txBody>
      </p:sp>
      <p:sp>
        <p:nvSpPr>
          <p:cNvPr id="5" name="Footer Placeholder 4"/>
          <p:cNvSpPr>
            <a:spLocks noGrp="1"/>
          </p:cNvSpPr>
          <p:nvPr>
            <p:ph type="ftr" sz="quarter" idx="11"/>
          </p:nvPr>
        </p:nvSpPr>
        <p:spPr/>
        <p:txBody>
          <a:bodyPr/>
          <a:lstStyle/>
          <a:p>
            <a:endParaRPr lang="en-KE"/>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875931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E4D71F-F595-442B-9B37-B0D6ED28EE28}" type="datetimeFigureOut">
              <a:rPr lang="en-KE" smtClean="0"/>
              <a:t>07/01/2020</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1402271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E4D71F-F595-442B-9B37-B0D6ED28EE28}" type="datetimeFigureOut">
              <a:rPr lang="en-KE" smtClean="0"/>
              <a:t>07/01/2020</a:t>
            </a:fld>
            <a:endParaRPr lang="en-KE"/>
          </a:p>
        </p:txBody>
      </p:sp>
      <p:sp>
        <p:nvSpPr>
          <p:cNvPr id="5" name="Footer Placeholder 4"/>
          <p:cNvSpPr>
            <a:spLocks noGrp="1"/>
          </p:cNvSpPr>
          <p:nvPr>
            <p:ph type="ftr" sz="quarter" idx="11"/>
          </p:nvPr>
        </p:nvSpPr>
        <p:spPr/>
        <p:txBody>
          <a:bodyPr/>
          <a:lstStyle/>
          <a:p>
            <a:endParaRPr lang="en-K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2686556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E4D71F-F595-442B-9B37-B0D6ED28EE28}" type="datetimeFigureOut">
              <a:rPr lang="en-KE" smtClean="0"/>
              <a:t>07/01/2020</a:t>
            </a:fld>
            <a:endParaRPr lang="en-KE"/>
          </a:p>
        </p:txBody>
      </p:sp>
      <p:sp>
        <p:nvSpPr>
          <p:cNvPr id="6" name="Footer Placeholder 5"/>
          <p:cNvSpPr>
            <a:spLocks noGrp="1"/>
          </p:cNvSpPr>
          <p:nvPr>
            <p:ph type="ftr" sz="quarter" idx="11"/>
          </p:nvPr>
        </p:nvSpPr>
        <p:spPr/>
        <p:txBody>
          <a:bodyPr/>
          <a:lstStyle/>
          <a:p>
            <a:endParaRPr lang="en-KE"/>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2864413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E4D71F-F595-442B-9B37-B0D6ED28EE28}" type="datetimeFigureOut">
              <a:rPr lang="en-KE" smtClean="0"/>
              <a:t>07/01/2020</a:t>
            </a:fld>
            <a:endParaRPr lang="en-KE"/>
          </a:p>
        </p:txBody>
      </p:sp>
      <p:sp>
        <p:nvSpPr>
          <p:cNvPr id="8" name="Footer Placeholder 7"/>
          <p:cNvSpPr>
            <a:spLocks noGrp="1"/>
          </p:cNvSpPr>
          <p:nvPr>
            <p:ph type="ftr" sz="quarter" idx="11"/>
          </p:nvPr>
        </p:nvSpPr>
        <p:spPr/>
        <p:txBody>
          <a:bodyPr/>
          <a:lstStyle/>
          <a:p>
            <a:endParaRPr lang="en-KE"/>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151276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E4D71F-F595-442B-9B37-B0D6ED28EE28}" type="datetimeFigureOut">
              <a:rPr lang="en-KE" smtClean="0"/>
              <a:t>07/01/2020</a:t>
            </a:fld>
            <a:endParaRPr lang="en-KE"/>
          </a:p>
        </p:txBody>
      </p:sp>
      <p:sp>
        <p:nvSpPr>
          <p:cNvPr id="4" name="Footer Placeholder 3"/>
          <p:cNvSpPr>
            <a:spLocks noGrp="1"/>
          </p:cNvSpPr>
          <p:nvPr>
            <p:ph type="ftr" sz="quarter" idx="11"/>
          </p:nvPr>
        </p:nvSpPr>
        <p:spPr/>
        <p:txBody>
          <a:bodyPr/>
          <a:lstStyle/>
          <a:p>
            <a:endParaRPr lang="en-KE"/>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486186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E4D71F-F595-442B-9B37-B0D6ED28EE28}" type="datetimeFigureOut">
              <a:rPr lang="en-KE" smtClean="0"/>
              <a:t>07/01/2020</a:t>
            </a:fld>
            <a:endParaRPr lang="en-KE"/>
          </a:p>
        </p:txBody>
      </p:sp>
      <p:sp>
        <p:nvSpPr>
          <p:cNvPr id="3" name="Footer Placeholder 2"/>
          <p:cNvSpPr>
            <a:spLocks noGrp="1"/>
          </p:cNvSpPr>
          <p:nvPr>
            <p:ph type="ftr" sz="quarter" idx="11"/>
          </p:nvPr>
        </p:nvSpPr>
        <p:spPr/>
        <p:txBody>
          <a:bodyPr/>
          <a:lstStyle/>
          <a:p>
            <a:endParaRPr lang="en-KE"/>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1813369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E4D71F-F595-442B-9B37-B0D6ED28EE28}" type="datetimeFigureOut">
              <a:rPr lang="en-KE" smtClean="0"/>
              <a:t>07/01/2020</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3409903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E4D71F-F595-442B-9B37-B0D6ED28EE28}" type="datetimeFigureOut">
              <a:rPr lang="en-KE" smtClean="0"/>
              <a:t>07/01/2020</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2097876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E4D71F-F595-442B-9B37-B0D6ED28EE28}" type="datetimeFigureOut">
              <a:rPr lang="en-KE" smtClean="0"/>
              <a:t>07/01/2020</a:t>
            </a:fld>
            <a:endParaRPr lang="en-KE"/>
          </a:p>
        </p:txBody>
      </p:sp>
      <p:sp>
        <p:nvSpPr>
          <p:cNvPr id="5" name="Footer Placeholder 4"/>
          <p:cNvSpPr>
            <a:spLocks noGrp="1"/>
          </p:cNvSpPr>
          <p:nvPr>
            <p:ph type="ftr" sz="quarter" idx="11"/>
          </p:nvPr>
        </p:nvSpPr>
        <p:spPr/>
        <p:txBody>
          <a:bodyPr/>
          <a:lstStyle/>
          <a:p>
            <a:endParaRPr lang="en-K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585876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E4D71F-F595-442B-9B37-B0D6ED28EE28}" type="datetimeFigureOut">
              <a:rPr lang="en-KE" smtClean="0"/>
              <a:t>07/01/2020</a:t>
            </a:fld>
            <a:endParaRPr lang="en-KE"/>
          </a:p>
        </p:txBody>
      </p:sp>
      <p:sp>
        <p:nvSpPr>
          <p:cNvPr id="5" name="Footer Placeholder 4"/>
          <p:cNvSpPr>
            <a:spLocks noGrp="1"/>
          </p:cNvSpPr>
          <p:nvPr>
            <p:ph type="ftr" sz="quarter" idx="11"/>
          </p:nvPr>
        </p:nvSpPr>
        <p:spPr/>
        <p:txBody>
          <a:bodyPr/>
          <a:lstStyle/>
          <a:p>
            <a:endParaRPr lang="en-KE"/>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ED3C9DF-AD1C-4E9F-9E08-96D51D85E00D}" type="slidenum">
              <a:rPr lang="en-KE" smtClean="0"/>
              <a:t>‹#›</a:t>
            </a:fld>
            <a:endParaRPr lang="en-KE"/>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615634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5E4D71F-F595-442B-9B37-B0D6ED28EE28}" type="datetimeFigureOut">
              <a:rPr lang="en-KE" smtClean="0"/>
              <a:t>07/01/2020</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213295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5E4D71F-F595-442B-9B37-B0D6ED28EE28}" type="datetimeFigureOut">
              <a:rPr lang="en-KE" smtClean="0"/>
              <a:t>07/01/2020</a:t>
            </a:fld>
            <a:endParaRPr lang="en-KE"/>
          </a:p>
        </p:txBody>
      </p:sp>
      <p:sp>
        <p:nvSpPr>
          <p:cNvPr id="6" name="Footer Placeholder 5"/>
          <p:cNvSpPr>
            <a:spLocks noGrp="1"/>
          </p:cNvSpPr>
          <p:nvPr>
            <p:ph type="ftr" sz="quarter" idx="11"/>
          </p:nvPr>
        </p:nvSpPr>
        <p:spPr/>
        <p:txBody>
          <a:bodyPr/>
          <a:lstStyle/>
          <a:p>
            <a:endParaRPr lang="en-KE"/>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ED3C9DF-AD1C-4E9F-9E08-96D51D85E00D}" type="slidenum">
              <a:rPr lang="en-KE" smtClean="0"/>
              <a:t>‹#›</a:t>
            </a:fld>
            <a:endParaRPr lang="en-KE"/>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911095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5E4D71F-F595-442B-9B37-B0D6ED28EE28}" type="datetimeFigureOut">
              <a:rPr lang="en-KE" smtClean="0"/>
              <a:t>07/01/2020</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1966529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E4D71F-F595-442B-9B37-B0D6ED28EE28}" type="datetimeFigureOut">
              <a:rPr lang="en-KE" smtClean="0"/>
              <a:t>07/01/2020</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30447436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E4D71F-F595-442B-9B37-B0D6ED28EE28}" type="datetimeFigureOut">
              <a:rPr lang="en-KE" smtClean="0"/>
              <a:t>07/01/2020</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ED3C9DF-AD1C-4E9F-9E08-96D51D85E00D}" type="slidenum">
              <a:rPr lang="en-KE" smtClean="0"/>
              <a:t>‹#›</a:t>
            </a:fld>
            <a:endParaRPr lang="en-KE"/>
          </a:p>
        </p:txBody>
      </p:sp>
    </p:spTree>
    <p:extLst>
      <p:ext uri="{BB962C8B-B14F-4D97-AF65-F5344CB8AC3E}">
        <p14:creationId xmlns:p14="http://schemas.microsoft.com/office/powerpoint/2010/main" val="908768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D5E4D71F-F595-442B-9B37-B0D6ED28EE28}" type="datetimeFigureOut">
              <a:rPr lang="en-KE" smtClean="0"/>
              <a:t>07/01/2020</a:t>
            </a:fld>
            <a:endParaRPr lang="en-KE"/>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KE"/>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ED3C9DF-AD1C-4E9F-9E08-96D51D85E00D}" type="slidenum">
              <a:rPr lang="en-KE" smtClean="0"/>
              <a:t>‹#›</a:t>
            </a:fld>
            <a:endParaRPr lang="en-KE"/>
          </a:p>
        </p:txBody>
      </p:sp>
    </p:spTree>
    <p:extLst>
      <p:ext uri="{BB962C8B-B14F-4D97-AF65-F5344CB8AC3E}">
        <p14:creationId xmlns:p14="http://schemas.microsoft.com/office/powerpoint/2010/main" val="184917160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3E483-4155-4A03-9851-77D25C141514}"/>
              </a:ext>
            </a:extLst>
          </p:cNvPr>
          <p:cNvSpPr>
            <a:spLocks noGrp="1"/>
          </p:cNvSpPr>
          <p:nvPr>
            <p:ph type="ctrTitle"/>
          </p:nvPr>
        </p:nvSpPr>
        <p:spPr>
          <a:xfrm>
            <a:off x="1555530" y="1870842"/>
            <a:ext cx="9112469" cy="3005958"/>
          </a:xfrm>
        </p:spPr>
        <p:txBody>
          <a:bodyPr>
            <a:noAutofit/>
          </a:bodyPr>
          <a:lstStyle/>
          <a:p>
            <a:pPr algn="ctr">
              <a:lnSpc>
                <a:spcPct val="200000"/>
              </a:lnSpc>
            </a:pPr>
            <a:r>
              <a:rPr lang="en-US" sz="4000" dirty="0">
                <a:latin typeface="Times New Roman" panose="02020603050405020304" pitchFamily="18" charset="0"/>
                <a:cs typeface="Times New Roman" panose="02020603050405020304" pitchFamily="18" charset="0"/>
              </a:rPr>
              <a:t>TESCO CRM </a:t>
            </a:r>
            <a:br>
              <a:rPr lang="en-US" sz="4000" dirty="0">
                <a:latin typeface="Times New Roman" panose="02020603050405020304" pitchFamily="18" charset="0"/>
                <a:cs typeface="Times New Roman" panose="02020603050405020304" pitchFamily="18" charset="0"/>
              </a:rPr>
            </a:br>
            <a:r>
              <a:rPr lang="en-US" sz="4000" dirty="0">
                <a:latin typeface="Times New Roman" panose="02020603050405020304" pitchFamily="18" charset="0"/>
                <a:cs typeface="Times New Roman" panose="02020603050405020304" pitchFamily="18" charset="0"/>
              </a:rPr>
              <a:t>Understanding and Engaging in Customer Experience</a:t>
            </a:r>
            <a:endParaRPr lang="en-KE"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17418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FD0E9-07FC-4755-BD4B-04A5A08DDE77}"/>
              </a:ext>
            </a:extLst>
          </p:cNvPr>
          <p:cNvSpPr>
            <a:spLocks noGrp="1"/>
          </p:cNvSpPr>
          <p:nvPr>
            <p:ph type="title"/>
          </p:nvPr>
        </p:nvSpPr>
        <p:spPr>
          <a:xfrm>
            <a:off x="1376854" y="714702"/>
            <a:ext cx="9480331" cy="975985"/>
          </a:xfrm>
        </p:spPr>
        <p:txBody>
          <a:bodyPr>
            <a:normAutofit/>
          </a:bodyPr>
          <a:lstStyle/>
          <a:p>
            <a:pPr algn="ctr"/>
            <a:r>
              <a:rPr lang="en-US" dirty="0">
                <a:latin typeface="Times New Roman" panose="02020603050405020304" pitchFamily="18" charset="0"/>
                <a:cs typeface="Times New Roman" panose="02020603050405020304" pitchFamily="18" charset="0"/>
              </a:rPr>
              <a:t>Definition and understanding of CRM-TESCO</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3CB9988-BCA2-40FD-AED9-7D7EB3935488}"/>
              </a:ext>
            </a:extLst>
          </p:cNvPr>
          <p:cNvSpPr>
            <a:spLocks noGrp="1"/>
          </p:cNvSpPr>
          <p:nvPr>
            <p:ph idx="1"/>
          </p:nvPr>
        </p:nvSpPr>
        <p:spPr>
          <a:xfrm>
            <a:off x="756745" y="2501462"/>
            <a:ext cx="11232055" cy="3540564"/>
          </a:xfrm>
        </p:spPr>
        <p:txBody>
          <a:bodyPr>
            <a:noAutofit/>
          </a:bodyPr>
          <a:lstStyle/>
          <a:p>
            <a:r>
              <a:rPr lang="en-US" sz="2800" dirty="0">
                <a:solidFill>
                  <a:schemeClr val="tx1"/>
                </a:solidFill>
                <a:latin typeface="Times New Roman" panose="02020603050405020304" pitchFamily="18" charset="0"/>
                <a:cs typeface="Times New Roman" panose="02020603050405020304" pitchFamily="18" charset="0"/>
              </a:rPr>
              <a:t>“</a:t>
            </a:r>
            <a:r>
              <a:rPr lang="en-US" sz="2800" i="1" dirty="0">
                <a:solidFill>
                  <a:schemeClr val="tx1"/>
                </a:solidFill>
                <a:latin typeface="Times New Roman" panose="02020603050405020304" pitchFamily="18" charset="0"/>
                <a:cs typeface="Times New Roman" panose="02020603050405020304" pitchFamily="18" charset="0"/>
              </a:rPr>
              <a:t>Customer Relationship Management (CRM) is a strategy that companies use to manage interactions with customers and potential customers. CRM helps organizations streamline processes, build customer relationships, increase sales, improve customer service, and increase profitability</a:t>
            </a:r>
            <a:r>
              <a:rPr lang="en-US" sz="2800" b="1" dirty="0">
                <a:solidFill>
                  <a:schemeClr val="tx1"/>
                </a:solidFill>
                <a:latin typeface="Times New Roman" panose="02020603050405020304" pitchFamily="18" charset="0"/>
                <a:cs typeface="Times New Roman" panose="02020603050405020304" pitchFamily="18" charset="0"/>
              </a:rPr>
              <a:t>” (</a:t>
            </a:r>
            <a:r>
              <a:rPr lang="en-US" sz="2800" dirty="0" err="1">
                <a:solidFill>
                  <a:schemeClr val="tx1"/>
                </a:solidFill>
                <a:latin typeface="Times New Roman" panose="02020603050405020304" pitchFamily="18" charset="0"/>
                <a:cs typeface="Times New Roman" panose="02020603050405020304" pitchFamily="18" charset="0"/>
              </a:rPr>
              <a:t>Pozza</a:t>
            </a:r>
            <a:r>
              <a:rPr lang="en-US" sz="2800" dirty="0">
                <a:solidFill>
                  <a:schemeClr val="tx1"/>
                </a:solidFill>
                <a:latin typeface="Times New Roman" panose="02020603050405020304" pitchFamily="18" charset="0"/>
                <a:cs typeface="Times New Roman" panose="02020603050405020304" pitchFamily="18" charset="0"/>
              </a:rPr>
              <a:t>,  Goetz, </a:t>
            </a:r>
            <a:r>
              <a:rPr lang="en-US" sz="2800" dirty="0" err="1">
                <a:solidFill>
                  <a:schemeClr val="tx1"/>
                </a:solidFill>
                <a:latin typeface="Times New Roman" panose="02020603050405020304" pitchFamily="18" charset="0"/>
                <a:cs typeface="Times New Roman" panose="02020603050405020304" pitchFamily="18" charset="0"/>
              </a:rPr>
              <a:t>Sahut</a:t>
            </a:r>
            <a:r>
              <a:rPr lang="en-US" sz="2800" dirty="0">
                <a:solidFill>
                  <a:schemeClr val="tx1"/>
                </a:solidFill>
                <a:latin typeface="Times New Roman" panose="02020603050405020304" pitchFamily="18" charset="0"/>
                <a:cs typeface="Times New Roman" panose="02020603050405020304" pitchFamily="18" charset="0"/>
              </a:rPr>
              <a:t>, 2018).  </a:t>
            </a:r>
          </a:p>
          <a:p>
            <a:pPr marL="0" indent="0">
              <a:buNone/>
            </a:pPr>
            <a:endParaRPr lang="en-GB" dirty="0">
              <a:latin typeface="Times New Roman" panose="02020603050405020304" pitchFamily="18" charset="0"/>
              <a:cs typeface="Times New Roman" panose="02020603050405020304" pitchFamily="18" charset="0"/>
            </a:endParaRPr>
          </a:p>
          <a:p>
            <a:endParaRPr lang="en-K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01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6656-932F-4363-8568-6824FED8B268}"/>
              </a:ext>
            </a:extLst>
          </p:cNvPr>
          <p:cNvSpPr>
            <a:spLocks noGrp="1"/>
          </p:cNvSpPr>
          <p:nvPr>
            <p:ph type="title"/>
          </p:nvPr>
        </p:nvSpPr>
        <p:spPr>
          <a:xfrm>
            <a:off x="1439916" y="745549"/>
            <a:ext cx="4288221" cy="610285"/>
          </a:xfrm>
        </p:spPr>
        <p:txBody>
          <a:bodyPr>
            <a:normAutofit fontScale="90000"/>
          </a:bodyPr>
          <a:lstStyle/>
          <a:p>
            <a:pPr algn="ctr"/>
            <a:r>
              <a:rPr lang="en-US" sz="2000" dirty="0">
                <a:latin typeface="Times New Roman" panose="02020603050405020304" pitchFamily="18" charset="0"/>
                <a:cs typeface="Times New Roman" panose="02020603050405020304" pitchFamily="18" charset="0"/>
              </a:rPr>
              <a:t>Development of Tesco as an </a:t>
            </a:r>
            <a:r>
              <a:rPr lang="en-US" sz="2000" dirty="0" err="1">
                <a:latin typeface="Times New Roman" panose="02020603050405020304" pitchFamily="18" charset="0"/>
                <a:cs typeface="Times New Roman" panose="02020603050405020304" pitchFamily="18" charset="0"/>
              </a:rPr>
              <a:t>organisation</a:t>
            </a:r>
            <a:endParaRPr lang="en-KE" sz="2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C469C0-64A4-4EFD-8DAF-A571C4BC217D}"/>
              </a:ext>
            </a:extLst>
          </p:cNvPr>
          <p:cNvSpPr>
            <a:spLocks noGrp="1"/>
          </p:cNvSpPr>
          <p:nvPr>
            <p:ph idx="1"/>
          </p:nvPr>
        </p:nvSpPr>
        <p:spPr>
          <a:xfrm>
            <a:off x="675640" y="1671003"/>
            <a:ext cx="6923339" cy="5032375"/>
          </a:xfrm>
        </p:spPr>
        <p:txBody>
          <a:bodyPr>
            <a:normAutofit/>
          </a:bodyPr>
          <a:lstStyle/>
          <a:p>
            <a:r>
              <a:rPr lang="en-US" sz="1600" dirty="0">
                <a:solidFill>
                  <a:schemeClr val="tx1"/>
                </a:solidFill>
                <a:latin typeface="Times New Roman" panose="02020603050405020304" pitchFamily="18" charset="0"/>
                <a:cs typeface="Times New Roman" panose="02020603050405020304" pitchFamily="18" charset="0"/>
              </a:rPr>
              <a:t>TESCO was started in 1919 as a </a:t>
            </a:r>
            <a:r>
              <a:rPr lang="en-GB" sz="1600" dirty="0">
                <a:solidFill>
                  <a:schemeClr val="tx1"/>
                </a:solidFill>
                <a:latin typeface="Times New Roman" panose="02020603050405020304" pitchFamily="18" charset="0"/>
                <a:cs typeface="Times New Roman" panose="02020603050405020304" pitchFamily="18" charset="0"/>
              </a:rPr>
              <a:t>stall in the East End of London.</a:t>
            </a:r>
          </a:p>
          <a:p>
            <a:r>
              <a:rPr lang="en-GB" sz="1600" dirty="0">
                <a:solidFill>
                  <a:schemeClr val="tx1"/>
                </a:solidFill>
                <a:latin typeface="Times New Roman" panose="02020603050405020304" pitchFamily="18" charset="0"/>
                <a:cs typeface="Times New Roman" panose="02020603050405020304" pitchFamily="18" charset="0"/>
              </a:rPr>
              <a:t> The business entered the vision stage in 1980’s  with the focus on profitability and its societal mandate. </a:t>
            </a:r>
          </a:p>
          <a:p>
            <a:r>
              <a:rPr lang="en-GB" sz="1600" dirty="0">
                <a:solidFill>
                  <a:schemeClr val="tx1"/>
                </a:solidFill>
                <a:latin typeface="Times New Roman" panose="02020603050405020304" pitchFamily="18" charset="0"/>
                <a:cs typeface="Times New Roman" panose="02020603050405020304" pitchFamily="18" charset="0"/>
              </a:rPr>
              <a:t>TESCO  developed  towards  establishing a link with the ‘social’ environment. </a:t>
            </a:r>
          </a:p>
          <a:p>
            <a:r>
              <a:rPr lang="en-GB" sz="1600" dirty="0">
                <a:solidFill>
                  <a:schemeClr val="tx1"/>
                </a:solidFill>
                <a:latin typeface="Times New Roman" panose="02020603050405020304" pitchFamily="18" charset="0"/>
                <a:cs typeface="Times New Roman" panose="02020603050405020304" pitchFamily="18" charset="0"/>
              </a:rPr>
              <a:t>TESCO launched ‘Every Little Helps’ 1993-1995. </a:t>
            </a:r>
          </a:p>
          <a:p>
            <a:r>
              <a:rPr lang="en-US" sz="1600" dirty="0">
                <a:solidFill>
                  <a:schemeClr val="tx1"/>
                </a:solidFill>
                <a:latin typeface="Times New Roman" panose="02020603050405020304" pitchFamily="18" charset="0"/>
                <a:cs typeface="Times New Roman" panose="02020603050405020304" pitchFamily="18" charset="0"/>
              </a:rPr>
              <a:t>TESCO launched the </a:t>
            </a:r>
            <a:r>
              <a:rPr lang="en-GB" sz="1600" dirty="0">
                <a:solidFill>
                  <a:schemeClr val="tx1"/>
                </a:solidFill>
                <a:latin typeface="Times New Roman" panose="02020603050405020304" pitchFamily="18" charset="0"/>
                <a:cs typeface="Times New Roman" panose="02020603050405020304" pitchFamily="18" charset="0"/>
              </a:rPr>
              <a:t>commitment of ‘One in Front’ initiative  to reduce queues.</a:t>
            </a:r>
          </a:p>
          <a:p>
            <a:r>
              <a:rPr lang="en-GB" sz="1600" dirty="0">
                <a:solidFill>
                  <a:schemeClr val="tx1"/>
                </a:solidFill>
                <a:latin typeface="Times New Roman" panose="02020603050405020304" pitchFamily="18" charset="0"/>
                <a:cs typeface="Times New Roman" panose="02020603050405020304" pitchFamily="18" charset="0"/>
              </a:rPr>
              <a:t>In 1997 Tesco entered the financial services in market offering savings account. </a:t>
            </a:r>
          </a:p>
          <a:p>
            <a:r>
              <a:rPr lang="en-GB" sz="1600" dirty="0">
                <a:solidFill>
                  <a:schemeClr val="tx1"/>
                </a:solidFill>
                <a:latin typeface="Times New Roman" panose="02020603050405020304" pitchFamily="18" charset="0"/>
                <a:cs typeface="Times New Roman" panose="02020603050405020304" pitchFamily="18" charset="0"/>
              </a:rPr>
              <a:t> TESCO launched  ‘Putting the customer at the heart of everything’ on 2010</a:t>
            </a:r>
          </a:p>
          <a:p>
            <a:r>
              <a:rPr lang="en-GB" sz="1600" dirty="0">
                <a:solidFill>
                  <a:schemeClr val="tx1"/>
                </a:solidFill>
                <a:latin typeface="Times New Roman" panose="02020603050405020304" pitchFamily="18" charset="0"/>
                <a:cs typeface="Times New Roman" panose="02020603050405020304" pitchFamily="18" charset="0"/>
              </a:rPr>
              <a:t>TESCO emerges as a wholesaler Booker Group through its ‘Jack’s (</a:t>
            </a:r>
            <a:r>
              <a:rPr lang="en-US" sz="1600" dirty="0">
                <a:solidFill>
                  <a:schemeClr val="tx1"/>
                </a:solidFill>
                <a:latin typeface="Times New Roman" panose="02020603050405020304" pitchFamily="18" charset="0"/>
                <a:cs typeface="Times New Roman" panose="02020603050405020304" pitchFamily="18" charset="0"/>
              </a:rPr>
              <a:t>Hassan and  </a:t>
            </a:r>
            <a:r>
              <a:rPr lang="en-US" sz="1600" dirty="0" err="1">
                <a:solidFill>
                  <a:schemeClr val="tx1"/>
                </a:solidFill>
                <a:latin typeface="Times New Roman" panose="02020603050405020304" pitchFamily="18" charset="0"/>
                <a:cs typeface="Times New Roman" panose="02020603050405020304" pitchFamily="18" charset="0"/>
              </a:rPr>
              <a:t>Parves</a:t>
            </a:r>
            <a:r>
              <a:rPr lang="en-US" sz="1600" dirty="0">
                <a:solidFill>
                  <a:schemeClr val="tx1"/>
                </a:solidFill>
                <a:latin typeface="Times New Roman" panose="02020603050405020304" pitchFamily="18" charset="0"/>
                <a:cs typeface="Times New Roman" panose="02020603050405020304" pitchFamily="18" charset="0"/>
              </a:rPr>
              <a:t>, 2013).  </a:t>
            </a:r>
          </a:p>
          <a:p>
            <a:endParaRPr lang="en-GB" sz="2400" dirty="0">
              <a:latin typeface="Times New Roman" panose="02020603050405020304" pitchFamily="18" charset="0"/>
              <a:cs typeface="Times New Roman" panose="02020603050405020304" pitchFamily="18" charset="0"/>
            </a:endParaRPr>
          </a:p>
          <a:p>
            <a:endParaRPr lang="en-GB" dirty="0"/>
          </a:p>
        </p:txBody>
      </p:sp>
      <p:sp>
        <p:nvSpPr>
          <p:cNvPr id="4" name="Rectangle 3">
            <a:extLst>
              <a:ext uri="{FF2B5EF4-FFF2-40B4-BE49-F238E27FC236}">
                <a16:creationId xmlns:a16="http://schemas.microsoft.com/office/drawing/2014/main" id="{EDD8F9F7-1242-4141-A6F3-0A86F2B3B391}"/>
              </a:ext>
            </a:extLst>
          </p:cNvPr>
          <p:cNvSpPr/>
          <p:nvPr/>
        </p:nvSpPr>
        <p:spPr>
          <a:xfrm flipH="1">
            <a:off x="7241628" y="345440"/>
            <a:ext cx="4803226" cy="400110"/>
          </a:xfrm>
          <a:prstGeom prst="rect">
            <a:avLst/>
          </a:prstGeom>
        </p:spPr>
        <p:txBody>
          <a:bodyPr wrap="square">
            <a:spAutoFit/>
          </a:bodyPr>
          <a:lstStyle/>
          <a:p>
            <a:r>
              <a:rPr lang="en-US" sz="2000" dirty="0">
                <a:solidFill>
                  <a:schemeClr val="accent2">
                    <a:lumMod val="75000"/>
                  </a:schemeClr>
                </a:solidFill>
                <a:latin typeface="Times New Roman" panose="02020603050405020304" pitchFamily="18" charset="0"/>
                <a:cs typeface="Times New Roman" panose="02020603050405020304" pitchFamily="18" charset="0"/>
              </a:rPr>
              <a:t>Statistics and Image to support the discussion</a:t>
            </a:r>
            <a:endParaRPr lang="en-GB" sz="2000" dirty="0">
              <a:solidFill>
                <a:schemeClr val="accent2">
                  <a:lumMod val="75000"/>
                </a:schemeClr>
              </a:solidFill>
            </a:endParaRPr>
          </a:p>
        </p:txBody>
      </p:sp>
      <p:sp>
        <p:nvSpPr>
          <p:cNvPr id="5" name="Rectangle 4">
            <a:extLst>
              <a:ext uri="{FF2B5EF4-FFF2-40B4-BE49-F238E27FC236}">
                <a16:creationId xmlns:a16="http://schemas.microsoft.com/office/drawing/2014/main" id="{B2AD3CDC-568F-4E2F-8ACD-505D3FC58579}"/>
              </a:ext>
            </a:extLst>
          </p:cNvPr>
          <p:cNvSpPr/>
          <p:nvPr/>
        </p:nvSpPr>
        <p:spPr>
          <a:xfrm>
            <a:off x="7598979" y="1355834"/>
            <a:ext cx="4445875" cy="1815882"/>
          </a:xfrm>
          <a:prstGeom prst="rect">
            <a:avLst/>
          </a:prstGeom>
        </p:spPr>
        <p:txBody>
          <a:bodyPr wrap="square">
            <a:spAutoFit/>
          </a:bodyPr>
          <a:lstStyle/>
          <a:p>
            <a:pPr marL="285750" indent="-285750">
              <a:buFont typeface="Wingdings" panose="05000000000000000000" pitchFamily="2" charset="2"/>
              <a:buChar char="Ø"/>
            </a:pPr>
            <a:r>
              <a:rPr lang="en-US" sz="1600" dirty="0">
                <a:solidFill>
                  <a:schemeClr val="tx1">
                    <a:lumMod val="95000"/>
                    <a:lumOff val="5000"/>
                  </a:schemeClr>
                </a:solidFill>
                <a:latin typeface="Times New Roman" panose="02020603050405020304" pitchFamily="18" charset="0"/>
                <a:cs typeface="Times New Roman" panose="02020603050405020304" pitchFamily="18" charset="0"/>
              </a:rPr>
              <a:t>TESCO launched </a:t>
            </a: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service commitment of ‘One in Front’ initiative  which reduced queues by 45%. </a:t>
            </a:r>
          </a:p>
          <a:p>
            <a:pPr marL="285750" indent="-285750">
              <a:buFont typeface="Wingdings" panose="05000000000000000000" pitchFamily="2" charset="2"/>
              <a:buChar char="Ø"/>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incorporation of “Every Little Helps’  increased its customers by 1.3 million. </a:t>
            </a:r>
          </a:p>
          <a:p>
            <a:pPr marL="285750" indent="-285750">
              <a:buFont typeface="Wingdings" panose="05000000000000000000" pitchFamily="2" charset="2"/>
              <a:buChar char="Ø"/>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Clubcard’  attracted 5 million customers in  1995. </a:t>
            </a:r>
          </a:p>
        </p:txBody>
      </p:sp>
      <p:pic>
        <p:nvPicPr>
          <p:cNvPr id="6" name="Content Placeholder 8">
            <a:extLst>
              <a:ext uri="{FF2B5EF4-FFF2-40B4-BE49-F238E27FC236}">
                <a16:creationId xmlns:a16="http://schemas.microsoft.com/office/drawing/2014/main" id="{CBA71753-15A1-4E2B-A715-B42A9399A2CB}"/>
              </a:ext>
            </a:extLst>
          </p:cNvPr>
          <p:cNvPicPr>
            <a:picLocks noChangeAspect="1"/>
          </p:cNvPicPr>
          <p:nvPr/>
        </p:nvPicPr>
        <p:blipFill>
          <a:blip r:embed="rId3"/>
          <a:stretch>
            <a:fillRect/>
          </a:stretch>
        </p:blipFill>
        <p:spPr>
          <a:xfrm>
            <a:off x="8975835" y="3522380"/>
            <a:ext cx="2753710" cy="1979786"/>
          </a:xfrm>
          <a:prstGeom prst="rect">
            <a:avLst/>
          </a:prstGeom>
        </p:spPr>
      </p:pic>
    </p:spTree>
    <p:extLst>
      <p:ext uri="{BB962C8B-B14F-4D97-AF65-F5344CB8AC3E}">
        <p14:creationId xmlns:p14="http://schemas.microsoft.com/office/powerpoint/2010/main" val="3996620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6332B-6E7F-4CBC-A64B-1EE1074F242F}"/>
              </a:ext>
            </a:extLst>
          </p:cNvPr>
          <p:cNvSpPr>
            <a:spLocks noGrp="1"/>
          </p:cNvSpPr>
          <p:nvPr>
            <p:ph type="title"/>
          </p:nvPr>
        </p:nvSpPr>
        <p:spPr>
          <a:xfrm>
            <a:off x="2056212" y="714702"/>
            <a:ext cx="8911687" cy="840829"/>
          </a:xfrm>
        </p:spPr>
        <p:txBody>
          <a:bodyPr>
            <a:normAutofit/>
          </a:bodyPr>
          <a:lstStyle/>
          <a:p>
            <a:pPr algn="ctr"/>
            <a:r>
              <a:rPr lang="en-US" dirty="0">
                <a:latin typeface="Times New Roman" panose="02020603050405020304" pitchFamily="18" charset="0"/>
                <a:ea typeface="SimSun-ExtB" panose="02010609060101010101" pitchFamily="49" charset="-122"/>
                <a:cs typeface="Times New Roman" panose="02020603050405020304" pitchFamily="18" charset="0"/>
              </a:rPr>
              <a:t>How TESCO operates  on CRM</a:t>
            </a:r>
            <a:endParaRPr lang="en-KE" dirty="0">
              <a:latin typeface="Times New Roman" panose="02020603050405020304" pitchFamily="18" charset="0"/>
              <a:ea typeface="SimSun-ExtB" panose="02010609060101010101" pitchFamily="49" charset="-122"/>
              <a:cs typeface="Times New Roman" panose="02020603050405020304" pitchFamily="18" charset="0"/>
            </a:endParaRPr>
          </a:p>
        </p:txBody>
      </p:sp>
      <p:sp>
        <p:nvSpPr>
          <p:cNvPr id="3" name="Content Placeholder 2">
            <a:extLst>
              <a:ext uri="{FF2B5EF4-FFF2-40B4-BE49-F238E27FC236}">
                <a16:creationId xmlns:a16="http://schemas.microsoft.com/office/drawing/2014/main" id="{42EF1D17-52EC-43F5-893A-CCE8AF914369}"/>
              </a:ext>
            </a:extLst>
          </p:cNvPr>
          <p:cNvSpPr>
            <a:spLocks noGrp="1"/>
          </p:cNvSpPr>
          <p:nvPr>
            <p:ph idx="1"/>
          </p:nvPr>
        </p:nvSpPr>
        <p:spPr>
          <a:xfrm>
            <a:off x="1356405" y="2175641"/>
            <a:ext cx="10697818" cy="4291656"/>
          </a:xfrm>
        </p:spPr>
        <p:txBody>
          <a:bodyPr>
            <a:normAutofit/>
          </a:bodyPr>
          <a:lstStyle/>
          <a:p>
            <a:r>
              <a:rPr lang="en-GB" sz="2000" dirty="0">
                <a:latin typeface="Times New Roman" panose="02020603050405020304" pitchFamily="18" charset="0"/>
                <a:cs typeface="Times New Roman" panose="02020603050405020304" pitchFamily="18" charset="0"/>
              </a:rPr>
              <a:t>TESCO reduced customer waiting time through cutting down on time spent on  queues.</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TESCO    created a loyalty scheme   that  enhanced the interaction of the supermarket with its clients. </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TESCO launched  the finest’ range so as to  bring in more affluent customers. </a:t>
            </a:r>
          </a:p>
          <a:p>
            <a:endParaRPr lang="en-KE" dirty="0"/>
          </a:p>
        </p:txBody>
      </p:sp>
    </p:spTree>
    <p:extLst>
      <p:ext uri="{BB962C8B-B14F-4D97-AF65-F5344CB8AC3E}">
        <p14:creationId xmlns:p14="http://schemas.microsoft.com/office/powerpoint/2010/main" val="2484008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1C28-EF73-4D6D-B05E-3F6DBB385F64}"/>
              </a:ext>
            </a:extLst>
          </p:cNvPr>
          <p:cNvSpPr>
            <a:spLocks noGrp="1"/>
          </p:cNvSpPr>
          <p:nvPr>
            <p:ph type="title"/>
          </p:nvPr>
        </p:nvSpPr>
        <p:spPr>
          <a:xfrm>
            <a:off x="1762938" y="598633"/>
            <a:ext cx="8911687" cy="1280890"/>
          </a:xfrm>
        </p:spPr>
        <p:txBody>
          <a:bodyPr/>
          <a:lstStyle/>
          <a:p>
            <a:pPr algn="ctr"/>
            <a:r>
              <a:rPr lang="en-US" dirty="0">
                <a:latin typeface="Times New Roman" panose="02020603050405020304" pitchFamily="18" charset="0"/>
                <a:ea typeface="SimSun-ExtB" panose="02010609060101010101" pitchFamily="49" charset="-122"/>
                <a:cs typeface="Times New Roman" panose="02020603050405020304" pitchFamily="18" charset="0"/>
              </a:rPr>
              <a:t>  How TESCO developing CRM system </a:t>
            </a:r>
            <a:endParaRPr lang="en-KE" dirty="0"/>
          </a:p>
        </p:txBody>
      </p:sp>
      <p:sp>
        <p:nvSpPr>
          <p:cNvPr id="3" name="Content Placeholder 2">
            <a:extLst>
              <a:ext uri="{FF2B5EF4-FFF2-40B4-BE49-F238E27FC236}">
                <a16:creationId xmlns:a16="http://schemas.microsoft.com/office/drawing/2014/main" id="{380FC975-2772-48EF-9151-B72B1605055A}"/>
              </a:ext>
            </a:extLst>
          </p:cNvPr>
          <p:cNvSpPr>
            <a:spLocks noGrp="1"/>
          </p:cNvSpPr>
          <p:nvPr>
            <p:ph idx="1"/>
          </p:nvPr>
        </p:nvSpPr>
        <p:spPr>
          <a:xfrm>
            <a:off x="1097190" y="2093386"/>
            <a:ext cx="10800521" cy="3777622"/>
          </a:xfrm>
        </p:spPr>
        <p:txBody>
          <a:bodyPr>
            <a:normAutofit/>
          </a:bodyPr>
          <a:lstStyle/>
          <a:p>
            <a:r>
              <a:rPr lang="en-US" sz="2000" dirty="0">
                <a:solidFill>
                  <a:schemeClr val="tx1"/>
                </a:solidFill>
                <a:latin typeface="Times New Roman" panose="02020603050405020304" pitchFamily="18" charset="0"/>
                <a:cs typeface="Times New Roman" panose="02020603050405020304" pitchFamily="18" charset="0"/>
              </a:rPr>
              <a:t>TESCO  developed its CRM through  focusing on its societal mandate over profitability. </a:t>
            </a:r>
          </a:p>
          <a:p>
            <a:endParaRPr lang="en-GB" sz="2000" dirty="0">
              <a:solidFill>
                <a:schemeClr val="tx1"/>
              </a:solidFill>
              <a:latin typeface="Times New Roman" panose="02020603050405020304" pitchFamily="18" charset="0"/>
              <a:cs typeface="Times New Roman" panose="02020603050405020304" pitchFamily="18" charset="0"/>
            </a:endParaRPr>
          </a:p>
          <a:p>
            <a:r>
              <a:rPr lang="en-GB" sz="2000" dirty="0">
                <a:solidFill>
                  <a:schemeClr val="tx1"/>
                </a:solidFill>
                <a:latin typeface="Times New Roman" panose="02020603050405020304" pitchFamily="18" charset="0"/>
                <a:cs typeface="Times New Roman" panose="02020603050405020304" pitchFamily="18" charset="0"/>
              </a:rPr>
              <a:t> Enhancing customer experiences through  reducing the time that customers spend at queues. </a:t>
            </a:r>
          </a:p>
          <a:p>
            <a:endParaRPr lang="en-GB" sz="2000" dirty="0">
              <a:solidFill>
                <a:schemeClr val="tx1"/>
              </a:solidFill>
              <a:latin typeface="Times New Roman" panose="02020603050405020304" pitchFamily="18" charset="0"/>
              <a:cs typeface="Times New Roman" panose="02020603050405020304" pitchFamily="18" charset="0"/>
            </a:endParaRPr>
          </a:p>
          <a:p>
            <a:r>
              <a:rPr lang="en-US" sz="2000" dirty="0">
                <a:solidFill>
                  <a:schemeClr val="tx1"/>
                </a:solidFill>
                <a:latin typeface="Times New Roman" panose="02020603050405020304" pitchFamily="18" charset="0"/>
                <a:cs typeface="Times New Roman" panose="02020603050405020304" pitchFamily="18" charset="0"/>
              </a:rPr>
              <a:t> </a:t>
            </a:r>
            <a:r>
              <a:rPr lang="en-GB" sz="2000" dirty="0">
                <a:solidFill>
                  <a:schemeClr val="tx1"/>
                </a:solidFill>
                <a:latin typeface="Times New Roman" panose="02020603050405020304" pitchFamily="18" charset="0"/>
                <a:cs typeface="Times New Roman" panose="02020603050405020304" pitchFamily="18" charset="0"/>
              </a:rPr>
              <a:t> Prioritizing customers  at every step of the business process has played a key role in developing  its CRM system.  </a:t>
            </a:r>
          </a:p>
          <a:p>
            <a:endParaRPr lang="en-GB" sz="2000" dirty="0">
              <a:solidFill>
                <a:schemeClr val="tx1"/>
              </a:solidFill>
              <a:latin typeface="Times New Roman" panose="02020603050405020304" pitchFamily="18" charset="0"/>
              <a:cs typeface="Times New Roman" panose="02020603050405020304" pitchFamily="18" charset="0"/>
            </a:endParaRPr>
          </a:p>
          <a:p>
            <a:r>
              <a:rPr lang="en-US" sz="2000" dirty="0">
                <a:solidFill>
                  <a:schemeClr val="tx1"/>
                </a:solidFill>
                <a:latin typeface="Times New Roman" panose="02020603050405020304" pitchFamily="18" charset="0"/>
                <a:cs typeface="Times New Roman" panose="02020603050405020304" pitchFamily="18" charset="0"/>
              </a:rPr>
              <a:t>Offering high quality foods with </a:t>
            </a:r>
            <a:r>
              <a:rPr lang="en-GB" sz="2000" dirty="0">
                <a:solidFill>
                  <a:schemeClr val="tx1"/>
                </a:solidFill>
                <a:latin typeface="Times New Roman" panose="02020603050405020304" pitchFamily="18" charset="0"/>
                <a:cs typeface="Times New Roman" panose="02020603050405020304" pitchFamily="18" charset="0"/>
              </a:rPr>
              <a:t>great taste at customer friendly prices.   </a:t>
            </a:r>
            <a:endParaRPr lang="en-KE" sz="2000" dirty="0">
              <a:solidFill>
                <a:schemeClr val="tx1"/>
              </a:solidFill>
              <a:latin typeface="Times New Roman" panose="02020603050405020304" pitchFamily="18" charset="0"/>
              <a:cs typeface="Times New Roman" panose="02020603050405020304" pitchFamily="18" charset="0"/>
            </a:endParaRPr>
          </a:p>
          <a:p>
            <a:pPr marL="0" lvl="0" indent="0" defTabSz="914400">
              <a:spcBef>
                <a:spcPts val="0"/>
              </a:spcBef>
              <a:buClrTx/>
              <a:buNone/>
              <a:defRPr/>
            </a:pPr>
            <a:endParaRPr lang="en-GB" sz="9600" dirty="0">
              <a:solidFill>
                <a:schemeClr val="tx1"/>
              </a:solidFill>
              <a:latin typeface="Times New Roman" panose="02020603050405020304" pitchFamily="18" charset="0"/>
              <a:cs typeface="Times New Roman" panose="02020603050405020304" pitchFamily="18" charset="0"/>
            </a:endParaRPr>
          </a:p>
          <a:p>
            <a:endParaRPr lang="en-KE" dirty="0">
              <a:solidFill>
                <a:schemeClr val="tx1"/>
              </a:solidFill>
            </a:endParaRPr>
          </a:p>
        </p:txBody>
      </p:sp>
    </p:spTree>
    <p:extLst>
      <p:ext uri="{BB962C8B-B14F-4D97-AF65-F5344CB8AC3E}">
        <p14:creationId xmlns:p14="http://schemas.microsoft.com/office/powerpoint/2010/main" val="2208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297F0-2C37-40A4-BE76-3C0214111517}"/>
              </a:ext>
            </a:extLst>
          </p:cNvPr>
          <p:cNvSpPr>
            <a:spLocks noGrp="1"/>
          </p:cNvSpPr>
          <p:nvPr>
            <p:ph type="title"/>
          </p:nvPr>
        </p:nvSpPr>
        <p:spPr>
          <a:xfrm>
            <a:off x="714438" y="1051033"/>
            <a:ext cx="11477562" cy="367863"/>
          </a:xfrm>
        </p:spPr>
        <p:txBody>
          <a:bodyPr>
            <a:normAutofit/>
          </a:bodyPr>
          <a:lstStyle/>
          <a:p>
            <a:pPr algn="ctr"/>
            <a:r>
              <a:rPr lang="en-US" sz="1600" dirty="0">
                <a:latin typeface="Times New Roman" panose="02020603050405020304" pitchFamily="18" charset="0"/>
                <a:cs typeface="Times New Roman" panose="02020603050405020304" pitchFamily="18" charset="0"/>
              </a:rPr>
              <a:t>The benefits and drawbacks of TESCO developing a CRM system            The benefits and drawbacks of operating a CRM system </a:t>
            </a:r>
            <a:endParaRPr lang="en-KE" sz="1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E65DE16-AA99-4E8E-9C0F-966C807B7E66}"/>
              </a:ext>
            </a:extLst>
          </p:cNvPr>
          <p:cNvSpPr>
            <a:spLocks noGrp="1"/>
          </p:cNvSpPr>
          <p:nvPr>
            <p:ph idx="1"/>
          </p:nvPr>
        </p:nvSpPr>
        <p:spPr>
          <a:xfrm>
            <a:off x="714438" y="2142345"/>
            <a:ext cx="5381562" cy="3268718"/>
          </a:xfrm>
        </p:spPr>
        <p:txBody>
          <a:bodyPr>
            <a:noAutofit/>
          </a:bodyPr>
          <a:lstStyle/>
          <a:p>
            <a:pPr marL="0" indent="0" algn="ctr">
              <a:buNone/>
            </a:pPr>
            <a:r>
              <a:rPr lang="en-US" sz="1400" b="1" dirty="0">
                <a:latin typeface="Times New Roman" panose="02020603050405020304" pitchFamily="18" charset="0"/>
                <a:cs typeface="Times New Roman" panose="02020603050405020304" pitchFamily="18" charset="0"/>
              </a:rPr>
              <a:t>Benefits</a:t>
            </a:r>
            <a:r>
              <a:rPr lang="en-US" sz="1200" b="1" dirty="0">
                <a:latin typeface="Times New Roman" panose="02020603050405020304" pitchFamily="18" charset="0"/>
                <a:cs typeface="Times New Roman" panose="02020603050405020304" pitchFamily="18" charset="0"/>
              </a:rPr>
              <a:t> </a:t>
            </a:r>
          </a:p>
          <a:p>
            <a:r>
              <a:rPr lang="en-US" sz="1400" dirty="0">
                <a:latin typeface="Times New Roman" panose="02020603050405020304" pitchFamily="18" charset="0"/>
                <a:cs typeface="Times New Roman" panose="02020603050405020304" pitchFamily="18" charset="0"/>
              </a:rPr>
              <a:t>The launch of the </a:t>
            </a:r>
            <a:r>
              <a:rPr lang="en-GB" sz="1400" dirty="0">
                <a:latin typeface="Times New Roman" panose="02020603050405020304" pitchFamily="18" charset="0"/>
                <a:cs typeface="Times New Roman" panose="02020603050405020304" pitchFamily="18" charset="0"/>
              </a:rPr>
              <a:t> new strap line of ‘Every Little Helps’   brought in 1.3 million new customers who significantly increased profits for the </a:t>
            </a:r>
            <a:r>
              <a:rPr lang="en-GB" sz="1400" dirty="0">
                <a:solidFill>
                  <a:srgbClr val="FF0000"/>
                </a:solidFill>
                <a:latin typeface="Times New Roman" panose="02020603050405020304" pitchFamily="18" charset="0"/>
                <a:cs typeface="Times New Roman" panose="02020603050405020304" pitchFamily="18" charset="0"/>
              </a:rPr>
              <a:t>shareholders .</a:t>
            </a:r>
          </a:p>
          <a:p>
            <a:r>
              <a:rPr lang="en-GB" sz="1400" dirty="0">
                <a:latin typeface="Times New Roman" panose="02020603050405020304" pitchFamily="18" charset="0"/>
                <a:cs typeface="Times New Roman" panose="02020603050405020304" pitchFamily="18" charset="0"/>
              </a:rPr>
              <a:t>The adoption of a customer  loyalty scheme in TESCOS CRM  attracted 5 million  customers who provided new work opportunities for</a:t>
            </a:r>
            <a:r>
              <a:rPr lang="en-GB" sz="1400" dirty="0">
                <a:solidFill>
                  <a:srgbClr val="FF0000"/>
                </a:solidFill>
                <a:latin typeface="Times New Roman" panose="02020603050405020304" pitchFamily="18" charset="0"/>
                <a:cs typeface="Times New Roman" panose="02020603050405020304" pitchFamily="18" charset="0"/>
              </a:rPr>
              <a:t> employees </a:t>
            </a:r>
            <a:r>
              <a:rPr lang="en-GB" sz="1400" dirty="0">
                <a:latin typeface="Times New Roman" panose="02020603050405020304" pitchFamily="18" charset="0"/>
                <a:cs typeface="Times New Roman" panose="02020603050405020304" pitchFamily="18" charset="0"/>
              </a:rPr>
              <a:t>at TESCO.</a:t>
            </a:r>
          </a:p>
          <a:p>
            <a:pPr marL="0" indent="0" algn="ctr">
              <a:buNone/>
            </a:pPr>
            <a:r>
              <a:rPr lang="en-GB" sz="1400" dirty="0">
                <a:latin typeface="Times New Roman" panose="02020603050405020304" pitchFamily="18" charset="0"/>
                <a:cs typeface="Times New Roman" panose="02020603050405020304" pitchFamily="18" charset="0"/>
              </a:rPr>
              <a:t>  </a:t>
            </a:r>
            <a:r>
              <a:rPr lang="en-GB" sz="1400" b="1" dirty="0">
                <a:latin typeface="Times New Roman" panose="02020603050405020304" pitchFamily="18" charset="0"/>
                <a:cs typeface="Times New Roman" panose="02020603050405020304" pitchFamily="18" charset="0"/>
              </a:rPr>
              <a:t>Draw backs </a:t>
            </a:r>
          </a:p>
          <a:p>
            <a:r>
              <a:rPr lang="en-US" sz="1400" dirty="0">
                <a:latin typeface="Times New Roman" panose="02020603050405020304" pitchFamily="18" charset="0"/>
                <a:cs typeface="Times New Roman" panose="02020603050405020304" pitchFamily="18" charset="0"/>
              </a:rPr>
              <a:t>TESCO’S</a:t>
            </a:r>
            <a:r>
              <a:rPr lang="en-GB" sz="1400" dirty="0">
                <a:latin typeface="Times New Roman" panose="02020603050405020304" pitchFamily="18" charset="0"/>
                <a:cs typeface="Times New Roman" panose="02020603050405020304" pitchFamily="18" charset="0"/>
              </a:rPr>
              <a:t> support  for healthy eating at low prices was as a CRM system was easily copied by competitors such as ALDI and LIDL .Lowering  food prices  affected the profit margins of the </a:t>
            </a:r>
            <a:r>
              <a:rPr lang="en-GB" sz="1400" dirty="0">
                <a:solidFill>
                  <a:srgbClr val="FF0000"/>
                </a:solidFill>
                <a:latin typeface="Times New Roman" panose="02020603050405020304" pitchFamily="18" charset="0"/>
                <a:cs typeface="Times New Roman" panose="02020603050405020304" pitchFamily="18" charset="0"/>
              </a:rPr>
              <a:t>suppliers. </a:t>
            </a:r>
          </a:p>
          <a:p>
            <a:r>
              <a:rPr lang="en-GB" sz="1400" dirty="0">
                <a:latin typeface="Times New Roman" panose="02020603050405020304" pitchFamily="18" charset="0"/>
                <a:cs typeface="Times New Roman" panose="02020603050405020304" pitchFamily="18" charset="0"/>
              </a:rPr>
              <a:t> TESCO has been slow on integrating the online platform with  CRM. Integrating the online platform has eliminated the need for intermediaries thus suppliers can directly exclude TESCO and sale directly to </a:t>
            </a:r>
            <a:r>
              <a:rPr lang="en-GB" sz="1400" dirty="0">
                <a:solidFill>
                  <a:srgbClr val="FF0000"/>
                </a:solidFill>
                <a:latin typeface="Times New Roman" panose="02020603050405020304" pitchFamily="18" charset="0"/>
                <a:cs typeface="Times New Roman" panose="02020603050405020304" pitchFamily="18" charset="0"/>
              </a:rPr>
              <a:t>consumers.</a:t>
            </a:r>
            <a:endParaRPr lang="en-KE" sz="1400" dirty="0">
              <a:solidFill>
                <a:srgbClr val="FF000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8B4F60B-7E06-47B3-957A-DFAE178B8469}"/>
              </a:ext>
            </a:extLst>
          </p:cNvPr>
          <p:cNvSpPr/>
          <p:nvPr/>
        </p:nvSpPr>
        <p:spPr>
          <a:xfrm>
            <a:off x="6926317" y="2333297"/>
            <a:ext cx="4813738" cy="3077766"/>
          </a:xfrm>
          <a:prstGeom prst="rect">
            <a:avLst/>
          </a:prstGeom>
        </p:spPr>
        <p:txBody>
          <a:bodyPr wrap="square">
            <a:spAutoFit/>
          </a:bodyPr>
          <a:lstStyle/>
          <a:p>
            <a:pPr algn="ctr"/>
            <a:r>
              <a:rPr lang="en-GB" sz="1400" b="1" dirty="0">
                <a:latin typeface="Times New Roman" panose="02020603050405020304" pitchFamily="18" charset="0"/>
                <a:cs typeface="Times New Roman" panose="02020603050405020304" pitchFamily="18" charset="0"/>
              </a:rPr>
              <a:t>Benefits </a:t>
            </a:r>
          </a:p>
          <a:p>
            <a:pPr algn="ctr"/>
            <a:endParaRPr lang="en-GB" sz="1400"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Ø"/>
            </a:pPr>
            <a:r>
              <a:rPr lang="en-GB" sz="1400" dirty="0">
                <a:latin typeface="Times New Roman" panose="02020603050405020304" pitchFamily="18" charset="0"/>
                <a:cs typeface="Times New Roman" panose="02020603050405020304" pitchFamily="18" charset="0"/>
              </a:rPr>
              <a:t>Reducing the  customer waiting time through cutting down on time spent on  queues allowed the </a:t>
            </a:r>
            <a:r>
              <a:rPr lang="en-GB" sz="1400" dirty="0">
                <a:solidFill>
                  <a:srgbClr val="FF0000"/>
                </a:solidFill>
                <a:latin typeface="Times New Roman" panose="02020603050405020304" pitchFamily="18" charset="0"/>
                <a:cs typeface="Times New Roman" panose="02020603050405020304" pitchFamily="18" charset="0"/>
              </a:rPr>
              <a:t>employees </a:t>
            </a:r>
            <a:r>
              <a:rPr lang="en-GB" sz="1400" dirty="0">
                <a:latin typeface="Times New Roman" panose="02020603050405020304" pitchFamily="18" charset="0"/>
                <a:cs typeface="Times New Roman" panose="02020603050405020304" pitchFamily="18" charset="0"/>
              </a:rPr>
              <a:t>to serve customers more efficiently.</a:t>
            </a:r>
          </a:p>
          <a:p>
            <a:pPr marL="171450" indent="-171450">
              <a:buFont typeface="Wingdings" panose="05000000000000000000" pitchFamily="2" charset="2"/>
              <a:buChar char="Ø"/>
            </a:pPr>
            <a:r>
              <a:rPr lang="en-GB" sz="1400" dirty="0">
                <a:latin typeface="Times New Roman" panose="02020603050405020304" pitchFamily="18" charset="0"/>
                <a:cs typeface="Times New Roman" panose="02020603050405020304" pitchFamily="18" charset="0"/>
              </a:rPr>
              <a:t>TESCO’s loyalty scheme enhanced </a:t>
            </a:r>
            <a:r>
              <a:rPr lang="en-GB" sz="1400" dirty="0">
                <a:solidFill>
                  <a:srgbClr val="FF0000"/>
                </a:solidFill>
                <a:latin typeface="Times New Roman" panose="02020603050405020304" pitchFamily="18" charset="0"/>
                <a:cs typeface="Times New Roman" panose="02020603050405020304" pitchFamily="18" charset="0"/>
              </a:rPr>
              <a:t>the Shareholders </a:t>
            </a:r>
            <a:r>
              <a:rPr lang="en-GB" sz="1400" dirty="0">
                <a:latin typeface="Times New Roman" panose="02020603050405020304" pitchFamily="18" charset="0"/>
                <a:cs typeface="Times New Roman" panose="02020603050405020304" pitchFamily="18" charset="0"/>
              </a:rPr>
              <a:t>aim of  creating customer relations and long-term  repeat sales. </a:t>
            </a:r>
          </a:p>
          <a:p>
            <a:endParaRPr lang="en-GB" sz="1400" dirty="0">
              <a:latin typeface="Times New Roman" panose="02020603050405020304" pitchFamily="18" charset="0"/>
              <a:cs typeface="Times New Roman" panose="02020603050405020304" pitchFamily="18" charset="0"/>
            </a:endParaRPr>
          </a:p>
          <a:p>
            <a:pPr algn="ctr"/>
            <a:r>
              <a:rPr lang="en-GB" sz="1400" dirty="0">
                <a:latin typeface="Times New Roman" panose="02020603050405020304" pitchFamily="18" charset="0"/>
                <a:cs typeface="Times New Roman" panose="02020603050405020304" pitchFamily="18" charset="0"/>
              </a:rPr>
              <a:t> </a:t>
            </a:r>
            <a:r>
              <a:rPr lang="en-GB" sz="1400" b="1" dirty="0">
                <a:latin typeface="Times New Roman" panose="02020603050405020304" pitchFamily="18" charset="0"/>
                <a:cs typeface="Times New Roman" panose="02020603050405020304" pitchFamily="18" charset="0"/>
              </a:rPr>
              <a:t>Draw Backs </a:t>
            </a:r>
          </a:p>
          <a:p>
            <a:pPr algn="ctr"/>
            <a:endParaRPr lang="en-GB" sz="1400" b="1" dirty="0">
              <a:latin typeface="Times New Roman" panose="02020603050405020304" pitchFamily="18" charset="0"/>
              <a:cs typeface="Times New Roman" panose="02020603050405020304" pitchFamily="18" charset="0"/>
            </a:endParaRPr>
          </a:p>
          <a:p>
            <a:pPr marL="171450" indent="-171450">
              <a:buFont typeface="Wingdings" panose="05000000000000000000" pitchFamily="2" charset="2"/>
              <a:buChar char="Ø"/>
            </a:pPr>
            <a:r>
              <a:rPr lang="en-GB" sz="1400" b="1" dirty="0">
                <a:latin typeface="Times New Roman" panose="02020603050405020304" pitchFamily="18" charset="0"/>
                <a:cs typeface="Times New Roman" panose="02020603050405020304" pitchFamily="18" charset="0"/>
              </a:rPr>
              <a:t>L</a:t>
            </a:r>
            <a:r>
              <a:rPr lang="en-GB" sz="1400" dirty="0">
                <a:latin typeface="Times New Roman" panose="02020603050405020304" pitchFamily="18" charset="0"/>
                <a:cs typeface="Times New Roman" panose="02020603050405020304" pitchFamily="18" charset="0"/>
              </a:rPr>
              <a:t>aunching  the finest’ range  of products to  affluent customers  tasked the </a:t>
            </a:r>
            <a:r>
              <a:rPr lang="en-GB" sz="1400" dirty="0">
                <a:solidFill>
                  <a:srgbClr val="FF0000"/>
                </a:solidFill>
                <a:latin typeface="Times New Roman" panose="02020603050405020304" pitchFamily="18" charset="0"/>
                <a:cs typeface="Times New Roman" panose="02020603050405020304" pitchFamily="18" charset="0"/>
              </a:rPr>
              <a:t>suppliers </a:t>
            </a:r>
            <a:r>
              <a:rPr lang="en-GB" sz="1400" dirty="0">
                <a:latin typeface="Times New Roman" panose="02020603050405020304" pitchFamily="18" charset="0"/>
                <a:cs typeface="Times New Roman" panose="02020603050405020304" pitchFamily="18" charset="0"/>
              </a:rPr>
              <a:t>to deliver a wide range of products quality. </a:t>
            </a: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9396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7685-48CF-4D56-805F-CB759CE60D0B}"/>
              </a:ext>
            </a:extLst>
          </p:cNvPr>
          <p:cNvSpPr>
            <a:spLocks noGrp="1"/>
          </p:cNvSpPr>
          <p:nvPr>
            <p:ph type="title"/>
          </p:nvPr>
        </p:nvSpPr>
        <p:spPr>
          <a:xfrm>
            <a:off x="1091537" y="525516"/>
            <a:ext cx="10515600" cy="704193"/>
          </a:xfrm>
        </p:spPr>
        <p:txBody>
          <a:bodyPr>
            <a:normAutofit/>
          </a:bodyPr>
          <a:lstStyle/>
          <a:p>
            <a:pPr algn="ctr"/>
            <a:r>
              <a:rPr lang="en-US" dirty="0"/>
              <a:t>SWOT analyses of CRM system</a:t>
            </a:r>
            <a:endParaRPr lang="en-KE"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CE5E27E-DB88-4E3A-BE5B-3D0DCCB5C39E}"/>
              </a:ext>
            </a:extLst>
          </p:cNvPr>
          <p:cNvSpPr>
            <a:spLocks noGrp="1"/>
          </p:cNvSpPr>
          <p:nvPr>
            <p:ph idx="1"/>
          </p:nvPr>
        </p:nvSpPr>
        <p:spPr>
          <a:xfrm>
            <a:off x="1091537" y="1366345"/>
            <a:ext cx="10933043" cy="4397385"/>
          </a:xfrm>
        </p:spPr>
        <p:txBody>
          <a:bodyPr>
            <a:noAutofit/>
          </a:bodyPr>
          <a:lstStyle/>
          <a:p>
            <a:pPr algn="ctr"/>
            <a:r>
              <a:rPr lang="en-US" dirty="0">
                <a:latin typeface="Times New Roman" panose="02020603050405020304" pitchFamily="18" charset="0"/>
                <a:cs typeface="Times New Roman" panose="02020603050405020304" pitchFamily="18" charset="0"/>
              </a:rPr>
              <a:t>Strength </a:t>
            </a:r>
          </a:p>
          <a:p>
            <a:r>
              <a:rPr lang="en-US" dirty="0">
                <a:solidFill>
                  <a:schemeClr val="tx1"/>
                </a:solidFill>
                <a:latin typeface="Times New Roman" panose="02020603050405020304" pitchFamily="18" charset="0"/>
                <a:cs typeface="Times New Roman" panose="02020603050405020304" pitchFamily="18" charset="0"/>
              </a:rPr>
              <a:t>TESCO’s strength is in the  value on  </a:t>
            </a:r>
            <a:r>
              <a:rPr lang="en-GB" dirty="0">
                <a:solidFill>
                  <a:schemeClr val="tx1"/>
                </a:solidFill>
                <a:latin typeface="Times New Roman" panose="02020603050405020304" pitchFamily="18" charset="0"/>
                <a:cs typeface="Times New Roman" panose="02020603050405020304" pitchFamily="18" charset="0"/>
              </a:rPr>
              <a:t>ethic/sustainability  by maintaining a good quality profile. </a:t>
            </a:r>
          </a:p>
          <a:p>
            <a:pPr algn="ctr"/>
            <a:r>
              <a:rPr lang="en-GB" dirty="0">
                <a:solidFill>
                  <a:schemeClr val="tx1"/>
                </a:solidFill>
                <a:latin typeface="Times New Roman" panose="02020603050405020304" pitchFamily="18" charset="0"/>
                <a:cs typeface="Times New Roman" panose="02020603050405020304" pitchFamily="18" charset="0"/>
              </a:rPr>
              <a:t>Weakness </a:t>
            </a:r>
          </a:p>
          <a:p>
            <a:r>
              <a:rPr lang="en-GB" dirty="0">
                <a:solidFill>
                  <a:schemeClr val="tx1"/>
                </a:solidFill>
                <a:latin typeface="Times New Roman" panose="02020603050405020304" pitchFamily="18" charset="0"/>
                <a:cs typeface="Times New Roman" panose="02020603050405020304" pitchFamily="18" charset="0"/>
              </a:rPr>
              <a:t> TESCO  weakened its market strength by merging  with Booker Group</a:t>
            </a:r>
          </a:p>
          <a:p>
            <a:pPr algn="ctr"/>
            <a:r>
              <a:rPr lang="en-US" dirty="0">
                <a:solidFill>
                  <a:schemeClr val="tx1"/>
                </a:solidFill>
                <a:latin typeface="Times New Roman" panose="02020603050405020304" pitchFamily="18" charset="0"/>
                <a:cs typeface="Times New Roman" panose="02020603050405020304" pitchFamily="18" charset="0"/>
              </a:rPr>
              <a:t> Opportunities </a:t>
            </a:r>
          </a:p>
          <a:p>
            <a:r>
              <a:rPr lang="en-GB" dirty="0">
                <a:solidFill>
                  <a:schemeClr val="tx1"/>
                </a:solidFill>
                <a:latin typeface="Times New Roman" panose="02020603050405020304" pitchFamily="18" charset="0"/>
                <a:cs typeface="Times New Roman" panose="02020603050405020304" pitchFamily="18" charset="0"/>
              </a:rPr>
              <a:t>By rebranding, the   company has the  opportunity to  change its message and attract new  consumers  who prefer a ‘great tasting food at the lowest possible prices (</a:t>
            </a:r>
            <a:r>
              <a:rPr lang="en-US" dirty="0">
                <a:solidFill>
                  <a:schemeClr val="tx1"/>
                </a:solidFill>
                <a:latin typeface="Times New Roman" panose="02020603050405020304" pitchFamily="18" charset="0"/>
                <a:cs typeface="Times New Roman" panose="02020603050405020304" pitchFamily="18" charset="0"/>
              </a:rPr>
              <a:t>Verhoef, Venkatesan,  McAlister, Malthouse,  </a:t>
            </a:r>
            <a:r>
              <a:rPr lang="en-US" dirty="0" err="1">
                <a:solidFill>
                  <a:schemeClr val="tx1"/>
                </a:solidFill>
                <a:latin typeface="Times New Roman" panose="02020603050405020304" pitchFamily="18" charset="0"/>
                <a:cs typeface="Times New Roman" panose="02020603050405020304" pitchFamily="18" charset="0"/>
              </a:rPr>
              <a:t>Krafft</a:t>
            </a:r>
            <a:r>
              <a:rPr lang="en-US" dirty="0">
                <a:solidFill>
                  <a:schemeClr val="tx1"/>
                </a:solidFill>
                <a:latin typeface="Times New Roman" panose="02020603050405020304" pitchFamily="18" charset="0"/>
                <a:cs typeface="Times New Roman" panose="02020603050405020304" pitchFamily="18" charset="0"/>
              </a:rPr>
              <a:t> and  Ganesan,  2010)</a:t>
            </a:r>
            <a:r>
              <a:rPr lang="en-GB" dirty="0">
                <a:solidFill>
                  <a:schemeClr val="tx1"/>
                </a:solidFill>
                <a:latin typeface="Times New Roman" panose="02020603050405020304" pitchFamily="18" charset="0"/>
                <a:cs typeface="Times New Roman" panose="02020603050405020304" pitchFamily="18" charset="0"/>
              </a:rPr>
              <a:t> </a:t>
            </a:r>
          </a:p>
          <a:p>
            <a:pPr algn="ctr"/>
            <a:r>
              <a:rPr lang="en-GB" dirty="0">
                <a:solidFill>
                  <a:schemeClr val="tx1"/>
                </a:solidFill>
                <a:latin typeface="Times New Roman" panose="02020603050405020304" pitchFamily="18" charset="0"/>
                <a:cs typeface="Times New Roman" panose="02020603050405020304" pitchFamily="18" charset="0"/>
              </a:rPr>
              <a:t>Threats </a:t>
            </a:r>
          </a:p>
          <a:p>
            <a:r>
              <a:rPr lang="en-GB" dirty="0">
                <a:solidFill>
                  <a:schemeClr val="tx1"/>
                </a:solidFill>
                <a:latin typeface="Times New Roman" panose="02020603050405020304" pitchFamily="18" charset="0"/>
                <a:cs typeface="Times New Roman" panose="02020603050405020304" pitchFamily="18" charset="0"/>
              </a:rPr>
              <a:t> Shifting is  focus  from societal  interests  to   profitability  may negatively impact  its customer relations </a:t>
            </a:r>
          </a:p>
          <a:p>
            <a:r>
              <a:rPr lang="en-GB" dirty="0">
                <a:solidFill>
                  <a:schemeClr val="tx1"/>
                </a:solidFill>
                <a:latin typeface="Times New Roman" panose="02020603050405020304" pitchFamily="18" charset="0"/>
                <a:cs typeface="Times New Roman" panose="02020603050405020304" pitchFamily="18" charset="0"/>
              </a:rPr>
              <a:t>Low price  may affect  TESCO’s profitability and also fail to enhance the shopping experience to customer. .</a:t>
            </a:r>
          </a:p>
          <a:p>
            <a:pPr marL="0" indent="0">
              <a:buNone/>
            </a:pPr>
            <a:endParaRPr lang="en-KE"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82714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8D24F-B47A-4456-BF0F-AD3AB3D2A642}"/>
              </a:ext>
            </a:extLst>
          </p:cNvPr>
          <p:cNvSpPr>
            <a:spLocks noGrp="1"/>
          </p:cNvSpPr>
          <p:nvPr>
            <p:ph type="title"/>
          </p:nvPr>
        </p:nvSpPr>
        <p:spPr>
          <a:xfrm>
            <a:off x="1342696" y="171081"/>
            <a:ext cx="10515600" cy="981553"/>
          </a:xfrm>
        </p:spPr>
        <p:txBody>
          <a:bodyPr/>
          <a:lstStyle/>
          <a:p>
            <a:pPr algn="ctr"/>
            <a:r>
              <a:rPr lang="en-US" dirty="0">
                <a:latin typeface="Times New Roman" panose="02020603050405020304" pitchFamily="18" charset="0"/>
                <a:cs typeface="Times New Roman" panose="02020603050405020304" pitchFamily="18" charset="0"/>
              </a:rPr>
              <a:t>References </a:t>
            </a:r>
            <a:endParaRPr lang="en-KE"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E744A8-2ED9-4F2F-BF4D-0FDB8B351497}"/>
              </a:ext>
            </a:extLst>
          </p:cNvPr>
          <p:cNvSpPr>
            <a:spLocks noGrp="1"/>
          </p:cNvSpPr>
          <p:nvPr>
            <p:ph idx="1"/>
          </p:nvPr>
        </p:nvSpPr>
        <p:spPr>
          <a:xfrm>
            <a:off x="1452880" y="1152634"/>
            <a:ext cx="10515600" cy="4941571"/>
          </a:xfrm>
        </p:spPr>
        <p:txBody>
          <a:bodyPr>
            <a:noAutofit/>
          </a:bodyPr>
          <a:lstStyle/>
          <a:p>
            <a:r>
              <a:rPr lang="en-US" sz="2000" dirty="0">
                <a:solidFill>
                  <a:schemeClr val="tx1"/>
                </a:solidFill>
                <a:latin typeface="Times New Roman" panose="02020603050405020304" pitchFamily="18" charset="0"/>
                <a:cs typeface="Times New Roman" panose="02020603050405020304" pitchFamily="18" charset="0"/>
              </a:rPr>
              <a:t>Hassan, A., &amp; </a:t>
            </a:r>
            <a:r>
              <a:rPr lang="en-US" sz="2000" dirty="0" err="1">
                <a:solidFill>
                  <a:schemeClr val="tx1"/>
                </a:solidFill>
                <a:latin typeface="Times New Roman" panose="02020603050405020304" pitchFamily="18" charset="0"/>
                <a:cs typeface="Times New Roman" panose="02020603050405020304" pitchFamily="18" charset="0"/>
              </a:rPr>
              <a:t>Parves</a:t>
            </a:r>
            <a:r>
              <a:rPr lang="en-US" sz="2000" dirty="0">
                <a:solidFill>
                  <a:schemeClr val="tx1"/>
                </a:solidFill>
                <a:latin typeface="Times New Roman" panose="02020603050405020304" pitchFamily="18" charset="0"/>
                <a:cs typeface="Times New Roman" panose="02020603050405020304" pitchFamily="18" charset="0"/>
              </a:rPr>
              <a:t>, M. (2013). A Comparative Case Study Investigating the Adoption of Customer Relationship Management (CRM) The Case of Tesco and Sainsbury's. </a:t>
            </a:r>
            <a:r>
              <a:rPr lang="en-US" sz="2000" i="1" dirty="0">
                <a:solidFill>
                  <a:schemeClr val="tx1"/>
                </a:solidFill>
                <a:latin typeface="Times New Roman" panose="02020603050405020304" pitchFamily="18" charset="0"/>
                <a:cs typeface="Times New Roman" panose="02020603050405020304" pitchFamily="18" charset="0"/>
              </a:rPr>
              <a:t>International Journal of Managing Value and Supply Chains</a:t>
            </a:r>
            <a:r>
              <a:rPr lang="en-US" sz="2000" dirty="0">
                <a:solidFill>
                  <a:schemeClr val="tx1"/>
                </a:solidFill>
                <a:latin typeface="Times New Roman" panose="02020603050405020304" pitchFamily="18" charset="0"/>
                <a:cs typeface="Times New Roman" panose="02020603050405020304" pitchFamily="18" charset="0"/>
              </a:rPr>
              <a:t>, </a:t>
            </a:r>
            <a:r>
              <a:rPr lang="en-US" sz="2000" i="1" dirty="0">
                <a:solidFill>
                  <a:schemeClr val="tx1"/>
                </a:solidFill>
                <a:latin typeface="Times New Roman" panose="02020603050405020304" pitchFamily="18" charset="0"/>
                <a:cs typeface="Times New Roman" panose="02020603050405020304" pitchFamily="18" charset="0"/>
              </a:rPr>
              <a:t>4</a:t>
            </a:r>
            <a:r>
              <a:rPr lang="en-US" sz="2000" dirty="0">
                <a:solidFill>
                  <a:schemeClr val="tx1"/>
                </a:solidFill>
                <a:latin typeface="Times New Roman" panose="02020603050405020304" pitchFamily="18" charset="0"/>
                <a:cs typeface="Times New Roman" panose="02020603050405020304" pitchFamily="18" charset="0"/>
              </a:rPr>
              <a:t>(1), </a:t>
            </a:r>
          </a:p>
          <a:p>
            <a:r>
              <a:rPr lang="en-US" sz="2000" dirty="0">
                <a:solidFill>
                  <a:schemeClr val="tx1"/>
                </a:solidFill>
                <a:latin typeface="Times New Roman" panose="02020603050405020304" pitchFamily="18" charset="0"/>
                <a:cs typeface="Times New Roman" panose="02020603050405020304" pitchFamily="18" charset="0"/>
              </a:rPr>
              <a:t>Verhoef, P. C., Venkatesan, R., McAlister, L., Malthouse, E. C., </a:t>
            </a:r>
            <a:r>
              <a:rPr lang="en-US" sz="2000" dirty="0" err="1">
                <a:solidFill>
                  <a:schemeClr val="tx1"/>
                </a:solidFill>
                <a:latin typeface="Times New Roman" panose="02020603050405020304" pitchFamily="18" charset="0"/>
                <a:cs typeface="Times New Roman" panose="02020603050405020304" pitchFamily="18" charset="0"/>
              </a:rPr>
              <a:t>Krafft</a:t>
            </a:r>
            <a:r>
              <a:rPr lang="en-US" sz="2000" dirty="0">
                <a:solidFill>
                  <a:schemeClr val="tx1"/>
                </a:solidFill>
                <a:latin typeface="Times New Roman" panose="02020603050405020304" pitchFamily="18" charset="0"/>
                <a:cs typeface="Times New Roman" panose="02020603050405020304" pitchFamily="18" charset="0"/>
              </a:rPr>
              <a:t>, M., &amp; Ganesan, S. (2010). CRM in data-rich multichannel retailing environments: a review and future research directions. </a:t>
            </a:r>
            <a:r>
              <a:rPr lang="en-US" sz="2000" i="1" dirty="0">
                <a:solidFill>
                  <a:schemeClr val="tx1"/>
                </a:solidFill>
                <a:latin typeface="Times New Roman" panose="02020603050405020304" pitchFamily="18" charset="0"/>
                <a:cs typeface="Times New Roman" panose="02020603050405020304" pitchFamily="18" charset="0"/>
              </a:rPr>
              <a:t>Journal of interactive marketing</a:t>
            </a:r>
            <a:r>
              <a:rPr lang="en-US" sz="2000" dirty="0">
                <a:solidFill>
                  <a:schemeClr val="tx1"/>
                </a:solidFill>
                <a:latin typeface="Times New Roman" panose="02020603050405020304" pitchFamily="18" charset="0"/>
                <a:cs typeface="Times New Roman" panose="02020603050405020304" pitchFamily="18" charset="0"/>
              </a:rPr>
              <a:t>, </a:t>
            </a:r>
            <a:r>
              <a:rPr lang="en-US" sz="2000" i="1" dirty="0">
                <a:solidFill>
                  <a:schemeClr val="tx1"/>
                </a:solidFill>
                <a:latin typeface="Times New Roman" panose="02020603050405020304" pitchFamily="18" charset="0"/>
                <a:cs typeface="Times New Roman" panose="02020603050405020304" pitchFamily="18" charset="0"/>
              </a:rPr>
              <a:t>24</a:t>
            </a:r>
            <a:r>
              <a:rPr lang="en-US" sz="2000" dirty="0">
                <a:solidFill>
                  <a:schemeClr val="tx1"/>
                </a:solidFill>
                <a:latin typeface="Times New Roman" panose="02020603050405020304" pitchFamily="18" charset="0"/>
                <a:cs typeface="Times New Roman" panose="02020603050405020304" pitchFamily="18" charset="0"/>
              </a:rPr>
              <a:t>(2)</a:t>
            </a:r>
          </a:p>
          <a:p>
            <a:r>
              <a:rPr lang="en-US" sz="2000" dirty="0">
                <a:solidFill>
                  <a:schemeClr val="tx1"/>
                </a:solidFill>
                <a:latin typeface="Times New Roman" panose="02020603050405020304" pitchFamily="18" charset="0"/>
                <a:cs typeface="Times New Roman" panose="02020603050405020304" pitchFamily="18" charset="0"/>
              </a:rPr>
              <a:t>Kaul, D. (2017). Customer Relationship Management (CRM), Customer Satisfaction and Customer Lifetime Value in Retail. </a:t>
            </a:r>
            <a:r>
              <a:rPr lang="en-US" sz="2000" i="1" dirty="0">
                <a:solidFill>
                  <a:schemeClr val="tx1"/>
                </a:solidFill>
                <a:latin typeface="Times New Roman" panose="02020603050405020304" pitchFamily="18" charset="0"/>
                <a:cs typeface="Times New Roman" panose="02020603050405020304" pitchFamily="18" charset="0"/>
              </a:rPr>
              <a:t>Review of Professional Management</a:t>
            </a:r>
            <a:r>
              <a:rPr lang="en-US" sz="2000" dirty="0">
                <a:solidFill>
                  <a:schemeClr val="tx1"/>
                </a:solidFill>
                <a:latin typeface="Times New Roman" panose="02020603050405020304" pitchFamily="18" charset="0"/>
                <a:cs typeface="Times New Roman" panose="02020603050405020304" pitchFamily="18" charset="0"/>
              </a:rPr>
              <a:t>, </a:t>
            </a:r>
            <a:r>
              <a:rPr lang="en-US" sz="2000" i="1" dirty="0">
                <a:solidFill>
                  <a:schemeClr val="tx1"/>
                </a:solidFill>
                <a:latin typeface="Times New Roman" panose="02020603050405020304" pitchFamily="18" charset="0"/>
                <a:cs typeface="Times New Roman" panose="02020603050405020304" pitchFamily="18" charset="0"/>
              </a:rPr>
              <a:t>15</a:t>
            </a:r>
            <a:r>
              <a:rPr lang="en-US" sz="2000" dirty="0">
                <a:solidFill>
                  <a:schemeClr val="tx1"/>
                </a:solidFill>
                <a:latin typeface="Times New Roman" panose="02020603050405020304" pitchFamily="18" charset="0"/>
                <a:cs typeface="Times New Roman" panose="02020603050405020304" pitchFamily="18" charset="0"/>
              </a:rPr>
              <a:t>(2)</a:t>
            </a:r>
          </a:p>
          <a:p>
            <a:r>
              <a:rPr lang="en-US" sz="2000" dirty="0">
                <a:solidFill>
                  <a:schemeClr val="tx1"/>
                </a:solidFill>
                <a:latin typeface="Times New Roman" panose="02020603050405020304" pitchFamily="18" charset="0"/>
                <a:cs typeface="Times New Roman" panose="02020603050405020304" pitchFamily="18" charset="0"/>
              </a:rPr>
              <a:t>TZE, H. K., IMM, N. S., YUSOF, R. N. R., &amp; KALIAPPAN, S. R. (2017). Cause-Related Marketing: It's Applicability in Hypermarket Context. </a:t>
            </a:r>
            <a:r>
              <a:rPr lang="en-US" sz="2000" i="1" dirty="0">
                <a:solidFill>
                  <a:schemeClr val="tx1"/>
                </a:solidFill>
                <a:latin typeface="Times New Roman" panose="02020603050405020304" pitchFamily="18" charset="0"/>
                <a:cs typeface="Times New Roman" panose="02020603050405020304" pitchFamily="18" charset="0"/>
              </a:rPr>
              <a:t>International Journal of Economics &amp; Management</a:t>
            </a:r>
            <a:r>
              <a:rPr lang="en-US" sz="2000" dirty="0">
                <a:solidFill>
                  <a:schemeClr val="tx1"/>
                </a:solidFill>
                <a:latin typeface="Times New Roman" panose="02020603050405020304" pitchFamily="18" charset="0"/>
                <a:cs typeface="Times New Roman" panose="02020603050405020304" pitchFamily="18" charset="0"/>
              </a:rPr>
              <a:t>, </a:t>
            </a:r>
            <a:r>
              <a:rPr lang="en-US" sz="2000" i="1" dirty="0">
                <a:solidFill>
                  <a:schemeClr val="tx1"/>
                </a:solidFill>
                <a:latin typeface="Times New Roman" panose="02020603050405020304" pitchFamily="18" charset="0"/>
                <a:cs typeface="Times New Roman" panose="02020603050405020304" pitchFamily="18" charset="0"/>
              </a:rPr>
              <a:t>11</a:t>
            </a:r>
            <a:r>
              <a:rPr lang="en-US" sz="2000" dirty="0">
                <a:solidFill>
                  <a:schemeClr val="tx1"/>
                </a:solidFill>
                <a:latin typeface="Times New Roman" panose="02020603050405020304" pitchFamily="18" charset="0"/>
                <a:cs typeface="Times New Roman" panose="02020603050405020304" pitchFamily="18" charset="0"/>
              </a:rPr>
              <a:t>(2).</a:t>
            </a:r>
          </a:p>
          <a:p>
            <a:r>
              <a:rPr lang="en-US" sz="2000" dirty="0">
                <a:solidFill>
                  <a:schemeClr val="tx1"/>
                </a:solidFill>
                <a:latin typeface="Times New Roman" panose="02020603050405020304" pitchFamily="18" charset="0"/>
                <a:cs typeface="Times New Roman" panose="02020603050405020304" pitchFamily="18" charset="0"/>
              </a:rPr>
              <a:t>Menu, O. M. Customer Role in Relationship Marketing in Acquisition and Retention of Customers-TESCO.</a:t>
            </a:r>
          </a:p>
          <a:p>
            <a:r>
              <a:rPr lang="en-US" sz="2000" dirty="0">
                <a:solidFill>
                  <a:schemeClr val="tx1"/>
                </a:solidFill>
                <a:latin typeface="Times New Roman" panose="02020603050405020304" pitchFamily="18" charset="0"/>
                <a:cs typeface="Times New Roman" panose="02020603050405020304" pitchFamily="18" charset="0"/>
              </a:rPr>
              <a:t>Dalla </a:t>
            </a:r>
            <a:r>
              <a:rPr lang="en-US" sz="2000" dirty="0" err="1">
                <a:solidFill>
                  <a:schemeClr val="tx1"/>
                </a:solidFill>
                <a:latin typeface="Times New Roman" panose="02020603050405020304" pitchFamily="18" charset="0"/>
                <a:cs typeface="Times New Roman" panose="02020603050405020304" pitchFamily="18" charset="0"/>
              </a:rPr>
              <a:t>Pozza</a:t>
            </a:r>
            <a:r>
              <a:rPr lang="en-US" sz="2000" dirty="0">
                <a:solidFill>
                  <a:schemeClr val="tx1"/>
                </a:solidFill>
                <a:latin typeface="Times New Roman" panose="02020603050405020304" pitchFamily="18" charset="0"/>
                <a:cs typeface="Times New Roman" panose="02020603050405020304" pitchFamily="18" charset="0"/>
              </a:rPr>
              <a:t>, I., Goetz, O., &amp; </a:t>
            </a:r>
            <a:r>
              <a:rPr lang="en-US" sz="2000" dirty="0" err="1">
                <a:solidFill>
                  <a:schemeClr val="tx1"/>
                </a:solidFill>
                <a:latin typeface="Times New Roman" panose="02020603050405020304" pitchFamily="18" charset="0"/>
                <a:cs typeface="Times New Roman" panose="02020603050405020304" pitchFamily="18" charset="0"/>
              </a:rPr>
              <a:t>Sahut</a:t>
            </a:r>
            <a:r>
              <a:rPr lang="en-US" sz="2000" dirty="0">
                <a:solidFill>
                  <a:schemeClr val="tx1"/>
                </a:solidFill>
                <a:latin typeface="Times New Roman" panose="02020603050405020304" pitchFamily="18" charset="0"/>
                <a:cs typeface="Times New Roman" panose="02020603050405020304" pitchFamily="18" charset="0"/>
              </a:rPr>
              <a:t>, J. M. (2018). Implementation effects in the relationship between CRM and its performance. </a:t>
            </a:r>
            <a:r>
              <a:rPr lang="en-US" sz="2000" i="1" dirty="0">
                <a:solidFill>
                  <a:schemeClr val="tx1"/>
                </a:solidFill>
                <a:latin typeface="Times New Roman" panose="02020603050405020304" pitchFamily="18" charset="0"/>
                <a:cs typeface="Times New Roman" panose="02020603050405020304" pitchFamily="18" charset="0"/>
              </a:rPr>
              <a:t>Journal of Business Research</a:t>
            </a:r>
            <a:r>
              <a:rPr lang="en-US" sz="2000" dirty="0">
                <a:solidFill>
                  <a:schemeClr val="tx1"/>
                </a:solidFill>
                <a:latin typeface="Times New Roman" panose="02020603050405020304" pitchFamily="18" charset="0"/>
                <a:cs typeface="Times New Roman" panose="02020603050405020304" pitchFamily="18" charset="0"/>
              </a:rPr>
              <a:t>, </a:t>
            </a:r>
            <a:r>
              <a:rPr lang="en-US" sz="2000" i="1" dirty="0">
                <a:solidFill>
                  <a:schemeClr val="tx1"/>
                </a:solidFill>
                <a:latin typeface="Times New Roman" panose="02020603050405020304" pitchFamily="18" charset="0"/>
                <a:cs typeface="Times New Roman" panose="02020603050405020304" pitchFamily="18" charset="0"/>
              </a:rPr>
              <a:t>89</a:t>
            </a:r>
            <a:endParaRPr lang="en-US" sz="2000" dirty="0">
              <a:solidFill>
                <a:schemeClr val="tx1"/>
              </a:solidFill>
              <a:latin typeface="Times New Roman" panose="02020603050405020304" pitchFamily="18" charset="0"/>
              <a:cs typeface="Times New Roman" panose="02020603050405020304" pitchFamily="18" charset="0"/>
            </a:endParaRPr>
          </a:p>
          <a:p>
            <a:endParaRPr lang="en-US" sz="2000" dirty="0">
              <a:solidFill>
                <a:schemeClr val="tx1"/>
              </a:solidFill>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a:p>
            <a:endParaRPr lang="en-KE"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8341048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1509</TotalTime>
  <Words>914</Words>
  <Application>Microsoft Office PowerPoint</Application>
  <PresentationFormat>Widescreen</PresentationFormat>
  <Paragraphs>75</Paragraphs>
  <Slides>8</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Century Gothic</vt:lpstr>
      <vt:lpstr>Times New Roman</vt:lpstr>
      <vt:lpstr>Wingdings</vt:lpstr>
      <vt:lpstr>Wingdings 3</vt:lpstr>
      <vt:lpstr>Wisp</vt:lpstr>
      <vt:lpstr>TESCO CRM  Understanding and Engaging in Customer Experience</vt:lpstr>
      <vt:lpstr>Definition and understanding of CRM-TESCO</vt:lpstr>
      <vt:lpstr>Development of Tesco as an organisation</vt:lpstr>
      <vt:lpstr>How TESCO operates  on CRM</vt:lpstr>
      <vt:lpstr>  How TESCO developing CRM system </vt:lpstr>
      <vt:lpstr>The benefits and drawbacks of TESCO developing a CRM system            The benefits and drawbacks of operating a CRM system </vt:lpstr>
      <vt:lpstr>SWOT analyses of CRM system</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 CRM  Name  Institution </dc:title>
  <dc:subject/>
  <dc:creator/>
  <cp:keywords/>
  <dc:description/>
  <cp:lastModifiedBy>Alina</cp:lastModifiedBy>
  <cp:revision>16</cp:revision>
  <dcterms:created xsi:type="dcterms:W3CDTF">2020-06-04T06:26:17Z</dcterms:created>
  <dcterms:modified xsi:type="dcterms:W3CDTF">2020-07-01T06:32:54Z</dcterms:modified>
  <cp:category/>
  <cp:contentStatus/>
  <dc:language/>
  <cp:version/>
</cp:coreProperties>
</file>