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0" r:id="rId4"/>
  </p:sldMasterIdLst>
  <p:notesMasterIdLst>
    <p:notesMasterId r:id="rId20"/>
  </p:notesMasterIdLst>
  <p:handoutMasterIdLst>
    <p:handoutMasterId r:id="rId21"/>
  </p:handoutMasterIdLst>
  <p:sldIdLst>
    <p:sldId id="1497" r:id="rId5"/>
    <p:sldId id="1519" r:id="rId6"/>
    <p:sldId id="1514" r:id="rId7"/>
    <p:sldId id="1521" r:id="rId8"/>
    <p:sldId id="1499" r:id="rId9"/>
    <p:sldId id="1522" r:id="rId10"/>
    <p:sldId id="1523" r:id="rId11"/>
    <p:sldId id="1500" r:id="rId12"/>
    <p:sldId id="1502" r:id="rId13"/>
    <p:sldId id="1517" r:id="rId14"/>
    <p:sldId id="1518" r:id="rId15"/>
    <p:sldId id="1511" r:id="rId16"/>
    <p:sldId id="1524" r:id="rId17"/>
    <p:sldId id="1512" r:id="rId18"/>
    <p:sldId id="152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79CE5D5-8247-4C6A-9A03-329BB291F3C3}">
          <p14:sldIdLst>
            <p14:sldId id="1497"/>
            <p14:sldId id="1519"/>
            <p14:sldId id="1514"/>
            <p14:sldId id="1521"/>
            <p14:sldId id="1499"/>
            <p14:sldId id="1522"/>
            <p14:sldId id="1523"/>
            <p14:sldId id="1500"/>
          </p14:sldIdLst>
        </p14:section>
        <p14:section name="Untitled Section" id="{709535AF-AC0C-4283-B4E8-90B03AFA0515}">
          <p14:sldIdLst>
            <p14:sldId id="1502"/>
            <p14:sldId id="1517"/>
            <p14:sldId id="1518"/>
            <p14:sldId id="1511"/>
            <p14:sldId id="1524"/>
            <p14:sldId id="1512"/>
            <p14:sldId id="1520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51" autoAdjust="0"/>
    <p:restoredTop sz="90065" autoAdjust="0"/>
  </p:normalViewPr>
  <p:slideViewPr>
    <p:cSldViewPr snapToGrid="0">
      <p:cViewPr varScale="1">
        <p:scale>
          <a:sx n="74" d="100"/>
          <a:sy n="74" d="100"/>
        </p:scale>
        <p:origin x="1195" y="53"/>
      </p:cViewPr>
      <p:guideLst/>
    </p:cSldViewPr>
  </p:slideViewPr>
  <p:outlineViewPr>
    <p:cViewPr>
      <p:scale>
        <a:sx n="33" d="100"/>
        <a:sy n="33" d="100"/>
      </p:scale>
      <p:origin x="0" y="-441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96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3/18/2026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3/18/2026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839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92249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312274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02598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015958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94127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7FA73-4BE2-4237-90E8-28123CE1B9FA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7440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A1E88-22B3-4091-902C-19D6AD2267FE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0115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FC53A-E163-43E4-9309-C62B24E59229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0002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064874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340353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989286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1075565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15459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55247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974401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0386318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DFBE8-81F4-46A1-BB38-C49D79C4F68D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5876418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4D61D-AA1D-D414-2D63-F3B4B0760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8686801" cy="2565902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1B0EE02-7A0B-46A0-5F6E-CFBC94BDF56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1726269"/>
            <a:ext cx="3024899" cy="547908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67AE0A-CAE3-D199-2942-E05831D340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4564F8-E916-4EFF-887D-D1E1BBF6454B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DFBF0A-E355-74AD-4A6E-8FD2BD7A6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1D965-1C87-6430-A8A7-B6EB43D86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41019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D69ADDC-FB37-4BD0-807F-2EC90205924B}" type="datetime1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0945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4361688" cy="1386965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89A950D-4E95-617D-73A8-2088AA91A8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9422" y="333756"/>
            <a:ext cx="6086539" cy="6190488"/>
          </a:xfrm>
          <a:custGeom>
            <a:avLst/>
            <a:gdLst>
              <a:gd name="connsiteX0" fmla="*/ 0 w 6086539"/>
              <a:gd name="connsiteY0" fmla="*/ 0 h 6181344"/>
              <a:gd name="connsiteX1" fmla="*/ 5900171 w 6086539"/>
              <a:gd name="connsiteY1" fmla="*/ 0 h 6181344"/>
              <a:gd name="connsiteX2" fmla="*/ 6086539 w 6086539"/>
              <a:gd name="connsiteY2" fmla="*/ 186368 h 6181344"/>
              <a:gd name="connsiteX3" fmla="*/ 6086539 w 6086539"/>
              <a:gd name="connsiteY3" fmla="*/ 5994976 h 6181344"/>
              <a:gd name="connsiteX4" fmla="*/ 5900171 w 6086539"/>
              <a:gd name="connsiteY4" fmla="*/ 6181344 h 6181344"/>
              <a:gd name="connsiteX5" fmla="*/ 0 w 6086539"/>
              <a:gd name="connsiteY5" fmla="*/ 6181344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6539" h="6181344">
                <a:moveTo>
                  <a:pt x="0" y="0"/>
                </a:moveTo>
                <a:lnTo>
                  <a:pt x="5900171" y="0"/>
                </a:lnTo>
                <a:cubicBezTo>
                  <a:pt x="6003099" y="0"/>
                  <a:pt x="6086539" y="83440"/>
                  <a:pt x="6086539" y="186368"/>
                </a:cubicBezTo>
                <a:lnTo>
                  <a:pt x="6086539" y="5994976"/>
                </a:lnTo>
                <a:cubicBezTo>
                  <a:pt x="6086539" y="6097904"/>
                  <a:pt x="6003099" y="6181344"/>
                  <a:pt x="5900171" y="6181344"/>
                </a:cubicBezTo>
                <a:lnTo>
                  <a:pt x="0" y="6181344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D5E635FD-01E5-4F9B-B7E3-4E8E4D553502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1772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7C0B019-1F65-5FF3-EACC-1DBD4333A0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00064" y="557784"/>
            <a:ext cx="5914085" cy="578011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763DD55-592C-903A-3F9C-A96924CFE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907302"/>
            <a:ext cx="4361688" cy="1649694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4361688" cy="3434638"/>
          </a:xfrm>
        </p:spPr>
        <p:txBody>
          <a:bodyPr anchor="b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51C0813-C057-2B90-9C5A-3AE995C8973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71625" y="862357"/>
            <a:ext cx="5170964" cy="5170964"/>
          </a:xfrm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D3302DA-6AFE-4F11-B5FB-C17B82EA8578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23967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D2BD543F-D939-A8C7-FAFA-B555B276DB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6DBE5D1-8623-4EBC-BE64-F118A957A6D2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743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0322" y="5137616"/>
            <a:ext cx="8054173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93371" y="1188720"/>
            <a:ext cx="8593017" cy="2174966"/>
          </a:xfrm>
        </p:spPr>
        <p:txBody>
          <a:bodyPr anchor="b">
            <a:normAutofit/>
          </a:bodyPr>
          <a:lstStyle>
            <a:lvl1pPr marL="0" indent="-457200" defTabSz="914400">
              <a:lnSpc>
                <a:spcPct val="80000"/>
              </a:lnSpc>
              <a:spcBef>
                <a:spcPts val="0"/>
              </a:spcBef>
              <a:buNone/>
              <a:defRPr sz="45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B6CF73C-93E7-489E-AE2B-E246A7DB6D93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324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857" y="3603170"/>
            <a:ext cx="7014009" cy="1507672"/>
          </a:xfrm>
        </p:spPr>
        <p:txBody>
          <a:bodyPr anchor="b">
            <a:noAutofit/>
          </a:bodyPr>
          <a:lstStyle>
            <a:lvl1pPr>
              <a:defRPr sz="45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4133" y="5480958"/>
            <a:ext cx="6360733" cy="744158"/>
          </a:xfrm>
        </p:spPr>
        <p:txBody>
          <a:bodyPr anchor="b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 indent="0">
              <a:lnSpc>
                <a:spcPct val="110000"/>
              </a:lnSpc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200"/>
            </a:lvl4pPr>
            <a:lvl5pPr marL="9144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ABC5762-7F5E-4C8D-B27D-8990A68BB18F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17478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907302"/>
            <a:ext cx="4222117" cy="3697488"/>
          </a:xfrm>
        </p:spPr>
        <p:txBody>
          <a:bodyPr anchor="b">
            <a:normAutofit/>
          </a:bodyPr>
          <a:lstStyle>
            <a:lvl1pPr algn="l"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4731335"/>
            <a:ext cx="4222117" cy="1219362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E190545-F7D8-0D1C-1BCC-C670CFFE0C6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6226810" cy="6190488"/>
          </a:xfrm>
          <a:custGeom>
            <a:avLst/>
            <a:gdLst>
              <a:gd name="connsiteX0" fmla="*/ 186643 w 6226810"/>
              <a:gd name="connsiteY0" fmla="*/ 0 h 6190488"/>
              <a:gd name="connsiteX1" fmla="*/ 6226810 w 6226810"/>
              <a:gd name="connsiteY1" fmla="*/ 0 h 6190488"/>
              <a:gd name="connsiteX2" fmla="*/ 6226810 w 6226810"/>
              <a:gd name="connsiteY2" fmla="*/ 6190488 h 6190488"/>
              <a:gd name="connsiteX3" fmla="*/ 186643 w 6226810"/>
              <a:gd name="connsiteY3" fmla="*/ 6190488 h 6190488"/>
              <a:gd name="connsiteX4" fmla="*/ 0 w 6226810"/>
              <a:gd name="connsiteY4" fmla="*/ 6003845 h 6190488"/>
              <a:gd name="connsiteX5" fmla="*/ 0 w 6226810"/>
              <a:gd name="connsiteY5" fmla="*/ 186643 h 6190488"/>
              <a:gd name="connsiteX6" fmla="*/ 186643 w 622681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6810" h="6190488">
                <a:moveTo>
                  <a:pt x="186643" y="0"/>
                </a:moveTo>
                <a:lnTo>
                  <a:pt x="6226810" y="0"/>
                </a:lnTo>
                <a:lnTo>
                  <a:pt x="622681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529916"/>
            <a:ext cx="170762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54E9985-91B3-42C8-B8D8-B565E04A5E57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905460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2.png"/><Relationship Id="rId30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65DFBE8-81F4-46A1-BB38-C49D79C4F68D}" type="datetime1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19083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01" r:id="rId1"/>
    <p:sldLayoutId id="2147484102" r:id="rId2"/>
    <p:sldLayoutId id="2147484103" r:id="rId3"/>
    <p:sldLayoutId id="2147484104" r:id="rId4"/>
    <p:sldLayoutId id="2147484105" r:id="rId5"/>
    <p:sldLayoutId id="2147484106" r:id="rId6"/>
    <p:sldLayoutId id="2147484107" r:id="rId7"/>
    <p:sldLayoutId id="2147484108" r:id="rId8"/>
    <p:sldLayoutId id="2147484109" r:id="rId9"/>
    <p:sldLayoutId id="2147484110" r:id="rId10"/>
    <p:sldLayoutId id="2147484111" r:id="rId11"/>
    <p:sldLayoutId id="2147484112" r:id="rId12"/>
    <p:sldLayoutId id="2147484113" r:id="rId13"/>
    <p:sldLayoutId id="2147484114" r:id="rId14"/>
    <p:sldLayoutId id="2147484115" r:id="rId15"/>
    <p:sldLayoutId id="2147484116" r:id="rId16"/>
    <p:sldLayoutId id="2147484117" r:id="rId17"/>
    <p:sldLayoutId id="2147484118" r:id="rId18"/>
    <p:sldLayoutId id="2147484119" r:id="rId19"/>
    <p:sldLayoutId id="2147484120" r:id="rId20"/>
    <p:sldLayoutId id="2147484121" r:id="rId21"/>
    <p:sldLayoutId id="2147484122" r:id="rId22"/>
    <p:sldLayoutId id="2147484123" r:id="rId23"/>
    <p:sldLayoutId id="2147484124" r:id="rId24"/>
    <p:sldLayoutId id="2147484125" r:id="rId25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outhbank_Centre" TargetMode="External"/><Relationship Id="rId7" Type="http://schemas.openxmlformats.org/officeDocument/2006/relationships/image" Target="../media/image10.jpeg"/><Relationship Id="rId2" Type="http://schemas.openxmlformats.org/officeDocument/2006/relationships/hyperlink" Target="https://en.wikipedia.org/wiki/Art_gallery" TargetMode="Externa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en.wikipedia.org/wiki/Higgs_and_Hill" TargetMode="External"/><Relationship Id="rId5" Type="http://schemas.openxmlformats.org/officeDocument/2006/relationships/hyperlink" Target="https://en.wikipedia.org/wiki/River_Thames" TargetMode="External"/><Relationship Id="rId4" Type="http://schemas.openxmlformats.org/officeDocument/2006/relationships/hyperlink" Target="https://en.wikipedia.org/wiki/South_Bank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Edvard_Munch" TargetMode="External"/><Relationship Id="rId2" Type="http://schemas.openxmlformats.org/officeDocument/2006/relationships/hyperlink" Target="https://en.wikipedia.org/wiki/Leonardo_da_Vinci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528" y="1132610"/>
            <a:ext cx="10547881" cy="5377918"/>
          </a:xfrm>
        </p:spPr>
        <p:txBody>
          <a:bodyPr>
            <a:normAutofit/>
          </a:bodyPr>
          <a:lstStyle/>
          <a:p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CF5438-72D6-D01D-1E01-79BC119EC4CB}"/>
              </a:ext>
            </a:extLst>
          </p:cNvPr>
          <p:cNvSpPr txBox="1"/>
          <p:nvPr/>
        </p:nvSpPr>
        <p:spPr>
          <a:xfrm>
            <a:off x="841664" y="1444336"/>
            <a:ext cx="9721695" cy="45396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    STUDENT NAME: Sladjana Koprivica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000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    MODULE NAME: </a:t>
            </a:r>
            <a:r>
              <a:rPr lang="en-US" sz="2000" dirty="0"/>
              <a:t>Developing and Managing Individuals and Teams </a:t>
            </a:r>
          </a:p>
          <a:p>
            <a:pPr defTabSz="914400">
              <a:lnSpc>
                <a:spcPct val="90000"/>
              </a:lnSpc>
              <a:spcAft>
                <a:spcPts val="800"/>
              </a:spcAft>
            </a:pPr>
            <a:endParaRPr lang="en-US" sz="2000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    MODULE CODE: (LCLM5002-LON)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000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    STUDENT ID: 2427801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000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    LECTURER: Amir Homayounfard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000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    TITLE: Individual Presentation </a:t>
            </a:r>
            <a:endParaRPr lang="en-US" sz="20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B913F57-A4FF-48B3-6A78-3C4DE9C9F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21772-4E7A-AB44-913C-83482DBFCA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8" y="0"/>
            <a:ext cx="9733974" cy="5725391"/>
          </a:xfrm>
        </p:spPr>
        <p:txBody>
          <a:bodyPr/>
          <a:lstStyle/>
          <a:p>
            <a:br>
              <a:rPr lang="en-GB" sz="1100" dirty="0"/>
            </a:br>
            <a:br>
              <a:rPr lang="en-GB" sz="1100" dirty="0"/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 :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1. Student details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2. Table of content 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3-4. Introduction to company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5-6. Job analysis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7. Job Analysis in six dimension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8 -9.Job Description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10.Job Objectives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11-13.Overview of Marlow's Hierarchy of needs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14.Conclusion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15.References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dirty="0"/>
              <a:t>4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B788901-D4E0-80E9-8C65-03386FBCC4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6630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FB56E-1A01-8D29-F217-638F3BEF6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a company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9521F-CC42-235E-F804-B826A36205D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56039" y="1376208"/>
            <a:ext cx="4366917" cy="35121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Name of the company: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Hayward Gallery South Bank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 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Hayward Gallery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is an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 tooltip="Art gallery"/>
              </a:rPr>
              <a:t>art gallery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at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 tooltip="Southbank Centre"/>
              </a:rPr>
              <a:t>Southbank Centre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in central London, and part of an area of major arts venues on the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 tooltip="South Bank"/>
              </a:rPr>
              <a:t>South Bank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of the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 tooltip="River Thames"/>
              </a:rPr>
              <a:t>River Thames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Hayward Gallery was built by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 tooltip="Higgs and Hill"/>
              </a:rPr>
              <a:t>Higgs and Hill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and opened on 9 July 1968.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Approximately over 200 employers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Known for not permanent exhibition</a:t>
            </a:r>
          </a:p>
          <a:p>
            <a:pPr marL="0" indent="0">
              <a:buNone/>
            </a:pP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Placeholder 14" descr="A white object on a white surface">
            <a:extLst>
              <a:ext uri="{FF2B5EF4-FFF2-40B4-BE49-F238E27FC236}">
                <a16:creationId xmlns:a16="http://schemas.microsoft.com/office/drawing/2014/main" id="{7270AD1A-8F9F-BF9D-AE26-986ADE7EF35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" b="41"/>
          <a:stretch/>
        </p:blipFill>
        <p:spPr/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EF54B8-3ABB-EAB9-0CBB-6E6B0081C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2021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96931DA-798F-FB5B-5BF5-6B51DFE0B4E3}"/>
              </a:ext>
            </a:extLst>
          </p:cNvPr>
          <p:cNvSpPr txBox="1"/>
          <p:nvPr/>
        </p:nvSpPr>
        <p:spPr>
          <a:xfrm>
            <a:off x="461632" y="415905"/>
            <a:ext cx="8538328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b="0" i="0" dirty="0">
              <a:solidFill>
                <a:srgbClr val="202122"/>
              </a:solidFill>
              <a:effectLst/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202122"/>
                </a:solidFill>
                <a:latin typeface="Arial" panose="020B0604020202020204" pitchFamily="34" charset="0"/>
              </a:rPr>
              <a:t>-</a:t>
            </a:r>
            <a:r>
              <a:rPr lang="en-GB" sz="1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Hayward Gallery </a:t>
            </a:r>
            <a:r>
              <a:rPr lang="en-GB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hosts three or four major temporary exhibitions of modern or contemporary artworks each year</a:t>
            </a:r>
          </a:p>
          <a:p>
            <a:endParaRPr lang="en-GB" sz="16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Unlike other Galleries in London , Hayward Gallery charges for the admission</a:t>
            </a:r>
          </a:p>
          <a:p>
            <a:pPr marL="285750" indent="-285750">
              <a:buFontTx/>
              <a:buChar char="-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Hayward's exhibition policy embraces visual art from all periods: past shows having included the works of 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 tooltip="Leonardo da Vinci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Leonardo da Vinci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to 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 tooltip="Edvard Munch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Edvard Munch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and other famous artists. The Gallery likes  to concentrate on contemporary art which compliment with the powerful concrete structure building where is situated.</a:t>
            </a:r>
          </a:p>
          <a:p>
            <a:pPr marL="285750" indent="-285750">
              <a:buFontTx/>
              <a:buChar char="-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Gallery has five gallery spaces, some  indoor galleries and some outdoor  courts</a:t>
            </a:r>
          </a:p>
          <a:p>
            <a:pPr marL="285750" indent="-285750">
              <a:buFontTx/>
              <a:buChar char="-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The Arts Council has considered this Gallery of an architectural importance 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20B09A0-1392-D3A3-5396-9761E34DB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3417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88000"/>
                <a:satMod val="130000"/>
                <a:lumMod val="124000"/>
              </a:schemeClr>
            </a:gs>
            <a:gs pos="100000">
              <a:schemeClr val="bg2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6974915" cy="81534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fontAlgn="base">
              <a:lnSpc>
                <a:spcPct val="90000"/>
              </a:lnSpc>
            </a:pP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1800" b="1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JOB ANALYIS</a:t>
            </a: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Title: Event Assistant</a:t>
            </a: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Location: South Bank</a:t>
            </a: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 : Arts Planning &amp; Producing</a:t>
            </a: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Employment type- Permanent Full time</a:t>
            </a: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Workplace type: Hybrid </a:t>
            </a: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deadline for applications is 23:59 on the closing date for the job posting ON 26.3.2026.</a:t>
            </a:r>
            <a:br>
              <a:rPr lang="en-GB" sz="13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300" b="0" i="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                                          </a:t>
            </a: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8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1800" b="0" i="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C599FEE-A273-09E9-5C1B-8E4586727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8853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4447D-32FA-387A-211E-197AC59C7B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505" y="623571"/>
            <a:ext cx="10260990" cy="456257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1600" b="1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Analyses</a:t>
            </a:r>
            <a:b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-Hayward gallery are looking for an 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 assistant</a:t>
            </a:r>
            <a: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can </a:t>
            </a:r>
            <a: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deliver exhibitions , artists and community programs in engaging way. </a:t>
            </a:r>
            <a:b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-The position is advertised for 3 weeks . </a:t>
            </a:r>
            <a:b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-Once the person has been allocated relevant training  will be offered for  6 months after one month probation period.</a:t>
            </a:r>
            <a:b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-An adequate candidate will be chosen after several steps of interviews and one digital skill test</a:t>
            </a:r>
            <a:br>
              <a:rPr lang="en-US" sz="16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solidFill>
                  <a:schemeClr val="tx2"/>
                </a:solidFill>
              </a:rPr>
            </a:br>
            <a:br>
              <a:rPr lang="en-US" sz="20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20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20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2000" b="0" i="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3711E87-5DC7-A013-B2E0-F5F872C7A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1446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DCCE401-0E43-6956-F70A-F5C782B35C34}"/>
              </a:ext>
            </a:extLst>
          </p:cNvPr>
          <p:cNvSpPr txBox="1"/>
          <p:nvPr/>
        </p:nvSpPr>
        <p:spPr>
          <a:xfrm>
            <a:off x="395785" y="1214652"/>
            <a:ext cx="8744802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Job analyse and six dimension of work</a:t>
            </a:r>
          </a:p>
          <a:p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Permanent full time </a:t>
            </a:r>
          </a:p>
          <a:p>
            <a:pPr marL="285750" indent="-285750">
              <a:buFontTx/>
              <a:buChar char="-"/>
            </a:pPr>
            <a:r>
              <a:rPr lang="en-GB" dirty="0"/>
              <a:t>The annual salary  of £35K is based on the Full-Time Equivalent (40 hours per week)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 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Work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requires digital skills and administrative skills; self initiative  role position inspired with on going group support</a:t>
            </a:r>
          </a:p>
          <a:p>
            <a:pPr marL="285750" indent="-285750">
              <a:buFontTx/>
              <a:buChar char="-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 position is on permanent base of which first month is a probation period.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 Training will be introduced  for 3 to  6 months with coordinating events and planning. </a:t>
            </a:r>
          </a:p>
          <a:p>
            <a:pPr marL="285750" indent="-285750">
              <a:buFontTx/>
              <a:buChar char="-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After one year of full-time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employment job position shall be reviewed with potential to upgrading to a higher Managerial position.</a:t>
            </a:r>
          </a:p>
          <a:p>
            <a:pPr marL="285750" indent="-285750">
              <a:buFontTx/>
              <a:buChar char="-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Health and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safety training and briefing will comply with the full-time work position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Although the position is full time appraisal will be set every three months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8A1C870-2A44-04C5-83CA-B9B1D7655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667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70526A-5F46-FFA1-88EA-EC0C1BEB1A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2137" y="1009935"/>
            <a:ext cx="4592199" cy="502338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 exhibition events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Curate exhibitions, including  artists, artworks, and themes.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 installation, deinstallation, and  other logistics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Ensure exhibitions complies accessibility, safeguarding, and health &amp; safety standards.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Engaging Artist &amp; Community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 relationships with local artists, schools and community groups.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/>
          </a:p>
        </p:txBody>
      </p:sp>
      <p:pic>
        <p:nvPicPr>
          <p:cNvPr id="11" name="Picture Placeholder 10" descr="A white paper figure in the air">
            <a:extLst>
              <a:ext uri="{FF2B5EF4-FFF2-40B4-BE49-F238E27FC236}">
                <a16:creationId xmlns:a16="http://schemas.microsoft.com/office/drawing/2014/main" id="{75885EE0-9135-0E4E-6ED4-37F31FB8116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" r="15"/>
          <a:stretch/>
        </p:blipFill>
        <p:spPr/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74C5C6A-2939-0839-01B4-1D6B36F7EE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2151729"/>
              </p:ext>
            </p:extLst>
          </p:nvPr>
        </p:nvGraphicFramePr>
        <p:xfrm>
          <a:off x="1246909" y="719666"/>
          <a:ext cx="8913091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913091">
                  <a:extLst>
                    <a:ext uri="{9D8B030D-6E8A-4147-A177-3AD203B41FA5}">
                      <a16:colId xmlns:a16="http://schemas.microsoft.com/office/drawing/2014/main" val="397509826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b="1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Job description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4743852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0DCFB8D-8822-81BA-854D-A4B59DC75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600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360D7-F74C-CD9E-C576-1CB8FFE87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0832" y="3371088"/>
            <a:ext cx="6339841" cy="371856"/>
          </a:xfrm>
        </p:spPr>
        <p:txBody>
          <a:bodyPr>
            <a:normAutofit fontScale="90000"/>
          </a:bodyPr>
          <a:lstStyle/>
          <a:p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endParaRPr lang="en-US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8C31ED-569A-A12D-96BE-59850D295944}"/>
              </a:ext>
            </a:extLst>
          </p:cNvPr>
          <p:cNvSpPr txBox="1"/>
          <p:nvPr/>
        </p:nvSpPr>
        <p:spPr>
          <a:xfrm>
            <a:off x="-73152" y="859536"/>
            <a:ext cx="7821168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Event Assistant will play a central role in producing  programmes across the Gallery.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position is responsible for producing and managing  exhibitions at the  Gallery.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Also supporting the wider arts ecosystem within the Borough and contributing to Local Authority initiatives that promote the value of artists.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includes major projects such as Cultural  Art Engaging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role involves close collaboration with artists, community groups, audiences, cultural partners, council staff, and elected Members.</a:t>
            </a:r>
          </a:p>
          <a:p>
            <a:endParaRPr lang="en-GB" b="1" dirty="0"/>
          </a:p>
          <a:p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449D65C-CDF2-01EB-D24C-6EAE0C873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3877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66960-6EB7-5543-D7E2-21C56C333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499" y="407670"/>
            <a:ext cx="9739336" cy="446440"/>
          </a:xfrm>
        </p:spPr>
        <p:txBody>
          <a:bodyPr/>
          <a:lstStyle/>
          <a:p>
            <a:r>
              <a:rPr lang="en-US" sz="1600" b="1" i="1" dirty="0">
                <a:latin typeface="Arial" panose="020B0604020202020204" pitchFamily="34" charset="0"/>
                <a:cs typeface="Arial" panose="020B0604020202020204" pitchFamily="34" charset="0"/>
              </a:rPr>
              <a:t>Job objectives </a:t>
            </a:r>
            <a:br>
              <a:rPr lang="en-US" sz="1600" b="1" dirty="0"/>
            </a:br>
            <a:br>
              <a:rPr lang="en-US" sz="1600" b="1" dirty="0"/>
            </a:br>
            <a:endParaRPr lang="en-US" sz="16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FE1FC5-087B-7F9B-45B3-7C14C2783A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499" y="1133830"/>
            <a:ext cx="8023860" cy="5467350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None/>
            </a:pP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5" name="Picture 1">
            <a:extLst>
              <a:ext uri="{FF2B5EF4-FFF2-40B4-BE49-F238E27FC236}">
                <a16:creationId xmlns:a16="http://schemas.microsoft.com/office/drawing/2014/main" id="{D922CA99-AEF0-413B-5F17-25970E5AE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>
            <a:extLst>
              <a:ext uri="{FF2B5EF4-FFF2-40B4-BE49-F238E27FC236}">
                <a16:creationId xmlns:a16="http://schemas.microsoft.com/office/drawing/2014/main" id="{578E575E-D23F-493E-EAC2-DF717CEE33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240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E3588A0-2496-F3C8-0113-7BD024DFC01C}"/>
              </a:ext>
            </a:extLst>
          </p:cNvPr>
          <p:cNvSpPr txBox="1"/>
          <p:nvPr/>
        </p:nvSpPr>
        <p:spPr>
          <a:xfrm>
            <a:off x="311499" y="1443841"/>
            <a:ext cx="1159383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Candidate should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demonstrate:</a:t>
            </a: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Experience commissioning, contracting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arts exhibitions and events, including production management, scheduling, budgeting, and partnership working with arts organisations and creative practitioners.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Proven ability to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create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multimedia content—such as video, audio, photography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Experience managing diverse audiences.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Knowledge of digital platforms used for communication, audience development, and emerging digital artistic practices.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willingness to develop knowledge of current best practice in arts project management, including training program and updated resources  within working environment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2E8D99-36AB-204B-4143-630214277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826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1EDDB14-384E-C04C-8363-EE76EAD6E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34" y="619458"/>
            <a:ext cx="8054173" cy="950036"/>
          </a:xfrm>
        </p:spPr>
        <p:txBody>
          <a:bodyPr>
            <a:noAutofit/>
          </a:bodyPr>
          <a:lstStyle/>
          <a:p>
            <a:r>
              <a:rPr lang="en-US" sz="1600" b="1" dirty="0">
                <a:latin typeface="Arial" pitchFamily="34"/>
                <a:cs typeface="Arial" pitchFamily="34"/>
              </a:rPr>
              <a:t>Overview of Maslow’s Hierarchy of Needs</a:t>
            </a:r>
            <a:br>
              <a:rPr lang="en-US" sz="1600" b="1" dirty="0">
                <a:latin typeface="Arial" pitchFamily="34"/>
                <a:cs typeface="Arial" pitchFamily="34"/>
              </a:rPr>
            </a:br>
            <a:endParaRPr lang="en-GB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EB8CF-9E22-6779-27CB-25347B9558F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02936" y="3084843"/>
            <a:ext cx="8593017" cy="1735853"/>
          </a:xfrm>
        </p:spPr>
        <p:txBody>
          <a:bodyPr>
            <a:noAutofit/>
          </a:bodyPr>
          <a:lstStyle/>
          <a:p>
            <a:br>
              <a:rPr lang="en-GB" dirty="0"/>
            </a:b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FA9C69-95B7-16F3-8DBE-D67A1C262632}"/>
              </a:ext>
            </a:extLst>
          </p:cNvPr>
          <p:cNvSpPr txBox="1"/>
          <p:nvPr/>
        </p:nvSpPr>
        <p:spPr>
          <a:xfrm>
            <a:off x="321733" y="1253067"/>
            <a:ext cx="8818855" cy="14291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2" algn="ctr">
              <a:lnSpc>
                <a:spcPct val="90000"/>
              </a:lnSpc>
              <a:spcBef>
                <a:spcPts val="1000"/>
              </a:spcBef>
              <a:buClr>
                <a:srgbClr val="90C226"/>
              </a:buClr>
              <a:buSzPct val="8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Maslow proposed that people are motivated by five levels in a hierarchy</a:t>
            </a:r>
          </a:p>
          <a:p>
            <a:pPr lvl="2" algn="ctr">
              <a:lnSpc>
                <a:spcPct val="90000"/>
              </a:lnSpc>
              <a:spcBef>
                <a:spcPts val="1000"/>
              </a:spcBef>
              <a:buClr>
                <a:srgbClr val="90C226"/>
              </a:buClr>
              <a:buSzPct val="8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kern="1200" cap="none" spc="0" baseline="0" dirty="0"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/>
              <a:buChar char="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404040"/>
              </a:solidFill>
              <a:uFillTx/>
              <a:latin typeface="Arial" pitchFamily="34"/>
              <a:cs typeface="Arial" pitchFamily="34"/>
            </a:endParaRPr>
          </a:p>
        </p:txBody>
      </p:sp>
      <p:graphicFrame>
        <p:nvGraphicFramePr>
          <p:cNvPr id="10" name="Table 1">
            <a:extLst>
              <a:ext uri="{FF2B5EF4-FFF2-40B4-BE49-F238E27FC236}">
                <a16:creationId xmlns:a16="http://schemas.microsoft.com/office/drawing/2014/main" id="{61A3529F-3E10-8EF8-3326-F9CD511C4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0195334"/>
              </p:ext>
            </p:extLst>
          </p:nvPr>
        </p:nvGraphicFramePr>
        <p:xfrm>
          <a:off x="697879" y="2551925"/>
          <a:ext cx="8863223" cy="3125558"/>
        </p:xfrm>
        <a:graphic>
          <a:graphicData uri="http://schemas.openxmlformats.org/drawingml/2006/table">
            <a:tbl>
              <a:tblPr>
                <a:effectLst/>
                <a:tableStyleId>{69012ECD-51FC-41F1-AA8D-1B2483CD663E}</a:tableStyleId>
              </a:tblPr>
              <a:tblGrid>
                <a:gridCol w="1200808">
                  <a:extLst>
                    <a:ext uri="{9D8B030D-6E8A-4147-A177-3AD203B41FA5}">
                      <a16:colId xmlns:a16="http://schemas.microsoft.com/office/drawing/2014/main" val="647828964"/>
                    </a:ext>
                  </a:extLst>
                </a:gridCol>
                <a:gridCol w="2685675">
                  <a:extLst>
                    <a:ext uri="{9D8B030D-6E8A-4147-A177-3AD203B41FA5}">
                      <a16:colId xmlns:a16="http://schemas.microsoft.com/office/drawing/2014/main" val="2332326327"/>
                    </a:ext>
                  </a:extLst>
                </a:gridCol>
                <a:gridCol w="4976740">
                  <a:extLst>
                    <a:ext uri="{9D8B030D-6E8A-4147-A177-3AD203B41FA5}">
                      <a16:colId xmlns:a16="http://schemas.microsoft.com/office/drawing/2014/main" val="804052628"/>
                    </a:ext>
                  </a:extLst>
                </a:gridCol>
              </a:tblGrid>
              <a:tr h="32493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1" dirty="0">
                          <a:latin typeface="Arial" pitchFamily="34"/>
                          <a:cs typeface="Arial" pitchFamily="34"/>
                        </a:rPr>
                        <a:t>Level</a:t>
                      </a:r>
                    </a:p>
                  </a:txBody>
                  <a:tcPr marL="70600" marR="70600" marT="35295" marB="3529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Need Type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Workplace Example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extLst>
                  <a:ext uri="{0D108BD9-81ED-4DB2-BD59-A6C34878D82A}">
                    <a16:rowId xmlns:a16="http://schemas.microsoft.com/office/drawing/2014/main" val="637076348"/>
                  </a:ext>
                </a:extLst>
              </a:tr>
              <a:tr h="56907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dirty="0">
                          <a:latin typeface="Arial" pitchFamily="34"/>
                          <a:cs typeface="Arial" pitchFamily="34"/>
                        </a:rPr>
                        <a:t>1️⃣</a:t>
                      </a:r>
                    </a:p>
                  </a:txBody>
                  <a:tcPr marL="70600" marR="70600" marT="35295" marB="3529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Self-Actualisation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Support in cultural innovation, preserving heritage,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leading projects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extLst>
                  <a:ext uri="{0D108BD9-81ED-4DB2-BD59-A6C34878D82A}">
                    <a16:rowId xmlns:a16="http://schemas.microsoft.com/office/drawing/2014/main" val="3062841726"/>
                  </a:ext>
                </a:extLst>
              </a:tr>
              <a:tr h="32493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dirty="0">
                          <a:latin typeface="Arial" pitchFamily="34"/>
                          <a:cs typeface="Arial" pitchFamily="34"/>
                        </a:rPr>
                        <a:t>2️⃣</a:t>
                      </a:r>
                    </a:p>
                  </a:txBody>
                  <a:tcPr marL="70600" marR="70600" marT="35295" marB="3529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Esteem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Opportunity to learn, being trusted, recognition and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respect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extLst>
                  <a:ext uri="{0D108BD9-81ED-4DB2-BD59-A6C34878D82A}">
                    <a16:rowId xmlns:a16="http://schemas.microsoft.com/office/drawing/2014/main" val="2296349884"/>
                  </a:ext>
                </a:extLst>
              </a:tr>
              <a:tr h="56907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dirty="0">
                          <a:latin typeface="Arial" pitchFamily="34"/>
                          <a:cs typeface="Arial" pitchFamily="34"/>
                        </a:rPr>
                        <a:t>3️⃣</a:t>
                      </a:r>
                    </a:p>
                  </a:txBody>
                  <a:tcPr marL="70600" marR="70600" marT="35295" marB="3529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Love and belonging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Part of the team, value by colleagues, team briefing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extLst>
                  <a:ext uri="{0D108BD9-81ED-4DB2-BD59-A6C34878D82A}">
                    <a16:rowId xmlns:a16="http://schemas.microsoft.com/office/drawing/2014/main" val="3740453857"/>
                  </a:ext>
                </a:extLst>
              </a:tr>
              <a:tr h="56907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dirty="0">
                          <a:latin typeface="Arial" pitchFamily="34"/>
                          <a:cs typeface="Arial" pitchFamily="34"/>
                        </a:rPr>
                        <a:t>4️⃣</a:t>
                      </a:r>
                    </a:p>
                  </a:txBody>
                  <a:tcPr marL="70600" marR="70600" marT="35295" marB="3529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Esteem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Job security against harassment, health benefits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Fair pay, paid breaks, access to sick pay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extLst>
                  <a:ext uri="{0D108BD9-81ED-4DB2-BD59-A6C34878D82A}">
                    <a16:rowId xmlns:a16="http://schemas.microsoft.com/office/drawing/2014/main" val="383424700"/>
                  </a:ext>
                </a:extLst>
              </a:tr>
              <a:tr h="48771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dirty="0">
                          <a:latin typeface="Arial" pitchFamily="34"/>
                          <a:cs typeface="Arial" pitchFamily="34"/>
                        </a:rPr>
                        <a:t>5️⃣</a:t>
                      </a:r>
                    </a:p>
                  </a:txBody>
                  <a:tcPr marL="70600" marR="70600" marT="35295" marB="3529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Physiological needs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Lunch breaks, comfortable workspace, work rotation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0485" marR="70485" marT="35560" marB="35560" anchor="ctr"/>
                </a:tc>
                <a:extLst>
                  <a:ext uri="{0D108BD9-81ED-4DB2-BD59-A6C34878D82A}">
                    <a16:rowId xmlns:a16="http://schemas.microsoft.com/office/drawing/2014/main" val="3887557557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BB9038A-FC4A-1331-0F24-7927DA025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776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E8B14E-E7EB-D122-FFA3-F8FAF4541D4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4133" y="1924334"/>
            <a:ext cx="6360733" cy="4300782"/>
          </a:xfrm>
        </p:spPr>
        <p:txBody>
          <a:bodyPr>
            <a:noAutofit/>
          </a:bodyPr>
          <a:lstStyle/>
          <a:p>
            <a:pPr lvl="0" defTabSz="914400" hangingPunct="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endParaRPr lang="en-US" dirty="0">
              <a:solidFill>
                <a:srgbClr val="000000"/>
              </a:solidFill>
              <a:latin typeface="Arial" pitchFamily="34"/>
              <a:cs typeface="Arial" pitchFamily="34"/>
            </a:endParaRP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dirty="0">
              <a:solidFill>
                <a:srgbClr val="00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48A3DF-607C-A242-D502-787B03D3FDD5}"/>
              </a:ext>
            </a:extLst>
          </p:cNvPr>
          <p:cNvSpPr txBox="1"/>
          <p:nvPr/>
        </p:nvSpPr>
        <p:spPr>
          <a:xfrm>
            <a:off x="3046863" y="1024931"/>
            <a:ext cx="6093724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 defTabSz="914400" hangingPunct="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1" i="1" dirty="0">
                <a:solidFill>
                  <a:srgbClr val="000000"/>
                </a:solidFill>
                <a:latin typeface="Arial" pitchFamily="34"/>
                <a:cs typeface="Arial" pitchFamily="34"/>
              </a:rPr>
              <a:t>Maslow Levels needs Focused: Physiological, Safety, and Belongingness</a:t>
            </a: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endParaRPr lang="en-US" dirty="0">
              <a:solidFill>
                <a:srgbClr val="000000"/>
              </a:solidFill>
              <a:latin typeface="Arial" pitchFamily="34"/>
              <a:cs typeface="Arial" pitchFamily="34"/>
            </a:endParaRP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1" dirty="0">
                <a:solidFill>
                  <a:srgbClr val="000000"/>
                </a:solidFill>
                <a:latin typeface="Arial" pitchFamily="34"/>
                <a:cs typeface="Arial" pitchFamily="34"/>
              </a:rPr>
              <a:t>  Strategies</a:t>
            </a:r>
            <a: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  <a:t>:</a:t>
            </a: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buSzPct val="10000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  <a:t>Offer competitive pay and safe working conditions </a:t>
            </a: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buSzPct val="10000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  <a:t>Provide training  from 3 to 6 months and clear career paths</a:t>
            </a: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buSzPct val="10000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  <a:t>Create a friendly and safe environment and constant engaging with the Gallery team</a:t>
            </a: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buSzPct val="10000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  <a:t>Introduce health benefits and holiday pay</a:t>
            </a: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buSzPct val="10000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  <a:t>Recognized small achievements </a:t>
            </a: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buSzPct val="10000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  <a:t>Encourage inclusion in team discussions and decisions</a:t>
            </a: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endParaRPr lang="en-US" dirty="0">
              <a:solidFill>
                <a:srgbClr val="000000"/>
              </a:solidFill>
              <a:latin typeface="Arial" pitchFamily="34"/>
              <a:cs typeface="Arial" pitchFamily="34"/>
            </a:endParaRP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b="1" dirty="0">
                <a:solidFill>
                  <a:srgbClr val="000000"/>
                </a:solidFill>
                <a:latin typeface="Arial" pitchFamily="34"/>
                <a:cs typeface="Arial" pitchFamily="34"/>
              </a:rPr>
              <a:t>Task:</a:t>
            </a:r>
            <a:r>
              <a:rPr lang="en-US" dirty="0">
                <a:solidFill>
                  <a:srgbClr val="000000"/>
                </a:solidFill>
                <a:latin typeface="Arial" pitchFamily="34"/>
                <a:cs typeface="Arial" pitchFamily="34"/>
              </a:rPr>
              <a:t> Make  Event Assistant  feel secure, supported, and valued.</a:t>
            </a:r>
          </a:p>
          <a:p>
            <a:pPr lvl="0" defTabSz="914400" hangingPunct="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dirty="0">
              <a:solidFill>
                <a:srgbClr val="00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732674C-E07F-CE43-96E5-1C6D898B6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5539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D086C3D-3C5A-5892-B8E9-92F977706D18}"/>
              </a:ext>
            </a:extLst>
          </p:cNvPr>
          <p:cNvSpPr txBox="1"/>
          <p:nvPr/>
        </p:nvSpPr>
        <p:spPr>
          <a:xfrm>
            <a:off x="3046863" y="286267"/>
            <a:ext cx="6093724" cy="62786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400" b="0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Maslow Levels </a:t>
            </a:r>
            <a:r>
              <a:rPr lang="en-US" dirty="0">
                <a:solidFill>
                  <a:schemeClr val="tx2"/>
                </a:solidFill>
                <a:latin typeface="Arial" pitchFamily="34"/>
                <a:cs typeface="Arial" pitchFamily="34"/>
              </a:rPr>
              <a:t>of needs</a:t>
            </a: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: Esteem and Self-Actualization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</a:br>
            <a:endParaRPr lang="en-US" sz="1800" b="0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Strategies: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Involve </a:t>
            </a:r>
            <a:r>
              <a:rPr lang="en-US" dirty="0">
                <a:solidFill>
                  <a:schemeClr val="tx2"/>
                </a:solidFill>
                <a:latin typeface="Arial" pitchFamily="34"/>
                <a:cs typeface="Arial" pitchFamily="34"/>
              </a:rPr>
              <a:t>Assistant </a:t>
            </a: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in strategic planning and innovation</a:t>
            </a:r>
            <a:r>
              <a:rPr lang="en-US" dirty="0">
                <a:solidFill>
                  <a:schemeClr val="tx2"/>
                </a:solidFill>
                <a:latin typeface="Arial" pitchFamily="34"/>
                <a:cs typeface="Arial" pitchFamily="34"/>
              </a:rPr>
              <a:t> art</a:t>
            </a: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 projects 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Offer performance-based incentives </a:t>
            </a:r>
            <a:r>
              <a:rPr lang="en-US" dirty="0">
                <a:solidFill>
                  <a:schemeClr val="tx2"/>
                </a:solidFill>
                <a:latin typeface="Arial" pitchFamily="34"/>
                <a:cs typeface="Arial" pitchFamily="34"/>
              </a:rPr>
              <a:t>like employer of the month</a:t>
            </a:r>
            <a:endParaRPr lang="en-US" sz="1800" b="0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Encourage continuous professional development </a:t>
            </a:r>
            <a:r>
              <a:rPr lang="en-US" dirty="0">
                <a:solidFill>
                  <a:schemeClr val="tx2"/>
                </a:solidFill>
                <a:latin typeface="Arial" pitchFamily="34"/>
                <a:cs typeface="Arial" pitchFamily="34"/>
              </a:rPr>
              <a:t>by contract review in one year time</a:t>
            </a:r>
            <a:endParaRPr lang="en-US" sz="1800" b="0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Recognized achievements and celebrate team success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Provide flexibility and trust in leadership roles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</a:br>
            <a:endParaRPr lang="en-US" sz="1800" b="0" i="0" u="none" strike="noStrike" kern="1200" cap="none" spc="0" baseline="0" dirty="0">
              <a:solidFill>
                <a:schemeClr val="tx2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chemeClr val="tx2"/>
                </a:solidFill>
                <a:latin typeface="Arial" pitchFamily="34"/>
                <a:cs typeface="Arial" pitchFamily="34"/>
              </a:rPr>
              <a:t>Task</a:t>
            </a:r>
            <a:r>
              <a:rPr lang="en-US" sz="1800" b="0" i="0" u="none" strike="noStrike" kern="1200" cap="none" spc="0" baseline="0" dirty="0">
                <a:solidFill>
                  <a:schemeClr val="tx2"/>
                </a:solidFill>
                <a:uFillTx/>
                <a:latin typeface="Arial" pitchFamily="34"/>
                <a:cs typeface="Arial" pitchFamily="34"/>
              </a:rPr>
              <a:t>: Enable  event Assistant to achieve personal growth and contribute strategically.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FEE0E23-21DD-F35A-2C0F-3C066D584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15384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87EA-8BB3-79C6-656A-1A8ABD658D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1477109"/>
            <a:ext cx="4222117" cy="3127679"/>
          </a:xfrm>
        </p:spPr>
        <p:txBody>
          <a:bodyPr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-The right candidate should have a flexible working attitude  with analytic thinking  and creative mind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-candidate needs to track a progress and should be data driven in optimizing reaching right goals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-collaborating approach with rapid decisions making and executions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 professional approach willing to progress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1DF94A-DA27-1E29-408E-F5360E814F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622999"/>
            <a:ext cx="4222117" cy="854110"/>
          </a:xfrm>
        </p:spPr>
        <p:txBody>
          <a:bodyPr/>
          <a:lstStyle/>
          <a:p>
            <a:fld id="{5AB655EB-786E-4EB1-A404-25F158CD4118}" type="slidenum">
              <a:rPr lang="en-US" smtClean="0"/>
              <a:t>14</a:t>
            </a:fld>
            <a:r>
              <a:rPr lang="en-US" dirty="0"/>
              <a:t>.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18" name="Picture Placeholder 17" descr="White objects on a white surface">
            <a:extLst>
              <a:ext uri="{FF2B5EF4-FFF2-40B4-BE49-F238E27FC236}">
                <a16:creationId xmlns:a16="http://schemas.microsoft.com/office/drawing/2014/main" id="{2DF43209-08B5-4410-CE46-63D3FC42015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2" r="112"/>
          <a:stretch/>
        </p:blipFill>
        <p:spPr/>
      </p:pic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BC57C-117B-9650-4F1B-3229CD877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979" y="1228298"/>
            <a:ext cx="11107888" cy="3889611"/>
          </a:xfrm>
        </p:spPr>
        <p:txBody>
          <a:bodyPr/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Armstrong 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M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Amstrong’s handbook of human resources management practice.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Fifteen editions., London, England: New York, New Delhi India: Kogan Page Taormina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b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Kess‑Momoh, A.J., Tula, S.T., Bello, B.G., Omotoye, G.B. and Daraojimba, A.I.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(2024) ‘Strategic human resource management in the 21st century: A review of trends and innovations’,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World Journal of Advanced Research and Reviews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21(1), pp. 746–757.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R.J. and Gao, J.H.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(2013) ‘Maslow and the motivation hierarchy: Measuring satisfaction of the needs’,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American Journal of Psychology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126(2), pp. 155–177.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Southbank Centre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Hayward Gallery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https://www.southbankcentre.co.uk/venues/hayward-gallery/ (Accessed: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16.3.2026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Vauxhall Society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(2010)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Crown Works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Archived 19 June 2010. Available at: Internet Archive Wayback Machine (accessed:15.3.2026.).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Ware, J.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London’s Hayward Gallery director Ralph Rugoff to step down after 20 years in role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The Art Newspaper, 10 September. 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https://www.theartnewspaper.com/2025/09/10/londons-hayward-gallery-director-ralph-rugoff-to-step-down-after-20-years-in-role (Accessed: March 2026).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Wilkinson, A Redma, T. &amp; Dundon,  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(2016)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Contemporary Human Resource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Text and Cases. 5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Edition. Harlow: Pearson Education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Wikipedia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Hayward Gallery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https://en.wikipedia.org/wiki/Hayward_Gallery (Accessed: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March 2026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4248A-E8F1-D102-AA89-DE9D7CFDEC0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7133" y="286603"/>
            <a:ext cx="11497733" cy="504967"/>
          </a:xfrm>
        </p:spPr>
        <p:txBody>
          <a:bodyPr/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Reference: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37ABCA-FC9F-7CB1-6D52-74012712C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7922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F782DA7-86C0-4A84-A860-11A1E6E3FB6B}">
  <ds:schemaRefs>
    <ds:schemaRef ds:uri="http://www.w3.org/XML/1998/namespace"/>
    <ds:schemaRef ds:uri="http://schemas.microsoft.com/office/2006/documentManagement/types"/>
    <ds:schemaRef ds:uri="http://purl.org/dc/elements/1.1/"/>
    <ds:schemaRef ds:uri="http://purl.org/dc/terms/"/>
    <ds:schemaRef ds:uri="http://purl.org/dc/dcmitype/"/>
    <ds:schemaRef ds:uri="http://schemas.microsoft.com/office/infopath/2007/PartnerControls"/>
    <ds:schemaRef ds:uri="71af3243-3dd4-4a8d-8c0d-dd76da1f02a5"/>
    <ds:schemaRef ds:uri="http://schemas.microsoft.com/sharepoint/v3"/>
    <ds:schemaRef ds:uri="http://schemas.microsoft.com/office/2006/metadata/properties"/>
    <ds:schemaRef ds:uri="http://schemas.openxmlformats.org/package/2006/metadata/core-properties"/>
    <ds:schemaRef ds:uri="230e9df3-be65-4c73-a93b-d1236ebd677e"/>
    <ds:schemaRef ds:uri="16c05727-aa75-4e4a-9b5f-8a80a1165891"/>
  </ds:schemaRefs>
</ds:datastoreItem>
</file>

<file path=customXml/itemProps3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2928</TotalTime>
  <Words>1460</Words>
  <Application>Microsoft Office PowerPoint</Application>
  <PresentationFormat>Widescreen</PresentationFormat>
  <Paragraphs>157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Century Gothic</vt:lpstr>
      <vt:lpstr>Wingdings 3</vt:lpstr>
      <vt:lpstr>Ion</vt:lpstr>
      <vt:lpstr>     </vt:lpstr>
      <vt:lpstr>  Table of content :  1. Student details  2. Table of content   3-4. Introduction to company  5-6. Job analysis  7. Job Analysis in six dimension  8 -9.Job Description  10.Job Objectives  11-13.Overview of Marlow's Hierarchy of needs  14.Conclusion  15.References  4</vt:lpstr>
      <vt:lpstr>Introduction to a company </vt:lpstr>
      <vt:lpstr>PowerPoint Presentation</vt:lpstr>
      <vt:lpstr>      JOB ANALYIS       Job Title: Event Assistant   Location: South Bank  Department : Arts Planning &amp; Producing  Employment type- Permanent Full time  Workplace type: Hybrid    The deadline for applications is 23:59 on the closing date for the job posting ON 26.3.2026.                                                                                                                                                                                                                                                          </vt:lpstr>
      <vt:lpstr>Job Analyses  -Hayward gallery are looking for an event assistant who can deliver exhibitions , artists and community programs in engaging way.   -The position is advertised for 3 weeks .   -Once the person has been allocated relevant training  will be offered for  6 months after one month probation period.  -An adequate candidate will be chosen after several steps of interviews and one digital skill test     </vt:lpstr>
      <vt:lpstr>PowerPoint Presentation</vt:lpstr>
      <vt:lpstr>PowerPoint Presentation</vt:lpstr>
      <vt:lpstr>      </vt:lpstr>
      <vt:lpstr>Job objectives   </vt:lpstr>
      <vt:lpstr>Overview of Maslow’s Hierarchy of Needs </vt:lpstr>
      <vt:lpstr>PowerPoint Presentation</vt:lpstr>
      <vt:lpstr>PowerPoint Presentation</vt:lpstr>
      <vt:lpstr>-The right candidate should have a flexible working attitude  with analytic thinking  and creative mind  -candidate needs to track a progress and should be data driven in optimizing reaching right goals -collaborating approach with rapid decisions making and executions - professional approach willing to progress </vt:lpstr>
      <vt:lpstr>Armstrong , M (2020) Amstrong’s handbook of human resources management practice. Fifteen editions., London, England: New York, New Delhi India: Kogan Page Taormina,  Kess‑Momoh, A.J., Tula, S.T., Bello, B.G., Omotoye, G.B. and Daraojimba, A.I. (2024) ‘Strategic human resource management in the 21st century: A review of trends and innovations’, World Journal of Advanced Research and Reviews, 21(1), pp. 746–757.  R.J. and Gao, J.H. (2013) ‘Maslow and the motivation hierarchy: Measuring satisfaction of the needs’, American Journal of Psychology, 126(2), pp. 155–177.  Southbank Centre (2026) Hayward Gallery. Available at: https://www.southbankcentre.co.uk/venues/hayward-gallery/ (Accessed: 16.3.2026 ).  Vauxhall Society (2010) Crown Works. Archived 19 June 2010. Available at: Internet Archive Wayback Machine (accessed:15.3.2026.).  Ware, J. (2025) London’s Hayward Gallery director Ralph Rugoff to step down after 20 years in role. The Art Newspaper, 10 September.  Available at: https://www.theartnewspaper.com/2025/09/10/londons-hayward-gallery-director-ralph-rugoff-to-step-down-after-20-years-in-role (Accessed: March 2026).  Wilkinson, A Redma, T. &amp; Dundon,  T. (2016) Contemporary Human Resource Management: Text and Cases. 5th Edition. Harlow: Pearson Education  Wikipedia (2026) Hayward Gallery. Available at: https://en.wikipedia.org/wiki/Hayward_Gallery (Accessed: March 2026).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Dordo Koprivica (2427812)</dc:creator>
  <cp:lastModifiedBy>Dordo Koprivica (2427812)</cp:lastModifiedBy>
  <cp:revision>44</cp:revision>
  <dcterms:created xsi:type="dcterms:W3CDTF">2026-03-16T21:00:07Z</dcterms:created>
  <dcterms:modified xsi:type="dcterms:W3CDTF">2026-03-18T21:54:17Z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