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4660"/>
  </p:normalViewPr>
  <p:slideViewPr>
    <p:cSldViewPr snapToGrid="0">
      <p:cViewPr varScale="1">
        <p:scale>
          <a:sx n="120" d="100"/>
          <a:sy n="120" d="100"/>
        </p:scale>
        <p:origin x="39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8CD84C-BB23-4BCA-A5B3-5E7CF6030CFD}" type="doc">
      <dgm:prSet loTypeId="urn:microsoft.com/office/officeart/2008/layout/LinedList" loCatId="list" qsTypeId="urn:microsoft.com/office/officeart/2005/8/quickstyle/simple2" qsCatId="simple" csTypeId="urn:microsoft.com/office/officeart/2005/8/colors/colorful1" csCatId="colorful" phldr="1"/>
      <dgm:spPr/>
      <dgm:t>
        <a:bodyPr/>
        <a:lstStyle/>
        <a:p>
          <a:endParaRPr lang="en-GB"/>
        </a:p>
      </dgm:t>
    </dgm:pt>
    <dgm:pt modelId="{98DA24FA-7FEB-4827-9301-BBF6866F09C6}">
      <dgm:prSet custT="1"/>
      <dgm:spPr/>
      <dgm:t>
        <a:bodyPr/>
        <a:lstStyle/>
        <a:p>
          <a:r>
            <a:rPr lang="en-US" sz="1200" dirty="0">
              <a:latin typeface="Arial" panose="020B0604020202020204" pitchFamily="34" charset="0"/>
              <a:cs typeface="Arial" panose="020B0604020202020204" pitchFamily="34" charset="0"/>
            </a:rPr>
            <a:t>Coal mining in Llanelli before 1800 laid the groundwork for the town’s industrial growth, utilizing shallow drift mines which were the primary method due to the technological constraints of the period (Deane &amp; Cole, 1969).</a:t>
          </a:r>
          <a:endParaRPr lang="en-GB" sz="1200" dirty="0">
            <a:latin typeface="Arial" panose="020B0604020202020204" pitchFamily="34" charset="0"/>
            <a:cs typeface="Arial" panose="020B0604020202020204" pitchFamily="34" charset="0"/>
          </a:endParaRPr>
        </a:p>
      </dgm:t>
    </dgm:pt>
    <dgm:pt modelId="{A9270E1C-F848-45D2-A411-4C5E515F88F0}" type="parTrans" cxnId="{17EC62FD-7335-4734-BB8B-0B4F93945F73}">
      <dgm:prSet/>
      <dgm:spPr/>
      <dgm:t>
        <a:bodyPr/>
        <a:lstStyle/>
        <a:p>
          <a:endParaRPr lang="en-GB"/>
        </a:p>
      </dgm:t>
    </dgm:pt>
    <dgm:pt modelId="{5F465862-81A2-4F51-87C0-D2DF2891B217}" type="sibTrans" cxnId="{17EC62FD-7335-4734-BB8B-0B4F93945F73}">
      <dgm:prSet/>
      <dgm:spPr/>
      <dgm:t>
        <a:bodyPr/>
        <a:lstStyle/>
        <a:p>
          <a:endParaRPr lang="en-GB"/>
        </a:p>
      </dgm:t>
    </dgm:pt>
    <dgm:pt modelId="{0990135F-D24D-4F59-B1A6-5F83832E47A6}">
      <dgm:prSet custT="1"/>
      <dgm:spPr/>
      <dgm:t>
        <a:bodyPr/>
        <a:lstStyle/>
        <a:p>
          <a:r>
            <a:rPr lang="en-US" sz="1200" dirty="0">
              <a:latin typeface="Arial" panose="020B0604020202020204" pitchFamily="34" charset="0"/>
              <a:cs typeface="Arial" panose="020B0604020202020204" pitchFamily="34" charset="0"/>
            </a:rPr>
            <a:t>The use of shallow drift mines highlighted the technological limitations of the time, restricting mining operations to accessible coal seams and shaping the scale of early industrial activities in Llanelli (Deane &amp; Cole, 1969).</a:t>
          </a:r>
          <a:endParaRPr lang="en-GB" sz="1200" dirty="0">
            <a:latin typeface="Arial" panose="020B0604020202020204" pitchFamily="34" charset="0"/>
            <a:cs typeface="Arial" panose="020B0604020202020204" pitchFamily="34" charset="0"/>
          </a:endParaRPr>
        </a:p>
      </dgm:t>
    </dgm:pt>
    <dgm:pt modelId="{F97690C3-0683-464C-B9C5-12A43E2E6C58}" type="parTrans" cxnId="{3C56DF7F-6DF1-4E50-9684-38B145BF2487}">
      <dgm:prSet/>
      <dgm:spPr/>
      <dgm:t>
        <a:bodyPr/>
        <a:lstStyle/>
        <a:p>
          <a:endParaRPr lang="en-GB"/>
        </a:p>
      </dgm:t>
    </dgm:pt>
    <dgm:pt modelId="{AF7D9931-BCF8-4A9D-8B8F-4457CBBDE804}" type="sibTrans" cxnId="{3C56DF7F-6DF1-4E50-9684-38B145BF2487}">
      <dgm:prSet/>
      <dgm:spPr/>
      <dgm:t>
        <a:bodyPr/>
        <a:lstStyle/>
        <a:p>
          <a:endParaRPr lang="en-GB"/>
        </a:p>
      </dgm:t>
    </dgm:pt>
    <dgm:pt modelId="{21C9A23C-9A47-40FD-B8B9-78BA3067BD46}">
      <dgm:prSet custT="1"/>
      <dgm:spPr/>
      <dgm:t>
        <a:bodyPr/>
        <a:lstStyle/>
        <a:p>
          <a:r>
            <a:rPr lang="en-US" sz="1200" dirty="0">
              <a:latin typeface="Arial" panose="020B0604020202020204" pitchFamily="34" charset="0"/>
              <a:cs typeface="Arial" panose="020B0604020202020204" pitchFamily="34" charset="0"/>
            </a:rPr>
            <a:t>The dependence on child labor in hazardous mining conditions underscored the severe poverty and limited educational opportunities faced by Llanelli’s working-class families, reflecting broader social challenges of the industrial era (Davin, 1982).</a:t>
          </a:r>
          <a:endParaRPr lang="en-GB" sz="1200" dirty="0">
            <a:latin typeface="Arial" panose="020B0604020202020204" pitchFamily="34" charset="0"/>
            <a:cs typeface="Arial" panose="020B0604020202020204" pitchFamily="34" charset="0"/>
          </a:endParaRPr>
        </a:p>
      </dgm:t>
    </dgm:pt>
    <dgm:pt modelId="{304562B3-3549-479E-8D4C-D06A795ABEB3}" type="parTrans" cxnId="{D0810C5D-938D-496A-AE90-F7E2439C5366}">
      <dgm:prSet/>
      <dgm:spPr/>
      <dgm:t>
        <a:bodyPr/>
        <a:lstStyle/>
        <a:p>
          <a:endParaRPr lang="en-GB"/>
        </a:p>
      </dgm:t>
    </dgm:pt>
    <dgm:pt modelId="{A514322A-C0D6-47ED-95A8-FFFF0AA1686F}" type="sibTrans" cxnId="{D0810C5D-938D-496A-AE90-F7E2439C5366}">
      <dgm:prSet/>
      <dgm:spPr/>
      <dgm:t>
        <a:bodyPr/>
        <a:lstStyle/>
        <a:p>
          <a:endParaRPr lang="en-GB"/>
        </a:p>
      </dgm:t>
    </dgm:pt>
    <dgm:pt modelId="{A0C189A3-37AA-437C-91B6-69E88E744E2A}">
      <dgm:prSet custT="1"/>
      <dgm:spPr/>
      <dgm:t>
        <a:bodyPr/>
        <a:lstStyle/>
        <a:p>
          <a:r>
            <a:rPr lang="en-US" sz="1200" dirty="0">
              <a:latin typeface="Arial" panose="020B0604020202020204" pitchFamily="34" charset="0"/>
              <a:cs typeface="Arial" panose="020B0604020202020204" pitchFamily="34" charset="0"/>
            </a:rPr>
            <a:t>The prevalence of child labor not only affected the safety and well-being of young workers but also influenced the social fabric of Llanelli, perpetuating cycles of poverty and limiting upward mobility within the community (Davin, 1982).</a:t>
          </a:r>
          <a:endParaRPr lang="en-GB" sz="1200" dirty="0">
            <a:latin typeface="Arial" panose="020B0604020202020204" pitchFamily="34" charset="0"/>
            <a:cs typeface="Arial" panose="020B0604020202020204" pitchFamily="34" charset="0"/>
          </a:endParaRPr>
        </a:p>
      </dgm:t>
    </dgm:pt>
    <dgm:pt modelId="{97547118-AD64-4765-BCAA-11222B69CB82}" type="parTrans" cxnId="{36AAE8B7-3A88-4869-A386-01D60196CA8F}">
      <dgm:prSet/>
      <dgm:spPr/>
      <dgm:t>
        <a:bodyPr/>
        <a:lstStyle/>
        <a:p>
          <a:endParaRPr lang="en-GB"/>
        </a:p>
      </dgm:t>
    </dgm:pt>
    <dgm:pt modelId="{3AF192EB-39ED-4BF7-AC83-FEB9A48CAE58}" type="sibTrans" cxnId="{36AAE8B7-3A88-4869-A386-01D60196CA8F}">
      <dgm:prSet/>
      <dgm:spPr/>
      <dgm:t>
        <a:bodyPr/>
        <a:lstStyle/>
        <a:p>
          <a:endParaRPr lang="en-GB"/>
        </a:p>
      </dgm:t>
    </dgm:pt>
    <dgm:pt modelId="{35FD090E-FE1C-48CE-9B48-B6F8AE5544C8}" type="pres">
      <dgm:prSet presAssocID="{438CD84C-BB23-4BCA-A5B3-5E7CF6030CFD}" presName="vert0" presStyleCnt="0">
        <dgm:presLayoutVars>
          <dgm:dir/>
          <dgm:animOne val="branch"/>
          <dgm:animLvl val="lvl"/>
        </dgm:presLayoutVars>
      </dgm:prSet>
      <dgm:spPr/>
    </dgm:pt>
    <dgm:pt modelId="{4F173225-A9C2-4484-9302-23A228B496C6}" type="pres">
      <dgm:prSet presAssocID="{98DA24FA-7FEB-4827-9301-BBF6866F09C6}" presName="thickLine" presStyleLbl="alignNode1" presStyleIdx="0" presStyleCnt="4"/>
      <dgm:spPr/>
    </dgm:pt>
    <dgm:pt modelId="{A6381CBA-A2B3-4134-B9FE-C68C0292BB55}" type="pres">
      <dgm:prSet presAssocID="{98DA24FA-7FEB-4827-9301-BBF6866F09C6}" presName="horz1" presStyleCnt="0"/>
      <dgm:spPr/>
    </dgm:pt>
    <dgm:pt modelId="{02BEC637-0DF1-456C-97A7-820CB10D7F17}" type="pres">
      <dgm:prSet presAssocID="{98DA24FA-7FEB-4827-9301-BBF6866F09C6}" presName="tx1" presStyleLbl="revTx" presStyleIdx="0" presStyleCnt="4"/>
      <dgm:spPr/>
    </dgm:pt>
    <dgm:pt modelId="{B5C3DAEC-DC77-46EF-8FCE-A268ABCB2BB4}" type="pres">
      <dgm:prSet presAssocID="{98DA24FA-7FEB-4827-9301-BBF6866F09C6}" presName="vert1" presStyleCnt="0"/>
      <dgm:spPr/>
    </dgm:pt>
    <dgm:pt modelId="{B39C1FB6-19ED-4EFE-A392-51E206962B43}" type="pres">
      <dgm:prSet presAssocID="{A0C189A3-37AA-437C-91B6-69E88E744E2A}" presName="thickLine" presStyleLbl="alignNode1" presStyleIdx="1" presStyleCnt="4"/>
      <dgm:spPr/>
    </dgm:pt>
    <dgm:pt modelId="{8AB8B415-8E5C-4694-9C0B-CD800FB7B033}" type="pres">
      <dgm:prSet presAssocID="{A0C189A3-37AA-437C-91B6-69E88E744E2A}" presName="horz1" presStyleCnt="0"/>
      <dgm:spPr/>
    </dgm:pt>
    <dgm:pt modelId="{6914E97D-1A35-47D3-983D-6F783CC21D5C}" type="pres">
      <dgm:prSet presAssocID="{A0C189A3-37AA-437C-91B6-69E88E744E2A}" presName="tx1" presStyleLbl="revTx" presStyleIdx="1" presStyleCnt="4"/>
      <dgm:spPr/>
    </dgm:pt>
    <dgm:pt modelId="{9FB0721B-4B64-4A0E-99C2-299FC0B7E0CA}" type="pres">
      <dgm:prSet presAssocID="{A0C189A3-37AA-437C-91B6-69E88E744E2A}" presName="vert1" presStyleCnt="0"/>
      <dgm:spPr/>
    </dgm:pt>
    <dgm:pt modelId="{54F22247-42A8-4AAB-8FE4-DE8E50205B6E}" type="pres">
      <dgm:prSet presAssocID="{21C9A23C-9A47-40FD-B8B9-78BA3067BD46}" presName="thickLine" presStyleLbl="alignNode1" presStyleIdx="2" presStyleCnt="4"/>
      <dgm:spPr/>
    </dgm:pt>
    <dgm:pt modelId="{3FF71CC9-F4D4-4B28-881F-BB6B155CD747}" type="pres">
      <dgm:prSet presAssocID="{21C9A23C-9A47-40FD-B8B9-78BA3067BD46}" presName="horz1" presStyleCnt="0"/>
      <dgm:spPr/>
    </dgm:pt>
    <dgm:pt modelId="{CD6FA6EB-1A2F-44C9-9A90-C236B57F1718}" type="pres">
      <dgm:prSet presAssocID="{21C9A23C-9A47-40FD-B8B9-78BA3067BD46}" presName="tx1" presStyleLbl="revTx" presStyleIdx="2" presStyleCnt="4"/>
      <dgm:spPr/>
    </dgm:pt>
    <dgm:pt modelId="{52B272A6-ABB3-42E6-8B81-8EDD9DA35D2D}" type="pres">
      <dgm:prSet presAssocID="{21C9A23C-9A47-40FD-B8B9-78BA3067BD46}" presName="vert1" presStyleCnt="0"/>
      <dgm:spPr/>
    </dgm:pt>
    <dgm:pt modelId="{CD311764-6402-4072-84B9-68D53D73EC47}" type="pres">
      <dgm:prSet presAssocID="{0990135F-D24D-4F59-B1A6-5F83832E47A6}" presName="thickLine" presStyleLbl="alignNode1" presStyleIdx="3" presStyleCnt="4"/>
      <dgm:spPr/>
    </dgm:pt>
    <dgm:pt modelId="{21F97238-4C04-4ABF-A146-71721B95ED74}" type="pres">
      <dgm:prSet presAssocID="{0990135F-D24D-4F59-B1A6-5F83832E47A6}" presName="horz1" presStyleCnt="0"/>
      <dgm:spPr/>
    </dgm:pt>
    <dgm:pt modelId="{B2AAF033-FFF0-40A4-ACA7-DC20DF0D69F4}" type="pres">
      <dgm:prSet presAssocID="{0990135F-D24D-4F59-B1A6-5F83832E47A6}" presName="tx1" presStyleLbl="revTx" presStyleIdx="3" presStyleCnt="4"/>
      <dgm:spPr/>
    </dgm:pt>
    <dgm:pt modelId="{FAED3AAF-D440-45FA-9C36-158DB7583788}" type="pres">
      <dgm:prSet presAssocID="{0990135F-D24D-4F59-B1A6-5F83832E47A6}" presName="vert1" presStyleCnt="0"/>
      <dgm:spPr/>
    </dgm:pt>
  </dgm:ptLst>
  <dgm:cxnLst>
    <dgm:cxn modelId="{4F278E01-638B-400E-9CDC-FECE2FAFB6E4}" type="presOf" srcId="{98DA24FA-7FEB-4827-9301-BBF6866F09C6}" destId="{02BEC637-0DF1-456C-97A7-820CB10D7F17}" srcOrd="0" destOrd="0" presId="urn:microsoft.com/office/officeart/2008/layout/LinedList"/>
    <dgm:cxn modelId="{A205354B-2EA7-4DDA-B69C-2C4918E379C9}" type="presOf" srcId="{A0C189A3-37AA-437C-91B6-69E88E744E2A}" destId="{6914E97D-1A35-47D3-983D-6F783CC21D5C}" srcOrd="0" destOrd="0" presId="urn:microsoft.com/office/officeart/2008/layout/LinedList"/>
    <dgm:cxn modelId="{347B2B4D-21FA-4806-B0D6-BD1FD61E3356}" type="presOf" srcId="{0990135F-D24D-4F59-B1A6-5F83832E47A6}" destId="{B2AAF033-FFF0-40A4-ACA7-DC20DF0D69F4}" srcOrd="0" destOrd="0" presId="urn:microsoft.com/office/officeart/2008/layout/LinedList"/>
    <dgm:cxn modelId="{D0810C5D-938D-496A-AE90-F7E2439C5366}" srcId="{438CD84C-BB23-4BCA-A5B3-5E7CF6030CFD}" destId="{21C9A23C-9A47-40FD-B8B9-78BA3067BD46}" srcOrd="2" destOrd="0" parTransId="{304562B3-3549-479E-8D4C-D06A795ABEB3}" sibTransId="{A514322A-C0D6-47ED-95A8-FFFF0AA1686F}"/>
    <dgm:cxn modelId="{3C56DF7F-6DF1-4E50-9684-38B145BF2487}" srcId="{438CD84C-BB23-4BCA-A5B3-5E7CF6030CFD}" destId="{0990135F-D24D-4F59-B1A6-5F83832E47A6}" srcOrd="3" destOrd="0" parTransId="{F97690C3-0683-464C-B9C5-12A43E2E6C58}" sibTransId="{AF7D9931-BCF8-4A9D-8B8F-4457CBBDE804}"/>
    <dgm:cxn modelId="{76D454B4-44F9-4EA0-A859-FA0A3355E79E}" type="presOf" srcId="{438CD84C-BB23-4BCA-A5B3-5E7CF6030CFD}" destId="{35FD090E-FE1C-48CE-9B48-B6F8AE5544C8}" srcOrd="0" destOrd="0" presId="urn:microsoft.com/office/officeart/2008/layout/LinedList"/>
    <dgm:cxn modelId="{36AAE8B7-3A88-4869-A386-01D60196CA8F}" srcId="{438CD84C-BB23-4BCA-A5B3-5E7CF6030CFD}" destId="{A0C189A3-37AA-437C-91B6-69E88E744E2A}" srcOrd="1" destOrd="0" parTransId="{97547118-AD64-4765-BCAA-11222B69CB82}" sibTransId="{3AF192EB-39ED-4BF7-AC83-FEB9A48CAE58}"/>
    <dgm:cxn modelId="{86D756F9-DB92-44C7-96A1-9C2B1CBB4241}" type="presOf" srcId="{21C9A23C-9A47-40FD-B8B9-78BA3067BD46}" destId="{CD6FA6EB-1A2F-44C9-9A90-C236B57F1718}" srcOrd="0" destOrd="0" presId="urn:microsoft.com/office/officeart/2008/layout/LinedList"/>
    <dgm:cxn modelId="{17EC62FD-7335-4734-BB8B-0B4F93945F73}" srcId="{438CD84C-BB23-4BCA-A5B3-5E7CF6030CFD}" destId="{98DA24FA-7FEB-4827-9301-BBF6866F09C6}" srcOrd="0" destOrd="0" parTransId="{A9270E1C-F848-45D2-A411-4C5E515F88F0}" sibTransId="{5F465862-81A2-4F51-87C0-D2DF2891B217}"/>
    <dgm:cxn modelId="{C4BA6A42-62D3-4319-A038-C71248E35B5C}" type="presParOf" srcId="{35FD090E-FE1C-48CE-9B48-B6F8AE5544C8}" destId="{4F173225-A9C2-4484-9302-23A228B496C6}" srcOrd="0" destOrd="0" presId="urn:microsoft.com/office/officeart/2008/layout/LinedList"/>
    <dgm:cxn modelId="{FD147A1B-A046-4B2E-8655-AF806249052B}" type="presParOf" srcId="{35FD090E-FE1C-48CE-9B48-B6F8AE5544C8}" destId="{A6381CBA-A2B3-4134-B9FE-C68C0292BB55}" srcOrd="1" destOrd="0" presId="urn:microsoft.com/office/officeart/2008/layout/LinedList"/>
    <dgm:cxn modelId="{89BEC6D0-411D-4BA6-8A48-5881A7E5BB9F}" type="presParOf" srcId="{A6381CBA-A2B3-4134-B9FE-C68C0292BB55}" destId="{02BEC637-0DF1-456C-97A7-820CB10D7F17}" srcOrd="0" destOrd="0" presId="urn:microsoft.com/office/officeart/2008/layout/LinedList"/>
    <dgm:cxn modelId="{48B47BD2-1C82-4079-B538-DF231456F6AA}" type="presParOf" srcId="{A6381CBA-A2B3-4134-B9FE-C68C0292BB55}" destId="{B5C3DAEC-DC77-46EF-8FCE-A268ABCB2BB4}" srcOrd="1" destOrd="0" presId="urn:microsoft.com/office/officeart/2008/layout/LinedList"/>
    <dgm:cxn modelId="{F3F6FE21-26E1-449D-AC03-E34FA5D7AF18}" type="presParOf" srcId="{35FD090E-FE1C-48CE-9B48-B6F8AE5544C8}" destId="{B39C1FB6-19ED-4EFE-A392-51E206962B43}" srcOrd="2" destOrd="0" presId="urn:microsoft.com/office/officeart/2008/layout/LinedList"/>
    <dgm:cxn modelId="{E071E213-62A2-4D38-847B-575A7CDBBA25}" type="presParOf" srcId="{35FD090E-FE1C-48CE-9B48-B6F8AE5544C8}" destId="{8AB8B415-8E5C-4694-9C0B-CD800FB7B033}" srcOrd="3" destOrd="0" presId="urn:microsoft.com/office/officeart/2008/layout/LinedList"/>
    <dgm:cxn modelId="{D3D20D58-B6BA-41C0-BD34-98D4540D9A26}" type="presParOf" srcId="{8AB8B415-8E5C-4694-9C0B-CD800FB7B033}" destId="{6914E97D-1A35-47D3-983D-6F783CC21D5C}" srcOrd="0" destOrd="0" presId="urn:microsoft.com/office/officeart/2008/layout/LinedList"/>
    <dgm:cxn modelId="{F87F002E-8F9D-4079-9915-75CF0BAE6748}" type="presParOf" srcId="{8AB8B415-8E5C-4694-9C0B-CD800FB7B033}" destId="{9FB0721B-4B64-4A0E-99C2-299FC0B7E0CA}" srcOrd="1" destOrd="0" presId="urn:microsoft.com/office/officeart/2008/layout/LinedList"/>
    <dgm:cxn modelId="{C6A68473-FD35-40C3-AAAC-9E38CE1033ED}" type="presParOf" srcId="{35FD090E-FE1C-48CE-9B48-B6F8AE5544C8}" destId="{54F22247-42A8-4AAB-8FE4-DE8E50205B6E}" srcOrd="4" destOrd="0" presId="urn:microsoft.com/office/officeart/2008/layout/LinedList"/>
    <dgm:cxn modelId="{6316D04C-F3D2-46BF-805D-E9C9C030D32C}" type="presParOf" srcId="{35FD090E-FE1C-48CE-9B48-B6F8AE5544C8}" destId="{3FF71CC9-F4D4-4B28-881F-BB6B155CD747}" srcOrd="5" destOrd="0" presId="urn:microsoft.com/office/officeart/2008/layout/LinedList"/>
    <dgm:cxn modelId="{D9A70A3A-51D5-4531-8DA0-6B2B1FFFFC9E}" type="presParOf" srcId="{3FF71CC9-F4D4-4B28-881F-BB6B155CD747}" destId="{CD6FA6EB-1A2F-44C9-9A90-C236B57F1718}" srcOrd="0" destOrd="0" presId="urn:microsoft.com/office/officeart/2008/layout/LinedList"/>
    <dgm:cxn modelId="{8B7A7D09-6F01-414C-8D8B-41B94CAC3770}" type="presParOf" srcId="{3FF71CC9-F4D4-4B28-881F-BB6B155CD747}" destId="{52B272A6-ABB3-42E6-8B81-8EDD9DA35D2D}" srcOrd="1" destOrd="0" presId="urn:microsoft.com/office/officeart/2008/layout/LinedList"/>
    <dgm:cxn modelId="{AC4DEA1F-AC4A-4502-86B6-1160866A37C9}" type="presParOf" srcId="{35FD090E-FE1C-48CE-9B48-B6F8AE5544C8}" destId="{CD311764-6402-4072-84B9-68D53D73EC47}" srcOrd="6" destOrd="0" presId="urn:microsoft.com/office/officeart/2008/layout/LinedList"/>
    <dgm:cxn modelId="{3034DCD6-7E04-4889-A3A7-D3682EB98B1E}" type="presParOf" srcId="{35FD090E-FE1C-48CE-9B48-B6F8AE5544C8}" destId="{21F97238-4C04-4ABF-A146-71721B95ED74}" srcOrd="7" destOrd="0" presId="urn:microsoft.com/office/officeart/2008/layout/LinedList"/>
    <dgm:cxn modelId="{EE512623-7FA6-4479-9262-8096E6647A91}" type="presParOf" srcId="{21F97238-4C04-4ABF-A146-71721B95ED74}" destId="{B2AAF033-FFF0-40A4-ACA7-DC20DF0D69F4}" srcOrd="0" destOrd="0" presId="urn:microsoft.com/office/officeart/2008/layout/LinedList"/>
    <dgm:cxn modelId="{55C70225-C5E1-4545-BC31-EB0BACBFB39F}" type="presParOf" srcId="{21F97238-4C04-4ABF-A146-71721B95ED74}" destId="{FAED3AAF-D440-45FA-9C36-158DB758378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173225-A9C2-4484-9302-23A228B496C6}">
      <dsp:nvSpPr>
        <dsp:cNvPr id="0" name=""/>
        <dsp:cNvSpPr/>
      </dsp:nvSpPr>
      <dsp:spPr>
        <a:xfrm>
          <a:off x="0" y="0"/>
          <a:ext cx="6838484"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2BEC637-0DF1-456C-97A7-820CB10D7F17}">
      <dsp:nvSpPr>
        <dsp:cNvPr id="0" name=""/>
        <dsp:cNvSpPr/>
      </dsp:nvSpPr>
      <dsp:spPr>
        <a:xfrm>
          <a:off x="0" y="0"/>
          <a:ext cx="6838484" cy="7213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Coal mining in Llanelli before 1800 laid the groundwork for the town’s industrial growth, utilizing shallow drift mines which were the primary method due to the technological constraints of the period (Deane &amp; Cole, 1969).</a:t>
          </a:r>
          <a:endParaRPr lang="en-GB" sz="1200" kern="1200" dirty="0">
            <a:latin typeface="Arial" panose="020B0604020202020204" pitchFamily="34" charset="0"/>
            <a:cs typeface="Arial" panose="020B0604020202020204" pitchFamily="34" charset="0"/>
          </a:endParaRPr>
        </a:p>
      </dsp:txBody>
      <dsp:txXfrm>
        <a:off x="0" y="0"/>
        <a:ext cx="6838484" cy="721377"/>
      </dsp:txXfrm>
    </dsp:sp>
    <dsp:sp modelId="{B39C1FB6-19ED-4EFE-A392-51E206962B43}">
      <dsp:nvSpPr>
        <dsp:cNvPr id="0" name=""/>
        <dsp:cNvSpPr/>
      </dsp:nvSpPr>
      <dsp:spPr>
        <a:xfrm>
          <a:off x="0" y="721377"/>
          <a:ext cx="6838484" cy="0"/>
        </a:xfrm>
        <a:prstGeom prst="line">
          <a:avLst/>
        </a:prstGeom>
        <a:solidFill>
          <a:schemeClr val="accent3">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914E97D-1A35-47D3-983D-6F783CC21D5C}">
      <dsp:nvSpPr>
        <dsp:cNvPr id="0" name=""/>
        <dsp:cNvSpPr/>
      </dsp:nvSpPr>
      <dsp:spPr>
        <a:xfrm>
          <a:off x="0" y="721377"/>
          <a:ext cx="6838484" cy="7213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The prevalence of child labor not only affected the safety and well-being of young workers but also influenced the social fabric of Llanelli, perpetuating cycles of poverty and limiting upward mobility within the community (Davin, 1982).</a:t>
          </a:r>
          <a:endParaRPr lang="en-GB" sz="1200" kern="1200" dirty="0">
            <a:latin typeface="Arial" panose="020B0604020202020204" pitchFamily="34" charset="0"/>
            <a:cs typeface="Arial" panose="020B0604020202020204" pitchFamily="34" charset="0"/>
          </a:endParaRPr>
        </a:p>
      </dsp:txBody>
      <dsp:txXfrm>
        <a:off x="0" y="721377"/>
        <a:ext cx="6838484" cy="721377"/>
      </dsp:txXfrm>
    </dsp:sp>
    <dsp:sp modelId="{54F22247-42A8-4AAB-8FE4-DE8E50205B6E}">
      <dsp:nvSpPr>
        <dsp:cNvPr id="0" name=""/>
        <dsp:cNvSpPr/>
      </dsp:nvSpPr>
      <dsp:spPr>
        <a:xfrm>
          <a:off x="0" y="1442754"/>
          <a:ext cx="6838484" cy="0"/>
        </a:xfrm>
        <a:prstGeom prst="line">
          <a:avLst/>
        </a:prstGeom>
        <a:solidFill>
          <a:schemeClr val="accent4">
            <a:hueOff val="0"/>
            <a:satOff val="0"/>
            <a:lumOff val="0"/>
            <a:alphaOff val="0"/>
          </a:schemeClr>
        </a:solidFill>
        <a:ln w="1079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D6FA6EB-1A2F-44C9-9A90-C236B57F1718}">
      <dsp:nvSpPr>
        <dsp:cNvPr id="0" name=""/>
        <dsp:cNvSpPr/>
      </dsp:nvSpPr>
      <dsp:spPr>
        <a:xfrm>
          <a:off x="0" y="1442754"/>
          <a:ext cx="6838484" cy="7213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The dependence on child labor in hazardous mining conditions underscored the severe poverty and limited educational opportunities faced by Llanelli’s working-class families, reflecting broader social challenges of the industrial era (Davin, 1982).</a:t>
          </a:r>
          <a:endParaRPr lang="en-GB" sz="1200" kern="1200" dirty="0">
            <a:latin typeface="Arial" panose="020B0604020202020204" pitchFamily="34" charset="0"/>
            <a:cs typeface="Arial" panose="020B0604020202020204" pitchFamily="34" charset="0"/>
          </a:endParaRPr>
        </a:p>
      </dsp:txBody>
      <dsp:txXfrm>
        <a:off x="0" y="1442754"/>
        <a:ext cx="6838484" cy="721377"/>
      </dsp:txXfrm>
    </dsp:sp>
    <dsp:sp modelId="{CD311764-6402-4072-84B9-68D53D73EC47}">
      <dsp:nvSpPr>
        <dsp:cNvPr id="0" name=""/>
        <dsp:cNvSpPr/>
      </dsp:nvSpPr>
      <dsp:spPr>
        <a:xfrm>
          <a:off x="0" y="2164131"/>
          <a:ext cx="6838484" cy="0"/>
        </a:xfrm>
        <a:prstGeom prst="line">
          <a:avLst/>
        </a:prstGeom>
        <a:solidFill>
          <a:schemeClr val="accent5">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2AAF033-FFF0-40A4-ACA7-DC20DF0D69F4}">
      <dsp:nvSpPr>
        <dsp:cNvPr id="0" name=""/>
        <dsp:cNvSpPr/>
      </dsp:nvSpPr>
      <dsp:spPr>
        <a:xfrm>
          <a:off x="0" y="2164131"/>
          <a:ext cx="6838484" cy="7213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The use of shallow drift mines highlighted the technological limitations of the time, restricting mining operations to accessible coal seams and shaping the scale of early industrial activities in Llanelli (Deane &amp; Cole, 1969).</a:t>
          </a:r>
          <a:endParaRPr lang="en-GB" sz="1200" kern="1200" dirty="0">
            <a:latin typeface="Arial" panose="020B0604020202020204" pitchFamily="34" charset="0"/>
            <a:cs typeface="Arial" panose="020B0604020202020204" pitchFamily="34" charset="0"/>
          </a:endParaRPr>
        </a:p>
      </dsp:txBody>
      <dsp:txXfrm>
        <a:off x="0" y="2164131"/>
        <a:ext cx="6838484" cy="72137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FD443C-BED8-4235-9C34-18302942D58D}" type="datetimeFigureOut">
              <a:rPr lang="en-GB" smtClean="0"/>
              <a:t>28/01/2025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CE77D3-E22A-4B36-9083-9A086D3D1FDA}" type="slidenum">
              <a:rPr lang="en-GB" smtClean="0"/>
              <a:t>‹#›</a:t>
            </a:fld>
            <a:endParaRPr lang="en-GB"/>
          </a:p>
        </p:txBody>
      </p:sp>
    </p:spTree>
    <p:extLst>
      <p:ext uri="{BB962C8B-B14F-4D97-AF65-F5344CB8AC3E}">
        <p14:creationId xmlns:p14="http://schemas.microsoft.com/office/powerpoint/2010/main" val="1496470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281396C-1F39-425E-AC48-D373215F9EF9}"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E0D42D-6333-48D8-B5D2-4EF5B69F807B}" type="slidenum">
              <a:rPr lang="en-GB" smtClean="0"/>
              <a:t>‹#›</a:t>
            </a:fld>
            <a:endParaRPr lang="en-GB"/>
          </a:p>
        </p:txBody>
      </p:sp>
    </p:spTree>
    <p:extLst>
      <p:ext uri="{BB962C8B-B14F-4D97-AF65-F5344CB8AC3E}">
        <p14:creationId xmlns:p14="http://schemas.microsoft.com/office/powerpoint/2010/main" val="1115896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81396C-1F39-425E-AC48-D373215F9EF9}"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E0D42D-6333-48D8-B5D2-4EF5B69F807B}" type="slidenum">
              <a:rPr lang="en-GB" smtClean="0"/>
              <a:t>‹#›</a:t>
            </a:fld>
            <a:endParaRPr lang="en-GB"/>
          </a:p>
        </p:txBody>
      </p:sp>
    </p:spTree>
    <p:extLst>
      <p:ext uri="{BB962C8B-B14F-4D97-AF65-F5344CB8AC3E}">
        <p14:creationId xmlns:p14="http://schemas.microsoft.com/office/powerpoint/2010/main" val="39744237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81396C-1F39-425E-AC48-D373215F9EF9}"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E0D42D-6333-48D8-B5D2-4EF5B69F807B}" type="slidenum">
              <a:rPr lang="en-GB" smtClean="0"/>
              <a:t>‹#›</a:t>
            </a:fld>
            <a:endParaRPr lang="en-GB"/>
          </a:p>
        </p:txBody>
      </p:sp>
    </p:spTree>
    <p:extLst>
      <p:ext uri="{BB962C8B-B14F-4D97-AF65-F5344CB8AC3E}">
        <p14:creationId xmlns:p14="http://schemas.microsoft.com/office/powerpoint/2010/main" val="2506706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F281396C-1F39-425E-AC48-D373215F9EF9}" type="datetimeFigureOut">
              <a:rPr lang="en-GB" smtClean="0"/>
              <a:t>28/01/2025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D8E0D42D-6333-48D8-B5D2-4EF5B69F807B}" type="slidenum">
              <a:rPr lang="en-GB" smtClean="0"/>
              <a:t>‹#›</a:t>
            </a:fld>
            <a:endParaRPr lang="en-GB"/>
          </a:p>
        </p:txBody>
      </p:sp>
    </p:spTree>
    <p:extLst>
      <p:ext uri="{BB962C8B-B14F-4D97-AF65-F5344CB8AC3E}">
        <p14:creationId xmlns:p14="http://schemas.microsoft.com/office/powerpoint/2010/main" val="3185482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F281396C-1F39-425E-AC48-D373215F9EF9}" type="datetimeFigureOut">
              <a:rPr lang="en-GB" smtClean="0"/>
              <a:t>28/01/2025</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D8E0D42D-6333-48D8-B5D2-4EF5B69F807B}" type="slidenum">
              <a:rPr lang="en-GB" smtClean="0"/>
              <a:t>‹#›</a:t>
            </a:fld>
            <a:endParaRPr lang="en-GB"/>
          </a:p>
        </p:txBody>
      </p:sp>
    </p:spTree>
    <p:extLst>
      <p:ext uri="{BB962C8B-B14F-4D97-AF65-F5344CB8AC3E}">
        <p14:creationId xmlns:p14="http://schemas.microsoft.com/office/powerpoint/2010/main" val="3701389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F281396C-1F39-425E-AC48-D373215F9EF9}" type="datetimeFigureOut">
              <a:rPr lang="en-GB" smtClean="0"/>
              <a:t>28/01/2025</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D8E0D42D-6333-48D8-B5D2-4EF5B69F807B}" type="slidenum">
              <a:rPr lang="en-GB" smtClean="0"/>
              <a:t>‹#›</a:t>
            </a:fld>
            <a:endParaRPr lang="en-GB"/>
          </a:p>
        </p:txBody>
      </p:sp>
    </p:spTree>
    <p:extLst>
      <p:ext uri="{BB962C8B-B14F-4D97-AF65-F5344CB8AC3E}">
        <p14:creationId xmlns:p14="http://schemas.microsoft.com/office/powerpoint/2010/main" val="27211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F281396C-1F39-425E-AC48-D373215F9EF9}" type="datetimeFigureOut">
              <a:rPr lang="en-GB" smtClean="0"/>
              <a:t>28/01/2025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E0D42D-6333-48D8-B5D2-4EF5B69F807B}" type="slidenum">
              <a:rPr lang="en-GB" smtClean="0"/>
              <a:t>‹#›</a:t>
            </a:fld>
            <a:endParaRPr lang="en-GB"/>
          </a:p>
        </p:txBody>
      </p:sp>
    </p:spTree>
    <p:extLst>
      <p:ext uri="{BB962C8B-B14F-4D97-AF65-F5344CB8AC3E}">
        <p14:creationId xmlns:p14="http://schemas.microsoft.com/office/powerpoint/2010/main" val="3690458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F281396C-1F39-425E-AC48-D373215F9EF9}" type="datetimeFigureOut">
              <a:rPr lang="en-GB" smtClean="0"/>
              <a:t>28/01/2025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D8E0D42D-6333-48D8-B5D2-4EF5B69F807B}" type="slidenum">
              <a:rPr lang="en-GB" smtClean="0"/>
              <a:t>‹#›</a:t>
            </a:fld>
            <a:endParaRPr lang="en-GB"/>
          </a:p>
        </p:txBody>
      </p:sp>
    </p:spTree>
    <p:extLst>
      <p:ext uri="{BB962C8B-B14F-4D97-AF65-F5344CB8AC3E}">
        <p14:creationId xmlns:p14="http://schemas.microsoft.com/office/powerpoint/2010/main" val="3178878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50000"/>
              <a:lumOff val="5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F281396C-1F39-425E-AC48-D373215F9EF9}" type="datetimeFigureOut">
              <a:rPr lang="en-GB" smtClean="0"/>
              <a:t>28/01/2025</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D8E0D42D-6333-48D8-B5D2-4EF5B69F807B}" type="slidenum">
              <a:rPr lang="en-GB" smtClean="0"/>
              <a:t>‹#›</a:t>
            </a:fld>
            <a:endParaRPr lang="en-GB"/>
          </a:p>
        </p:txBody>
      </p:sp>
    </p:spTree>
    <p:extLst>
      <p:ext uri="{BB962C8B-B14F-4D97-AF65-F5344CB8AC3E}">
        <p14:creationId xmlns:p14="http://schemas.microsoft.com/office/powerpoint/2010/main" val="15967226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281396C-1F39-425E-AC48-D373215F9EF9}" type="datetimeFigureOut">
              <a:rPr lang="en-GB" smtClean="0"/>
              <a:t>28/01/2025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8E0D42D-6333-48D8-B5D2-4EF5B69F807B}" type="slidenum">
              <a:rPr lang="en-GB" smtClean="0"/>
              <a:t>‹#›</a:t>
            </a:fld>
            <a:endParaRPr lang="en-GB"/>
          </a:p>
        </p:txBody>
      </p:sp>
    </p:spTree>
    <p:extLst>
      <p:ext uri="{BB962C8B-B14F-4D97-AF65-F5344CB8AC3E}">
        <p14:creationId xmlns:p14="http://schemas.microsoft.com/office/powerpoint/2010/main" val="23938001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281396C-1F39-425E-AC48-D373215F9EF9}" type="datetimeFigureOut">
              <a:rPr lang="en-GB" smtClean="0"/>
              <a:t>28/01/2025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8E0D42D-6333-48D8-B5D2-4EF5B69F807B}" type="slidenum">
              <a:rPr lang="en-GB" smtClean="0"/>
              <a:t>‹#›</a:t>
            </a:fld>
            <a:endParaRPr lang="en-GB"/>
          </a:p>
        </p:txBody>
      </p:sp>
    </p:spTree>
    <p:extLst>
      <p:ext uri="{BB962C8B-B14F-4D97-AF65-F5344CB8AC3E}">
        <p14:creationId xmlns:p14="http://schemas.microsoft.com/office/powerpoint/2010/main" val="3774065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bg2">
                    <a:lumMod val="40000"/>
                    <a:lumOff val="60000"/>
                  </a:schemeClr>
                </a:solidFill>
              </a:defRPr>
            </a:lvl1pPr>
          </a:lstStyle>
          <a:p>
            <a:fld id="{F281396C-1F39-425E-AC48-D373215F9EF9}" type="datetimeFigureOut">
              <a:rPr lang="en-GB" smtClean="0"/>
              <a:t>28/01/2025</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bg2">
                    <a:lumMod val="40000"/>
                    <a:lumOff val="6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D8E0D42D-6333-48D8-B5D2-4EF5B69F807B}" type="slidenum">
              <a:rPr lang="en-GB" smtClean="0"/>
              <a:t>‹#›</a:t>
            </a:fld>
            <a:endParaRPr lang="en-GB"/>
          </a:p>
        </p:txBody>
      </p:sp>
    </p:spTree>
    <p:extLst>
      <p:ext uri="{BB962C8B-B14F-4D97-AF65-F5344CB8AC3E}">
        <p14:creationId xmlns:p14="http://schemas.microsoft.com/office/powerpoint/2010/main" val="2973068990"/>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tabLst>
          <a:tab pos="1143000" algn="l"/>
        </a:tabLst>
        <a:defRPr sz="2000" kern="1200">
          <a:solidFill>
            <a:schemeClr val="bg2">
              <a:lumMod val="20000"/>
              <a:lumOff val="80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800" kern="1200">
          <a:solidFill>
            <a:schemeClr val="bg2">
              <a:lumMod val="20000"/>
              <a:lumOff val="80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600" kern="1200">
          <a:solidFill>
            <a:schemeClr val="bg2">
              <a:lumMod val="20000"/>
              <a:lumOff val="80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11" Type="http://schemas.openxmlformats.org/officeDocument/2006/relationships/image" Target="../media/image10.png"/><Relationship Id="rId5" Type="http://schemas.openxmlformats.org/officeDocument/2006/relationships/diagramLayout" Target="../diagrams/layout1.xml"/><Relationship Id="rId10" Type="http://schemas.openxmlformats.org/officeDocument/2006/relationships/image" Target="../media/image12.png"/><Relationship Id="rId4" Type="http://schemas.openxmlformats.org/officeDocument/2006/relationships/diagramData" Target="../diagrams/data1.xml"/><Relationship Id="rId9" Type="http://schemas.openxmlformats.org/officeDocument/2006/relationships/image" Target="../media/image11.png"/></Relationships>
</file>

<file path=ppt/slides/_rels/slide4.xml.rels><?xml version="1.0" encoding="UTF-8" standalone="yes"?>
<Relationships xmlns="http://schemas.openxmlformats.org/package/2006/relationships"><Relationship Id="rId8" Type="http://schemas.openxmlformats.org/officeDocument/2006/relationships/hyperlink" Target="https://www.pinterest.jp/pin/coal-mine--4574037091723134/" TargetMode="External"/><Relationship Id="rId3" Type="http://schemas.openxmlformats.org/officeDocument/2006/relationships/hyperlink" Target="https://doi.org/10.2307/2222134" TargetMode="External"/><Relationship Id="rId7" Type="http://schemas.openxmlformats.org/officeDocument/2006/relationships/hyperlink" Target="https://coflein.gov.uk/en/site/34042/images/" TargetMode="External"/><Relationship Id="rId2" Type="http://schemas.openxmlformats.org/officeDocument/2006/relationships/hyperlink" Target="https://doi.org/10.2307/2224524" TargetMode="External"/><Relationship Id="rId1" Type="http://schemas.openxmlformats.org/officeDocument/2006/relationships/slideLayout" Target="../slideLayouts/slideLayout2.xml"/><Relationship Id="rId6" Type="http://schemas.openxmlformats.org/officeDocument/2006/relationships/hyperlink" Target="https://doi.org/10.2307/2599514" TargetMode="External"/><Relationship Id="rId5" Type="http://schemas.openxmlformats.org/officeDocument/2006/relationships/hyperlink" Target="https://doi.org/10.2307/1856627" TargetMode="External"/><Relationship Id="rId10" Type="http://schemas.openxmlformats.org/officeDocument/2006/relationships/image" Target="../media/image13.png"/><Relationship Id="rId4" Type="http://schemas.openxmlformats.org/officeDocument/2006/relationships/hyperlink" Target="https://doi.org/10.2307/2227726" TargetMode="External"/><Relationship Id="rId9" Type="http://schemas.openxmlformats.org/officeDocument/2006/relationships/hyperlink" Target="https://www.llanellich.org.uk/files/385-dafen-tinplate-work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Subtitle 5">
            <a:extLst>
              <a:ext uri="{FF2B5EF4-FFF2-40B4-BE49-F238E27FC236}">
                <a16:creationId xmlns:a16="http://schemas.microsoft.com/office/drawing/2014/main" id="{D6A27EE5-C3C6-A5AF-40CF-1AAC5CB3761E}"/>
              </a:ext>
            </a:extLst>
          </p:cNvPr>
          <p:cNvSpPr>
            <a:spLocks noGrp="1"/>
          </p:cNvSpPr>
          <p:nvPr>
            <p:ph type="subTitle" idx="1"/>
          </p:nvPr>
        </p:nvSpPr>
        <p:spPr>
          <a:xfrm>
            <a:off x="389750" y="3286770"/>
            <a:ext cx="4252480" cy="1419658"/>
          </a:xfrm>
        </p:spPr>
        <p:txBody>
          <a:bodyPr>
            <a:noAutofit/>
          </a:bodyPr>
          <a:lstStyle/>
          <a:p>
            <a:r>
              <a:rPr lang="en-US" sz="3200" dirty="0">
                <a:solidFill>
                  <a:srgbClr val="FFFF00"/>
                </a:solidFill>
                <a:latin typeface="Arial Black" panose="020B0A04020102020204" pitchFamily="34" charset="0"/>
              </a:rPr>
              <a:t>Industrial Revolution and the prosperity of Llanelli </a:t>
            </a:r>
            <a:endParaRPr lang="en-GB" sz="3200" dirty="0">
              <a:solidFill>
                <a:srgbClr val="FFFF00"/>
              </a:solidFill>
              <a:latin typeface="Arial Black" panose="020B0A04020102020204" pitchFamily="34" charset="0"/>
            </a:endParaRPr>
          </a:p>
        </p:txBody>
      </p:sp>
      <p:pic>
        <p:nvPicPr>
          <p:cNvPr id="7" name="Picture 6">
            <a:extLst>
              <a:ext uri="{FF2B5EF4-FFF2-40B4-BE49-F238E27FC236}">
                <a16:creationId xmlns:a16="http://schemas.microsoft.com/office/drawing/2014/main" id="{8BBAEC9E-27CC-63AC-3AF5-6746565A1BA0}"/>
              </a:ext>
            </a:extLst>
          </p:cNvPr>
          <p:cNvPicPr>
            <a:picLocks noChangeAspect="1"/>
          </p:cNvPicPr>
          <p:nvPr/>
        </p:nvPicPr>
        <p:blipFill>
          <a:blip r:embed="rId2"/>
          <a:stretch>
            <a:fillRect/>
          </a:stretch>
        </p:blipFill>
        <p:spPr>
          <a:xfrm>
            <a:off x="5341063" y="3429000"/>
            <a:ext cx="3614193" cy="2334373"/>
          </a:xfrm>
          <a:prstGeom prst="rect">
            <a:avLst/>
          </a:prstGeom>
        </p:spPr>
      </p:pic>
      <p:pic>
        <p:nvPicPr>
          <p:cNvPr id="8" name="Picture 7">
            <a:extLst>
              <a:ext uri="{FF2B5EF4-FFF2-40B4-BE49-F238E27FC236}">
                <a16:creationId xmlns:a16="http://schemas.microsoft.com/office/drawing/2014/main" id="{E9E38577-A52A-FCD2-748D-894876DFB907}"/>
              </a:ext>
            </a:extLst>
          </p:cNvPr>
          <p:cNvPicPr>
            <a:picLocks noChangeAspect="1"/>
          </p:cNvPicPr>
          <p:nvPr/>
        </p:nvPicPr>
        <p:blipFill>
          <a:blip r:embed="rId3"/>
          <a:stretch>
            <a:fillRect/>
          </a:stretch>
        </p:blipFill>
        <p:spPr>
          <a:xfrm>
            <a:off x="3362474" y="870511"/>
            <a:ext cx="1578296" cy="2039747"/>
          </a:xfrm>
          <a:prstGeom prst="rect">
            <a:avLst/>
          </a:prstGeom>
        </p:spPr>
      </p:pic>
      <p:pic>
        <p:nvPicPr>
          <p:cNvPr id="9" name="Picture 8">
            <a:extLst>
              <a:ext uri="{FF2B5EF4-FFF2-40B4-BE49-F238E27FC236}">
                <a16:creationId xmlns:a16="http://schemas.microsoft.com/office/drawing/2014/main" id="{C4B79C7B-E6ED-9CEC-F65E-E64354AEE6AF}"/>
              </a:ext>
            </a:extLst>
          </p:cNvPr>
          <p:cNvPicPr>
            <a:picLocks noChangeAspect="1"/>
          </p:cNvPicPr>
          <p:nvPr/>
        </p:nvPicPr>
        <p:blipFill>
          <a:blip r:embed="rId4"/>
          <a:stretch>
            <a:fillRect/>
          </a:stretch>
        </p:blipFill>
        <p:spPr>
          <a:xfrm>
            <a:off x="9399060" y="870511"/>
            <a:ext cx="2647950" cy="1171575"/>
          </a:xfrm>
          <a:prstGeom prst="rect">
            <a:avLst/>
          </a:prstGeom>
        </p:spPr>
      </p:pic>
      <p:pic>
        <p:nvPicPr>
          <p:cNvPr id="10" name="Picture 9">
            <a:extLst>
              <a:ext uri="{FF2B5EF4-FFF2-40B4-BE49-F238E27FC236}">
                <a16:creationId xmlns:a16="http://schemas.microsoft.com/office/drawing/2014/main" id="{A2C47434-4D9B-67F2-70A5-A8F31622EA23}"/>
              </a:ext>
            </a:extLst>
          </p:cNvPr>
          <p:cNvPicPr>
            <a:picLocks noChangeAspect="1"/>
          </p:cNvPicPr>
          <p:nvPr/>
        </p:nvPicPr>
        <p:blipFill>
          <a:blip r:embed="rId5"/>
          <a:stretch>
            <a:fillRect/>
          </a:stretch>
        </p:blipFill>
        <p:spPr>
          <a:xfrm>
            <a:off x="5341063" y="930415"/>
            <a:ext cx="3614192" cy="2057400"/>
          </a:xfrm>
          <a:prstGeom prst="rect">
            <a:avLst/>
          </a:prstGeom>
        </p:spPr>
      </p:pic>
      <p:pic>
        <p:nvPicPr>
          <p:cNvPr id="11" name="Picture 10">
            <a:extLst>
              <a:ext uri="{FF2B5EF4-FFF2-40B4-BE49-F238E27FC236}">
                <a16:creationId xmlns:a16="http://schemas.microsoft.com/office/drawing/2014/main" id="{23EADFBC-92C7-3F08-7A1F-D70B63AA3E22}"/>
              </a:ext>
            </a:extLst>
          </p:cNvPr>
          <p:cNvPicPr>
            <a:picLocks noChangeAspect="1"/>
          </p:cNvPicPr>
          <p:nvPr/>
        </p:nvPicPr>
        <p:blipFill>
          <a:blip r:embed="rId6"/>
          <a:stretch>
            <a:fillRect/>
          </a:stretch>
        </p:blipFill>
        <p:spPr>
          <a:xfrm>
            <a:off x="99029" y="870511"/>
            <a:ext cx="3133725" cy="1457325"/>
          </a:xfrm>
          <a:prstGeom prst="rect">
            <a:avLst/>
          </a:prstGeom>
        </p:spPr>
      </p:pic>
      <p:pic>
        <p:nvPicPr>
          <p:cNvPr id="12" name="Picture 11">
            <a:extLst>
              <a:ext uri="{FF2B5EF4-FFF2-40B4-BE49-F238E27FC236}">
                <a16:creationId xmlns:a16="http://schemas.microsoft.com/office/drawing/2014/main" id="{BE39DE81-F8DC-BB16-4F0A-3A0C60011D44}"/>
              </a:ext>
            </a:extLst>
          </p:cNvPr>
          <p:cNvPicPr>
            <a:picLocks noChangeAspect="1"/>
          </p:cNvPicPr>
          <p:nvPr/>
        </p:nvPicPr>
        <p:blipFill>
          <a:blip r:embed="rId7"/>
          <a:stretch>
            <a:fillRect/>
          </a:stretch>
        </p:blipFill>
        <p:spPr>
          <a:xfrm>
            <a:off x="9406921" y="2272574"/>
            <a:ext cx="2647950" cy="1724025"/>
          </a:xfrm>
          <a:prstGeom prst="rect">
            <a:avLst/>
          </a:prstGeom>
        </p:spPr>
      </p:pic>
      <p:pic>
        <p:nvPicPr>
          <p:cNvPr id="13" name="Picture 12">
            <a:extLst>
              <a:ext uri="{FF2B5EF4-FFF2-40B4-BE49-F238E27FC236}">
                <a16:creationId xmlns:a16="http://schemas.microsoft.com/office/drawing/2014/main" id="{59A46362-0DB3-420C-8898-FF2356083995}"/>
              </a:ext>
            </a:extLst>
          </p:cNvPr>
          <p:cNvPicPr>
            <a:picLocks noChangeAspect="1"/>
          </p:cNvPicPr>
          <p:nvPr/>
        </p:nvPicPr>
        <p:blipFill>
          <a:blip r:embed="rId8"/>
          <a:stretch>
            <a:fillRect/>
          </a:stretch>
        </p:blipFill>
        <p:spPr>
          <a:xfrm>
            <a:off x="9406921" y="4246599"/>
            <a:ext cx="2724150" cy="1676400"/>
          </a:xfrm>
          <a:prstGeom prst="rect">
            <a:avLst/>
          </a:prstGeom>
        </p:spPr>
      </p:pic>
      <p:sp>
        <p:nvSpPr>
          <p:cNvPr id="14" name="TextBox 13">
            <a:extLst>
              <a:ext uri="{FF2B5EF4-FFF2-40B4-BE49-F238E27FC236}">
                <a16:creationId xmlns:a16="http://schemas.microsoft.com/office/drawing/2014/main" id="{C4B8F142-7781-5568-F354-FF76D8146A6D}"/>
              </a:ext>
            </a:extLst>
          </p:cNvPr>
          <p:cNvSpPr txBox="1"/>
          <p:nvPr/>
        </p:nvSpPr>
        <p:spPr>
          <a:xfrm>
            <a:off x="8955255" y="225248"/>
            <a:ext cx="2798721" cy="369332"/>
          </a:xfrm>
          <a:prstGeom prst="rect">
            <a:avLst/>
          </a:prstGeom>
          <a:noFill/>
        </p:spPr>
        <p:txBody>
          <a:bodyPr wrap="square" rtlCol="0">
            <a:spAutoFit/>
          </a:bodyPr>
          <a:lstStyle/>
          <a:p>
            <a:r>
              <a:rPr lang="en-US" dirty="0">
                <a:solidFill>
                  <a:srgbClr val="FFFF00"/>
                </a:solidFill>
                <a:latin typeface="Arial Black" panose="020B0A04020102020204" pitchFamily="34" charset="0"/>
              </a:rPr>
              <a:t>Emil Daniel Malutan </a:t>
            </a:r>
            <a:endParaRPr lang="en-GB" dirty="0">
              <a:solidFill>
                <a:srgbClr val="FFFF00"/>
              </a:solidFill>
              <a:latin typeface="Arial Black" panose="020B0A04020102020204" pitchFamily="34" charset="0"/>
            </a:endParaRPr>
          </a:p>
        </p:txBody>
      </p:sp>
    </p:spTree>
    <p:extLst>
      <p:ext uri="{BB962C8B-B14F-4D97-AF65-F5344CB8AC3E}">
        <p14:creationId xmlns:p14="http://schemas.microsoft.com/office/powerpoint/2010/main" val="8027271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B9B23-D10C-D43D-CEE5-5A4D55CC58F2}"/>
              </a:ext>
            </a:extLst>
          </p:cNvPr>
          <p:cNvSpPr>
            <a:spLocks noGrp="1"/>
          </p:cNvSpPr>
          <p:nvPr>
            <p:ph type="title"/>
          </p:nvPr>
        </p:nvSpPr>
        <p:spPr>
          <a:xfrm>
            <a:off x="154379" y="3994019"/>
            <a:ext cx="3829792" cy="1994160"/>
          </a:xfrm>
        </p:spPr>
        <p:txBody>
          <a:bodyPr>
            <a:noAutofit/>
          </a:bodyPr>
          <a:lstStyle/>
          <a:p>
            <a:r>
              <a:rPr lang="en-US" sz="2800" dirty="0">
                <a:solidFill>
                  <a:srgbClr val="FFFF00"/>
                </a:solidFill>
                <a:latin typeface="Arial Black" panose="020B0A04020102020204" pitchFamily="34" charset="0"/>
              </a:rPr>
              <a:t>Industrial Development and Economic Growth in Llanelli</a:t>
            </a:r>
            <a:endParaRPr lang="en-GB" sz="2800" dirty="0">
              <a:solidFill>
                <a:srgbClr val="FFFF00"/>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A86625BB-354A-E448-7FD5-9963F9C2B3E9}"/>
              </a:ext>
            </a:extLst>
          </p:cNvPr>
          <p:cNvSpPr>
            <a:spLocks noGrp="1"/>
          </p:cNvSpPr>
          <p:nvPr>
            <p:ph idx="1"/>
          </p:nvPr>
        </p:nvSpPr>
        <p:spPr>
          <a:xfrm>
            <a:off x="4940136" y="3994020"/>
            <a:ext cx="6244332" cy="1994160"/>
          </a:xfrm>
        </p:spPr>
        <p:txBody>
          <a:bodyPr>
            <a:noAutofit/>
          </a:bodyPr>
          <a:lstStyle/>
          <a:p>
            <a:r>
              <a:rPr lang="en-US" sz="1400" dirty="0">
                <a:solidFill>
                  <a:srgbClr val="FFFFFF"/>
                </a:solidFill>
                <a:latin typeface="Arial" panose="020B0604020202020204" pitchFamily="34" charset="0"/>
                <a:cs typeface="Arial" panose="020B0604020202020204" pitchFamily="34" charset="0"/>
              </a:rPr>
              <a:t>Provided crucial financing for infrastructure projects and industrial expansions.</a:t>
            </a:r>
          </a:p>
          <a:p>
            <a:r>
              <a:rPr lang="en-US" sz="1400" dirty="0">
                <a:solidFill>
                  <a:srgbClr val="FFFFFF"/>
                </a:solidFill>
                <a:latin typeface="Arial" panose="020B0604020202020204" pitchFamily="34" charset="0"/>
                <a:cs typeface="Arial" panose="020B0604020202020204" pitchFamily="34" charset="0"/>
              </a:rPr>
              <a:t>Enabled construction of necessary infrastructure, including transportation networks and manufacturing facilities.</a:t>
            </a:r>
          </a:p>
          <a:p>
            <a:r>
              <a:rPr lang="en-US" sz="1400" dirty="0">
                <a:solidFill>
                  <a:srgbClr val="FFFFFF"/>
                </a:solidFill>
                <a:latin typeface="Arial" panose="020B0604020202020204" pitchFamily="34" charset="0"/>
                <a:cs typeface="Arial" panose="020B0604020202020204" pitchFamily="34" charset="0"/>
              </a:rPr>
              <a:t>Increased production capacity and enhanced exports, particularly in the tinplate industry.</a:t>
            </a:r>
          </a:p>
          <a:p>
            <a:r>
              <a:rPr lang="en-US" sz="1400" dirty="0">
                <a:solidFill>
                  <a:srgbClr val="FFFFFF"/>
                </a:solidFill>
                <a:latin typeface="Arial" panose="020B0604020202020204" pitchFamily="34" charset="0"/>
                <a:cs typeface="Arial" panose="020B0604020202020204" pitchFamily="34" charset="0"/>
              </a:rPr>
              <a:t>Ensured long-term economic sustainability, allowing Llanelli to remain a vital industrial hub.</a:t>
            </a:r>
            <a:endParaRPr lang="en-GB" sz="1400" dirty="0">
              <a:solidFill>
                <a:srgbClr val="FFFFFF"/>
              </a:solidFill>
              <a:latin typeface="Arial" panose="020B0604020202020204" pitchFamily="34" charset="0"/>
              <a:cs typeface="Arial" panose="020B0604020202020204" pitchFamily="34" charset="0"/>
            </a:endParaRPr>
          </a:p>
        </p:txBody>
      </p:sp>
      <p:pic>
        <p:nvPicPr>
          <p:cNvPr id="4" name="Picture 3" descr="A group of men posing for a photo&#10;&#10;AI-generated content may be incorrect.">
            <a:extLst>
              <a:ext uri="{FF2B5EF4-FFF2-40B4-BE49-F238E27FC236}">
                <a16:creationId xmlns:a16="http://schemas.microsoft.com/office/drawing/2014/main" id="{AF7F24A7-3E8F-5449-18F9-05CD805FA47C}"/>
              </a:ext>
            </a:extLst>
          </p:cNvPr>
          <p:cNvPicPr>
            <a:picLocks noChangeAspect="1"/>
          </p:cNvPicPr>
          <p:nvPr/>
        </p:nvPicPr>
        <p:blipFill rotWithShape="1">
          <a:blip r:embed="rId4"/>
          <a:srcRect r="-2" b="2224"/>
          <a:stretch/>
        </p:blipFill>
        <p:spPr>
          <a:xfrm>
            <a:off x="1878973" y="633927"/>
            <a:ext cx="3974712" cy="2726165"/>
          </a:xfrm>
          <a:prstGeom prst="rect">
            <a:avLst/>
          </a:prstGeom>
        </p:spPr>
      </p:pic>
      <p:pic>
        <p:nvPicPr>
          <p:cNvPr id="5" name="Picture 4" descr="A person sitting in a chair&#10;&#10;AI-generated content may be incorrect.">
            <a:extLst>
              <a:ext uri="{FF2B5EF4-FFF2-40B4-BE49-F238E27FC236}">
                <a16:creationId xmlns:a16="http://schemas.microsoft.com/office/drawing/2014/main" id="{49FB1DC9-1B53-21EA-D7A9-C480362D44BA}"/>
              </a:ext>
            </a:extLst>
          </p:cNvPr>
          <p:cNvPicPr>
            <a:picLocks noChangeAspect="1"/>
          </p:cNvPicPr>
          <p:nvPr/>
        </p:nvPicPr>
        <p:blipFill>
          <a:blip r:embed="rId5"/>
          <a:stretch>
            <a:fillRect/>
          </a:stretch>
        </p:blipFill>
        <p:spPr>
          <a:xfrm>
            <a:off x="6338316" y="633927"/>
            <a:ext cx="2841558" cy="2726165"/>
          </a:xfrm>
          <a:prstGeom prst="rect">
            <a:avLst/>
          </a:prstGeom>
        </p:spPr>
      </p:pic>
      <p:pic>
        <p:nvPicPr>
          <p:cNvPr id="8" name="Audio 7">
            <a:extLst>
              <a:ext uri="{FF2B5EF4-FFF2-40B4-BE49-F238E27FC236}">
                <a16:creationId xmlns:a16="http://schemas.microsoft.com/office/drawing/2014/main" id="{DB0867DE-91D5-60E4-FCB7-10FAD239EBD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1373578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99432"/>
    </mc:Choice>
    <mc:Fallback>
      <p:transition spd="slow" advTm="99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AF28F-D0C6-4333-4012-AEF207121B2A}"/>
              </a:ext>
            </a:extLst>
          </p:cNvPr>
          <p:cNvSpPr>
            <a:spLocks noGrp="1"/>
          </p:cNvSpPr>
          <p:nvPr>
            <p:ph type="title"/>
          </p:nvPr>
        </p:nvSpPr>
        <p:spPr>
          <a:xfrm>
            <a:off x="0" y="3994019"/>
            <a:ext cx="4744387" cy="1994160"/>
          </a:xfrm>
        </p:spPr>
        <p:txBody>
          <a:bodyPr>
            <a:normAutofit/>
          </a:bodyPr>
          <a:lstStyle/>
          <a:p>
            <a:r>
              <a:rPr lang="en-US" sz="2800" dirty="0">
                <a:latin typeface="Arial Black" panose="020B0A04020102020204" pitchFamily="34" charset="0"/>
              </a:rPr>
              <a:t> </a:t>
            </a:r>
            <a:r>
              <a:rPr lang="en-US" sz="2800" dirty="0">
                <a:solidFill>
                  <a:srgbClr val="FFFF00"/>
                </a:solidFill>
                <a:latin typeface="Arial Black" panose="020B0A04020102020204" pitchFamily="34" charset="0"/>
              </a:rPr>
              <a:t>Llanelli’s Early Industrial Foundations and Labor Dynamics</a:t>
            </a:r>
            <a:endParaRPr lang="en-GB" sz="2800" dirty="0">
              <a:solidFill>
                <a:srgbClr val="FFFF00"/>
              </a:solidFill>
              <a:latin typeface="Arial Black" panose="020B0A04020102020204" pitchFamily="34" charset="0"/>
            </a:endParaRPr>
          </a:p>
        </p:txBody>
      </p:sp>
      <p:graphicFrame>
        <p:nvGraphicFramePr>
          <p:cNvPr id="5" name="Content Placeholder 4">
            <a:extLst>
              <a:ext uri="{FF2B5EF4-FFF2-40B4-BE49-F238E27FC236}">
                <a16:creationId xmlns:a16="http://schemas.microsoft.com/office/drawing/2014/main" id="{6156F886-E9C8-4899-71AA-1BC97D25644C}"/>
              </a:ext>
            </a:extLst>
          </p:cNvPr>
          <p:cNvGraphicFramePr>
            <a:graphicFrameLocks noGrp="1"/>
          </p:cNvGraphicFramePr>
          <p:nvPr>
            <p:ph idx="1"/>
            <p:extLst>
              <p:ext uri="{D42A27DB-BD31-4B8C-83A1-F6EECF244321}">
                <p14:modId xmlns:p14="http://schemas.microsoft.com/office/powerpoint/2010/main" val="915478050"/>
              </p:ext>
            </p:extLst>
          </p:nvPr>
        </p:nvGraphicFramePr>
        <p:xfrm>
          <a:off x="4868884" y="3800105"/>
          <a:ext cx="6838484" cy="28855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Picture 2">
            <a:extLst>
              <a:ext uri="{FF2B5EF4-FFF2-40B4-BE49-F238E27FC236}">
                <a16:creationId xmlns:a16="http://schemas.microsoft.com/office/drawing/2014/main" id="{65BF01E7-AD6E-16EE-212E-79B5388F78FD}"/>
              </a:ext>
            </a:extLst>
          </p:cNvPr>
          <p:cNvPicPr>
            <a:picLocks noChangeAspect="1"/>
          </p:cNvPicPr>
          <p:nvPr/>
        </p:nvPicPr>
        <p:blipFill>
          <a:blip r:embed="rId9"/>
          <a:stretch>
            <a:fillRect/>
          </a:stretch>
        </p:blipFill>
        <p:spPr>
          <a:xfrm>
            <a:off x="1967449" y="633927"/>
            <a:ext cx="3886235" cy="2726165"/>
          </a:xfrm>
          <a:prstGeom prst="rect">
            <a:avLst/>
          </a:prstGeom>
        </p:spPr>
      </p:pic>
      <p:pic>
        <p:nvPicPr>
          <p:cNvPr id="4" name="Picture 3">
            <a:extLst>
              <a:ext uri="{FF2B5EF4-FFF2-40B4-BE49-F238E27FC236}">
                <a16:creationId xmlns:a16="http://schemas.microsoft.com/office/drawing/2014/main" id="{C1118D3E-7A1B-DCC6-0348-48D5593ECE46}"/>
              </a:ext>
            </a:extLst>
          </p:cNvPr>
          <p:cNvPicPr>
            <a:picLocks noChangeAspect="1"/>
          </p:cNvPicPr>
          <p:nvPr/>
        </p:nvPicPr>
        <p:blipFill>
          <a:blip r:embed="rId10"/>
          <a:stretch>
            <a:fillRect/>
          </a:stretch>
        </p:blipFill>
        <p:spPr>
          <a:xfrm>
            <a:off x="6338316" y="633927"/>
            <a:ext cx="2726165" cy="2726165"/>
          </a:xfrm>
          <a:prstGeom prst="rect">
            <a:avLst/>
          </a:prstGeom>
        </p:spPr>
      </p:pic>
      <p:pic>
        <p:nvPicPr>
          <p:cNvPr id="8" name="Audio 7">
            <a:extLst>
              <a:ext uri="{FF2B5EF4-FFF2-40B4-BE49-F238E27FC236}">
                <a16:creationId xmlns:a16="http://schemas.microsoft.com/office/drawing/2014/main" id="{346C6ECA-709B-C362-BA93-2C8D7F23B4F7}"/>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6542910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96263"/>
    </mc:Choice>
    <mc:Fallback>
      <p:transition spd="slow" advTm="962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F9408-8510-D18D-2E33-8A18A5AA8915}"/>
              </a:ext>
            </a:extLst>
          </p:cNvPr>
          <p:cNvSpPr>
            <a:spLocks noGrp="1"/>
          </p:cNvSpPr>
          <p:nvPr>
            <p:ph type="title"/>
          </p:nvPr>
        </p:nvSpPr>
        <p:spPr>
          <a:xfrm>
            <a:off x="7125195" y="758952"/>
            <a:ext cx="4521889" cy="5624035"/>
          </a:xfrm>
        </p:spPr>
        <p:txBody>
          <a:bodyPr anchor="b">
            <a:normAutofit/>
          </a:bodyPr>
          <a:lstStyle/>
          <a:p>
            <a:r>
              <a:rPr lang="en-GB" sz="3300" dirty="0">
                <a:solidFill>
                  <a:srgbClr val="FFFF00"/>
                </a:solidFill>
                <a:latin typeface="Arial Black" panose="020B0A04020102020204" pitchFamily="34" charset="0"/>
              </a:rPr>
              <a:t>References list </a:t>
            </a:r>
          </a:p>
        </p:txBody>
      </p:sp>
      <p:sp>
        <p:nvSpPr>
          <p:cNvPr id="3" name="Content Placeholder 2">
            <a:extLst>
              <a:ext uri="{FF2B5EF4-FFF2-40B4-BE49-F238E27FC236}">
                <a16:creationId xmlns:a16="http://schemas.microsoft.com/office/drawing/2014/main" id="{DB739B1D-5D22-27F7-9F2E-F738312EBDBF}"/>
              </a:ext>
            </a:extLst>
          </p:cNvPr>
          <p:cNvSpPr>
            <a:spLocks noGrp="1"/>
          </p:cNvSpPr>
          <p:nvPr>
            <p:ph idx="1"/>
          </p:nvPr>
        </p:nvSpPr>
        <p:spPr>
          <a:xfrm>
            <a:off x="3950745" y="561287"/>
            <a:ext cx="7180552" cy="5120640"/>
          </a:xfrm>
        </p:spPr>
        <p:txBody>
          <a:bodyPr>
            <a:normAutofit/>
          </a:bodyPr>
          <a:lstStyle/>
          <a:p>
            <a:r>
              <a:rPr lang="en-GB" sz="1300" dirty="0">
                <a:solidFill>
                  <a:srgbClr val="FFFFFF"/>
                </a:solidFill>
                <a:latin typeface="Arial" panose="020B0604020202020204" pitchFamily="34" charset="0"/>
                <a:cs typeface="Arial" panose="020B0604020202020204" pitchFamily="34" charset="0"/>
              </a:rPr>
              <a:t>Clark, G.N. and Dodd, A.H., 1933. The Industrial Revolution in North Wales. The Economic Journal, 43(172), p.690. Available at: </a:t>
            </a:r>
            <a:r>
              <a:rPr lang="en-GB" sz="1300" dirty="0">
                <a:solidFill>
                  <a:srgbClr val="FFFFFF"/>
                </a:solidFill>
                <a:latin typeface="Arial" panose="020B0604020202020204" pitchFamily="34" charset="0"/>
                <a:cs typeface="Arial" panose="020B0604020202020204" pitchFamily="34" charset="0"/>
                <a:hlinkClick r:id="rId2"/>
              </a:rPr>
              <a:t>https://doi.org/10.2307/2224524</a:t>
            </a:r>
            <a:r>
              <a:rPr lang="en-GB" sz="1300" dirty="0">
                <a:solidFill>
                  <a:srgbClr val="FFFFFF"/>
                </a:solidFill>
                <a:latin typeface="Arial" panose="020B0604020202020204" pitchFamily="34" charset="0"/>
                <a:cs typeface="Arial" panose="020B0604020202020204" pitchFamily="34" charset="0"/>
              </a:rPr>
              <a:t>.</a:t>
            </a:r>
          </a:p>
          <a:p>
            <a:r>
              <a:rPr lang="en-GB" sz="1300" dirty="0">
                <a:solidFill>
                  <a:srgbClr val="FFFFFF"/>
                </a:solidFill>
                <a:latin typeface="Arial" panose="020B0604020202020204" pitchFamily="34" charset="0"/>
                <a:cs typeface="Arial" panose="020B0604020202020204" pitchFamily="34" charset="0"/>
              </a:rPr>
              <a:t>Jones, J.H., 1913. Dumping and the Tinplate Industry. The Economic Journal, 23(90), p.182. Available at: </a:t>
            </a:r>
            <a:r>
              <a:rPr lang="en-GB" sz="1300" dirty="0">
                <a:solidFill>
                  <a:srgbClr val="FFFFFF"/>
                </a:solidFill>
                <a:latin typeface="Arial" panose="020B0604020202020204" pitchFamily="34" charset="0"/>
                <a:cs typeface="Arial" panose="020B0604020202020204" pitchFamily="34" charset="0"/>
                <a:hlinkClick r:id="rId3"/>
              </a:rPr>
              <a:t>https://doi.org/10.2307/2222134</a:t>
            </a:r>
            <a:r>
              <a:rPr lang="en-GB" sz="1300" dirty="0">
                <a:solidFill>
                  <a:srgbClr val="FFFFFF"/>
                </a:solidFill>
                <a:latin typeface="Arial" panose="020B0604020202020204" pitchFamily="34" charset="0"/>
                <a:cs typeface="Arial" panose="020B0604020202020204" pitchFamily="34" charset="0"/>
              </a:rPr>
              <a:t>.</a:t>
            </a:r>
          </a:p>
          <a:p>
            <a:r>
              <a:rPr lang="en-GB" sz="1300" dirty="0">
                <a:solidFill>
                  <a:srgbClr val="FFFFFF"/>
                </a:solidFill>
                <a:latin typeface="Arial" panose="020B0604020202020204" pitchFamily="34" charset="0"/>
                <a:cs typeface="Arial" panose="020B0604020202020204" pitchFamily="34" charset="0"/>
              </a:rPr>
              <a:t>Marquand, H.A. and Minchinton, W.E., 1957. The British Tinplate Industry: A History. The Economic Journal, 67(268), p.732. Available at: </a:t>
            </a:r>
            <a:r>
              <a:rPr lang="en-GB" sz="1300" dirty="0">
                <a:solidFill>
                  <a:srgbClr val="FFFFFF"/>
                </a:solidFill>
                <a:latin typeface="Arial" panose="020B0604020202020204" pitchFamily="34" charset="0"/>
                <a:cs typeface="Arial" panose="020B0604020202020204" pitchFamily="34" charset="0"/>
                <a:hlinkClick r:id="rId4"/>
              </a:rPr>
              <a:t>https://doi.org/10.2307/2227726</a:t>
            </a:r>
            <a:r>
              <a:rPr lang="en-GB" sz="1300" dirty="0">
                <a:solidFill>
                  <a:srgbClr val="FFFFFF"/>
                </a:solidFill>
                <a:latin typeface="Arial" panose="020B0604020202020204" pitchFamily="34" charset="0"/>
                <a:cs typeface="Arial" panose="020B0604020202020204" pitchFamily="34" charset="0"/>
              </a:rPr>
              <a:t>.</a:t>
            </a:r>
          </a:p>
          <a:p>
            <a:r>
              <a:rPr lang="en-GB" sz="1300" dirty="0">
                <a:solidFill>
                  <a:srgbClr val="FFFFFF"/>
                </a:solidFill>
                <a:latin typeface="Arial" panose="020B0604020202020204" pitchFamily="34" charset="0"/>
                <a:cs typeface="Arial" panose="020B0604020202020204" pitchFamily="34" charset="0"/>
              </a:rPr>
              <a:t>Rimmer, G., Hartwell, R.M. and Osborne, J.W., 1972. The Industrial Revolution. The American Historical Review, 77(1), p.139. Available at: </a:t>
            </a:r>
            <a:r>
              <a:rPr lang="en-GB" sz="1300" dirty="0">
                <a:solidFill>
                  <a:srgbClr val="FFFFFF"/>
                </a:solidFill>
                <a:latin typeface="Arial" panose="020B0604020202020204" pitchFamily="34" charset="0"/>
                <a:cs typeface="Arial" panose="020B0604020202020204" pitchFamily="34" charset="0"/>
                <a:hlinkClick r:id="rId5"/>
              </a:rPr>
              <a:t>https://doi.org/10.2307/1856627</a:t>
            </a:r>
            <a:r>
              <a:rPr lang="en-GB" sz="1300" dirty="0">
                <a:solidFill>
                  <a:srgbClr val="FFFFFF"/>
                </a:solidFill>
                <a:latin typeface="Arial" panose="020B0604020202020204" pitchFamily="34" charset="0"/>
                <a:cs typeface="Arial" panose="020B0604020202020204" pitchFamily="34" charset="0"/>
              </a:rPr>
              <a:t>.</a:t>
            </a:r>
          </a:p>
          <a:p>
            <a:r>
              <a:rPr lang="en-GB" sz="1300" dirty="0">
                <a:solidFill>
                  <a:srgbClr val="FFFFFF"/>
                </a:solidFill>
                <a:latin typeface="Arial" panose="020B0604020202020204" pitchFamily="34" charset="0"/>
                <a:cs typeface="Arial" panose="020B0604020202020204" pitchFamily="34" charset="0"/>
              </a:rPr>
              <a:t>Williams, L.J., 1961. The Welsh Tinplate Trade in the Mid-Eighteenth Century. The Economic History Review, 13(3), p.440. Available at: </a:t>
            </a:r>
            <a:r>
              <a:rPr lang="en-GB" sz="1300" dirty="0">
                <a:solidFill>
                  <a:srgbClr val="FFFFFF"/>
                </a:solidFill>
                <a:latin typeface="Arial" panose="020B0604020202020204" pitchFamily="34" charset="0"/>
                <a:cs typeface="Arial" panose="020B0604020202020204" pitchFamily="34" charset="0"/>
                <a:hlinkClick r:id="rId6"/>
              </a:rPr>
              <a:t>https://doi.org/10.2307/2599514</a:t>
            </a:r>
            <a:endParaRPr lang="en-GB" sz="1300" dirty="0">
              <a:solidFill>
                <a:srgbClr val="FFFFFF"/>
              </a:solidFill>
              <a:latin typeface="Arial" panose="020B0604020202020204" pitchFamily="34" charset="0"/>
              <a:cs typeface="Arial" panose="020B0604020202020204" pitchFamily="34" charset="0"/>
            </a:endParaRPr>
          </a:p>
          <a:p>
            <a:r>
              <a:rPr lang="en-GB" sz="1300" dirty="0">
                <a:solidFill>
                  <a:srgbClr val="FFFFFF"/>
                </a:solidFill>
                <a:latin typeface="Arial" panose="020B0604020202020204" pitchFamily="34" charset="0"/>
                <a:cs typeface="Arial" panose="020B0604020202020204" pitchFamily="34" charset="0"/>
                <a:hlinkClick r:id="rId7"/>
              </a:rPr>
              <a:t>https://coflein.gov.uk/en/site/34042/images/</a:t>
            </a:r>
            <a:endParaRPr lang="en-GB" sz="1300" dirty="0">
              <a:solidFill>
                <a:srgbClr val="FFFFFF"/>
              </a:solidFill>
              <a:latin typeface="Arial" panose="020B0604020202020204" pitchFamily="34" charset="0"/>
              <a:cs typeface="Arial" panose="020B0604020202020204" pitchFamily="34" charset="0"/>
            </a:endParaRPr>
          </a:p>
          <a:p>
            <a:r>
              <a:rPr lang="en-GB" sz="1300" dirty="0">
                <a:solidFill>
                  <a:srgbClr val="FFFFFF"/>
                </a:solidFill>
                <a:latin typeface="Arial" panose="020B0604020202020204" pitchFamily="34" charset="0"/>
                <a:cs typeface="Arial" panose="020B0604020202020204" pitchFamily="34" charset="0"/>
                <a:hlinkClick r:id="rId8"/>
              </a:rPr>
              <a:t>https://www.pinterest.jp/pin/coal-mine--4574037091723134/</a:t>
            </a:r>
            <a:endParaRPr lang="en-GB" sz="1300" dirty="0">
              <a:solidFill>
                <a:srgbClr val="FFFFFF"/>
              </a:solidFill>
              <a:latin typeface="Arial" panose="020B0604020202020204" pitchFamily="34" charset="0"/>
              <a:cs typeface="Arial" panose="020B0604020202020204" pitchFamily="34" charset="0"/>
            </a:endParaRPr>
          </a:p>
          <a:p>
            <a:r>
              <a:rPr lang="en-GB" sz="1300" dirty="0">
                <a:solidFill>
                  <a:srgbClr val="FFFFFF"/>
                </a:solidFill>
                <a:latin typeface="Arial" panose="020B0604020202020204" pitchFamily="34" charset="0"/>
                <a:cs typeface="Arial" panose="020B0604020202020204" pitchFamily="34" charset="0"/>
                <a:hlinkClick r:id="rId9"/>
              </a:rPr>
              <a:t>https://www.llanellich.org.uk/files/385-dafen-tinplate-works</a:t>
            </a:r>
            <a:endParaRPr lang="en-GB" sz="1300" dirty="0">
              <a:solidFill>
                <a:srgbClr val="FFFFFF"/>
              </a:solidFill>
              <a:latin typeface="Arial" panose="020B0604020202020204" pitchFamily="34" charset="0"/>
              <a:cs typeface="Arial" panose="020B0604020202020204" pitchFamily="34" charset="0"/>
            </a:endParaRPr>
          </a:p>
          <a:p>
            <a:endParaRPr lang="en-GB" sz="1300" dirty="0">
              <a:solidFill>
                <a:srgbClr val="FFFFFF"/>
              </a:solidFill>
              <a:latin typeface="Arial" panose="020B0604020202020204" pitchFamily="34" charset="0"/>
              <a:cs typeface="Arial" panose="020B0604020202020204" pitchFamily="34" charset="0"/>
            </a:endParaRPr>
          </a:p>
          <a:p>
            <a:endParaRPr lang="en-GB" sz="1300" dirty="0">
              <a:solidFill>
                <a:srgbClr val="FFFFFF"/>
              </a:solidFill>
              <a:latin typeface="Arial" panose="020B0604020202020204" pitchFamily="34" charset="0"/>
              <a:cs typeface="Arial" panose="020B0604020202020204" pitchFamily="34" charset="0"/>
            </a:endParaRPr>
          </a:p>
          <a:p>
            <a:endParaRPr lang="en-GB" dirty="0">
              <a:solidFill>
                <a:srgbClr val="FFFFFF"/>
              </a:solidFill>
            </a:endParaRPr>
          </a:p>
        </p:txBody>
      </p:sp>
      <p:pic>
        <p:nvPicPr>
          <p:cNvPr id="4" name="Picture 3">
            <a:extLst>
              <a:ext uri="{FF2B5EF4-FFF2-40B4-BE49-F238E27FC236}">
                <a16:creationId xmlns:a16="http://schemas.microsoft.com/office/drawing/2014/main" id="{9176A37C-74F8-A431-4763-B8200666E4EB}"/>
              </a:ext>
            </a:extLst>
          </p:cNvPr>
          <p:cNvPicPr>
            <a:picLocks noChangeAspect="1"/>
          </p:cNvPicPr>
          <p:nvPr/>
        </p:nvPicPr>
        <p:blipFill>
          <a:blip r:embed="rId10"/>
          <a:stretch>
            <a:fillRect/>
          </a:stretch>
        </p:blipFill>
        <p:spPr>
          <a:xfrm>
            <a:off x="263625" y="1629888"/>
            <a:ext cx="2857500" cy="3598224"/>
          </a:xfrm>
          <a:prstGeom prst="rect">
            <a:avLst/>
          </a:prstGeom>
        </p:spPr>
      </p:pic>
    </p:spTree>
    <p:extLst>
      <p:ext uri="{BB962C8B-B14F-4D97-AF65-F5344CB8AC3E}">
        <p14:creationId xmlns:p14="http://schemas.microsoft.com/office/powerpoint/2010/main" val="469077946"/>
      </p:ext>
    </p:extLst>
  </p:cSld>
  <p:clrMapOvr>
    <a:masterClrMapping/>
  </p:clrMapOvr>
</p:sld>
</file>

<file path=ppt/theme/theme1.xml><?xml version="1.0" encoding="utf-8"?>
<a:theme xmlns:a="http://schemas.openxmlformats.org/drawingml/2006/main" name="Frame">
  <a:themeElements>
    <a:clrScheme name="Frame">
      <a:dk1>
        <a:sysClr val="windowText" lastClr="000000"/>
      </a:dk1>
      <a:lt1>
        <a:sysClr val="window" lastClr="FFFFFF"/>
      </a:lt1>
      <a:dk2>
        <a:srgbClr val="4A3F38"/>
      </a:dk2>
      <a:lt2>
        <a:srgbClr val="EEEDCB"/>
      </a:lt2>
      <a:accent1>
        <a:srgbClr val="818E9F"/>
      </a:accent1>
      <a:accent2>
        <a:srgbClr val="D26400"/>
      </a:accent2>
      <a:accent3>
        <a:srgbClr val="C3BA45"/>
      </a:accent3>
      <a:accent4>
        <a:srgbClr val="8A8552"/>
      </a:accent4>
      <a:accent5>
        <a:srgbClr val="F3B843"/>
      </a:accent5>
      <a:accent6>
        <a:srgbClr val="786C71"/>
      </a:accent6>
      <a:hlink>
        <a:srgbClr val="46A7CA"/>
      </a:hlink>
      <a:folHlink>
        <a:srgbClr val="B2B2B2"/>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9935E573-C197-41A8-BCA1-5D5F62C560B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Frame</Template>
  <TotalTime>33</TotalTime>
  <Words>478</Words>
  <Application>Microsoft Macintosh PowerPoint</Application>
  <PresentationFormat>Widescreen</PresentationFormat>
  <Paragraphs>22</Paragraphs>
  <Slides>4</Slides>
  <Notes>0</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Aptos</vt:lpstr>
      <vt:lpstr>Arial</vt:lpstr>
      <vt:lpstr>Arial Black</vt:lpstr>
      <vt:lpstr>Corbel</vt:lpstr>
      <vt:lpstr>Wingdings 2</vt:lpstr>
      <vt:lpstr>Frame</vt:lpstr>
      <vt:lpstr>PowerPoint Presentation</vt:lpstr>
      <vt:lpstr>Industrial Development and Economic Growth in Llanelli</vt:lpstr>
      <vt:lpstr> Llanelli’s Early Industrial Foundations and Labor Dynamics</vt:lpstr>
      <vt:lpstr>References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Mirabela Voican (1907947)</dc:creator>
  <cp:lastModifiedBy>Tunde Beata Malutan (2325913)</cp:lastModifiedBy>
  <cp:revision>4</cp:revision>
  <dcterms:created xsi:type="dcterms:W3CDTF">2024-02-25T14:10:15Z</dcterms:created>
  <dcterms:modified xsi:type="dcterms:W3CDTF">2025-01-28T20:42:31Z</dcterms:modified>
</cp:coreProperties>
</file>