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415" r:id="rId3"/>
    <p:sldId id="490" r:id="rId4"/>
    <p:sldId id="470" r:id="rId5"/>
    <p:sldId id="488" r:id="rId6"/>
    <p:sldId id="491" r:id="rId7"/>
    <p:sldId id="492" r:id="rId8"/>
    <p:sldId id="493" r:id="rId9"/>
    <p:sldId id="494" r:id="rId10"/>
    <p:sldId id="495" r:id="rId11"/>
    <p:sldId id="496" r:id="rId12"/>
    <p:sldId id="497" r:id="rId13"/>
    <p:sldId id="498" r:id="rId14"/>
    <p:sldId id="499" r:id="rId15"/>
    <p:sldId id="487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75" autoAdjust="0"/>
    <p:restoredTop sz="93323" autoAdjust="0"/>
  </p:normalViewPr>
  <p:slideViewPr>
    <p:cSldViewPr>
      <p:cViewPr varScale="1">
        <p:scale>
          <a:sx n="65" d="100"/>
          <a:sy n="65" d="100"/>
        </p:scale>
        <p:origin x="1362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22/03/2023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22/03/2023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22/03/2023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22/03/2023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22/03/2023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22/03/2023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22/03/2023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22/03/2023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22/03/2023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22/03/2023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22/03/2023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22/03/2023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dirty="0"/>
              <a:t>LCBB5000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84213" y="2348880"/>
            <a:ext cx="7786742" cy="3357586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accent2"/>
                </a:solidFill>
              </a:rPr>
              <a:t>Data Handling &amp; Business Intelligence</a:t>
            </a: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Week </a:t>
            </a:r>
            <a:r>
              <a:rPr lang="en-GB" altLang="en-US" b="1" dirty="0" smtClean="0">
                <a:solidFill>
                  <a:schemeClr val="accent2"/>
                </a:solidFill>
              </a:rPr>
              <a:t>–10</a:t>
            </a:r>
            <a:endParaRPr lang="en-GB" altLang="en-US" b="1" dirty="0">
              <a:solidFill>
                <a:schemeClr val="accent2"/>
              </a:solidFill>
            </a:endParaRPr>
          </a:p>
          <a:p>
            <a:r>
              <a:rPr lang="en-US" b="1" dirty="0" smtClean="0">
                <a:solidFill>
                  <a:schemeClr val="accent2"/>
                </a:solidFill>
              </a:rPr>
              <a:t>WORKSHOP</a:t>
            </a:r>
            <a:endParaRPr lang="en-US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2376264"/>
          </a:xfrm>
        </p:spPr>
        <p:txBody>
          <a:bodyPr/>
          <a:lstStyle/>
          <a:p>
            <a:r>
              <a:rPr lang="en-US" sz="2800" dirty="0" smtClean="0"/>
              <a:t>Revision Exercises from Week 9</a:t>
            </a:r>
          </a:p>
          <a:p>
            <a:r>
              <a:rPr lang="en-US" sz="2800" dirty="0" smtClean="0"/>
              <a:t>Marking Criteria on Assignment Brief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2661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89096-7DDD-D54A-974C-75251D8BB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 smtClean="0"/>
              <a:t>Exercise 1 – 1 Hour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3FB24-0ED5-9740-A1F8-C43C641A5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 smtClean="0"/>
              <a:t>1. Download the Retail Sales Dataset on Moodle. </a:t>
            </a:r>
          </a:p>
          <a:p>
            <a:pPr marL="0" indent="0">
              <a:buNone/>
            </a:pPr>
            <a:r>
              <a:rPr lang="en-GB" sz="2800" dirty="0" smtClean="0"/>
              <a:t>2. Use your knowledge in Power Pivot &amp; Power Chart to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US" sz="2400" dirty="0" smtClean="0"/>
              <a:t>Create a metric for </a:t>
            </a:r>
            <a:r>
              <a:rPr lang="en-US" sz="2400" b="1" dirty="0" smtClean="0"/>
              <a:t>top 10 Sales by Date</a:t>
            </a:r>
            <a:r>
              <a:rPr lang="en-US" sz="2400" dirty="0"/>
              <a:t> </a:t>
            </a:r>
            <a:r>
              <a:rPr lang="en-US" sz="2400" dirty="0" smtClean="0"/>
              <a:t>(Bar Chart) and </a:t>
            </a:r>
            <a:r>
              <a:rPr lang="en-US" sz="2400" b="1" dirty="0" smtClean="0"/>
              <a:t>Average price for top the first 20 SKU</a:t>
            </a:r>
            <a:r>
              <a:rPr lang="en-US" sz="2400" dirty="0"/>
              <a:t> </a:t>
            </a:r>
            <a:r>
              <a:rPr lang="en-US" sz="2400" dirty="0" smtClean="0"/>
              <a:t>(Line Chart). </a:t>
            </a:r>
          </a:p>
          <a:p>
            <a:pPr marL="914400" lvl="1" indent="-457200">
              <a:buFont typeface="+mj-lt"/>
              <a:buAutoNum type="alphaLcParenR"/>
            </a:pPr>
            <a:endParaRPr lang="en-US" sz="2400" dirty="0" smtClean="0"/>
          </a:p>
          <a:p>
            <a:pPr marL="971550" lvl="1" indent="-514350">
              <a:buFont typeface="+mj-lt"/>
              <a:buAutoNum type="alphaLcParenR"/>
            </a:pPr>
            <a:r>
              <a:rPr lang="en-US" sz="2400" dirty="0" smtClean="0"/>
              <a:t>Create  a </a:t>
            </a:r>
            <a:r>
              <a:rPr lang="en-US" sz="2400" b="1" dirty="0" smtClean="0"/>
              <a:t>simple visualization dashboard </a:t>
            </a:r>
            <a:r>
              <a:rPr lang="en-US" sz="2400" dirty="0" smtClean="0"/>
              <a:t>for the two metrics, using Group as a slicer to determine which of the groups performed better.  </a:t>
            </a:r>
          </a:p>
          <a:p>
            <a:pPr marL="457200" lvl="1" indent="0">
              <a:buNone/>
            </a:pPr>
            <a:r>
              <a:rPr lang="en-US" sz="2400" dirty="0" smtClean="0"/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6419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89096-7DDD-D54A-974C-75251D8BB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dirty="0" smtClean="0"/>
              <a:t>Exercise 2 – 1 hour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3FB24-0ED5-9740-A1F8-C43C641A5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229" y="1124744"/>
            <a:ext cx="8229600" cy="475252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smtClean="0"/>
              <a:t>1. Use the Retail Sales Dataset on Moodle to find the following: </a:t>
            </a:r>
            <a:endParaRPr lang="en-US" sz="2000" dirty="0" smtClean="0"/>
          </a:p>
          <a:p>
            <a:pPr marL="457200" lvl="1" indent="0">
              <a:buNone/>
            </a:pPr>
            <a:endParaRPr lang="en-US" sz="2000" dirty="0" smtClean="0"/>
          </a:p>
          <a:p>
            <a:pPr marL="971550" lvl="1" indent="-514350">
              <a:buFont typeface="+mj-lt"/>
              <a:buAutoNum type="alphaLcParenR"/>
            </a:pPr>
            <a:r>
              <a:rPr lang="en-US" sz="2000" dirty="0" smtClean="0"/>
              <a:t>If it is assumed that anytime the average price is more than the unit price, the business makes profit, use the IF CLAUSE to determine whether the business made profit for </a:t>
            </a:r>
            <a:r>
              <a:rPr lang="pl-PL" sz="2000" dirty="0" smtClean="0"/>
              <a:t>SKU_2</a:t>
            </a:r>
            <a:r>
              <a:rPr lang="en-GB" sz="2000" dirty="0" smtClean="0"/>
              <a:t>7, </a:t>
            </a:r>
            <a:r>
              <a:rPr lang="pl-PL" sz="2000" dirty="0" smtClean="0"/>
              <a:t>SKU_28</a:t>
            </a:r>
            <a:r>
              <a:rPr lang="en-GB" sz="2000" dirty="0" smtClean="0"/>
              <a:t>, </a:t>
            </a:r>
            <a:r>
              <a:rPr lang="pl-PL" sz="2000" dirty="0" smtClean="0"/>
              <a:t>SKU_29</a:t>
            </a:r>
            <a:r>
              <a:rPr lang="en-GB" sz="2000" dirty="0" smtClean="0"/>
              <a:t>, </a:t>
            </a:r>
            <a:r>
              <a:rPr lang="pl-PL" sz="2000" dirty="0" smtClean="0"/>
              <a:t>SKU_30</a:t>
            </a:r>
            <a:r>
              <a:rPr lang="en-GB" sz="2000" dirty="0" smtClean="0"/>
              <a:t>, </a:t>
            </a:r>
            <a:r>
              <a:rPr lang="pl-PL" sz="2000" dirty="0" smtClean="0"/>
              <a:t>SKU_31</a:t>
            </a:r>
            <a:r>
              <a:rPr lang="en-GB" sz="2000" dirty="0" smtClean="0"/>
              <a:t>, </a:t>
            </a:r>
            <a:r>
              <a:rPr lang="pl-PL" sz="2000" dirty="0" smtClean="0"/>
              <a:t>SKU_32</a:t>
            </a:r>
            <a:r>
              <a:rPr lang="en-GB" sz="2000" dirty="0" smtClean="0"/>
              <a:t>, </a:t>
            </a:r>
            <a:r>
              <a:rPr lang="pl-PL" sz="2000" dirty="0" smtClean="0"/>
              <a:t>SKU_33</a:t>
            </a:r>
            <a:r>
              <a:rPr lang="en-GB" sz="2000" dirty="0" smtClean="0"/>
              <a:t>, </a:t>
            </a:r>
            <a:r>
              <a:rPr lang="pl-PL" sz="2000" dirty="0" smtClean="0"/>
              <a:t>SKU_34</a:t>
            </a:r>
            <a:r>
              <a:rPr lang="en-GB" sz="2000" dirty="0" smtClean="0"/>
              <a:t>, </a:t>
            </a:r>
            <a:r>
              <a:rPr lang="pl-PL" sz="2000" dirty="0" smtClean="0"/>
              <a:t>SKU_35</a:t>
            </a:r>
            <a:r>
              <a:rPr lang="en-GB" sz="2000" dirty="0" smtClean="0"/>
              <a:t>. </a:t>
            </a:r>
          </a:p>
          <a:p>
            <a:pPr marL="457200" lvl="1" indent="0">
              <a:buNone/>
            </a:pPr>
            <a:endParaRPr lang="en-GB" sz="2000" dirty="0" smtClean="0"/>
          </a:p>
          <a:p>
            <a:pPr marL="971550" lvl="1" indent="-514350">
              <a:buFont typeface="+mj-lt"/>
              <a:buAutoNum type="alphaLcParenR"/>
            </a:pPr>
            <a:r>
              <a:rPr lang="en-GB" sz="2000" dirty="0" smtClean="0"/>
              <a:t>Use the SPSS to find the Total Sales, Average Sales, Median Sales and standard deviation of the sales. </a:t>
            </a:r>
          </a:p>
          <a:p>
            <a:pPr marL="971550" lvl="1" indent="-514350">
              <a:buFont typeface="+mj-lt"/>
              <a:buAutoNum type="alphaLcParenR"/>
            </a:pPr>
            <a:endParaRPr lang="en-GB" sz="2000" dirty="0"/>
          </a:p>
          <a:p>
            <a:pPr marL="971550" lvl="1" indent="-514350">
              <a:buFont typeface="+mj-lt"/>
              <a:buAutoNum type="alphaLcParenR"/>
            </a:pPr>
            <a:r>
              <a:rPr lang="en-GB" sz="2000" dirty="0" smtClean="0"/>
              <a:t>Using the SPSS, determine the correlation between and </a:t>
            </a:r>
            <a:r>
              <a:rPr lang="en-GB" sz="2000" dirty="0"/>
              <a:t>the </a:t>
            </a:r>
            <a:r>
              <a:rPr lang="en-GB" sz="2000" dirty="0" err="1" smtClean="0"/>
              <a:t>Units_pkg</a:t>
            </a:r>
            <a:r>
              <a:rPr lang="en-GB" sz="2000" dirty="0" smtClean="0"/>
              <a:t> and </a:t>
            </a:r>
            <a:r>
              <a:rPr lang="en-GB" sz="2000" dirty="0" err="1" smtClean="0"/>
              <a:t>Avg_price_pkg</a:t>
            </a:r>
            <a:r>
              <a:rPr lang="en-GB" sz="2000" dirty="0" smtClean="0"/>
              <a:t>. Comment on your answer. </a:t>
            </a:r>
            <a:endParaRPr lang="en-GB" sz="2000" dirty="0"/>
          </a:p>
          <a:p>
            <a:pPr marL="971550" lvl="1" indent="-514350">
              <a:buFont typeface="+mj-lt"/>
              <a:buAutoNum type="alphaLcParenR"/>
            </a:pPr>
            <a:endParaRPr lang="en-GB" sz="2000" dirty="0" smtClean="0"/>
          </a:p>
          <a:p>
            <a:pPr marL="971550" lvl="1" indent="-514350">
              <a:buFont typeface="+mj-lt"/>
              <a:buAutoNum type="alphaLcParenR"/>
            </a:pPr>
            <a:endParaRPr lang="en-GB" sz="2000" dirty="0" smtClean="0"/>
          </a:p>
          <a:p>
            <a:pPr marL="971550" lvl="1" indent="-514350">
              <a:buFont typeface="+mj-lt"/>
              <a:buAutoNum type="alphaLcParenR"/>
            </a:pPr>
            <a:endParaRPr lang="pl-PL" sz="2000" dirty="0"/>
          </a:p>
          <a:p>
            <a:pPr marL="971550" lvl="1" indent="-514350">
              <a:buFont typeface="+mj-lt"/>
              <a:buAutoNum type="alphaLcParenR"/>
            </a:pPr>
            <a:endParaRPr lang="en-US" sz="2000" dirty="0" smtClean="0"/>
          </a:p>
          <a:p>
            <a:pPr marL="457200" lvl="1" indent="0">
              <a:buNone/>
            </a:pPr>
            <a:r>
              <a:rPr lang="en-US" sz="2000" dirty="0" smtClean="0"/>
              <a:t>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7540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Free photo: Kermit, Cup, Drink Coffee, &lt;strong&gt;Break&lt;/strong&gt; - Free Image on Pixabay ...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764704"/>
            <a:ext cx="5328592" cy="4604237"/>
          </a:xfrm>
        </p:spPr>
      </p:pic>
    </p:spTree>
    <p:extLst>
      <p:ext uri="{BB962C8B-B14F-4D97-AF65-F5344CB8AC3E}">
        <p14:creationId xmlns:p14="http://schemas.microsoft.com/office/powerpoint/2010/main" val="1773333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89096-7DDD-D54A-974C-75251D8BB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dirty="0" smtClean="0"/>
              <a:t>Exercise 3 – 1 hour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3FB24-0ED5-9740-A1F8-C43C641A5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4176464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dirty="0" smtClean="0"/>
              <a:t>Use the Body_Temp file on the Moodle:</a:t>
            </a:r>
          </a:p>
          <a:p>
            <a:pPr marL="0" indent="0">
              <a:buNone/>
            </a:pPr>
            <a:endParaRPr lang="en-GB" sz="2800" dirty="0"/>
          </a:p>
          <a:p>
            <a:pPr marL="457200" indent="-457200">
              <a:buAutoNum type="arabicPeriod"/>
            </a:pPr>
            <a:r>
              <a:rPr lang="en-GB" sz="2800" dirty="0" smtClean="0"/>
              <a:t>Find the relationship between </a:t>
            </a:r>
            <a:r>
              <a:rPr lang="en-GB" sz="2800" b="1" dirty="0" smtClean="0"/>
              <a:t>Gender and Heart Rate </a:t>
            </a:r>
            <a:r>
              <a:rPr lang="en-GB" sz="2800" dirty="0" smtClean="0"/>
              <a:t>using </a:t>
            </a:r>
            <a:r>
              <a:rPr lang="en-GB" sz="2800" b="1" dirty="0" smtClean="0"/>
              <a:t>SPSS. </a:t>
            </a:r>
          </a:p>
          <a:p>
            <a:pPr marL="457200" indent="-457200">
              <a:buAutoNum type="arabicPeriod"/>
            </a:pPr>
            <a:r>
              <a:rPr lang="en-GB" sz="2800" dirty="0" smtClean="0"/>
              <a:t>Use SPSS to find the </a:t>
            </a:r>
            <a:r>
              <a:rPr lang="en-GB" sz="2800" b="1" dirty="0" smtClean="0"/>
              <a:t>mean, median, mode and standard deviation </a:t>
            </a:r>
            <a:r>
              <a:rPr lang="en-GB" sz="2800" dirty="0" smtClean="0"/>
              <a:t>for</a:t>
            </a:r>
            <a:r>
              <a:rPr lang="en-GB" sz="2800" b="1" dirty="0" smtClean="0"/>
              <a:t> </a:t>
            </a:r>
            <a:r>
              <a:rPr lang="en-GB" sz="2800" b="1" u="sng" dirty="0" smtClean="0"/>
              <a:t>Age and Heart Rate</a:t>
            </a:r>
            <a:r>
              <a:rPr lang="en-GB" sz="2800" b="1" dirty="0" smtClean="0"/>
              <a:t>. </a:t>
            </a:r>
          </a:p>
          <a:p>
            <a:pPr marL="457200" indent="-457200">
              <a:buAutoNum type="arabicPeriod"/>
            </a:pPr>
            <a:r>
              <a:rPr lang="en-GB" sz="2800" dirty="0" smtClean="0"/>
              <a:t>Use </a:t>
            </a:r>
            <a:r>
              <a:rPr lang="en-GB" sz="2800" b="1" dirty="0" smtClean="0"/>
              <a:t>EXCEL</a:t>
            </a:r>
            <a:r>
              <a:rPr lang="en-GB" sz="2800" dirty="0" smtClean="0"/>
              <a:t> to check your answers in Questions </a:t>
            </a:r>
            <a:r>
              <a:rPr lang="en-GB" sz="2800" b="1" dirty="0" smtClean="0"/>
              <a:t>(1) and (2). 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971550" lvl="1" indent="-514350">
              <a:buFont typeface="+mj-lt"/>
              <a:buAutoNum type="alphaLcParenR"/>
            </a:pPr>
            <a:endParaRPr lang="en-GB" sz="2400" dirty="0" smtClean="0"/>
          </a:p>
          <a:p>
            <a:pPr marL="971550" lvl="1" indent="-514350">
              <a:buFont typeface="+mj-lt"/>
              <a:buAutoNum type="alphaLcParenR"/>
            </a:pPr>
            <a:endParaRPr lang="pl-PL" sz="2400" dirty="0"/>
          </a:p>
          <a:p>
            <a:pPr marL="971550" lvl="1" indent="-514350">
              <a:buFont typeface="+mj-lt"/>
              <a:buAutoNum type="alphaLcParenR"/>
            </a:pPr>
            <a:endParaRPr lang="en-US" sz="2400" dirty="0" smtClean="0"/>
          </a:p>
          <a:p>
            <a:pPr marL="457200" lvl="1" indent="0">
              <a:buNone/>
            </a:pPr>
            <a:r>
              <a:rPr lang="en-US" sz="2400" dirty="0" smtClean="0"/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2369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Brief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Title Page: </a:t>
            </a:r>
          </a:p>
          <a:p>
            <a:pPr marL="400050" lvl="1" indent="0">
              <a:buNone/>
            </a:pPr>
            <a:r>
              <a:rPr lang="en-GB" dirty="0" smtClean="0"/>
              <a:t>The title page must clearly state </a:t>
            </a:r>
            <a:r>
              <a:rPr lang="en-GB" dirty="0"/>
              <a:t>your name, your student number, the module code and title, </a:t>
            </a:r>
          </a:p>
          <a:p>
            <a:pPr marL="400050" lvl="1" indent="0">
              <a:buNone/>
            </a:pPr>
            <a:r>
              <a:rPr lang="en-GB" dirty="0"/>
              <a:t>your lecturer’s name, and your assignment title</a:t>
            </a:r>
            <a:r>
              <a:rPr lang="en-GB" dirty="0" smtClean="0"/>
              <a:t>.</a:t>
            </a:r>
          </a:p>
          <a:p>
            <a:pPr marL="400050" lvl="1" indent="0">
              <a:buNone/>
            </a:pPr>
            <a:endParaRPr lang="en-GB" dirty="0"/>
          </a:p>
          <a:p>
            <a:pPr marL="400050" lvl="1" indent="0">
              <a:buNone/>
            </a:pPr>
            <a:r>
              <a:rPr lang="en-GB" i="1" dirty="0" smtClean="0"/>
              <a:t>Not included in word count</a:t>
            </a:r>
            <a:endParaRPr lang="en-GB" i="1" dirty="0"/>
          </a:p>
          <a:p>
            <a:pPr marL="40005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996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Brief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3528392"/>
          </a:xfrm>
        </p:spPr>
        <p:txBody>
          <a:bodyPr/>
          <a:lstStyle/>
          <a:p>
            <a:pPr marL="400050" lvl="1" indent="0">
              <a:buNone/>
            </a:pPr>
            <a:r>
              <a:rPr lang="en-GB" b="1" dirty="0" smtClean="0"/>
              <a:t>Contents </a:t>
            </a:r>
            <a:r>
              <a:rPr lang="en-GB" b="1" dirty="0"/>
              <a:t>page </a:t>
            </a:r>
          </a:p>
          <a:p>
            <a:pPr marL="400050" lvl="1" indent="0">
              <a:buNone/>
            </a:pPr>
            <a:r>
              <a:rPr lang="en-GB" dirty="0"/>
              <a:t>You should include a well organised list of the contents of your document with corresponding page numbers to support your reader.</a:t>
            </a:r>
          </a:p>
          <a:p>
            <a:pPr marL="400050" lvl="1" indent="0">
              <a:buNone/>
            </a:pPr>
            <a:endParaRPr lang="en-GB" dirty="0"/>
          </a:p>
          <a:p>
            <a:pPr marL="400050" lvl="1" indent="0">
              <a:buNone/>
            </a:pPr>
            <a:r>
              <a:rPr lang="en-GB" i="1" dirty="0" smtClean="0"/>
              <a:t>Not included in word count</a:t>
            </a:r>
            <a:endParaRPr lang="en-GB" i="1" dirty="0"/>
          </a:p>
          <a:p>
            <a:pPr marL="40005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310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6513" y="116632"/>
            <a:ext cx="8229600" cy="562074"/>
          </a:xfrm>
        </p:spPr>
        <p:txBody>
          <a:bodyPr/>
          <a:lstStyle/>
          <a:p>
            <a:r>
              <a:rPr lang="en-GB" dirty="0" smtClean="0"/>
              <a:t>Assignment Brief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513" y="1052736"/>
            <a:ext cx="8229600" cy="4680520"/>
          </a:xfrm>
        </p:spPr>
        <p:txBody>
          <a:bodyPr/>
          <a:lstStyle/>
          <a:p>
            <a:pPr marL="400050" lvl="1" indent="0">
              <a:buNone/>
            </a:pPr>
            <a:r>
              <a:rPr lang="en-GB" sz="2300" b="1" dirty="0"/>
              <a:t>Part 1:  Supermarket Sales Data </a:t>
            </a:r>
            <a:r>
              <a:rPr lang="en-GB" sz="2300" b="1" dirty="0" smtClean="0"/>
              <a:t>Analysis</a:t>
            </a:r>
          </a:p>
          <a:p>
            <a:pPr marL="400050" lvl="1" indent="0">
              <a:buNone/>
            </a:pPr>
            <a:endParaRPr lang="en-GB" sz="2300" b="1" dirty="0"/>
          </a:p>
          <a:p>
            <a:pPr lvl="1" indent="-342900"/>
            <a:r>
              <a:rPr lang="en-GB" sz="2300" b="1" dirty="0" smtClean="0"/>
              <a:t>Introduction (</a:t>
            </a:r>
            <a:r>
              <a:rPr lang="en-GB" sz="2300" i="1" dirty="0" smtClean="0"/>
              <a:t>describe context, including meaning and importance of data handling/mining and BI). Use mention how BI Tools help to create visualisation dashboards and importance of it. Then discuss the purpose of the report</a:t>
            </a:r>
            <a:r>
              <a:rPr lang="en-GB" sz="2300" b="1" dirty="0" smtClean="0"/>
              <a:t>). </a:t>
            </a:r>
          </a:p>
          <a:p>
            <a:pPr marL="400050" lvl="1" indent="0">
              <a:buNone/>
            </a:pPr>
            <a:endParaRPr lang="en-GB" sz="2300" b="1" dirty="0"/>
          </a:p>
          <a:p>
            <a:pPr lvl="1" indent="-342900"/>
            <a:r>
              <a:rPr lang="en-GB" sz="2300" b="1" dirty="0" smtClean="0"/>
              <a:t>Describe </a:t>
            </a:r>
            <a:r>
              <a:rPr lang="en-GB" sz="2300" b="1" dirty="0"/>
              <a:t>the Data Visualisation Dashboard with graphs (bar chart, pie chart, pivot tables, pivot </a:t>
            </a:r>
            <a:r>
              <a:rPr lang="en-GB" sz="2300" b="1" dirty="0" smtClean="0"/>
              <a:t>charts) – </a:t>
            </a:r>
            <a:r>
              <a:rPr lang="en-GB" sz="2300" i="1" dirty="0" smtClean="0"/>
              <a:t>choose any graph/table that makes sense in creating better visualisation dashboard and which helps in addressing the questions. </a:t>
            </a:r>
            <a:endParaRPr lang="en-GB" sz="2300" i="1" dirty="0"/>
          </a:p>
        </p:txBody>
      </p:sp>
    </p:spTree>
    <p:extLst>
      <p:ext uri="{BB962C8B-B14F-4D97-AF65-F5344CB8AC3E}">
        <p14:creationId xmlns:p14="http://schemas.microsoft.com/office/powerpoint/2010/main" val="731108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Brief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536504"/>
          </a:xfrm>
        </p:spPr>
        <p:txBody>
          <a:bodyPr/>
          <a:lstStyle/>
          <a:p>
            <a:pPr marL="400050" lvl="1" indent="0">
              <a:buNone/>
            </a:pPr>
            <a:r>
              <a:rPr lang="en-GB" sz="2400" b="1" dirty="0"/>
              <a:t>Part 1:  Supermarket Sales Data Analysis</a:t>
            </a:r>
          </a:p>
          <a:p>
            <a:pPr marL="400050" lvl="1" indent="0">
              <a:buNone/>
            </a:pPr>
            <a:endParaRPr lang="en-GB" sz="2400" b="1" dirty="0"/>
          </a:p>
          <a:p>
            <a:pPr lvl="1" indent="-342900"/>
            <a:r>
              <a:rPr lang="en-GB" sz="2400" b="1" dirty="0" smtClean="0"/>
              <a:t>Discuss </a:t>
            </a:r>
            <a:r>
              <a:rPr lang="en-GB" sz="2400" b="1" dirty="0"/>
              <a:t>most </a:t>
            </a:r>
            <a:r>
              <a:rPr lang="en-GB" sz="2400" b="1" dirty="0" smtClean="0"/>
              <a:t>profitable/performance of </a:t>
            </a:r>
            <a:r>
              <a:rPr lang="en-GB" sz="2400" b="1" dirty="0"/>
              <a:t>branch, </a:t>
            </a:r>
            <a:r>
              <a:rPr lang="en-GB" sz="2400" b="1" dirty="0" smtClean="0"/>
              <a:t>payment method and genders – </a:t>
            </a:r>
            <a:r>
              <a:rPr lang="en-GB" sz="2400" i="1" dirty="0" smtClean="0"/>
              <a:t>the slicers will help you to identify any KPI. Ask yourself how to get the answer based on the visualisation that you have</a:t>
            </a:r>
            <a:r>
              <a:rPr lang="en-GB" sz="2400" b="1" dirty="0" smtClean="0"/>
              <a:t>.</a:t>
            </a:r>
          </a:p>
          <a:p>
            <a:pPr marL="400050" lvl="1" indent="0">
              <a:buNone/>
            </a:pPr>
            <a:r>
              <a:rPr lang="en-GB" sz="2400" b="1" dirty="0" smtClean="0"/>
              <a:t> </a:t>
            </a:r>
            <a:endParaRPr lang="en-GB" sz="2400" b="1" dirty="0"/>
          </a:p>
          <a:p>
            <a:pPr lvl="1" indent="-342900"/>
            <a:r>
              <a:rPr lang="en-GB" sz="2400" b="1" dirty="0" smtClean="0"/>
              <a:t>Discuss </a:t>
            </a:r>
            <a:r>
              <a:rPr lang="en-GB" sz="2400" b="1" dirty="0"/>
              <a:t>the results for Mode, Median, Mean, Range and Standard Deviation for customer </a:t>
            </a:r>
            <a:r>
              <a:rPr lang="en-GB" sz="2400" b="1" dirty="0" smtClean="0"/>
              <a:t>ratings</a:t>
            </a:r>
            <a:r>
              <a:rPr lang="en-GB" sz="2400" b="1" dirty="0"/>
              <a:t> </a:t>
            </a:r>
            <a:r>
              <a:rPr lang="en-GB" sz="2400" b="1" dirty="0" smtClean="0"/>
              <a:t>using SPSS – </a:t>
            </a:r>
            <a:r>
              <a:rPr lang="en-GB" sz="2400" i="1" dirty="0" smtClean="0"/>
              <a:t>You should understand the meaning of the summary statistics so that you discuss the results in context. </a:t>
            </a:r>
            <a:endParaRPr lang="en-GB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2882161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Brief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888432"/>
          </a:xfrm>
        </p:spPr>
        <p:txBody>
          <a:bodyPr/>
          <a:lstStyle/>
          <a:p>
            <a:pPr marL="400050" lvl="1" indent="0">
              <a:buNone/>
            </a:pPr>
            <a:r>
              <a:rPr lang="en-GB" sz="2400" b="1" dirty="0"/>
              <a:t>Part 1:  Supermarket Sales Data Analysis</a:t>
            </a:r>
          </a:p>
          <a:p>
            <a:pPr marL="400050" lvl="1" indent="0">
              <a:buNone/>
            </a:pPr>
            <a:endParaRPr lang="en-GB" sz="2400" b="1" dirty="0"/>
          </a:p>
          <a:p>
            <a:pPr lvl="1" indent="-342900"/>
            <a:r>
              <a:rPr lang="en-GB" sz="2400" b="1" dirty="0" smtClean="0"/>
              <a:t>Analysis Conclusion: provide a short summary based on the findings to conclude part 1 of the assignment. </a:t>
            </a:r>
            <a:r>
              <a:rPr lang="en-GB" sz="2400" i="1" dirty="0" smtClean="0"/>
              <a:t>Always put yourself in the shoes of a professional data analyst. 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326163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855" y="188640"/>
            <a:ext cx="8229600" cy="418058"/>
          </a:xfrm>
        </p:spPr>
        <p:txBody>
          <a:bodyPr/>
          <a:lstStyle/>
          <a:p>
            <a:r>
              <a:rPr lang="en-GB" sz="4000" dirty="0" smtClean="0"/>
              <a:t>Assignment Brief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17" y="980728"/>
            <a:ext cx="8229600" cy="4752528"/>
          </a:xfrm>
        </p:spPr>
        <p:txBody>
          <a:bodyPr/>
          <a:lstStyle/>
          <a:p>
            <a:pPr marL="400050" lvl="1" indent="0">
              <a:buNone/>
            </a:pPr>
            <a:r>
              <a:rPr lang="en-GB" sz="2400" b="1" dirty="0"/>
              <a:t>Part </a:t>
            </a:r>
            <a:r>
              <a:rPr lang="en-GB" sz="2400" b="1" dirty="0" smtClean="0"/>
              <a:t>2:  Discussion Question </a:t>
            </a:r>
          </a:p>
          <a:p>
            <a:pPr marL="400050" lvl="1" indent="0">
              <a:buNone/>
            </a:pPr>
            <a:endParaRPr lang="en-GB" sz="2400" b="1" dirty="0" smtClean="0"/>
          </a:p>
          <a:p>
            <a:pPr marL="857250" lvl="1" indent="-457200">
              <a:buFont typeface="+mj-lt"/>
              <a:buAutoNum type="alphaLcParenR"/>
            </a:pPr>
            <a:r>
              <a:rPr lang="en-GB" sz="2400" b="1" dirty="0" smtClean="0"/>
              <a:t>Discuss </a:t>
            </a:r>
            <a:r>
              <a:rPr lang="en-GB" sz="2400" b="1" dirty="0"/>
              <a:t>advantages and disadvantages of using SPSS, Excel or Tableau using relevant practical </a:t>
            </a:r>
            <a:r>
              <a:rPr lang="en-GB" sz="2400" b="1" dirty="0" smtClean="0"/>
              <a:t>examples</a:t>
            </a:r>
            <a:r>
              <a:rPr lang="en-GB" sz="2400" b="1" dirty="0"/>
              <a:t> </a:t>
            </a:r>
            <a:r>
              <a:rPr lang="en-GB" sz="2400" b="1" dirty="0" smtClean="0"/>
              <a:t>– </a:t>
            </a:r>
            <a:r>
              <a:rPr lang="en-GB" sz="2400" i="1" dirty="0" smtClean="0"/>
              <a:t>Discuss what SPSS, Excel or Tableau mean, using appropriate references. Discuss what they are used for and what their limits are. </a:t>
            </a:r>
          </a:p>
          <a:p>
            <a:pPr marL="857250" lvl="1" indent="-457200">
              <a:buFont typeface="+mj-lt"/>
              <a:buAutoNum type="alphaLcParenR"/>
            </a:pPr>
            <a:endParaRPr lang="en-GB" sz="2400" i="1" dirty="0"/>
          </a:p>
          <a:p>
            <a:pPr marL="857250" lvl="1" indent="-457200">
              <a:buFont typeface="+mj-lt"/>
              <a:buAutoNum type="alphaLcParenR"/>
            </a:pPr>
            <a:r>
              <a:rPr lang="en-GB" sz="2400" b="1" dirty="0" smtClean="0"/>
              <a:t>Explain </a:t>
            </a:r>
            <a:r>
              <a:rPr lang="en-GB" sz="2400" b="1" dirty="0"/>
              <a:t>the meaning and state the importance of Data Mining Cycle with </a:t>
            </a:r>
            <a:r>
              <a:rPr lang="en-GB" sz="2400" b="1" dirty="0" smtClean="0"/>
              <a:t>examples</a:t>
            </a:r>
            <a:r>
              <a:rPr lang="en-GB" sz="2400" b="1" dirty="0"/>
              <a:t> </a:t>
            </a:r>
            <a:r>
              <a:rPr lang="en-GB" sz="2400" b="1" dirty="0" smtClean="0"/>
              <a:t>– </a:t>
            </a:r>
            <a:r>
              <a:rPr lang="en-GB" sz="2400" i="1" dirty="0" smtClean="0"/>
              <a:t>Use appropriate reference to describe Data Mining Cycle, their importance and any practical examples. </a:t>
            </a:r>
          </a:p>
        </p:txBody>
      </p:sp>
    </p:spTree>
    <p:extLst>
      <p:ext uri="{BB962C8B-B14F-4D97-AF65-F5344CB8AC3E}">
        <p14:creationId xmlns:p14="http://schemas.microsoft.com/office/powerpoint/2010/main" val="4118448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4000" b="1" dirty="0" smtClean="0"/>
              <a:t>Marking Criteria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GB" b="1" dirty="0" smtClean="0"/>
              <a:t>Engagement with reference </a:t>
            </a:r>
            <a:r>
              <a:rPr lang="en-GB" dirty="0" smtClean="0"/>
              <a:t>– </a:t>
            </a:r>
            <a:r>
              <a:rPr lang="en-GB" sz="2400" i="1" dirty="0" smtClean="0"/>
              <a:t>Provide at least </a:t>
            </a:r>
            <a:r>
              <a:rPr lang="en-GB" sz="2400" i="1" dirty="0"/>
              <a:t>5</a:t>
            </a:r>
            <a:r>
              <a:rPr lang="en-GB" sz="2400" i="1" dirty="0" smtClean="0"/>
              <a:t> references, consistent with UWTSD Harvard Referencing Guide. Contact the librarian, tutor or Module Lead for any help. </a:t>
            </a:r>
          </a:p>
          <a:p>
            <a:pPr marL="0" indent="0">
              <a:buNone/>
            </a:pPr>
            <a:endParaRPr lang="en-GB" sz="2400" i="1" dirty="0"/>
          </a:p>
          <a:p>
            <a:r>
              <a:rPr lang="en-GB" b="1" dirty="0" smtClean="0"/>
              <a:t>Knowledge and Skills </a:t>
            </a:r>
            <a:r>
              <a:rPr lang="en-GB" dirty="0" smtClean="0"/>
              <a:t>– </a:t>
            </a:r>
            <a:r>
              <a:rPr lang="en-GB" sz="2400" i="1" dirty="0" smtClean="0"/>
              <a:t>Demonstrate understanding of the assignment, and the key issues and concepts under consideration (focus on your screenshots and definitions). </a:t>
            </a:r>
            <a:endParaRPr lang="en-GB" sz="2400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773111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4000" b="1" dirty="0" smtClean="0"/>
              <a:t>Marking Criteria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8451" y="1268760"/>
            <a:ext cx="8229600" cy="4536504"/>
          </a:xfrm>
        </p:spPr>
        <p:txBody>
          <a:bodyPr/>
          <a:lstStyle/>
          <a:p>
            <a:r>
              <a:rPr lang="en-GB" sz="2800" b="1" dirty="0" smtClean="0"/>
              <a:t>Cognitive and Intellectual Skills </a:t>
            </a:r>
            <a:r>
              <a:rPr lang="en-GB" sz="2800" dirty="0" smtClean="0"/>
              <a:t>– </a:t>
            </a:r>
            <a:r>
              <a:rPr lang="en-GB" sz="2000" i="1" dirty="0" smtClean="0"/>
              <a:t>Logical reasoning, consistency, paraphrasing and compelling arguments. How did you vary your discussions with opinions from literature and your own opinions. </a:t>
            </a:r>
          </a:p>
          <a:p>
            <a:pPr marL="0" indent="0">
              <a:buNone/>
            </a:pPr>
            <a:endParaRPr lang="en-GB" sz="2000" i="1" dirty="0"/>
          </a:p>
          <a:p>
            <a:r>
              <a:rPr lang="en-GB" sz="2800" b="1" dirty="0" smtClean="0"/>
              <a:t>Practical Skills </a:t>
            </a:r>
            <a:r>
              <a:rPr lang="en-GB" sz="2800" dirty="0" smtClean="0"/>
              <a:t>– </a:t>
            </a:r>
            <a:r>
              <a:rPr lang="en-GB" sz="2000" i="1" dirty="0" smtClean="0"/>
              <a:t>have you provided any application of the concepts or have any examples given? </a:t>
            </a:r>
          </a:p>
          <a:p>
            <a:pPr marL="0" indent="0">
              <a:buNone/>
            </a:pPr>
            <a:endParaRPr lang="en-GB" sz="2000" i="1" dirty="0"/>
          </a:p>
          <a:p>
            <a:r>
              <a:rPr lang="en-GB" sz="2800" b="1" i="1" dirty="0"/>
              <a:t>Practical Skills </a:t>
            </a:r>
            <a:r>
              <a:rPr lang="en-GB" sz="2800" i="1" dirty="0"/>
              <a:t>– </a:t>
            </a:r>
            <a:r>
              <a:rPr lang="en-GB" sz="2000" i="1" dirty="0" smtClean="0"/>
              <a:t>Ownership of assignment including improved paraphrasing, structure and organisation of assignment, as well as adherence to the recommended font size, style and spacing with page numbers. </a:t>
            </a:r>
            <a:endParaRPr lang="en-GB" sz="2800" i="1" dirty="0"/>
          </a:p>
          <a:p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215394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b="1" dirty="0" smtClean="0"/>
              <a:t>Any Questions?</a:t>
            </a:r>
            <a:endParaRPr lang="en-GB" sz="40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70005" y="1700807"/>
            <a:ext cx="3946211" cy="3744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691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856</TotalTime>
  <Words>771</Words>
  <Application>Microsoft Office PowerPoint</Application>
  <PresentationFormat>On-screen Show (4:3)</PresentationFormat>
  <Paragraphs>83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Myriad Pro</vt:lpstr>
      <vt:lpstr>Verdana</vt:lpstr>
      <vt:lpstr>20140311PresentationUWTSDTemplate</vt:lpstr>
      <vt:lpstr>LCBB5000</vt:lpstr>
      <vt:lpstr>Learning Objectives</vt:lpstr>
      <vt:lpstr>Exercise 1 – 1 Hour</vt:lpstr>
      <vt:lpstr>Exercise 2 – 1 hour</vt:lpstr>
      <vt:lpstr>PowerPoint Presentation</vt:lpstr>
      <vt:lpstr>Exercise 3 – 1 hour</vt:lpstr>
      <vt:lpstr>Assignment Brief</vt:lpstr>
      <vt:lpstr>Assignment Brief</vt:lpstr>
      <vt:lpstr>Assignment Brief</vt:lpstr>
      <vt:lpstr>Assignment Brief</vt:lpstr>
      <vt:lpstr>Assignment Brief</vt:lpstr>
      <vt:lpstr>Assignment Brief</vt:lpstr>
      <vt:lpstr>Marking Criteria</vt:lpstr>
      <vt:lpstr>Marking Criteria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Eric Osei</cp:lastModifiedBy>
  <cp:revision>70</cp:revision>
  <dcterms:created xsi:type="dcterms:W3CDTF">2020-06-23T16:08:04Z</dcterms:created>
  <dcterms:modified xsi:type="dcterms:W3CDTF">2023-03-22T10:56:29Z</dcterms:modified>
</cp:coreProperties>
</file>