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63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FD1A3E-9296-41A4-8085-A300503CBC3C}" v="2" dt="2021-03-14T21:31:51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309" autoAdjust="0"/>
    <p:restoredTop sz="94660"/>
  </p:normalViewPr>
  <p:slideViewPr>
    <p:cSldViewPr snapToGrid="0">
      <p:cViewPr varScale="1">
        <p:scale>
          <a:sx n="72" d="100"/>
          <a:sy n="72" d="100"/>
        </p:scale>
        <p:origin x="5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Howell" userId="6e5d74e66a622d3e" providerId="LiveId" clId="{AEFD1A3E-9296-41A4-8085-A300503CBC3C}"/>
    <pc:docChg chg="undo custSel modSld">
      <pc:chgData name="Samantha Howell" userId="6e5d74e66a622d3e" providerId="LiveId" clId="{AEFD1A3E-9296-41A4-8085-A300503CBC3C}" dt="2021-03-14T21:32:06.693" v="262" actId="20577"/>
      <pc:docMkLst>
        <pc:docMk/>
      </pc:docMkLst>
      <pc:sldChg chg="addSp modSp mod">
        <pc:chgData name="Samantha Howell" userId="6e5d74e66a622d3e" providerId="LiveId" clId="{AEFD1A3E-9296-41A4-8085-A300503CBC3C}" dt="2021-03-14T21:18:44.068" v="250" actId="208"/>
        <pc:sldMkLst>
          <pc:docMk/>
          <pc:sldMk cId="2817069863" sldId="257"/>
        </pc:sldMkLst>
        <pc:spChg chg="mod">
          <ac:chgData name="Samantha Howell" userId="6e5d74e66a622d3e" providerId="LiveId" clId="{AEFD1A3E-9296-41A4-8085-A300503CBC3C}" dt="2021-03-14T21:18:44.068" v="250" actId="208"/>
          <ac:spMkLst>
            <pc:docMk/>
            <pc:sldMk cId="2817069863" sldId="257"/>
            <ac:spMk id="12" creationId="{5D1678C5-31E9-4000-A455-9D0DE8229EC6}"/>
          </ac:spMkLst>
        </pc:spChg>
        <pc:spChg chg="add mod">
          <ac:chgData name="Samantha Howell" userId="6e5d74e66a622d3e" providerId="LiveId" clId="{AEFD1A3E-9296-41A4-8085-A300503CBC3C}" dt="2021-03-14T21:18:22.963" v="245" actId="1076"/>
          <ac:spMkLst>
            <pc:docMk/>
            <pc:sldMk cId="2817069863" sldId="257"/>
            <ac:spMk id="13" creationId="{1D903D89-86B7-4521-A2EB-46E1F8EFA221}"/>
          </ac:spMkLst>
        </pc:spChg>
        <pc:spChg chg="mod">
          <ac:chgData name="Samantha Howell" userId="6e5d74e66a622d3e" providerId="LiveId" clId="{AEFD1A3E-9296-41A4-8085-A300503CBC3C}" dt="2021-03-14T21:18:26.936" v="247" actId="1076"/>
          <ac:spMkLst>
            <pc:docMk/>
            <pc:sldMk cId="2817069863" sldId="257"/>
            <ac:spMk id="46" creationId="{BFB96813-937C-4631-A392-8898DFFC4B85}"/>
          </ac:spMkLst>
        </pc:spChg>
        <pc:spChg chg="mod">
          <ac:chgData name="Samantha Howell" userId="6e5d74e66a622d3e" providerId="LiveId" clId="{AEFD1A3E-9296-41A4-8085-A300503CBC3C}" dt="2021-03-14T21:18:25.133" v="246" actId="1076"/>
          <ac:spMkLst>
            <pc:docMk/>
            <pc:sldMk cId="2817069863" sldId="257"/>
            <ac:spMk id="47" creationId="{E0D94667-0660-4F04-A3E3-09FD070EE071}"/>
          </ac:spMkLst>
        </pc:spChg>
        <pc:picChg chg="mod">
          <ac:chgData name="Samantha Howell" userId="6e5d74e66a622d3e" providerId="LiveId" clId="{AEFD1A3E-9296-41A4-8085-A300503CBC3C}" dt="2021-03-14T21:00:08.543" v="169" actId="14100"/>
          <ac:picMkLst>
            <pc:docMk/>
            <pc:sldMk cId="2817069863" sldId="257"/>
            <ac:picMk id="11" creationId="{A6B5DBD0-3E21-4BAB-AB78-D56BA5B20EE9}"/>
          </ac:picMkLst>
        </pc:picChg>
      </pc:sldChg>
      <pc:sldChg chg="delSp modSp mod">
        <pc:chgData name="Samantha Howell" userId="6e5d74e66a622d3e" providerId="LiveId" clId="{AEFD1A3E-9296-41A4-8085-A300503CBC3C}" dt="2021-03-14T21:19:07.106" v="252" actId="207"/>
        <pc:sldMkLst>
          <pc:docMk/>
          <pc:sldMk cId="3552575673" sldId="258"/>
        </pc:sldMkLst>
        <pc:spChg chg="mod">
          <ac:chgData name="Samantha Howell" userId="6e5d74e66a622d3e" providerId="LiveId" clId="{AEFD1A3E-9296-41A4-8085-A300503CBC3C}" dt="2021-03-14T20:56:31.100" v="144" actId="1076"/>
          <ac:spMkLst>
            <pc:docMk/>
            <pc:sldMk cId="3552575673" sldId="258"/>
            <ac:spMk id="2" creationId="{B8BD2C40-2C79-4BC5-8847-B5DF79CFF74B}"/>
          </ac:spMkLst>
        </pc:spChg>
        <pc:spChg chg="mod">
          <ac:chgData name="Samantha Howell" userId="6e5d74e66a622d3e" providerId="LiveId" clId="{AEFD1A3E-9296-41A4-8085-A300503CBC3C}" dt="2021-03-14T21:19:00.301" v="251" actId="207"/>
          <ac:spMkLst>
            <pc:docMk/>
            <pc:sldMk cId="3552575673" sldId="258"/>
            <ac:spMk id="3" creationId="{16D5914A-1C08-4A0D-AE86-814CFD32973B}"/>
          </ac:spMkLst>
        </pc:spChg>
        <pc:spChg chg="del mod">
          <ac:chgData name="Samantha Howell" userId="6e5d74e66a622d3e" providerId="LiveId" clId="{AEFD1A3E-9296-41A4-8085-A300503CBC3C}" dt="2021-03-14T20:53:57.524" v="103" actId="478"/>
          <ac:spMkLst>
            <pc:docMk/>
            <pc:sldMk cId="3552575673" sldId="258"/>
            <ac:spMk id="4" creationId="{9A294DAE-CE30-4CB9-91BB-1BFBADC26399}"/>
          </ac:spMkLst>
        </pc:spChg>
        <pc:spChg chg="mod">
          <ac:chgData name="Samantha Howell" userId="6e5d74e66a622d3e" providerId="LiveId" clId="{AEFD1A3E-9296-41A4-8085-A300503CBC3C}" dt="2021-03-14T20:55:57.831" v="133" actId="1076"/>
          <ac:spMkLst>
            <pc:docMk/>
            <pc:sldMk cId="3552575673" sldId="258"/>
            <ac:spMk id="6" creationId="{82D42C57-BA60-45A9-A016-093C82A8A693}"/>
          </ac:spMkLst>
        </pc:spChg>
        <pc:spChg chg="mod">
          <ac:chgData name="Samantha Howell" userId="6e5d74e66a622d3e" providerId="LiveId" clId="{AEFD1A3E-9296-41A4-8085-A300503CBC3C}" dt="2021-03-14T20:55:59.798" v="134" actId="1076"/>
          <ac:spMkLst>
            <pc:docMk/>
            <pc:sldMk cId="3552575673" sldId="258"/>
            <ac:spMk id="14" creationId="{161B0A24-7598-4142-8DEF-C724E2FAC976}"/>
          </ac:spMkLst>
        </pc:spChg>
        <pc:spChg chg="mod">
          <ac:chgData name="Samantha Howell" userId="6e5d74e66a622d3e" providerId="LiveId" clId="{AEFD1A3E-9296-41A4-8085-A300503CBC3C}" dt="2021-03-14T20:56:02.369" v="135" actId="1076"/>
          <ac:spMkLst>
            <pc:docMk/>
            <pc:sldMk cId="3552575673" sldId="258"/>
            <ac:spMk id="16" creationId="{1CB58779-D126-40C9-9A50-DF28A65287C4}"/>
          </ac:spMkLst>
        </pc:spChg>
        <pc:spChg chg="mod">
          <ac:chgData name="Samantha Howell" userId="6e5d74e66a622d3e" providerId="LiveId" clId="{AEFD1A3E-9296-41A4-8085-A300503CBC3C}" dt="2021-03-14T21:19:07.106" v="252" actId="207"/>
          <ac:spMkLst>
            <pc:docMk/>
            <pc:sldMk cId="3552575673" sldId="258"/>
            <ac:spMk id="20" creationId="{7EE77A45-F55F-42A8-8BC8-F955F46EC7B0}"/>
          </ac:spMkLst>
        </pc:spChg>
        <pc:spChg chg="mod">
          <ac:chgData name="Samantha Howell" userId="6e5d74e66a622d3e" providerId="LiveId" clId="{AEFD1A3E-9296-41A4-8085-A300503CBC3C}" dt="2021-03-14T20:57:55.808" v="165" actId="1076"/>
          <ac:spMkLst>
            <pc:docMk/>
            <pc:sldMk cId="3552575673" sldId="258"/>
            <ac:spMk id="21" creationId="{E2C90F31-A146-4155-9399-D0E03C3BF7CC}"/>
          </ac:spMkLst>
        </pc:spChg>
        <pc:spChg chg="mod">
          <ac:chgData name="Samantha Howell" userId="6e5d74e66a622d3e" providerId="LiveId" clId="{AEFD1A3E-9296-41A4-8085-A300503CBC3C}" dt="2021-03-14T20:56:35.387" v="145" actId="1076"/>
          <ac:spMkLst>
            <pc:docMk/>
            <pc:sldMk cId="3552575673" sldId="258"/>
            <ac:spMk id="22" creationId="{0EFC8019-F455-4C5E-A235-FFCCF68AEBDE}"/>
          </ac:spMkLst>
        </pc:spChg>
        <pc:spChg chg="mod">
          <ac:chgData name="Samantha Howell" userId="6e5d74e66a622d3e" providerId="LiveId" clId="{AEFD1A3E-9296-41A4-8085-A300503CBC3C}" dt="2021-03-14T21:10:21.175" v="238" actId="6549"/>
          <ac:spMkLst>
            <pc:docMk/>
            <pc:sldMk cId="3552575673" sldId="258"/>
            <ac:spMk id="23" creationId="{204ABC9D-C472-419A-9987-79C41EC4851F}"/>
          </ac:spMkLst>
        </pc:spChg>
        <pc:picChg chg="mod ord">
          <ac:chgData name="Samantha Howell" userId="6e5d74e66a622d3e" providerId="LiveId" clId="{AEFD1A3E-9296-41A4-8085-A300503CBC3C}" dt="2021-03-14T20:57:52.201" v="164" actId="14100"/>
          <ac:picMkLst>
            <pc:docMk/>
            <pc:sldMk cId="3552575673" sldId="258"/>
            <ac:picMk id="8" creationId="{DE5BFC7E-47D1-4031-8FF5-87C05CA3E758}"/>
          </ac:picMkLst>
        </pc:picChg>
      </pc:sldChg>
      <pc:sldChg chg="modSp mod">
        <pc:chgData name="Samantha Howell" userId="6e5d74e66a622d3e" providerId="LiveId" clId="{AEFD1A3E-9296-41A4-8085-A300503CBC3C}" dt="2021-03-14T21:19:16.773" v="254" actId="207"/>
        <pc:sldMkLst>
          <pc:docMk/>
          <pc:sldMk cId="2767471187" sldId="263"/>
        </pc:sldMkLst>
        <pc:spChg chg="mod">
          <ac:chgData name="Samantha Howell" userId="6e5d74e66a622d3e" providerId="LiveId" clId="{AEFD1A3E-9296-41A4-8085-A300503CBC3C}" dt="2021-03-14T21:19:16.773" v="254" actId="207"/>
          <ac:spMkLst>
            <pc:docMk/>
            <pc:sldMk cId="2767471187" sldId="263"/>
            <ac:spMk id="2" creationId="{3FC22F24-20AC-4E9D-89E4-F95ED6A12613}"/>
          </ac:spMkLst>
        </pc:spChg>
        <pc:spChg chg="mod">
          <ac:chgData name="Samantha Howell" userId="6e5d74e66a622d3e" providerId="LiveId" clId="{AEFD1A3E-9296-41A4-8085-A300503CBC3C}" dt="2021-03-14T16:08:48.316" v="5" actId="207"/>
          <ac:spMkLst>
            <pc:docMk/>
            <pc:sldMk cId="2767471187" sldId="263"/>
            <ac:spMk id="3" creationId="{3F4D0DBA-B46C-478C-BD4B-14975CE068EC}"/>
          </ac:spMkLst>
        </pc:spChg>
        <pc:spChg chg="mod">
          <ac:chgData name="Samantha Howell" userId="6e5d74e66a622d3e" providerId="LiveId" clId="{AEFD1A3E-9296-41A4-8085-A300503CBC3C}" dt="2021-03-14T21:19:13.794" v="253" actId="207"/>
          <ac:spMkLst>
            <pc:docMk/>
            <pc:sldMk cId="2767471187" sldId="263"/>
            <ac:spMk id="15" creationId="{EC56108F-D924-4CF9-8C81-AE0A5EF0BB07}"/>
          </ac:spMkLst>
        </pc:spChg>
        <pc:spChg chg="mod">
          <ac:chgData name="Samantha Howell" userId="6e5d74e66a622d3e" providerId="LiveId" clId="{AEFD1A3E-9296-41A4-8085-A300503CBC3C}" dt="2021-03-14T16:08:51.412" v="6" actId="207"/>
          <ac:spMkLst>
            <pc:docMk/>
            <pc:sldMk cId="2767471187" sldId="263"/>
            <ac:spMk id="16" creationId="{E5B920D1-8E79-4335-B836-0F61334B18E6}"/>
          </ac:spMkLst>
        </pc:spChg>
        <pc:spChg chg="mod">
          <ac:chgData name="Samantha Howell" userId="6e5d74e66a622d3e" providerId="LiveId" clId="{AEFD1A3E-9296-41A4-8085-A300503CBC3C}" dt="2021-03-14T20:30:22.295" v="41" actId="20577"/>
          <ac:spMkLst>
            <pc:docMk/>
            <pc:sldMk cId="2767471187" sldId="263"/>
            <ac:spMk id="17" creationId="{17BD0A4F-0A30-47A6-A54D-51E5FE10FDC1}"/>
          </ac:spMkLst>
        </pc:spChg>
        <pc:spChg chg="mod">
          <ac:chgData name="Samantha Howell" userId="6e5d74e66a622d3e" providerId="LiveId" clId="{AEFD1A3E-9296-41A4-8085-A300503CBC3C}" dt="2021-03-14T16:08:44.201" v="4" actId="207"/>
          <ac:spMkLst>
            <pc:docMk/>
            <pc:sldMk cId="2767471187" sldId="263"/>
            <ac:spMk id="21" creationId="{4EF44AA6-5BAA-45CD-A30A-D4CBA09412E0}"/>
          </ac:spMkLst>
        </pc:spChg>
        <pc:spChg chg="mod">
          <ac:chgData name="Samantha Howell" userId="6e5d74e66a622d3e" providerId="LiveId" clId="{AEFD1A3E-9296-41A4-8085-A300503CBC3C}" dt="2021-03-14T16:08:54.555" v="7" actId="207"/>
          <ac:spMkLst>
            <pc:docMk/>
            <pc:sldMk cId="2767471187" sldId="263"/>
            <ac:spMk id="25" creationId="{BD71154D-AB1E-4D19-97AD-9C0E9B9DF8E9}"/>
          </ac:spMkLst>
        </pc:spChg>
      </pc:sldChg>
      <pc:sldChg chg="modSp mod">
        <pc:chgData name="Samantha Howell" userId="6e5d74e66a622d3e" providerId="LiveId" clId="{AEFD1A3E-9296-41A4-8085-A300503CBC3C}" dt="2021-03-14T21:32:06.693" v="262" actId="20577"/>
        <pc:sldMkLst>
          <pc:docMk/>
          <pc:sldMk cId="4264375771" sldId="264"/>
        </pc:sldMkLst>
        <pc:spChg chg="mod">
          <ac:chgData name="Samantha Howell" userId="6e5d74e66a622d3e" providerId="LiveId" clId="{AEFD1A3E-9296-41A4-8085-A300503CBC3C}" dt="2021-03-14T21:32:06.693" v="262" actId="20577"/>
          <ac:spMkLst>
            <pc:docMk/>
            <pc:sldMk cId="4264375771" sldId="264"/>
            <ac:spMk id="3" creationId="{D1E6F90A-CD0B-44B5-9603-CC398C068EF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D5B4E-FCE8-4A2C-A6FF-A5A6B8DF06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19F476-F640-4B05-8896-139ABE1F51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C0F1E-88BB-43F0-9AEE-DDE871CD78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0D999-52FE-4B66-993D-F7834FE4F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414A1-CD25-4F88-80EB-66216761F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96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A242A-B57B-47C0-B698-38D355060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C3401-6847-4C8C-90D8-E2451A9A4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1C471D-F12B-4C8C-8A46-EDC8C202B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CDF06-1DEA-40D7-A41D-6089CD05C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64E82-3ADB-432C-87BD-7FC539B10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49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438F6-89AE-4C97-B3D3-C20CC782E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3F30C-DE40-4135-A89B-BDB0A2A454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9052F-42A1-4C84-86DE-5D45698D5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F34F1-EF7E-4515-ACD9-A9CADA0B9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D84558-BC5F-421F-9C70-8A35DF1B2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310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14494-4FAA-4D1B-87E2-3238E26FF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2D7-DCD8-4B00-8ADF-F34F5A31B4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20490-B383-44F6-8AE3-BC5598FE9E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C1150-6144-4EB0-8AD5-13AA2A2B5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D2661-5FE3-4860-A597-508017D94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F0718D-D9E1-4CFB-B618-4AB415A6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32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F22CC-4B9C-4C9F-9ED6-494C29208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8065C-F968-4689-BBE0-36F94B1242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61A7BA-71DB-474F-B78D-1916A8239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9BD485-5DAC-47A7-ADF4-23F887E297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E6BA46-EC48-4F0A-93B2-3DA37FD1C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89D226-BC22-40AC-9B8D-E4F4CBEA6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57BB2-C93B-4781-8CF7-F5B766829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C6B4B6-D9B7-48D3-BC10-3FFD25D73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139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FA745-25CC-42AD-BC14-7EF463344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1B17EE-533E-40E9-9BDB-4FADD26D7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42C432-1D0E-4721-8763-A3349D44E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B8AE3-32B0-41B3-B356-D2B8E5780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17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859535-559A-42AB-93FD-ECB517ABF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A1AE40-98FC-4F06-8A66-03B181B48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EAAC5B-5C1B-4C2A-B2FE-52BFEA3B7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865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EAC2A-A2F8-427D-BC97-6C84764EF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FC0E7-189B-467C-8DB7-16F7DFE1D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044F07-D2A5-4137-85DB-7A68C6C003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5A7C3-2D7A-44EF-91C2-10E626DDE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D1225-0AA6-44D4-AEBA-13D246317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028DAD-997F-4951-B80B-7EFC94C46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67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D6209-FA7C-4E22-A2FB-7B378641B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16488B-6B34-47F4-82E0-04391FACFA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D9AEA5-A846-4E9F-83A2-64C01BF9C2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6AFF29-FBEB-44BF-BEE6-29C1E77AA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D70FB-80AE-4A23-A447-30AA2A916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841A43-3D63-404D-BC41-2DD71A143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01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B501A-3019-4E87-A647-77BCEE52D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0319C7-9FE9-4575-A1CD-B17C51B5E5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BFBE6-7B49-47DF-90FC-BAE897776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3E156-93AD-4509-81CE-8701B9804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D2ACC-4825-484D-85DC-1682FFD5A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19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F02871-52F9-4749-8D3B-5F9278FE20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35271-72D1-44CE-B810-FCE197B8C6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FAB90-D3CF-4D26-BF15-C5F085794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3AC23-B8B5-4E05-BD5C-7740FA01D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B6646-183B-478D-9C1D-2F29FE795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87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010F33-9FE0-45DE-8720-7E95DF1A7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DD11AC-4EDE-4784-B479-4A79F212F8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ACED8-C633-48A8-9B67-DDA0E7AD8D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E96CD-2D8A-4AD5-AC69-C8E1F8BCD74A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98F30-F713-4C95-BB91-F0B73C3BB0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7DEA3-B8B3-45A0-B1EE-9D5DA66BF9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C8A09-29F1-48E4-82A9-F27D23C3F4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954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ties.qld.gov.au/childsafety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crimeandjustice/bulletins/childrensonlinebehaviourinenglandandwales/yearendingmarch2020" TargetMode="External"/><Relationship Id="rId3" Type="http://schemas.openxmlformats.org/officeDocument/2006/relationships/hyperlink" Target="https://www.myconcern.co.uk/blog/children-with-disabilities-safeguarding-our-most-vulnerable/" TargetMode="External"/><Relationship Id="rId7" Type="http://schemas.openxmlformats.org/officeDocument/2006/relationships/hyperlink" Target="https://learning.nspcc.org.uk/media/2390/impact-of-coronavirus-pandemic-on-child-welfare-online-abuse.pdf" TargetMode="External"/><Relationship Id="rId2" Type="http://schemas.openxmlformats.org/officeDocument/2006/relationships/hyperlink" Target="http://clipart-library.com/clipart/n1622759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ing.nspcc.org.uk/research-resources/schools/e-safety-for-schools" TargetMode="External"/><Relationship Id="rId5" Type="http://schemas.openxmlformats.org/officeDocument/2006/relationships/hyperlink" Target="http://news.bbc.co.uk/cbbcnews/hi/newsid_7360000/newsid_7361100/7361165.stm" TargetMode="External"/><Relationship Id="rId10" Type="http://schemas.openxmlformats.org/officeDocument/2006/relationships/hyperlink" Target="http://clipart-library.com/clipart/n1623136.htm" TargetMode="External"/><Relationship Id="rId4" Type="http://schemas.openxmlformats.org/officeDocument/2006/relationships/hyperlink" Target="https://www.nspcc.org.uk/what-is-child-abuse/types-of-abuse/grooming/#signs" TargetMode="External"/><Relationship Id="rId9" Type="http://schemas.openxmlformats.org/officeDocument/2006/relationships/hyperlink" Target="https://www.lrs.org/fast-facts-reports/school-library-cohort-2005-0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A group of people holding hands&#10;&#10;Description automatically generated with medium confidence">
            <a:extLst>
              <a:ext uri="{FF2B5EF4-FFF2-40B4-BE49-F238E27FC236}">
                <a16:creationId xmlns:a16="http://schemas.microsoft.com/office/drawing/2014/main" id="{0095253B-3CE4-4617-A7C8-5D546E214D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39" b="9049"/>
          <a:stretch/>
        </p:blipFill>
        <p:spPr>
          <a:xfrm>
            <a:off x="20" y="206071"/>
            <a:ext cx="12191980" cy="4801868"/>
          </a:xfrm>
          <a:prstGeom prst="rect">
            <a:avLst/>
          </a:prstGeom>
        </p:spPr>
      </p:pic>
      <p:pic>
        <p:nvPicPr>
          <p:cNvPr id="76" name="Picture 69">
            <a:extLst>
              <a:ext uri="{FF2B5EF4-FFF2-40B4-BE49-F238E27FC236}">
                <a16:creationId xmlns:a16="http://schemas.microsoft.com/office/drawing/2014/main" id="{D266A5D8-E184-4E8F-9001-D6F41E397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20008" r="8214" b="59122"/>
          <a:stretch/>
        </p:blipFill>
        <p:spPr>
          <a:xfrm flipV="1">
            <a:off x="0" y="0"/>
            <a:ext cx="12191999" cy="1713062"/>
          </a:xfrm>
          <a:custGeom>
            <a:avLst/>
            <a:gdLst>
              <a:gd name="connsiteX0" fmla="*/ 0 w 12191999"/>
              <a:gd name="connsiteY0" fmla="*/ 1713062 h 1713062"/>
              <a:gd name="connsiteX1" fmla="*/ 12191999 w 12191999"/>
              <a:gd name="connsiteY1" fmla="*/ 1713062 h 1713062"/>
              <a:gd name="connsiteX2" fmla="*/ 12191999 w 12191999"/>
              <a:gd name="connsiteY2" fmla="*/ 0 h 1713062"/>
              <a:gd name="connsiteX3" fmla="*/ 0 w 12191999"/>
              <a:gd name="connsiteY3" fmla="*/ 0 h 1713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1713062">
                <a:moveTo>
                  <a:pt x="0" y="1713062"/>
                </a:moveTo>
                <a:lnTo>
                  <a:pt x="12191999" y="1713062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7" name="Picture 71">
            <a:extLst>
              <a:ext uri="{FF2B5EF4-FFF2-40B4-BE49-F238E27FC236}">
                <a16:creationId xmlns:a16="http://schemas.microsoft.com/office/drawing/2014/main" id="{4EB1D02B-BBFA-4A97-A021-7816ECC34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-1" r="8214" b="80325"/>
          <a:stretch/>
        </p:blipFill>
        <p:spPr>
          <a:xfrm flipV="1">
            <a:off x="0" y="3840845"/>
            <a:ext cx="12195047" cy="1614974"/>
          </a:xfrm>
          <a:custGeom>
            <a:avLst/>
            <a:gdLst>
              <a:gd name="connsiteX0" fmla="*/ 0 w 12191999"/>
              <a:gd name="connsiteY0" fmla="*/ 1614974 h 1614974"/>
              <a:gd name="connsiteX1" fmla="*/ 12191999 w 12191999"/>
              <a:gd name="connsiteY1" fmla="*/ 1614974 h 1614974"/>
              <a:gd name="connsiteX2" fmla="*/ 12191999 w 12191999"/>
              <a:gd name="connsiteY2" fmla="*/ 0 h 1614974"/>
              <a:gd name="connsiteX3" fmla="*/ 0 w 12191999"/>
              <a:gd name="connsiteY3" fmla="*/ 0 h 161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1614974">
                <a:moveTo>
                  <a:pt x="0" y="1614974"/>
                </a:moveTo>
                <a:lnTo>
                  <a:pt x="12191999" y="1614974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8" name="Rectangle 73">
            <a:extLst>
              <a:ext uri="{FF2B5EF4-FFF2-40B4-BE49-F238E27FC236}">
                <a16:creationId xmlns:a16="http://schemas.microsoft.com/office/drawing/2014/main" id="{BDD7BED2-CC5E-4866-AC0C-DCF928AF8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5390368"/>
            <a:ext cx="12188952" cy="14676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B68C2B-A505-48B2-A93A-B11C5748EDA6}"/>
              </a:ext>
            </a:extLst>
          </p:cNvPr>
          <p:cNvSpPr/>
          <p:nvPr/>
        </p:nvSpPr>
        <p:spPr>
          <a:xfrm>
            <a:off x="799912" y="4987005"/>
            <a:ext cx="10592174" cy="6569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Ke</a:t>
            </a:r>
            <a:r>
              <a:rPr lang="en-US" sz="360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eping children safe online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E-Safety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25BFA24-2390-432C-A621-9D19A48928A8}"/>
              </a:ext>
            </a:extLst>
          </p:cNvPr>
          <p:cNvSpPr txBox="1"/>
          <p:nvPr/>
        </p:nvSpPr>
        <p:spPr>
          <a:xfrm>
            <a:off x="10005184" y="38374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communities.qld.gov.au/childsafet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03B309-D0FC-43E8-80C4-C60FE04DC1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5167" y="4916607"/>
            <a:ext cx="2036240" cy="20850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F02495F-97C8-4C20-98B6-E1C8777C7083}"/>
              </a:ext>
            </a:extLst>
          </p:cNvPr>
          <p:cNvSpPr txBox="1"/>
          <p:nvPr/>
        </p:nvSpPr>
        <p:spPr>
          <a:xfrm>
            <a:off x="0" y="6282583"/>
            <a:ext cx="2348019" cy="57541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kern="1200" dirty="0">
                <a:solidFill>
                  <a:srgbClr val="080808"/>
                </a:solidFill>
                <a:latin typeface="Abadi Extra Light" panose="020B0204020104020204" pitchFamily="34" charset="0"/>
                <a:ea typeface="+mj-ea"/>
                <a:cs typeface="+mj-cs"/>
              </a:rPr>
              <a:t>SJIE5006-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kern="1200" dirty="0">
                <a:solidFill>
                  <a:srgbClr val="080808"/>
                </a:solidFill>
                <a:latin typeface="Abadi Extra Light" panose="020B0204020104020204" pitchFamily="34" charset="0"/>
                <a:ea typeface="+mj-ea"/>
                <a:cs typeface="+mj-cs"/>
              </a:rPr>
              <a:t>Keeping Our Children Safe.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E1CE96-D59E-4CB0-A3BF-8743E110ECE9}"/>
              </a:ext>
            </a:extLst>
          </p:cNvPr>
          <p:cNvSpPr/>
          <p:nvPr/>
        </p:nvSpPr>
        <p:spPr>
          <a:xfrm>
            <a:off x="9863842" y="5959114"/>
            <a:ext cx="2252870" cy="830997"/>
          </a:xfrm>
          <a:prstGeom prst="rect">
            <a:avLst/>
          </a:prstGeom>
          <a:noFill/>
          <a:ln w="28575">
            <a:solidFill>
              <a:srgbClr val="7030A0"/>
            </a:solidFill>
            <a:prstDash val="dash"/>
          </a:ln>
          <a:effectLst>
            <a:reflection blurRad="6350" stA="52000" endA="300" endPos="35000" dir="5400000" sy="-100000" algn="bl" rotWithShape="0"/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</a:rPr>
              <a:t>“If in doubt,</a:t>
            </a:r>
          </a:p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</a:rPr>
              <a:t>Check it out!”</a:t>
            </a:r>
          </a:p>
        </p:txBody>
      </p:sp>
    </p:spTree>
    <p:extLst>
      <p:ext uri="{BB962C8B-B14F-4D97-AF65-F5344CB8AC3E}">
        <p14:creationId xmlns:p14="http://schemas.microsoft.com/office/powerpoint/2010/main" val="828321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Rectangle 162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5" name="Picture 164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167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6B5DBD0-3E21-4BAB-AB78-D56BA5B20E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04" r="2295" b="-2"/>
          <a:stretch/>
        </p:blipFill>
        <p:spPr>
          <a:xfrm>
            <a:off x="7273482" y="1164528"/>
            <a:ext cx="4590617" cy="5282634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BFB96813-937C-4631-A392-8898DFFC4B85}"/>
              </a:ext>
            </a:extLst>
          </p:cNvPr>
          <p:cNvSpPr txBox="1"/>
          <p:nvPr/>
        </p:nvSpPr>
        <p:spPr>
          <a:xfrm>
            <a:off x="208426" y="1039174"/>
            <a:ext cx="5712002" cy="1862048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FFC000"/>
            </a:solidFill>
            <a:prstDash val="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E-safety is;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Keeping safe online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Being aware of the potential dangers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Educating young learners on how to stay safe and avoid risks.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0D94667-0660-4F04-A3E3-09FD070EE071}"/>
              </a:ext>
            </a:extLst>
          </p:cNvPr>
          <p:cNvSpPr txBox="1"/>
          <p:nvPr/>
        </p:nvSpPr>
        <p:spPr>
          <a:xfrm>
            <a:off x="208426" y="3082914"/>
            <a:ext cx="5712002" cy="1938992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FFC000"/>
            </a:solidFill>
            <a:prstDash val="dash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Who needs to be aware of e-safety?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Teaching staff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Non-teaching staff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Parents/Carers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Children 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1678C5-31E9-4000-A455-9D0DE8229EC6}"/>
              </a:ext>
            </a:extLst>
          </p:cNvPr>
          <p:cNvSpPr/>
          <p:nvPr/>
        </p:nvSpPr>
        <p:spPr>
          <a:xfrm>
            <a:off x="4637446" y="57922"/>
            <a:ext cx="2565964" cy="923330"/>
          </a:xfrm>
          <a:prstGeom prst="rect">
            <a:avLst/>
          </a:prstGeom>
          <a:noFill/>
          <a:ln w="28575">
            <a:solidFill>
              <a:schemeClr val="accent1"/>
            </a:solidFill>
            <a:prstDash val="sysDash"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E-Safety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EFE2E2-FD07-4619-9D1E-73E510A4E0EE}"/>
              </a:ext>
            </a:extLst>
          </p:cNvPr>
          <p:cNvSpPr txBox="1"/>
          <p:nvPr/>
        </p:nvSpPr>
        <p:spPr>
          <a:xfrm>
            <a:off x="9056215" y="6398341"/>
            <a:ext cx="333470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badi Extra Light" panose="020B0204020104020204" pitchFamily="34" charset="0"/>
              </a:rPr>
              <a:t>Library Research Service. (2008)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903D89-86B7-4521-A2EB-46E1F8EFA221}"/>
              </a:ext>
            </a:extLst>
          </p:cNvPr>
          <p:cNvSpPr txBox="1"/>
          <p:nvPr/>
        </p:nvSpPr>
        <p:spPr>
          <a:xfrm>
            <a:off x="208427" y="5252737"/>
            <a:ext cx="5712001" cy="1323439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FFC000"/>
            </a:solidFill>
            <a:prstDash val="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Potential Dangers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Cyberbullying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Grooming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Exposure to inappropriate content</a:t>
            </a:r>
          </a:p>
        </p:txBody>
      </p:sp>
    </p:spTree>
    <p:extLst>
      <p:ext uri="{BB962C8B-B14F-4D97-AF65-F5344CB8AC3E}">
        <p14:creationId xmlns:p14="http://schemas.microsoft.com/office/powerpoint/2010/main" val="2817069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4A130CA-991E-4C92-A494-EB7D8666E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C3C749F-9A26-4B1E-BC2E-572D03DF9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1872577" y="1372793"/>
            <a:ext cx="6135300" cy="5537781"/>
          </a:xfrm>
          <a:custGeom>
            <a:avLst/>
            <a:gdLst>
              <a:gd name="connsiteX0" fmla="*/ 0 w 6135300"/>
              <a:gd name="connsiteY0" fmla="*/ 0 h 5537781"/>
              <a:gd name="connsiteX1" fmla="*/ 6135300 w 6135300"/>
              <a:gd name="connsiteY1" fmla="*/ 0 h 5537781"/>
              <a:gd name="connsiteX2" fmla="*/ 6135300 w 6135300"/>
              <a:gd name="connsiteY2" fmla="*/ 3548931 h 5537781"/>
              <a:gd name="connsiteX3" fmla="*/ 4146451 w 6135300"/>
              <a:gd name="connsiteY3" fmla="*/ 5537781 h 5537781"/>
              <a:gd name="connsiteX4" fmla="*/ 0 w 6135300"/>
              <a:gd name="connsiteY4" fmla="*/ 1391331 h 5537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5537781">
                <a:moveTo>
                  <a:pt x="0" y="0"/>
                </a:moveTo>
                <a:lnTo>
                  <a:pt x="6135300" y="0"/>
                </a:lnTo>
                <a:lnTo>
                  <a:pt x="6135300" y="3548931"/>
                </a:lnTo>
                <a:lnTo>
                  <a:pt x="4146451" y="5537781"/>
                </a:lnTo>
                <a:lnTo>
                  <a:pt x="0" y="1391331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98D51C6-1188-49B8-B829-31D2C2813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050242" y="292975"/>
            <a:ext cx="5056735" cy="9206602"/>
          </a:xfrm>
          <a:custGeom>
            <a:avLst/>
            <a:gdLst>
              <a:gd name="connsiteX0" fmla="*/ 0 w 5053652"/>
              <a:gd name="connsiteY0" fmla="*/ 209273 h 9200989"/>
              <a:gd name="connsiteX1" fmla="*/ 209274 w 5053652"/>
              <a:gd name="connsiteY1" fmla="*/ 0 h 9200989"/>
              <a:gd name="connsiteX2" fmla="*/ 5053652 w 5053652"/>
              <a:gd name="connsiteY2" fmla="*/ 4844379 h 9200989"/>
              <a:gd name="connsiteX3" fmla="*/ 697042 w 5053652"/>
              <a:gd name="connsiteY3" fmla="*/ 9200989 h 9200989"/>
              <a:gd name="connsiteX4" fmla="*/ 0 w 5053652"/>
              <a:gd name="connsiteY4" fmla="*/ 9200989 h 9200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53652" h="9200989">
                <a:moveTo>
                  <a:pt x="0" y="209273"/>
                </a:moveTo>
                <a:lnTo>
                  <a:pt x="209274" y="0"/>
                </a:lnTo>
                <a:lnTo>
                  <a:pt x="5053652" y="4844379"/>
                </a:lnTo>
                <a:lnTo>
                  <a:pt x="697042" y="9200989"/>
                </a:lnTo>
                <a:lnTo>
                  <a:pt x="0" y="9200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456BA586-8922-4113-BD35-BBF1EB1A1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6909" y="5272381"/>
            <a:ext cx="3171238" cy="1585619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861739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ame 33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423102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5BFC7E-47D1-4031-8FF5-87C05CA3E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4798" y="119961"/>
            <a:ext cx="2337732" cy="13177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6D5914A-1C08-4A0D-AE86-814CFD32973B}"/>
              </a:ext>
            </a:extLst>
          </p:cNvPr>
          <p:cNvSpPr/>
          <p:nvPr/>
        </p:nvSpPr>
        <p:spPr>
          <a:xfrm>
            <a:off x="2210849" y="1283430"/>
            <a:ext cx="2673949" cy="1015663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accent2"/>
            </a:solidFill>
            <a:prstDash val="sysDot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kern="120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Social media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D42C57-BA60-45A9-A016-093C82A8A693}"/>
              </a:ext>
            </a:extLst>
          </p:cNvPr>
          <p:cNvSpPr txBox="1"/>
          <p:nvPr/>
        </p:nvSpPr>
        <p:spPr>
          <a:xfrm>
            <a:off x="1664464" y="2422702"/>
            <a:ext cx="3788856" cy="1015663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accent2"/>
            </a:solidFill>
            <a:prstDash val="dash"/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Enabling children to access forms of social media instantly makes them vulnerable to potential dangers.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1B0A24-7598-4142-8DEF-C724E2FAC976}"/>
              </a:ext>
            </a:extLst>
          </p:cNvPr>
          <p:cNvSpPr txBox="1"/>
          <p:nvPr/>
        </p:nvSpPr>
        <p:spPr>
          <a:xfrm>
            <a:off x="1664465" y="3618972"/>
            <a:ext cx="3788855" cy="707886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prstDash val="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Children need to be supervised when online.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CB58779-D126-40C9-9A50-DF28A65287C4}"/>
              </a:ext>
            </a:extLst>
          </p:cNvPr>
          <p:cNvSpPr txBox="1"/>
          <p:nvPr/>
        </p:nvSpPr>
        <p:spPr>
          <a:xfrm>
            <a:off x="1664464" y="4554721"/>
            <a:ext cx="3788856" cy="1323439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prstDash val="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Children need to be educated on the potential dangers they might encounter when online and how to avoid them.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B8BD2C40-2C79-4BC5-8847-B5DF79CFF74B}"/>
              </a:ext>
            </a:extLst>
          </p:cNvPr>
          <p:cNvSpPr/>
          <p:nvPr/>
        </p:nvSpPr>
        <p:spPr>
          <a:xfrm>
            <a:off x="6635075" y="395238"/>
            <a:ext cx="5416420" cy="6364660"/>
          </a:xfrm>
          <a:custGeom>
            <a:avLst/>
            <a:gdLst>
              <a:gd name="connsiteX0" fmla="*/ 0 w 5416420"/>
              <a:gd name="connsiteY0" fmla="*/ 3182330 h 6364660"/>
              <a:gd name="connsiteX1" fmla="*/ 2708210 w 5416420"/>
              <a:gd name="connsiteY1" fmla="*/ 0 h 6364660"/>
              <a:gd name="connsiteX2" fmla="*/ 5416420 w 5416420"/>
              <a:gd name="connsiteY2" fmla="*/ 3182330 h 6364660"/>
              <a:gd name="connsiteX3" fmla="*/ 2708210 w 5416420"/>
              <a:gd name="connsiteY3" fmla="*/ 6364660 h 6364660"/>
              <a:gd name="connsiteX4" fmla="*/ 0 w 5416420"/>
              <a:gd name="connsiteY4" fmla="*/ 3182330 h 6364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16420" h="6364660" fill="none" extrusionOk="0">
                <a:moveTo>
                  <a:pt x="0" y="3182330"/>
                </a:moveTo>
                <a:cubicBezTo>
                  <a:pt x="-62343" y="1366136"/>
                  <a:pt x="1120665" y="-182097"/>
                  <a:pt x="2708210" y="0"/>
                </a:cubicBezTo>
                <a:cubicBezTo>
                  <a:pt x="4281453" y="95122"/>
                  <a:pt x="5549936" y="1517006"/>
                  <a:pt x="5416420" y="3182330"/>
                </a:cubicBezTo>
                <a:cubicBezTo>
                  <a:pt x="5426615" y="4862334"/>
                  <a:pt x="4114794" y="6290569"/>
                  <a:pt x="2708210" y="6364660"/>
                </a:cubicBezTo>
                <a:cubicBezTo>
                  <a:pt x="1005385" y="6482113"/>
                  <a:pt x="42266" y="5056390"/>
                  <a:pt x="0" y="3182330"/>
                </a:cubicBezTo>
                <a:close/>
              </a:path>
              <a:path w="5416420" h="6364660" stroke="0" extrusionOk="0">
                <a:moveTo>
                  <a:pt x="0" y="3182330"/>
                </a:moveTo>
                <a:cubicBezTo>
                  <a:pt x="-72574" y="1540012"/>
                  <a:pt x="1338293" y="-109845"/>
                  <a:pt x="2708210" y="0"/>
                </a:cubicBezTo>
                <a:cubicBezTo>
                  <a:pt x="4323790" y="170717"/>
                  <a:pt x="5689456" y="1222825"/>
                  <a:pt x="5416420" y="3182330"/>
                </a:cubicBezTo>
                <a:cubicBezTo>
                  <a:pt x="5424661" y="4898629"/>
                  <a:pt x="4390796" y="6525099"/>
                  <a:pt x="2708210" y="6364660"/>
                </a:cubicBezTo>
                <a:cubicBezTo>
                  <a:pt x="1174348" y="6616314"/>
                  <a:pt x="-87926" y="4853462"/>
                  <a:pt x="0" y="318233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extLst>
              <a:ext uri="{C807C97D-BFC1-408E-A445-0C87EB9F89A2}">
                <ask:lineSketchStyleProps xmlns:ask="http://schemas.microsoft.com/office/drawing/2018/sketchyshapes" sd="3809068511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7ECFFF-C9D4-4753-9745-3D522503D89F}"/>
              </a:ext>
            </a:extLst>
          </p:cNvPr>
          <p:cNvSpPr txBox="1"/>
          <p:nvPr/>
        </p:nvSpPr>
        <p:spPr>
          <a:xfrm>
            <a:off x="6766264" y="2955696"/>
            <a:ext cx="5054675" cy="1200329"/>
          </a:xfrm>
          <a:custGeom>
            <a:avLst/>
            <a:gdLst>
              <a:gd name="connsiteX0" fmla="*/ 0 w 5054675"/>
              <a:gd name="connsiteY0" fmla="*/ 0 h 1200329"/>
              <a:gd name="connsiteX1" fmla="*/ 460537 w 5054675"/>
              <a:gd name="connsiteY1" fmla="*/ 0 h 1200329"/>
              <a:gd name="connsiteX2" fmla="*/ 1022168 w 5054675"/>
              <a:gd name="connsiteY2" fmla="*/ 0 h 1200329"/>
              <a:gd name="connsiteX3" fmla="*/ 1533251 w 5054675"/>
              <a:gd name="connsiteY3" fmla="*/ 0 h 1200329"/>
              <a:gd name="connsiteX4" fmla="*/ 2044335 w 5054675"/>
              <a:gd name="connsiteY4" fmla="*/ 0 h 1200329"/>
              <a:gd name="connsiteX5" fmla="*/ 2555419 w 5054675"/>
              <a:gd name="connsiteY5" fmla="*/ 0 h 1200329"/>
              <a:gd name="connsiteX6" fmla="*/ 3117050 w 5054675"/>
              <a:gd name="connsiteY6" fmla="*/ 0 h 1200329"/>
              <a:gd name="connsiteX7" fmla="*/ 3678680 w 5054675"/>
              <a:gd name="connsiteY7" fmla="*/ 0 h 1200329"/>
              <a:gd name="connsiteX8" fmla="*/ 4088670 w 5054675"/>
              <a:gd name="connsiteY8" fmla="*/ 0 h 1200329"/>
              <a:gd name="connsiteX9" fmla="*/ 4498661 w 5054675"/>
              <a:gd name="connsiteY9" fmla="*/ 0 h 1200329"/>
              <a:gd name="connsiteX10" fmla="*/ 5054675 w 5054675"/>
              <a:gd name="connsiteY10" fmla="*/ 0 h 1200329"/>
              <a:gd name="connsiteX11" fmla="*/ 5054675 w 5054675"/>
              <a:gd name="connsiteY11" fmla="*/ 376103 h 1200329"/>
              <a:gd name="connsiteX12" fmla="*/ 5054675 w 5054675"/>
              <a:gd name="connsiteY12" fmla="*/ 764209 h 1200329"/>
              <a:gd name="connsiteX13" fmla="*/ 5054675 w 5054675"/>
              <a:gd name="connsiteY13" fmla="*/ 1200329 h 1200329"/>
              <a:gd name="connsiteX14" fmla="*/ 4442498 w 5054675"/>
              <a:gd name="connsiteY14" fmla="*/ 1200329 h 1200329"/>
              <a:gd name="connsiteX15" fmla="*/ 3981961 w 5054675"/>
              <a:gd name="connsiteY15" fmla="*/ 1200329 h 1200329"/>
              <a:gd name="connsiteX16" fmla="*/ 3420330 w 5054675"/>
              <a:gd name="connsiteY16" fmla="*/ 1200329 h 1200329"/>
              <a:gd name="connsiteX17" fmla="*/ 2858700 w 5054675"/>
              <a:gd name="connsiteY17" fmla="*/ 1200329 h 1200329"/>
              <a:gd name="connsiteX18" fmla="*/ 2297069 w 5054675"/>
              <a:gd name="connsiteY18" fmla="*/ 1200329 h 1200329"/>
              <a:gd name="connsiteX19" fmla="*/ 1634345 w 5054675"/>
              <a:gd name="connsiteY19" fmla="*/ 1200329 h 1200329"/>
              <a:gd name="connsiteX20" fmla="*/ 971621 w 5054675"/>
              <a:gd name="connsiteY20" fmla="*/ 1200329 h 1200329"/>
              <a:gd name="connsiteX21" fmla="*/ 0 w 5054675"/>
              <a:gd name="connsiteY21" fmla="*/ 1200329 h 1200329"/>
              <a:gd name="connsiteX22" fmla="*/ 0 w 5054675"/>
              <a:gd name="connsiteY22" fmla="*/ 776213 h 1200329"/>
              <a:gd name="connsiteX23" fmla="*/ 0 w 5054675"/>
              <a:gd name="connsiteY23" fmla="*/ 400110 h 1200329"/>
              <a:gd name="connsiteX24" fmla="*/ 0 w 5054675"/>
              <a:gd name="connsiteY24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054675" h="1200329" fill="none" extrusionOk="0">
                <a:moveTo>
                  <a:pt x="0" y="0"/>
                </a:moveTo>
                <a:cubicBezTo>
                  <a:pt x="152266" y="-41501"/>
                  <a:pt x="265565" y="43500"/>
                  <a:pt x="460537" y="0"/>
                </a:cubicBezTo>
                <a:cubicBezTo>
                  <a:pt x="655509" y="-43500"/>
                  <a:pt x="752759" y="47585"/>
                  <a:pt x="1022168" y="0"/>
                </a:cubicBezTo>
                <a:cubicBezTo>
                  <a:pt x="1291577" y="-47585"/>
                  <a:pt x="1334630" y="47475"/>
                  <a:pt x="1533251" y="0"/>
                </a:cubicBezTo>
                <a:cubicBezTo>
                  <a:pt x="1731872" y="-47475"/>
                  <a:pt x="1863734" y="46990"/>
                  <a:pt x="2044335" y="0"/>
                </a:cubicBezTo>
                <a:cubicBezTo>
                  <a:pt x="2224936" y="-46990"/>
                  <a:pt x="2383941" y="26499"/>
                  <a:pt x="2555419" y="0"/>
                </a:cubicBezTo>
                <a:cubicBezTo>
                  <a:pt x="2726897" y="-26499"/>
                  <a:pt x="2990081" y="30494"/>
                  <a:pt x="3117050" y="0"/>
                </a:cubicBezTo>
                <a:cubicBezTo>
                  <a:pt x="3244019" y="-30494"/>
                  <a:pt x="3558190" y="5978"/>
                  <a:pt x="3678680" y="0"/>
                </a:cubicBezTo>
                <a:cubicBezTo>
                  <a:pt x="3799170" y="-5978"/>
                  <a:pt x="3956995" y="44451"/>
                  <a:pt x="4088670" y="0"/>
                </a:cubicBezTo>
                <a:cubicBezTo>
                  <a:pt x="4220345" y="-44451"/>
                  <a:pt x="4365057" y="31032"/>
                  <a:pt x="4498661" y="0"/>
                </a:cubicBezTo>
                <a:cubicBezTo>
                  <a:pt x="4632265" y="-31032"/>
                  <a:pt x="4924024" y="27761"/>
                  <a:pt x="5054675" y="0"/>
                </a:cubicBezTo>
                <a:cubicBezTo>
                  <a:pt x="5078021" y="82748"/>
                  <a:pt x="5024142" y="217118"/>
                  <a:pt x="5054675" y="376103"/>
                </a:cubicBezTo>
                <a:cubicBezTo>
                  <a:pt x="5085208" y="535088"/>
                  <a:pt x="5025442" y="623628"/>
                  <a:pt x="5054675" y="764209"/>
                </a:cubicBezTo>
                <a:cubicBezTo>
                  <a:pt x="5083908" y="904790"/>
                  <a:pt x="5022563" y="1032113"/>
                  <a:pt x="5054675" y="1200329"/>
                </a:cubicBezTo>
                <a:cubicBezTo>
                  <a:pt x="4749560" y="1265702"/>
                  <a:pt x="4736250" y="1172932"/>
                  <a:pt x="4442498" y="1200329"/>
                </a:cubicBezTo>
                <a:cubicBezTo>
                  <a:pt x="4148746" y="1227726"/>
                  <a:pt x="4139806" y="1173359"/>
                  <a:pt x="3981961" y="1200329"/>
                </a:cubicBezTo>
                <a:cubicBezTo>
                  <a:pt x="3824116" y="1227299"/>
                  <a:pt x="3670522" y="1167960"/>
                  <a:pt x="3420330" y="1200329"/>
                </a:cubicBezTo>
                <a:cubicBezTo>
                  <a:pt x="3170138" y="1232698"/>
                  <a:pt x="3037512" y="1154290"/>
                  <a:pt x="2858700" y="1200329"/>
                </a:cubicBezTo>
                <a:cubicBezTo>
                  <a:pt x="2679888" y="1246368"/>
                  <a:pt x="2483902" y="1199621"/>
                  <a:pt x="2297069" y="1200329"/>
                </a:cubicBezTo>
                <a:cubicBezTo>
                  <a:pt x="2110236" y="1201037"/>
                  <a:pt x="1858198" y="1154551"/>
                  <a:pt x="1634345" y="1200329"/>
                </a:cubicBezTo>
                <a:cubicBezTo>
                  <a:pt x="1410492" y="1246107"/>
                  <a:pt x="1183829" y="1196366"/>
                  <a:pt x="971621" y="1200329"/>
                </a:cubicBezTo>
                <a:cubicBezTo>
                  <a:pt x="759413" y="1204292"/>
                  <a:pt x="286226" y="1131406"/>
                  <a:pt x="0" y="1200329"/>
                </a:cubicBezTo>
                <a:cubicBezTo>
                  <a:pt x="-13125" y="1074102"/>
                  <a:pt x="5914" y="953907"/>
                  <a:pt x="0" y="776213"/>
                </a:cubicBezTo>
                <a:cubicBezTo>
                  <a:pt x="-5914" y="598519"/>
                  <a:pt x="38751" y="503224"/>
                  <a:pt x="0" y="400110"/>
                </a:cubicBezTo>
                <a:cubicBezTo>
                  <a:pt x="-38751" y="296996"/>
                  <a:pt x="33254" y="142980"/>
                  <a:pt x="0" y="0"/>
                </a:cubicBezTo>
                <a:close/>
              </a:path>
              <a:path w="5054675" h="1200329" stroke="0" extrusionOk="0">
                <a:moveTo>
                  <a:pt x="0" y="0"/>
                </a:moveTo>
                <a:cubicBezTo>
                  <a:pt x="149288" y="-9799"/>
                  <a:pt x="265311" y="45462"/>
                  <a:pt x="409990" y="0"/>
                </a:cubicBezTo>
                <a:cubicBezTo>
                  <a:pt x="554669" y="-45462"/>
                  <a:pt x="772866" y="5420"/>
                  <a:pt x="870527" y="0"/>
                </a:cubicBezTo>
                <a:cubicBezTo>
                  <a:pt x="968188" y="-5420"/>
                  <a:pt x="1240971" y="58570"/>
                  <a:pt x="1533251" y="0"/>
                </a:cubicBezTo>
                <a:cubicBezTo>
                  <a:pt x="1825531" y="-58570"/>
                  <a:pt x="1852507" y="26027"/>
                  <a:pt x="1943242" y="0"/>
                </a:cubicBezTo>
                <a:cubicBezTo>
                  <a:pt x="2033977" y="-26027"/>
                  <a:pt x="2200800" y="21616"/>
                  <a:pt x="2403779" y="0"/>
                </a:cubicBezTo>
                <a:cubicBezTo>
                  <a:pt x="2606758" y="-21616"/>
                  <a:pt x="2784886" y="15107"/>
                  <a:pt x="3066503" y="0"/>
                </a:cubicBezTo>
                <a:cubicBezTo>
                  <a:pt x="3348120" y="-15107"/>
                  <a:pt x="3462302" y="970"/>
                  <a:pt x="3729227" y="0"/>
                </a:cubicBezTo>
                <a:cubicBezTo>
                  <a:pt x="3996152" y="-970"/>
                  <a:pt x="3980677" y="13580"/>
                  <a:pt x="4139217" y="0"/>
                </a:cubicBezTo>
                <a:cubicBezTo>
                  <a:pt x="4297757" y="-13580"/>
                  <a:pt x="4750561" y="82475"/>
                  <a:pt x="5054675" y="0"/>
                </a:cubicBezTo>
                <a:cubicBezTo>
                  <a:pt x="5077075" y="120205"/>
                  <a:pt x="5029853" y="298517"/>
                  <a:pt x="5054675" y="412113"/>
                </a:cubicBezTo>
                <a:cubicBezTo>
                  <a:pt x="5079497" y="525709"/>
                  <a:pt x="5024018" y="629146"/>
                  <a:pt x="5054675" y="812223"/>
                </a:cubicBezTo>
                <a:cubicBezTo>
                  <a:pt x="5085332" y="995300"/>
                  <a:pt x="5031798" y="1042380"/>
                  <a:pt x="5054675" y="1200329"/>
                </a:cubicBezTo>
                <a:cubicBezTo>
                  <a:pt x="4963041" y="1245702"/>
                  <a:pt x="4797688" y="1189776"/>
                  <a:pt x="4644685" y="1200329"/>
                </a:cubicBezTo>
                <a:cubicBezTo>
                  <a:pt x="4491682" y="1210882"/>
                  <a:pt x="4202857" y="1186179"/>
                  <a:pt x="4083054" y="1200329"/>
                </a:cubicBezTo>
                <a:cubicBezTo>
                  <a:pt x="3963251" y="1214479"/>
                  <a:pt x="3708311" y="1183912"/>
                  <a:pt x="3521424" y="1200329"/>
                </a:cubicBezTo>
                <a:cubicBezTo>
                  <a:pt x="3334537" y="1216746"/>
                  <a:pt x="3257347" y="1180764"/>
                  <a:pt x="3060887" y="1200329"/>
                </a:cubicBezTo>
                <a:cubicBezTo>
                  <a:pt x="2864427" y="1219894"/>
                  <a:pt x="2675408" y="1133715"/>
                  <a:pt x="2448709" y="1200329"/>
                </a:cubicBezTo>
                <a:cubicBezTo>
                  <a:pt x="2222010" y="1266943"/>
                  <a:pt x="2241879" y="1152118"/>
                  <a:pt x="2038719" y="1200329"/>
                </a:cubicBezTo>
                <a:cubicBezTo>
                  <a:pt x="1835559" y="1248540"/>
                  <a:pt x="1561104" y="1132851"/>
                  <a:pt x="1426542" y="1200329"/>
                </a:cubicBezTo>
                <a:cubicBezTo>
                  <a:pt x="1291980" y="1267807"/>
                  <a:pt x="947820" y="1194488"/>
                  <a:pt x="763818" y="1200329"/>
                </a:cubicBezTo>
                <a:cubicBezTo>
                  <a:pt x="579816" y="1206170"/>
                  <a:pt x="157854" y="1133993"/>
                  <a:pt x="0" y="1200329"/>
                </a:cubicBezTo>
                <a:cubicBezTo>
                  <a:pt x="-13130" y="1041740"/>
                  <a:pt x="22364" y="902926"/>
                  <a:pt x="0" y="788216"/>
                </a:cubicBezTo>
                <a:cubicBezTo>
                  <a:pt x="-22364" y="673506"/>
                  <a:pt x="5477" y="563317"/>
                  <a:pt x="0" y="400110"/>
                </a:cubicBezTo>
                <a:cubicBezTo>
                  <a:pt x="-5477" y="236903"/>
                  <a:pt x="20368" y="88720"/>
                  <a:pt x="0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70C0"/>
            </a:solidFill>
            <a:extLst>
              <a:ext uri="{C807C97D-BFC1-408E-A445-0C87EB9F89A2}">
                <ask:lineSketchStyleProps xmlns:ask="http://schemas.microsoft.com/office/drawing/2018/sketchyshapes" sd="220140061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Childline reported many children and young people who felt lonely during the current pandemic, said they were seeking company within strangers who they have not met in person. (NSPCC, 2020)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EE77A45-F55F-42A8-8BC8-F955F46EC7B0}"/>
              </a:ext>
            </a:extLst>
          </p:cNvPr>
          <p:cNvSpPr/>
          <p:nvPr/>
        </p:nvSpPr>
        <p:spPr>
          <a:xfrm>
            <a:off x="8008571" y="813272"/>
            <a:ext cx="2588593" cy="584775"/>
          </a:xfrm>
          <a:custGeom>
            <a:avLst/>
            <a:gdLst>
              <a:gd name="connsiteX0" fmla="*/ 0 w 2588593"/>
              <a:gd name="connsiteY0" fmla="*/ 0 h 584775"/>
              <a:gd name="connsiteX1" fmla="*/ 569490 w 2588593"/>
              <a:gd name="connsiteY1" fmla="*/ 0 h 584775"/>
              <a:gd name="connsiteX2" fmla="*/ 1035437 w 2588593"/>
              <a:gd name="connsiteY2" fmla="*/ 0 h 584775"/>
              <a:gd name="connsiteX3" fmla="*/ 1527270 w 2588593"/>
              <a:gd name="connsiteY3" fmla="*/ 0 h 584775"/>
              <a:gd name="connsiteX4" fmla="*/ 2096760 w 2588593"/>
              <a:gd name="connsiteY4" fmla="*/ 0 h 584775"/>
              <a:gd name="connsiteX5" fmla="*/ 2588593 w 2588593"/>
              <a:gd name="connsiteY5" fmla="*/ 0 h 584775"/>
              <a:gd name="connsiteX6" fmla="*/ 2588593 w 2588593"/>
              <a:gd name="connsiteY6" fmla="*/ 584775 h 584775"/>
              <a:gd name="connsiteX7" fmla="*/ 2096760 w 2588593"/>
              <a:gd name="connsiteY7" fmla="*/ 584775 h 584775"/>
              <a:gd name="connsiteX8" fmla="*/ 1527270 w 2588593"/>
              <a:gd name="connsiteY8" fmla="*/ 584775 h 584775"/>
              <a:gd name="connsiteX9" fmla="*/ 1035437 w 2588593"/>
              <a:gd name="connsiteY9" fmla="*/ 584775 h 584775"/>
              <a:gd name="connsiteX10" fmla="*/ 491833 w 2588593"/>
              <a:gd name="connsiteY10" fmla="*/ 584775 h 584775"/>
              <a:gd name="connsiteX11" fmla="*/ 0 w 2588593"/>
              <a:gd name="connsiteY11" fmla="*/ 584775 h 584775"/>
              <a:gd name="connsiteX12" fmla="*/ 0 w 2588593"/>
              <a:gd name="connsiteY12" fmla="*/ 0 h 58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8593" h="584775" fill="none" extrusionOk="0">
                <a:moveTo>
                  <a:pt x="0" y="0"/>
                </a:moveTo>
                <a:cubicBezTo>
                  <a:pt x="200576" y="-11227"/>
                  <a:pt x="307413" y="1632"/>
                  <a:pt x="569490" y="0"/>
                </a:cubicBezTo>
                <a:cubicBezTo>
                  <a:pt x="831567" y="-1632"/>
                  <a:pt x="852273" y="34330"/>
                  <a:pt x="1035437" y="0"/>
                </a:cubicBezTo>
                <a:cubicBezTo>
                  <a:pt x="1218601" y="-34330"/>
                  <a:pt x="1293585" y="55511"/>
                  <a:pt x="1527270" y="0"/>
                </a:cubicBezTo>
                <a:cubicBezTo>
                  <a:pt x="1760955" y="-55511"/>
                  <a:pt x="1875714" y="49304"/>
                  <a:pt x="2096760" y="0"/>
                </a:cubicBezTo>
                <a:cubicBezTo>
                  <a:pt x="2317806" y="-49304"/>
                  <a:pt x="2430881" y="48801"/>
                  <a:pt x="2588593" y="0"/>
                </a:cubicBezTo>
                <a:cubicBezTo>
                  <a:pt x="2648948" y="117726"/>
                  <a:pt x="2561056" y="383209"/>
                  <a:pt x="2588593" y="584775"/>
                </a:cubicBezTo>
                <a:cubicBezTo>
                  <a:pt x="2368159" y="629060"/>
                  <a:pt x="2256545" y="539656"/>
                  <a:pt x="2096760" y="584775"/>
                </a:cubicBezTo>
                <a:cubicBezTo>
                  <a:pt x="1936975" y="629894"/>
                  <a:pt x="1688009" y="537795"/>
                  <a:pt x="1527270" y="584775"/>
                </a:cubicBezTo>
                <a:cubicBezTo>
                  <a:pt x="1366531" y="631755"/>
                  <a:pt x="1254549" y="566849"/>
                  <a:pt x="1035437" y="584775"/>
                </a:cubicBezTo>
                <a:cubicBezTo>
                  <a:pt x="816325" y="602701"/>
                  <a:pt x="634663" y="548011"/>
                  <a:pt x="491833" y="584775"/>
                </a:cubicBezTo>
                <a:cubicBezTo>
                  <a:pt x="349003" y="621539"/>
                  <a:pt x="110957" y="536972"/>
                  <a:pt x="0" y="584775"/>
                </a:cubicBezTo>
                <a:cubicBezTo>
                  <a:pt x="-25972" y="331185"/>
                  <a:pt x="58578" y="236166"/>
                  <a:pt x="0" y="0"/>
                </a:cubicBezTo>
                <a:close/>
              </a:path>
              <a:path w="2588593" h="584775" stroke="0" extrusionOk="0">
                <a:moveTo>
                  <a:pt x="0" y="0"/>
                </a:moveTo>
                <a:cubicBezTo>
                  <a:pt x="125493" y="-3891"/>
                  <a:pt x="297670" y="35420"/>
                  <a:pt x="440061" y="0"/>
                </a:cubicBezTo>
                <a:cubicBezTo>
                  <a:pt x="582452" y="-35420"/>
                  <a:pt x="852984" y="4284"/>
                  <a:pt x="1009551" y="0"/>
                </a:cubicBezTo>
                <a:cubicBezTo>
                  <a:pt x="1166118" y="-4284"/>
                  <a:pt x="1329341" y="50460"/>
                  <a:pt x="1553156" y="0"/>
                </a:cubicBezTo>
                <a:cubicBezTo>
                  <a:pt x="1776971" y="-50460"/>
                  <a:pt x="1924684" y="47092"/>
                  <a:pt x="2096760" y="0"/>
                </a:cubicBezTo>
                <a:cubicBezTo>
                  <a:pt x="2268836" y="-47092"/>
                  <a:pt x="2455631" y="53016"/>
                  <a:pt x="2588593" y="0"/>
                </a:cubicBezTo>
                <a:cubicBezTo>
                  <a:pt x="2655769" y="117275"/>
                  <a:pt x="2553159" y="319955"/>
                  <a:pt x="2588593" y="584775"/>
                </a:cubicBezTo>
                <a:cubicBezTo>
                  <a:pt x="2407721" y="617446"/>
                  <a:pt x="2276227" y="536191"/>
                  <a:pt x="2044988" y="584775"/>
                </a:cubicBezTo>
                <a:cubicBezTo>
                  <a:pt x="1813750" y="633359"/>
                  <a:pt x="1777975" y="539824"/>
                  <a:pt x="1604928" y="584775"/>
                </a:cubicBezTo>
                <a:cubicBezTo>
                  <a:pt x="1431881" y="629726"/>
                  <a:pt x="1251272" y="538950"/>
                  <a:pt x="1035437" y="584775"/>
                </a:cubicBezTo>
                <a:cubicBezTo>
                  <a:pt x="819602" y="630600"/>
                  <a:pt x="748564" y="581272"/>
                  <a:pt x="465947" y="584775"/>
                </a:cubicBezTo>
                <a:cubicBezTo>
                  <a:pt x="183330" y="588278"/>
                  <a:pt x="107654" y="557770"/>
                  <a:pt x="0" y="584775"/>
                </a:cubicBezTo>
                <a:cubicBezTo>
                  <a:pt x="-25534" y="298446"/>
                  <a:pt x="34871" y="193240"/>
                  <a:pt x="0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solidFill>
              <a:srgbClr val="0070C0"/>
            </a:solidFill>
            <a:extLst>
              <a:ext uri="{C807C97D-BFC1-408E-A445-0C87EB9F89A2}">
                <ask:lineSketchStyleProps xmlns:ask="http://schemas.microsoft.com/office/drawing/2018/sketchyshapes" sd="218569071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badi Extra Light" panose="020B0204020104020204" pitchFamily="34" charset="0"/>
              </a:rPr>
              <a:t>Did you know?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EFC8019-F455-4C5E-A235-FFCCF68AEBDE}"/>
              </a:ext>
            </a:extLst>
          </p:cNvPr>
          <p:cNvSpPr txBox="1"/>
          <p:nvPr/>
        </p:nvSpPr>
        <p:spPr>
          <a:xfrm>
            <a:off x="7254667" y="1544623"/>
            <a:ext cx="4213399" cy="1200329"/>
          </a:xfrm>
          <a:custGeom>
            <a:avLst/>
            <a:gdLst>
              <a:gd name="connsiteX0" fmla="*/ 0 w 4213399"/>
              <a:gd name="connsiteY0" fmla="*/ 0 h 1200329"/>
              <a:gd name="connsiteX1" fmla="*/ 568809 w 4213399"/>
              <a:gd name="connsiteY1" fmla="*/ 0 h 1200329"/>
              <a:gd name="connsiteX2" fmla="*/ 1095484 w 4213399"/>
              <a:gd name="connsiteY2" fmla="*/ 0 h 1200329"/>
              <a:gd name="connsiteX3" fmla="*/ 1580025 w 4213399"/>
              <a:gd name="connsiteY3" fmla="*/ 0 h 1200329"/>
              <a:gd name="connsiteX4" fmla="*/ 2064566 w 4213399"/>
              <a:gd name="connsiteY4" fmla="*/ 0 h 1200329"/>
              <a:gd name="connsiteX5" fmla="*/ 2633374 w 4213399"/>
              <a:gd name="connsiteY5" fmla="*/ 0 h 1200329"/>
              <a:gd name="connsiteX6" fmla="*/ 3075781 w 4213399"/>
              <a:gd name="connsiteY6" fmla="*/ 0 h 1200329"/>
              <a:gd name="connsiteX7" fmla="*/ 3476054 w 4213399"/>
              <a:gd name="connsiteY7" fmla="*/ 0 h 1200329"/>
              <a:gd name="connsiteX8" fmla="*/ 4213399 w 4213399"/>
              <a:gd name="connsiteY8" fmla="*/ 0 h 1200329"/>
              <a:gd name="connsiteX9" fmla="*/ 4213399 w 4213399"/>
              <a:gd name="connsiteY9" fmla="*/ 412113 h 1200329"/>
              <a:gd name="connsiteX10" fmla="*/ 4213399 w 4213399"/>
              <a:gd name="connsiteY10" fmla="*/ 776213 h 1200329"/>
              <a:gd name="connsiteX11" fmla="*/ 4213399 w 4213399"/>
              <a:gd name="connsiteY11" fmla="*/ 1200329 h 1200329"/>
              <a:gd name="connsiteX12" fmla="*/ 3770992 w 4213399"/>
              <a:gd name="connsiteY12" fmla="*/ 1200329 h 1200329"/>
              <a:gd name="connsiteX13" fmla="*/ 3160049 w 4213399"/>
              <a:gd name="connsiteY13" fmla="*/ 1200329 h 1200329"/>
              <a:gd name="connsiteX14" fmla="*/ 2549106 w 4213399"/>
              <a:gd name="connsiteY14" fmla="*/ 1200329 h 1200329"/>
              <a:gd name="connsiteX15" fmla="*/ 1938164 w 4213399"/>
              <a:gd name="connsiteY15" fmla="*/ 1200329 h 1200329"/>
              <a:gd name="connsiteX16" fmla="*/ 1453623 w 4213399"/>
              <a:gd name="connsiteY16" fmla="*/ 1200329 h 1200329"/>
              <a:gd name="connsiteX17" fmla="*/ 884814 w 4213399"/>
              <a:gd name="connsiteY17" fmla="*/ 1200329 h 1200329"/>
              <a:gd name="connsiteX18" fmla="*/ 0 w 4213399"/>
              <a:gd name="connsiteY18" fmla="*/ 1200329 h 1200329"/>
              <a:gd name="connsiteX19" fmla="*/ 0 w 4213399"/>
              <a:gd name="connsiteY19" fmla="*/ 800219 h 1200329"/>
              <a:gd name="connsiteX20" fmla="*/ 0 w 4213399"/>
              <a:gd name="connsiteY20" fmla="*/ 376103 h 1200329"/>
              <a:gd name="connsiteX21" fmla="*/ 0 w 4213399"/>
              <a:gd name="connsiteY21" fmla="*/ 0 h 1200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13399" h="1200329" fill="none" extrusionOk="0">
                <a:moveTo>
                  <a:pt x="0" y="0"/>
                </a:moveTo>
                <a:cubicBezTo>
                  <a:pt x="193722" y="-29132"/>
                  <a:pt x="352054" y="62093"/>
                  <a:pt x="568809" y="0"/>
                </a:cubicBezTo>
                <a:cubicBezTo>
                  <a:pt x="785564" y="-62093"/>
                  <a:pt x="866540" y="47655"/>
                  <a:pt x="1095484" y="0"/>
                </a:cubicBezTo>
                <a:cubicBezTo>
                  <a:pt x="1324429" y="-47655"/>
                  <a:pt x="1427037" y="21705"/>
                  <a:pt x="1580025" y="0"/>
                </a:cubicBezTo>
                <a:cubicBezTo>
                  <a:pt x="1733013" y="-21705"/>
                  <a:pt x="1856565" y="12788"/>
                  <a:pt x="2064566" y="0"/>
                </a:cubicBezTo>
                <a:cubicBezTo>
                  <a:pt x="2272567" y="-12788"/>
                  <a:pt x="2464847" y="63015"/>
                  <a:pt x="2633374" y="0"/>
                </a:cubicBezTo>
                <a:cubicBezTo>
                  <a:pt x="2801901" y="-63015"/>
                  <a:pt x="2928482" y="27841"/>
                  <a:pt x="3075781" y="0"/>
                </a:cubicBezTo>
                <a:cubicBezTo>
                  <a:pt x="3223080" y="-27841"/>
                  <a:pt x="3373180" y="32946"/>
                  <a:pt x="3476054" y="0"/>
                </a:cubicBezTo>
                <a:cubicBezTo>
                  <a:pt x="3578928" y="-32946"/>
                  <a:pt x="3900766" y="1161"/>
                  <a:pt x="4213399" y="0"/>
                </a:cubicBezTo>
                <a:cubicBezTo>
                  <a:pt x="4220241" y="118132"/>
                  <a:pt x="4189415" y="321509"/>
                  <a:pt x="4213399" y="412113"/>
                </a:cubicBezTo>
                <a:cubicBezTo>
                  <a:pt x="4237383" y="502717"/>
                  <a:pt x="4212603" y="685543"/>
                  <a:pt x="4213399" y="776213"/>
                </a:cubicBezTo>
                <a:cubicBezTo>
                  <a:pt x="4214195" y="866883"/>
                  <a:pt x="4167787" y="1022447"/>
                  <a:pt x="4213399" y="1200329"/>
                </a:cubicBezTo>
                <a:cubicBezTo>
                  <a:pt x="4067425" y="1212910"/>
                  <a:pt x="3948218" y="1192353"/>
                  <a:pt x="3770992" y="1200329"/>
                </a:cubicBezTo>
                <a:cubicBezTo>
                  <a:pt x="3593766" y="1208305"/>
                  <a:pt x="3354690" y="1159340"/>
                  <a:pt x="3160049" y="1200329"/>
                </a:cubicBezTo>
                <a:cubicBezTo>
                  <a:pt x="2965408" y="1241318"/>
                  <a:pt x="2791939" y="1167530"/>
                  <a:pt x="2549106" y="1200329"/>
                </a:cubicBezTo>
                <a:cubicBezTo>
                  <a:pt x="2306273" y="1233128"/>
                  <a:pt x="2079592" y="1144575"/>
                  <a:pt x="1938164" y="1200329"/>
                </a:cubicBezTo>
                <a:cubicBezTo>
                  <a:pt x="1796736" y="1256083"/>
                  <a:pt x="1587858" y="1151334"/>
                  <a:pt x="1453623" y="1200329"/>
                </a:cubicBezTo>
                <a:cubicBezTo>
                  <a:pt x="1319388" y="1249324"/>
                  <a:pt x="1038170" y="1162692"/>
                  <a:pt x="884814" y="1200329"/>
                </a:cubicBezTo>
                <a:cubicBezTo>
                  <a:pt x="731458" y="1237966"/>
                  <a:pt x="240848" y="1104139"/>
                  <a:pt x="0" y="1200329"/>
                </a:cubicBezTo>
                <a:cubicBezTo>
                  <a:pt x="-15054" y="1000534"/>
                  <a:pt x="29528" y="916587"/>
                  <a:pt x="0" y="800219"/>
                </a:cubicBezTo>
                <a:cubicBezTo>
                  <a:pt x="-29528" y="683851"/>
                  <a:pt x="1091" y="583191"/>
                  <a:pt x="0" y="376103"/>
                </a:cubicBezTo>
                <a:cubicBezTo>
                  <a:pt x="-1091" y="169015"/>
                  <a:pt x="10374" y="110706"/>
                  <a:pt x="0" y="0"/>
                </a:cubicBezTo>
                <a:close/>
              </a:path>
              <a:path w="4213399" h="1200329" stroke="0" extrusionOk="0">
                <a:moveTo>
                  <a:pt x="0" y="0"/>
                </a:moveTo>
                <a:cubicBezTo>
                  <a:pt x="179684" y="-2194"/>
                  <a:pt x="328235" y="40590"/>
                  <a:pt x="442407" y="0"/>
                </a:cubicBezTo>
                <a:cubicBezTo>
                  <a:pt x="556579" y="-40590"/>
                  <a:pt x="828504" y="52463"/>
                  <a:pt x="926948" y="0"/>
                </a:cubicBezTo>
                <a:cubicBezTo>
                  <a:pt x="1025392" y="-52463"/>
                  <a:pt x="1195212" y="52244"/>
                  <a:pt x="1411489" y="0"/>
                </a:cubicBezTo>
                <a:cubicBezTo>
                  <a:pt x="1627766" y="-52244"/>
                  <a:pt x="1787040" y="32667"/>
                  <a:pt x="1938164" y="0"/>
                </a:cubicBezTo>
                <a:cubicBezTo>
                  <a:pt x="2089289" y="-32667"/>
                  <a:pt x="2277694" y="22867"/>
                  <a:pt x="2464838" y="0"/>
                </a:cubicBezTo>
                <a:cubicBezTo>
                  <a:pt x="2651982" y="-22867"/>
                  <a:pt x="2792015" y="20714"/>
                  <a:pt x="2907245" y="0"/>
                </a:cubicBezTo>
                <a:cubicBezTo>
                  <a:pt x="3022475" y="-20714"/>
                  <a:pt x="3190141" y="4721"/>
                  <a:pt x="3433920" y="0"/>
                </a:cubicBezTo>
                <a:cubicBezTo>
                  <a:pt x="3677700" y="-4721"/>
                  <a:pt x="3836009" y="54378"/>
                  <a:pt x="4213399" y="0"/>
                </a:cubicBezTo>
                <a:cubicBezTo>
                  <a:pt x="4227014" y="108115"/>
                  <a:pt x="4192536" y="252311"/>
                  <a:pt x="4213399" y="364100"/>
                </a:cubicBezTo>
                <a:cubicBezTo>
                  <a:pt x="4234262" y="475889"/>
                  <a:pt x="4198582" y="575471"/>
                  <a:pt x="4213399" y="776213"/>
                </a:cubicBezTo>
                <a:cubicBezTo>
                  <a:pt x="4228216" y="976955"/>
                  <a:pt x="4176594" y="1028398"/>
                  <a:pt x="4213399" y="1200329"/>
                </a:cubicBezTo>
                <a:cubicBezTo>
                  <a:pt x="4013484" y="1245610"/>
                  <a:pt x="3865865" y="1144586"/>
                  <a:pt x="3728858" y="1200329"/>
                </a:cubicBezTo>
                <a:cubicBezTo>
                  <a:pt x="3591851" y="1256072"/>
                  <a:pt x="3381730" y="1171053"/>
                  <a:pt x="3117915" y="1200329"/>
                </a:cubicBezTo>
                <a:cubicBezTo>
                  <a:pt x="2854100" y="1229605"/>
                  <a:pt x="2786651" y="1168693"/>
                  <a:pt x="2506972" y="1200329"/>
                </a:cubicBezTo>
                <a:cubicBezTo>
                  <a:pt x="2227293" y="1231965"/>
                  <a:pt x="2219745" y="1167104"/>
                  <a:pt x="1938164" y="1200329"/>
                </a:cubicBezTo>
                <a:cubicBezTo>
                  <a:pt x="1656583" y="1233554"/>
                  <a:pt x="1572184" y="1166471"/>
                  <a:pt x="1453623" y="1200329"/>
                </a:cubicBezTo>
                <a:cubicBezTo>
                  <a:pt x="1335062" y="1234187"/>
                  <a:pt x="1086070" y="1178597"/>
                  <a:pt x="969082" y="1200329"/>
                </a:cubicBezTo>
                <a:cubicBezTo>
                  <a:pt x="852094" y="1222061"/>
                  <a:pt x="745118" y="1181808"/>
                  <a:pt x="526675" y="1200329"/>
                </a:cubicBezTo>
                <a:cubicBezTo>
                  <a:pt x="308232" y="1218850"/>
                  <a:pt x="263220" y="1182411"/>
                  <a:pt x="0" y="1200329"/>
                </a:cubicBezTo>
                <a:cubicBezTo>
                  <a:pt x="-3805" y="1056482"/>
                  <a:pt x="23135" y="919287"/>
                  <a:pt x="0" y="824226"/>
                </a:cubicBezTo>
                <a:cubicBezTo>
                  <a:pt x="-23135" y="729165"/>
                  <a:pt x="33136" y="631280"/>
                  <a:pt x="0" y="448123"/>
                </a:cubicBezTo>
                <a:cubicBezTo>
                  <a:pt x="-33136" y="264966"/>
                  <a:pt x="9356" y="90515"/>
                  <a:pt x="0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70C0"/>
            </a:solidFill>
            <a:extLst>
              <a:ext uri="{C807C97D-BFC1-408E-A445-0C87EB9F89A2}">
                <ask:lineSketchStyleProps xmlns:ask="http://schemas.microsoft.com/office/drawing/2018/sketchyshapes" sd="376472577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b="0" i="1" u="none" strike="noStrike" dirty="0">
                <a:solidFill>
                  <a:srgbClr val="002060"/>
                </a:solidFill>
                <a:effectLst/>
                <a:latin typeface="Abadi Extra Light" panose="020B0204020104020204" pitchFamily="34" charset="0"/>
              </a:rPr>
              <a:t>“Children and young people who live with disabilities are more likely to experience violence and abuse than non-disabled children.” </a:t>
            </a:r>
            <a:r>
              <a:rPr lang="en-GB" b="0" u="none" strike="noStrike" dirty="0">
                <a:solidFill>
                  <a:srgbClr val="002060"/>
                </a:solidFill>
                <a:effectLst/>
                <a:latin typeface="Abadi Extra Light" panose="020B0204020104020204" pitchFamily="34" charset="0"/>
              </a:rPr>
              <a:t>(Franklin, S. 2019) </a:t>
            </a:r>
            <a:endParaRPr lang="en-GB" i="1" dirty="0">
              <a:solidFill>
                <a:srgbClr val="002060"/>
              </a:solidFill>
              <a:latin typeface="Abadi Extra Light" panose="020B0204020104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04ABC9D-C472-419A-9987-79C41EC4851F}"/>
              </a:ext>
            </a:extLst>
          </p:cNvPr>
          <p:cNvSpPr txBox="1"/>
          <p:nvPr/>
        </p:nvSpPr>
        <p:spPr>
          <a:xfrm>
            <a:off x="7323196" y="4336156"/>
            <a:ext cx="4040177" cy="1477328"/>
          </a:xfrm>
          <a:custGeom>
            <a:avLst/>
            <a:gdLst>
              <a:gd name="connsiteX0" fmla="*/ 0 w 4040177"/>
              <a:gd name="connsiteY0" fmla="*/ 0 h 1477328"/>
              <a:gd name="connsiteX1" fmla="*/ 577168 w 4040177"/>
              <a:gd name="connsiteY1" fmla="*/ 0 h 1477328"/>
              <a:gd name="connsiteX2" fmla="*/ 1235140 w 4040177"/>
              <a:gd name="connsiteY2" fmla="*/ 0 h 1477328"/>
              <a:gd name="connsiteX3" fmla="*/ 1771906 w 4040177"/>
              <a:gd name="connsiteY3" fmla="*/ 0 h 1477328"/>
              <a:gd name="connsiteX4" fmla="*/ 2429878 w 4040177"/>
              <a:gd name="connsiteY4" fmla="*/ 0 h 1477328"/>
              <a:gd name="connsiteX5" fmla="*/ 3087850 w 4040177"/>
              <a:gd name="connsiteY5" fmla="*/ 0 h 1477328"/>
              <a:gd name="connsiteX6" fmla="*/ 4040177 w 4040177"/>
              <a:gd name="connsiteY6" fmla="*/ 0 h 1477328"/>
              <a:gd name="connsiteX7" fmla="*/ 4040177 w 4040177"/>
              <a:gd name="connsiteY7" fmla="*/ 507216 h 1477328"/>
              <a:gd name="connsiteX8" fmla="*/ 4040177 w 4040177"/>
              <a:gd name="connsiteY8" fmla="*/ 999659 h 1477328"/>
              <a:gd name="connsiteX9" fmla="*/ 4040177 w 4040177"/>
              <a:gd name="connsiteY9" fmla="*/ 1477328 h 1477328"/>
              <a:gd name="connsiteX10" fmla="*/ 3503411 w 4040177"/>
              <a:gd name="connsiteY10" fmla="*/ 1477328 h 1477328"/>
              <a:gd name="connsiteX11" fmla="*/ 2966644 w 4040177"/>
              <a:gd name="connsiteY11" fmla="*/ 1477328 h 1477328"/>
              <a:gd name="connsiteX12" fmla="*/ 2308673 w 4040177"/>
              <a:gd name="connsiteY12" fmla="*/ 1477328 h 1477328"/>
              <a:gd name="connsiteX13" fmla="*/ 1812308 w 4040177"/>
              <a:gd name="connsiteY13" fmla="*/ 1477328 h 1477328"/>
              <a:gd name="connsiteX14" fmla="*/ 1235140 w 4040177"/>
              <a:gd name="connsiteY14" fmla="*/ 1477328 h 1477328"/>
              <a:gd name="connsiteX15" fmla="*/ 617570 w 4040177"/>
              <a:gd name="connsiteY15" fmla="*/ 1477328 h 1477328"/>
              <a:gd name="connsiteX16" fmla="*/ 0 w 4040177"/>
              <a:gd name="connsiteY16" fmla="*/ 1477328 h 1477328"/>
              <a:gd name="connsiteX17" fmla="*/ 0 w 4040177"/>
              <a:gd name="connsiteY17" fmla="*/ 999659 h 1477328"/>
              <a:gd name="connsiteX18" fmla="*/ 0 w 4040177"/>
              <a:gd name="connsiteY18" fmla="*/ 492443 h 1477328"/>
              <a:gd name="connsiteX19" fmla="*/ 0 w 4040177"/>
              <a:gd name="connsiteY19" fmla="*/ 0 h 1477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040177" h="1477328" fill="none" extrusionOk="0">
                <a:moveTo>
                  <a:pt x="0" y="0"/>
                </a:moveTo>
                <a:cubicBezTo>
                  <a:pt x="182978" y="-11833"/>
                  <a:pt x="346406" y="29622"/>
                  <a:pt x="577168" y="0"/>
                </a:cubicBezTo>
                <a:cubicBezTo>
                  <a:pt x="807930" y="-29622"/>
                  <a:pt x="914140" y="51575"/>
                  <a:pt x="1235140" y="0"/>
                </a:cubicBezTo>
                <a:cubicBezTo>
                  <a:pt x="1556140" y="-51575"/>
                  <a:pt x="1643942" y="25141"/>
                  <a:pt x="1771906" y="0"/>
                </a:cubicBezTo>
                <a:cubicBezTo>
                  <a:pt x="1899870" y="-25141"/>
                  <a:pt x="2227832" y="63856"/>
                  <a:pt x="2429878" y="0"/>
                </a:cubicBezTo>
                <a:cubicBezTo>
                  <a:pt x="2631924" y="-63856"/>
                  <a:pt x="2938552" y="5495"/>
                  <a:pt x="3087850" y="0"/>
                </a:cubicBezTo>
                <a:cubicBezTo>
                  <a:pt x="3237148" y="-5495"/>
                  <a:pt x="3774083" y="33859"/>
                  <a:pt x="4040177" y="0"/>
                </a:cubicBezTo>
                <a:cubicBezTo>
                  <a:pt x="4050977" y="232464"/>
                  <a:pt x="4023065" y="385643"/>
                  <a:pt x="4040177" y="507216"/>
                </a:cubicBezTo>
                <a:cubicBezTo>
                  <a:pt x="4057289" y="628789"/>
                  <a:pt x="4010558" y="886331"/>
                  <a:pt x="4040177" y="999659"/>
                </a:cubicBezTo>
                <a:cubicBezTo>
                  <a:pt x="4069796" y="1112987"/>
                  <a:pt x="3987260" y="1329851"/>
                  <a:pt x="4040177" y="1477328"/>
                </a:cubicBezTo>
                <a:cubicBezTo>
                  <a:pt x="3779632" y="1508449"/>
                  <a:pt x="3731984" y="1463266"/>
                  <a:pt x="3503411" y="1477328"/>
                </a:cubicBezTo>
                <a:cubicBezTo>
                  <a:pt x="3274838" y="1491390"/>
                  <a:pt x="3181047" y="1447471"/>
                  <a:pt x="2966644" y="1477328"/>
                </a:cubicBezTo>
                <a:cubicBezTo>
                  <a:pt x="2752241" y="1507185"/>
                  <a:pt x="2470647" y="1430082"/>
                  <a:pt x="2308673" y="1477328"/>
                </a:cubicBezTo>
                <a:cubicBezTo>
                  <a:pt x="2146699" y="1524574"/>
                  <a:pt x="1996944" y="1428971"/>
                  <a:pt x="1812308" y="1477328"/>
                </a:cubicBezTo>
                <a:cubicBezTo>
                  <a:pt x="1627673" y="1525685"/>
                  <a:pt x="1444331" y="1475454"/>
                  <a:pt x="1235140" y="1477328"/>
                </a:cubicBezTo>
                <a:cubicBezTo>
                  <a:pt x="1025949" y="1479202"/>
                  <a:pt x="871667" y="1405376"/>
                  <a:pt x="617570" y="1477328"/>
                </a:cubicBezTo>
                <a:cubicBezTo>
                  <a:pt x="363473" y="1549280"/>
                  <a:pt x="213809" y="1456342"/>
                  <a:pt x="0" y="1477328"/>
                </a:cubicBezTo>
                <a:cubicBezTo>
                  <a:pt x="-22350" y="1323170"/>
                  <a:pt x="4949" y="1196839"/>
                  <a:pt x="0" y="999659"/>
                </a:cubicBezTo>
                <a:cubicBezTo>
                  <a:pt x="-4949" y="802479"/>
                  <a:pt x="3589" y="646353"/>
                  <a:pt x="0" y="492443"/>
                </a:cubicBezTo>
                <a:cubicBezTo>
                  <a:pt x="-3589" y="338533"/>
                  <a:pt x="32102" y="188134"/>
                  <a:pt x="0" y="0"/>
                </a:cubicBezTo>
                <a:close/>
              </a:path>
              <a:path w="4040177" h="1477328" stroke="0" extrusionOk="0">
                <a:moveTo>
                  <a:pt x="0" y="0"/>
                </a:moveTo>
                <a:cubicBezTo>
                  <a:pt x="285240" y="-23741"/>
                  <a:pt x="308931" y="24007"/>
                  <a:pt x="617570" y="0"/>
                </a:cubicBezTo>
                <a:cubicBezTo>
                  <a:pt x="926209" y="-24007"/>
                  <a:pt x="963586" y="32555"/>
                  <a:pt x="1154336" y="0"/>
                </a:cubicBezTo>
                <a:cubicBezTo>
                  <a:pt x="1345086" y="-32555"/>
                  <a:pt x="1454759" y="48952"/>
                  <a:pt x="1610299" y="0"/>
                </a:cubicBezTo>
                <a:cubicBezTo>
                  <a:pt x="1765839" y="-48952"/>
                  <a:pt x="1929710" y="26604"/>
                  <a:pt x="2227869" y="0"/>
                </a:cubicBezTo>
                <a:cubicBezTo>
                  <a:pt x="2526028" y="-26604"/>
                  <a:pt x="2527091" y="20477"/>
                  <a:pt x="2805037" y="0"/>
                </a:cubicBezTo>
                <a:cubicBezTo>
                  <a:pt x="3082983" y="-20477"/>
                  <a:pt x="3077771" y="20479"/>
                  <a:pt x="3261000" y="0"/>
                </a:cubicBezTo>
                <a:cubicBezTo>
                  <a:pt x="3444229" y="-20479"/>
                  <a:pt x="3700777" y="47659"/>
                  <a:pt x="4040177" y="0"/>
                </a:cubicBezTo>
                <a:cubicBezTo>
                  <a:pt x="4086277" y="179681"/>
                  <a:pt x="4010823" y="277291"/>
                  <a:pt x="4040177" y="448123"/>
                </a:cubicBezTo>
                <a:cubicBezTo>
                  <a:pt x="4069531" y="618955"/>
                  <a:pt x="4009469" y="703167"/>
                  <a:pt x="4040177" y="955339"/>
                </a:cubicBezTo>
                <a:cubicBezTo>
                  <a:pt x="4070885" y="1207511"/>
                  <a:pt x="3983190" y="1247564"/>
                  <a:pt x="4040177" y="1477328"/>
                </a:cubicBezTo>
                <a:cubicBezTo>
                  <a:pt x="3897359" y="1481055"/>
                  <a:pt x="3619958" y="1437680"/>
                  <a:pt x="3422607" y="1477328"/>
                </a:cubicBezTo>
                <a:cubicBezTo>
                  <a:pt x="3225256" y="1516976"/>
                  <a:pt x="3076824" y="1443246"/>
                  <a:pt x="2885841" y="1477328"/>
                </a:cubicBezTo>
                <a:cubicBezTo>
                  <a:pt x="2694858" y="1511410"/>
                  <a:pt x="2423908" y="1409660"/>
                  <a:pt x="2268271" y="1477328"/>
                </a:cubicBezTo>
                <a:cubicBezTo>
                  <a:pt x="2112634" y="1544996"/>
                  <a:pt x="1783749" y="1408793"/>
                  <a:pt x="1650701" y="1477328"/>
                </a:cubicBezTo>
                <a:cubicBezTo>
                  <a:pt x="1517653" y="1545863"/>
                  <a:pt x="1361187" y="1433992"/>
                  <a:pt x="1113935" y="1477328"/>
                </a:cubicBezTo>
                <a:cubicBezTo>
                  <a:pt x="866683" y="1520664"/>
                  <a:pt x="735673" y="1446021"/>
                  <a:pt x="617570" y="1477328"/>
                </a:cubicBezTo>
                <a:cubicBezTo>
                  <a:pt x="499468" y="1508635"/>
                  <a:pt x="190503" y="1474660"/>
                  <a:pt x="0" y="1477328"/>
                </a:cubicBezTo>
                <a:cubicBezTo>
                  <a:pt x="-22924" y="1312779"/>
                  <a:pt x="18522" y="1141957"/>
                  <a:pt x="0" y="955339"/>
                </a:cubicBezTo>
                <a:cubicBezTo>
                  <a:pt x="-18522" y="768721"/>
                  <a:pt x="44964" y="629659"/>
                  <a:pt x="0" y="507216"/>
                </a:cubicBezTo>
                <a:cubicBezTo>
                  <a:pt x="-44964" y="384773"/>
                  <a:pt x="8902" y="130761"/>
                  <a:pt x="0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0070C0"/>
            </a:solidFill>
            <a:extLst>
              <a:ext uri="{C807C97D-BFC1-408E-A445-0C87EB9F89A2}">
                <ask:lineSketchStyleProps xmlns:ask="http://schemas.microsoft.com/office/drawing/2018/sketchyshapes" sd="1657256476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Abadi Extra Light" panose="020B0204020104020204" pitchFamily="34" charset="0"/>
                <a:cs typeface="Arial" panose="020B0604020202020204" pitchFamily="34" charset="0"/>
              </a:rPr>
              <a:t>The Office for National Statistics gives a figure of 89% of children who are aged 10 to 15 years old, said they go online every day. (Office for National Statistics, 2021)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2C90F31-A146-4155-9399-D0E03C3BF7CC}"/>
              </a:ext>
            </a:extLst>
          </p:cNvPr>
          <p:cNvSpPr txBox="1"/>
          <p:nvPr/>
        </p:nvSpPr>
        <p:spPr>
          <a:xfrm>
            <a:off x="4978005" y="1326058"/>
            <a:ext cx="26739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Clipart Library. (no date) </a:t>
            </a:r>
            <a:endParaRPr lang="en-GB" sz="1400" dirty="0">
              <a:latin typeface="Abadi Extra Light" panose="020B02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575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6">
            <a:extLst>
              <a:ext uri="{FF2B5EF4-FFF2-40B4-BE49-F238E27FC236}">
                <a16:creationId xmlns:a16="http://schemas.microsoft.com/office/drawing/2014/main" id="{BC14C6D5-C295-4AE7-9EBC-A7D891451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8">
            <a:extLst>
              <a:ext uri="{FF2B5EF4-FFF2-40B4-BE49-F238E27FC236}">
                <a16:creationId xmlns:a16="http://schemas.microsoft.com/office/drawing/2014/main" id="{A8DE0E0C-D349-42F5-9A39-823BED9EB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71500" y="2376240"/>
            <a:ext cx="2105519" cy="210551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10">
            <a:extLst>
              <a:ext uri="{FF2B5EF4-FFF2-40B4-BE49-F238E27FC236}">
                <a16:creationId xmlns:a16="http://schemas.microsoft.com/office/drawing/2014/main" id="{FFEC4229-734E-4FC2-B6A0-6DA9B8B1A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036665" y="67603"/>
            <a:ext cx="6972591" cy="6826263"/>
          </a:xfrm>
          <a:custGeom>
            <a:avLst/>
            <a:gdLst>
              <a:gd name="connsiteX0" fmla="*/ 0 w 6972591"/>
              <a:gd name="connsiteY0" fmla="*/ 1976924 h 6826263"/>
              <a:gd name="connsiteX1" fmla="*/ 1976924 w 6972591"/>
              <a:gd name="connsiteY1" fmla="*/ 0 h 6826263"/>
              <a:gd name="connsiteX2" fmla="*/ 6972591 w 6972591"/>
              <a:gd name="connsiteY2" fmla="*/ 0 h 6826263"/>
              <a:gd name="connsiteX3" fmla="*/ 6972590 w 6972591"/>
              <a:gd name="connsiteY3" fmla="*/ 4703010 h 6826263"/>
              <a:gd name="connsiteX4" fmla="*/ 4849338 w 6972591"/>
              <a:gd name="connsiteY4" fmla="*/ 6826263 h 6826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72591" h="6826263">
                <a:moveTo>
                  <a:pt x="0" y="1976924"/>
                </a:moveTo>
                <a:lnTo>
                  <a:pt x="1976924" y="0"/>
                </a:lnTo>
                <a:lnTo>
                  <a:pt x="6972591" y="0"/>
                </a:lnTo>
                <a:lnTo>
                  <a:pt x="6972590" y="4703010"/>
                </a:lnTo>
                <a:lnTo>
                  <a:pt x="4849338" y="682626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Rectangle 12">
            <a:extLst>
              <a:ext uri="{FF2B5EF4-FFF2-40B4-BE49-F238E27FC236}">
                <a16:creationId xmlns:a16="http://schemas.microsoft.com/office/drawing/2014/main" id="{BC01FF70-2FFE-4A99-9E3F-9699B085C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839100" y="1809291"/>
            <a:ext cx="3790670" cy="421457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14">
            <a:extLst>
              <a:ext uri="{FF2B5EF4-FFF2-40B4-BE49-F238E27FC236}">
                <a16:creationId xmlns:a16="http://schemas.microsoft.com/office/drawing/2014/main" id="{6FA8D7CA-01D6-49EC-955B-6E51F6FB6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38" name="Freeform: Shape 16">
            <a:extLst>
              <a:ext uri="{FF2B5EF4-FFF2-40B4-BE49-F238E27FC236}">
                <a16:creationId xmlns:a16="http://schemas.microsoft.com/office/drawing/2014/main" id="{ADAA6A52-6F71-45C6-A3A3-8F4104091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6 w 5353835"/>
              <a:gd name="connsiteY0" fmla="*/ 5273742 h 5353835"/>
              <a:gd name="connsiteX1" fmla="*/ 4927602 w 5353835"/>
              <a:gd name="connsiteY1" fmla="*/ 5273742 h 5353835"/>
              <a:gd name="connsiteX2" fmla="*/ 4847509 w 5353835"/>
              <a:gd name="connsiteY2" fmla="*/ 5353835 h 5353835"/>
              <a:gd name="connsiteX3" fmla="*/ 770599 w 5353835"/>
              <a:gd name="connsiteY3" fmla="*/ 5353835 h 5353835"/>
              <a:gd name="connsiteX4" fmla="*/ 422575 w 5353835"/>
              <a:gd name="connsiteY4" fmla="*/ 80093 h 5353835"/>
              <a:gd name="connsiteX5" fmla="*/ 50266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47509 h 5353835"/>
              <a:gd name="connsiteX8" fmla="*/ 5273742 w 5353835"/>
              <a:gd name="connsiteY8" fmla="*/ 4927602 h 5353835"/>
              <a:gd name="connsiteX9" fmla="*/ 5273742 w 5353835"/>
              <a:gd name="connsiteY9" fmla="*/ 80093 h 5353835"/>
              <a:gd name="connsiteX10" fmla="*/ 0 w 5353835"/>
              <a:gd name="connsiteY10" fmla="*/ 502667 h 5353835"/>
              <a:gd name="connsiteX11" fmla="*/ 80093 w 5353835"/>
              <a:gd name="connsiteY11" fmla="*/ 422574 h 5353835"/>
              <a:gd name="connsiteX12" fmla="*/ 80093 w 5353835"/>
              <a:gd name="connsiteY12" fmla="*/ 4663329 h 5353835"/>
              <a:gd name="connsiteX13" fmla="*/ 0 w 5353835"/>
              <a:gd name="connsiteY13" fmla="*/ 4583236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6" y="5273742"/>
                </a:moveTo>
                <a:lnTo>
                  <a:pt x="4927602" y="5273742"/>
                </a:lnTo>
                <a:lnTo>
                  <a:pt x="4847509" y="5353835"/>
                </a:lnTo>
                <a:lnTo>
                  <a:pt x="770599" y="5353835"/>
                </a:lnTo>
                <a:close/>
                <a:moveTo>
                  <a:pt x="422575" y="80093"/>
                </a:moveTo>
                <a:lnTo>
                  <a:pt x="502668" y="0"/>
                </a:lnTo>
                <a:lnTo>
                  <a:pt x="5353835" y="0"/>
                </a:lnTo>
                <a:lnTo>
                  <a:pt x="5353835" y="4847509"/>
                </a:lnTo>
                <a:lnTo>
                  <a:pt x="5273742" y="4927602"/>
                </a:lnTo>
                <a:lnTo>
                  <a:pt x="5273742" y="80093"/>
                </a:lnTo>
                <a:close/>
                <a:moveTo>
                  <a:pt x="0" y="502667"/>
                </a:moveTo>
                <a:lnTo>
                  <a:pt x="80093" y="422574"/>
                </a:lnTo>
                <a:lnTo>
                  <a:pt x="80093" y="4663329"/>
                </a:lnTo>
                <a:lnTo>
                  <a:pt x="0" y="4583236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9" name="Isosceles Triangle 18">
            <a:extLst>
              <a:ext uri="{FF2B5EF4-FFF2-40B4-BE49-F238E27FC236}">
                <a16:creationId xmlns:a16="http://schemas.microsoft.com/office/drawing/2014/main" id="{DBD14339-4332-4769-B35F-FDA39761E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298702" y="-1"/>
            <a:ext cx="2158854" cy="107942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Rectangle 20">
            <a:extLst>
              <a:ext uri="{FF2B5EF4-FFF2-40B4-BE49-F238E27FC236}">
                <a16:creationId xmlns:a16="http://schemas.microsoft.com/office/drawing/2014/main" id="{24D2F742-54E7-4C62-98C5-F8990E2A0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69144" y="523673"/>
            <a:ext cx="1827638" cy="182763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22">
            <a:extLst>
              <a:ext uri="{FF2B5EF4-FFF2-40B4-BE49-F238E27FC236}">
                <a16:creationId xmlns:a16="http://schemas.microsoft.com/office/drawing/2014/main" id="{A176DD56-124E-424A-869A-5281743F2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624288" y="1584143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24">
            <a:extLst>
              <a:ext uri="{FF2B5EF4-FFF2-40B4-BE49-F238E27FC236}">
                <a16:creationId xmlns:a16="http://schemas.microsoft.com/office/drawing/2014/main" id="{2401BDF6-9398-44DA-B3E3-5E3E9D80A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934212" y="4355671"/>
            <a:ext cx="1981336" cy="2736866"/>
          </a:xfrm>
          <a:custGeom>
            <a:avLst/>
            <a:gdLst>
              <a:gd name="connsiteX0" fmla="*/ 0 w 1981336"/>
              <a:gd name="connsiteY0" fmla="*/ 0 h 2736866"/>
              <a:gd name="connsiteX1" fmla="*/ 1981336 w 1981336"/>
              <a:gd name="connsiteY1" fmla="*/ 1981336 h 2736866"/>
              <a:gd name="connsiteX2" fmla="*/ 1225806 w 1981336"/>
              <a:gd name="connsiteY2" fmla="*/ 2736866 h 2736866"/>
              <a:gd name="connsiteX3" fmla="*/ 0 w 1981336"/>
              <a:gd name="connsiteY3" fmla="*/ 2736866 h 2736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1336" h="2736866">
                <a:moveTo>
                  <a:pt x="0" y="0"/>
                </a:moveTo>
                <a:lnTo>
                  <a:pt x="1981336" y="1981336"/>
                </a:lnTo>
                <a:lnTo>
                  <a:pt x="1225806" y="2736866"/>
                </a:lnTo>
                <a:lnTo>
                  <a:pt x="0" y="2736866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Isosceles Triangle 26">
            <a:extLst>
              <a:ext uri="{FF2B5EF4-FFF2-40B4-BE49-F238E27FC236}">
                <a16:creationId xmlns:a16="http://schemas.microsoft.com/office/drawing/2014/main" id="{90BDA9F5-1E5C-404B-9A6C-5D5C8E0D1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75436" y="3687690"/>
            <a:ext cx="6325510" cy="317030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4D0DBA-B46C-478C-BD4B-14975CE068EC}"/>
              </a:ext>
            </a:extLst>
          </p:cNvPr>
          <p:cNvSpPr txBox="1"/>
          <p:nvPr/>
        </p:nvSpPr>
        <p:spPr>
          <a:xfrm>
            <a:off x="6628412" y="1030365"/>
            <a:ext cx="5241758" cy="1323439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prstDash val="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Ofsted added E-Safety to the requirements for the school inspection to protect students from potentially being exposed to inappropriate content on the internet. (Safeguarding Essentials, 2015)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C56108F-D924-4CF9-8C81-AE0A5EF0BB07}"/>
              </a:ext>
            </a:extLst>
          </p:cNvPr>
          <p:cNvSpPr/>
          <p:nvPr/>
        </p:nvSpPr>
        <p:spPr>
          <a:xfrm>
            <a:off x="1881350" y="284529"/>
            <a:ext cx="2686406" cy="775790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rgbClr val="0070C0"/>
            </a:solidFill>
            <a:prstDash val="sysDot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kern="120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Warning signs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FC22F24-20AC-4E9D-89E4-F95ED6A12613}"/>
              </a:ext>
            </a:extLst>
          </p:cNvPr>
          <p:cNvSpPr/>
          <p:nvPr/>
        </p:nvSpPr>
        <p:spPr>
          <a:xfrm>
            <a:off x="7278201" y="116680"/>
            <a:ext cx="4126099" cy="759305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accent2"/>
            </a:solidFill>
            <a:prstDash val="sysDot"/>
          </a:ln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0" kern="1200" cap="none" spc="0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How can schools promote and support safety online?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5B920D1-8E79-4335-B836-0F61334B18E6}"/>
              </a:ext>
            </a:extLst>
          </p:cNvPr>
          <p:cNvSpPr txBox="1"/>
          <p:nvPr/>
        </p:nvSpPr>
        <p:spPr>
          <a:xfrm>
            <a:off x="6605371" y="2728268"/>
            <a:ext cx="5287840" cy="163121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prstDash val="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It is important to give the relevant and up-to-date e-safety training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Teaching and non teaching staff,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Children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Parents/Carers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BD0A4F-0A30-47A6-A54D-51E5FE10FDC1}"/>
              </a:ext>
            </a:extLst>
          </p:cNvPr>
          <p:cNvSpPr txBox="1"/>
          <p:nvPr/>
        </p:nvSpPr>
        <p:spPr>
          <a:xfrm>
            <a:off x="514616" y="1262390"/>
            <a:ext cx="5246558" cy="1938992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1"/>
            </a:solidFill>
            <a:prstDash val="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There are many signs that may indicate a child is experiencing bullying online, these may be: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Hiding what they doing online,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Suddenly stops using their device,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Change in mood, may become anxious, angry, depressed.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498246-C9F4-40A1-B6A7-9458C5AF59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2949" y="5166044"/>
            <a:ext cx="2977653" cy="14888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EF44AA6-5BAA-45CD-A30A-D4CBA09412E0}"/>
              </a:ext>
            </a:extLst>
          </p:cNvPr>
          <p:cNvSpPr txBox="1"/>
          <p:nvPr/>
        </p:nvSpPr>
        <p:spPr>
          <a:xfrm>
            <a:off x="568497" y="3392214"/>
            <a:ext cx="5246558" cy="163121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accent1"/>
            </a:solidFill>
            <a:prstDash val="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Signs to look out for if you suspect a child is being groomed online: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Being secretive,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Having an older partner,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Unexplainable new items. (NSPCC, 2021)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6B8D2DF-E761-40CE-9164-3B53FF584047}"/>
              </a:ext>
            </a:extLst>
          </p:cNvPr>
          <p:cNvSpPr txBox="1"/>
          <p:nvPr/>
        </p:nvSpPr>
        <p:spPr>
          <a:xfrm>
            <a:off x="2972194" y="6557094"/>
            <a:ext cx="26739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Clipart Library. (no date) </a:t>
            </a:r>
            <a:endParaRPr lang="en-GB" sz="1400" dirty="0">
              <a:latin typeface="Abadi Extra Light" panose="020B0204020104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D71154D-AB1E-4D19-97AD-9C0E9B9DF8E9}"/>
              </a:ext>
            </a:extLst>
          </p:cNvPr>
          <p:cNvSpPr txBox="1"/>
          <p:nvPr/>
        </p:nvSpPr>
        <p:spPr>
          <a:xfrm>
            <a:off x="6564717" y="4717310"/>
            <a:ext cx="3505395" cy="163121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prstDash val="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Abadi Extra Light" panose="020B0204020104020204" pitchFamily="34" charset="0"/>
              </a:rPr>
              <a:t>If you suspect that a child is showing any of the warning signs and suspect they might be experience abuse or grooming online, it must be reported.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EE6A326-FD12-4B54-B145-FBBE61C142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732" y="4763490"/>
            <a:ext cx="1706808" cy="1278004"/>
          </a:xfrm>
          <a:prstGeom prst="round2DiagRect">
            <a:avLst>
              <a:gd name="adj1" fmla="val 7335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E569C534-12D0-43DD-9792-599750E97ABE}"/>
              </a:ext>
            </a:extLst>
          </p:cNvPr>
          <p:cNvSpPr txBox="1"/>
          <p:nvPr/>
        </p:nvSpPr>
        <p:spPr>
          <a:xfrm>
            <a:off x="10353777" y="6069188"/>
            <a:ext cx="26739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BBC. (2008) </a:t>
            </a:r>
            <a:endParaRPr lang="en-GB" sz="1400" dirty="0">
              <a:latin typeface="Abadi Extra Light" panose="020B02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471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9238D2-90BD-4258-80A9-ABD5C0172F0F}"/>
              </a:ext>
            </a:extLst>
          </p:cNvPr>
          <p:cNvSpPr/>
          <p:nvPr/>
        </p:nvSpPr>
        <p:spPr>
          <a:xfrm>
            <a:off x="-1027934" y="-1777781"/>
            <a:ext cx="5448730" cy="23879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0" kern="12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 Extra Light" panose="020B0204020104020204" pitchFamily="34" charset="0"/>
                <a:ea typeface="+mj-ea"/>
                <a:cs typeface="+mj-cs"/>
              </a:rPr>
              <a:t>Reference List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1E6F90A-CD0B-44B5-9603-CC398C068EF2}"/>
              </a:ext>
            </a:extLst>
          </p:cNvPr>
          <p:cNvSpPr txBox="1"/>
          <p:nvPr/>
        </p:nvSpPr>
        <p:spPr>
          <a:xfrm>
            <a:off x="136621" y="610059"/>
            <a:ext cx="1193990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Be smart on the internet image. Clipart Library. (no date). Available at: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  <a:hlinkClick r:id="rId2"/>
              </a:rPr>
              <a:t>http://clipart-library.com/clipart/n1622759.htm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(Accessed on 10th March 2021) </a:t>
            </a: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E-Safety Support. (no date). </a:t>
            </a:r>
            <a:r>
              <a:rPr lang="en-GB" sz="1400" i="1" dirty="0">
                <a:latin typeface="Abadi Extra Light" panose="020B0204020104020204" pitchFamily="34" charset="0"/>
                <a:cs typeface="Arial" panose="020B0604020202020204" pitchFamily="34" charset="0"/>
              </a:rPr>
              <a:t>What is E-safety?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Available at: https://www.e-safetysupport.com/stories/166/what-is-e-safety#:~:text=E-safety is often defined as the safe </a:t>
            </a:r>
            <a:r>
              <a:rPr lang="en-GB" sz="1400" dirty="0" err="1">
                <a:latin typeface="Abadi Extra Light" panose="020B0204020104020204" pitchFamily="34" charset="0"/>
                <a:cs typeface="Arial" panose="020B0604020202020204" pitchFamily="34" charset="0"/>
              </a:rPr>
              <a:t>and,much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about behaviour as it is electronic security. (Accessed on 10</a:t>
            </a:r>
            <a:r>
              <a:rPr lang="en-GB" sz="1400" baseline="30000" dirty="0">
                <a:latin typeface="Abadi Extra Light" panose="020B0204020104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March 2021) </a:t>
            </a: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Franklin, S. (2019).</a:t>
            </a:r>
            <a:r>
              <a:rPr lang="en-GB" sz="1400" i="1" dirty="0">
                <a:latin typeface="Abadi Extra Light" panose="020B0204020104020204" pitchFamily="34" charset="0"/>
                <a:cs typeface="Arial" panose="020B0604020202020204" pitchFamily="34" charset="0"/>
              </a:rPr>
              <a:t> </a:t>
            </a:r>
            <a:r>
              <a:rPr lang="en-GB" sz="1400" i="1" u="none" strike="noStrike" dirty="0">
                <a:effectLst/>
                <a:latin typeface="Abadi Extra Light" panose="020B0204020104020204" pitchFamily="34" charset="0"/>
                <a:cs typeface="Arial" panose="020B0604020202020204" pitchFamily="34" charset="0"/>
              </a:rPr>
              <a:t>Children With Disabilities - Safeguarding Our Most Vulnerable. </a:t>
            </a:r>
            <a:r>
              <a:rPr lang="en-GB" sz="1400" u="none" strike="noStrike" dirty="0">
                <a:effectLst/>
                <a:latin typeface="Abadi Extra Light" panose="020B0204020104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none" strike="noStrike" dirty="0">
                <a:effectLst/>
                <a:latin typeface="Abadi Extra Light" panose="020B0204020104020204" pitchFamily="34" charset="0"/>
                <a:cs typeface="Arial" panose="020B0604020202020204" pitchFamily="34" charset="0"/>
                <a:hlinkClick r:id="rId3"/>
              </a:rPr>
              <a:t>https://www.myconcern.co.uk/blog/children-with-disabilities-safeguarding-our-most-vulnerable/</a:t>
            </a:r>
            <a:r>
              <a:rPr lang="en-GB" sz="1400" u="none" strike="noStrike" dirty="0">
                <a:effectLst/>
                <a:latin typeface="Abadi Extra Light" panose="020B0204020104020204" pitchFamily="34" charset="0"/>
                <a:cs typeface="Arial" panose="020B0604020202020204" pitchFamily="34" charset="0"/>
              </a:rPr>
              <a:t> (Accessed on 14</a:t>
            </a:r>
            <a:r>
              <a:rPr lang="en-GB" sz="1400" u="none" strike="noStrike" baseline="30000" dirty="0">
                <a:effectLst/>
                <a:latin typeface="Abadi Extra Light" panose="020B0204020104020204" pitchFamily="34" charset="0"/>
                <a:cs typeface="Arial" panose="020B0604020202020204" pitchFamily="34" charset="0"/>
              </a:rPr>
              <a:t>th</a:t>
            </a:r>
            <a:r>
              <a:rPr lang="en-GB" sz="1400" u="none" strike="noStrike" dirty="0">
                <a:effectLst/>
                <a:latin typeface="Abadi Extra Light" panose="020B0204020104020204" pitchFamily="34" charset="0"/>
                <a:cs typeface="Arial" panose="020B0604020202020204" pitchFamily="34" charset="0"/>
              </a:rPr>
              <a:t> March 2021) </a:t>
            </a:r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NSPCC. (2021). </a:t>
            </a:r>
            <a:r>
              <a:rPr lang="en-GB" sz="1400" i="1" dirty="0">
                <a:latin typeface="Abadi Extra Light" panose="020B0204020104020204" pitchFamily="34" charset="0"/>
                <a:cs typeface="Arial" panose="020B0604020202020204" pitchFamily="34" charset="0"/>
              </a:rPr>
              <a:t>Grooming.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  <a:hlinkClick r:id="rId4"/>
              </a:rPr>
              <a:t>https://www.nspcc.org.uk/what-is-child-abuse/types-of-abuse/grooming/#signs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(Accessed on 13</a:t>
            </a:r>
            <a:r>
              <a:rPr lang="en-GB" sz="1400" baseline="30000" dirty="0">
                <a:latin typeface="Abadi Extra Light" panose="020B0204020104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March 2021) </a:t>
            </a: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NSPCC Helpline image. BBC. (2008). </a:t>
            </a:r>
            <a:r>
              <a:rPr lang="en-GB" sz="1400" i="1" dirty="0">
                <a:latin typeface="Abadi Extra Light" panose="020B0204020104020204" pitchFamily="34" charset="0"/>
                <a:cs typeface="Arial" panose="020B0604020202020204" pitchFamily="34" charset="0"/>
              </a:rPr>
              <a:t>Where can I get help if I’m worried?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  <a:hlinkClick r:id="rId5"/>
              </a:rPr>
              <a:t>http://news.bbc.co.uk/cbbcnews/hi/newsid_7360000/newsid_7361100/7361165.stm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(Accessed on 13th March 2021)</a:t>
            </a: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NSPCC Learning. (2020). </a:t>
            </a:r>
            <a:r>
              <a:rPr lang="en-GB" sz="1400" i="1" dirty="0">
                <a:latin typeface="Abadi Extra Light" panose="020B0204020104020204" pitchFamily="34" charset="0"/>
                <a:cs typeface="Arial" panose="020B0604020202020204" pitchFamily="34" charset="0"/>
              </a:rPr>
              <a:t>E-Safety for Schools.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  <a:hlinkClick r:id="rId6"/>
              </a:rPr>
              <a:t>https://learning.nspcc.org.uk/research-resources/schools/e-safety-for-schools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(Accessed on 10th March 2021) </a:t>
            </a: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NSPCC Learning. (2020). </a:t>
            </a:r>
            <a:r>
              <a:rPr lang="en-GB" sz="1400" i="1" dirty="0">
                <a:latin typeface="Abadi Extra Light" panose="020B0204020104020204" pitchFamily="34" charset="0"/>
                <a:cs typeface="Arial" panose="020B0604020202020204" pitchFamily="34" charset="0"/>
              </a:rPr>
              <a:t>The impact of the coronavirus pandemic on child welfare: online abuse.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  <a:hlinkClick r:id="rId7"/>
              </a:rPr>
              <a:t>https://learning.nspcc.org.uk/media/2390/impact-of-coronavirus-pandemic-on-child-welfare-online-abuse.pdf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(Accessed on 14th March 2021)  </a:t>
            </a: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Office for National Statistics. (2021). </a:t>
            </a:r>
            <a:r>
              <a:rPr lang="en-GB" sz="1400" i="1" u="none" strike="noStrike" dirty="0">
                <a:effectLst/>
                <a:latin typeface="Abadi Extra Light" panose="020B0204020104020204" pitchFamily="34" charset="0"/>
                <a:cs typeface="Arial" panose="020B0604020202020204" pitchFamily="34" charset="0"/>
              </a:rPr>
              <a:t>Children‘s online behaviour in England and Wales: year ending March 2020</a:t>
            </a:r>
            <a:r>
              <a:rPr lang="en-GB" sz="1400" i="0" u="none" strike="noStrike" dirty="0">
                <a:effectLst/>
                <a:latin typeface="Abadi Extra Light" panose="020B0204020104020204" pitchFamily="34" charset="0"/>
                <a:cs typeface="Arial" panose="020B0604020202020204" pitchFamily="34" charset="0"/>
              </a:rPr>
              <a:t> .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Available at: 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  <a:hlinkClick r:id="rId8"/>
              </a:rPr>
              <a:t>https://www.ons.gov.uk/peoplepopulationandcommunity/crimeandjustice/bulletins/childrensonlinebehaviourinenglandandwales/yearendingmarch2020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(Accessed on 10th March 2021)</a:t>
            </a: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Online Safety image. Library Research Service. (2008). Available at: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  <a:hlinkClick r:id="rId9"/>
              </a:rPr>
              <a:t>https://www.lrs.org/fast-facts-reports/school-library-cohort-2005-07/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(Accessed on 10</a:t>
            </a:r>
            <a:r>
              <a:rPr lang="en-GB" sz="1400" baseline="30000" dirty="0">
                <a:latin typeface="Abadi Extra Light" panose="020B0204020104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March 2021)</a:t>
            </a:r>
          </a:p>
          <a:p>
            <a:endParaRPr lang="en-GB" sz="1400" dirty="0">
              <a:latin typeface="Abadi Extra Light" panose="020B0204020104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Safety image. Clipart Library. (no date). Available at: 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  <a:hlinkClick r:id="rId10"/>
              </a:rPr>
              <a:t>http://clipart-library.com/clipart/n1623136.htm</a:t>
            </a:r>
            <a:r>
              <a:rPr lang="en-GB" sz="1400" dirty="0">
                <a:latin typeface="Abadi Extra Light" panose="020B0204020104020204" pitchFamily="34" charset="0"/>
                <a:cs typeface="Arial" panose="020B0604020202020204" pitchFamily="34" charset="0"/>
              </a:rPr>
              <a:t> (Accessed on 13th March 2021)</a:t>
            </a:r>
          </a:p>
        </p:txBody>
      </p:sp>
    </p:spTree>
    <p:extLst>
      <p:ext uri="{BB962C8B-B14F-4D97-AF65-F5344CB8AC3E}">
        <p14:creationId xmlns:p14="http://schemas.microsoft.com/office/powerpoint/2010/main" val="4264375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1389</TotalTime>
  <Words>836</Words>
  <Application>Microsoft Office PowerPoint</Application>
  <PresentationFormat>Widescreen</PresentationFormat>
  <Paragraphs>69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Abadi Extra Light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Jayne Howell (1805192)</dc:creator>
  <cp:lastModifiedBy>Samantha Jayne Howell (1805192)</cp:lastModifiedBy>
  <cp:revision>4</cp:revision>
  <dcterms:created xsi:type="dcterms:W3CDTF">2021-03-05T20:03:07Z</dcterms:created>
  <dcterms:modified xsi:type="dcterms:W3CDTF">2021-03-14T21:32:25Z</dcterms:modified>
</cp:coreProperties>
</file>