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282A7B0-A1D2-49F7-A8A4-F9102DDA5598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</p14:sldIdLst>
        </p14:section>
        <p14:section name="Untitled Section" id="{F02F2301-4000-450A-8190-2D6A7E325117}">
          <p14:sldIdLst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537C90-F78E-4105-9840-2AB124570F1D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DB5E03-FCA7-4B33-8668-11AA724A9C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2125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DB5E03-FCA7-4B33-8668-11AA724A9C7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6039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DB5E03-FCA7-4B33-8668-11AA724A9C71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7400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media" Target="../media/media15.m4a"/><Relationship Id="rId7" Type="http://schemas.openxmlformats.org/officeDocument/2006/relationships/image" Target="../media/image14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5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5.m4a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761" y="239059"/>
            <a:ext cx="7772400" cy="1319804"/>
          </a:xfrm>
        </p:spPr>
        <p:txBody>
          <a:bodyPr>
            <a:normAutofit fontScale="90000"/>
          </a:bodyPr>
          <a:lstStyle/>
          <a:p>
            <a:r>
              <a:rPr dirty="0"/>
              <a:t>Care Plan for a Patient with Type 2 Diabetes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73561" y="2076450"/>
            <a:ext cx="6400800" cy="454249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Student Name: Sofia Hameed Rafaqat</a:t>
            </a:r>
            <a:endParaRPr lang="en-GB" b="1" dirty="0">
              <a:ea typeface="Calibri"/>
              <a:cs typeface="Calibri"/>
            </a:endParaRPr>
          </a:p>
          <a:p>
            <a:r>
              <a:rPr lang="en-GB" b="1" dirty="0"/>
              <a:t>Student Number: 2131225</a:t>
            </a:r>
            <a:endParaRPr lang="en-GB" b="1" dirty="0">
              <a:ea typeface="Calibri"/>
              <a:cs typeface="Calibri"/>
            </a:endParaRPr>
          </a:p>
          <a:p>
            <a:r>
              <a:rPr lang="en-GB" b="1" dirty="0"/>
              <a:t>Module: Introduction to Physiology (BMHP5023)</a:t>
            </a:r>
            <a:endParaRPr lang="en-GB" b="1" dirty="0">
              <a:ea typeface="Calibri"/>
              <a:cs typeface="Calibri"/>
            </a:endParaRPr>
          </a:p>
          <a:p>
            <a:r>
              <a:rPr lang="en-GB" b="1" dirty="0"/>
              <a:t>Date: 17th November 2025</a:t>
            </a:r>
          </a:p>
          <a:p>
            <a:r>
              <a:rPr lang="en-GB" b="1" dirty="0">
                <a:ea typeface="Calibri"/>
                <a:cs typeface="Calibri"/>
              </a:rPr>
              <a:t>Lecturer: Robert </a:t>
            </a:r>
            <a:r>
              <a:rPr lang="en-GB" b="1" dirty="0" err="1">
                <a:ea typeface="Calibri"/>
                <a:cs typeface="Calibri"/>
              </a:rPr>
              <a:t>Nartowski</a:t>
            </a:r>
            <a:endParaRPr lang="en-GB" b="1" dirty="0">
              <a:ea typeface="Calibri"/>
              <a:cs typeface="Calibri"/>
            </a:endParaRPr>
          </a:p>
        </p:txBody>
      </p:sp>
      <p:pic>
        <p:nvPicPr>
          <p:cNvPr id="38" name="Audio 37">
            <a:hlinkClick r:id="" action="ppaction://media"/>
            <a:extLst>
              <a:ext uri="{FF2B5EF4-FFF2-40B4-BE49-F238E27FC236}">
                <a16:creationId xmlns:a16="http://schemas.microsoft.com/office/drawing/2014/main" id="{8202B38A-1262-610E-6696-3EB14DDE3C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487"/>
    </mc:Choice>
    <mc:Fallback>
      <p:transition spd="slow" advTm="27487"/>
    </mc:Fallback>
  </mc:AlternateContent>
  <p:timing>
    <p:tnLst>
      <p:par>
        <p:cTn id="1" dur="indefinite" restart="never" nodeType="tmRoot">
          <p:childTnLst>
            <p:audio isNarration="1">
              <p:cMediaNode vol="80000" showWhenStopped="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506070" y="487268"/>
            <a:ext cx="8229600" cy="2066146"/>
          </a:xfrm>
        </p:spPr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785808"/>
            <a:ext cx="8229600" cy="5169156"/>
          </a:xfrm>
        </p:spPr>
        <p:txBody>
          <a:bodyPr/>
          <a:lstStyle/>
          <a:p>
            <a:r>
              <a:rPr dirty="0"/>
              <a:t>Presentation focus: Care Plan for Type 2 Diabetes</a:t>
            </a:r>
            <a:endParaRPr lang="en-GB" dirty="0"/>
          </a:p>
          <a:p>
            <a:pPr marL="0" indent="0">
              <a:buNone/>
            </a:pPr>
            <a:endParaRPr dirty="0"/>
          </a:p>
          <a:p>
            <a:r>
              <a:rPr dirty="0"/>
              <a:t>Explore condition impact, anatomy, physiology, and care strategies</a:t>
            </a:r>
            <a:endParaRPr lang="en-GB" dirty="0"/>
          </a:p>
          <a:p>
            <a:pPr marL="0" indent="0">
              <a:buNone/>
            </a:pPr>
            <a:endParaRPr dirty="0"/>
          </a:p>
          <a:p>
            <a:r>
              <a:rPr dirty="0"/>
              <a:t>Based on NHS and NICE guidelines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EFE7702-D595-5D95-6C82-EE58868A7E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96058" y="487268"/>
            <a:ext cx="1943104" cy="13778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2AB900E-5859-5636-1E59-9422CF0E15DA}"/>
              </a:ext>
            </a:extLst>
          </p:cNvPr>
          <p:cNvSpPr txBox="1"/>
          <p:nvPr/>
        </p:nvSpPr>
        <p:spPr>
          <a:xfrm>
            <a:off x="5085347" y="1862478"/>
            <a:ext cx="4372042" cy="9233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dirty="0">
                <a:solidFill>
                  <a:srgbClr val="111111"/>
                </a:solidFill>
                <a:effectLst/>
                <a:latin typeface=".AppleSystemUIFont"/>
              </a:rPr>
              <a:t>[Online] Available </a:t>
            </a:r>
            <a:r>
              <a:rPr lang="en-GB" dirty="0">
                <a:solidFill>
                  <a:srgbClr val="111111"/>
                </a:solidFill>
                <a:latin typeface=".AppleSystemUIFont"/>
              </a:rPr>
              <a:t>at: https</a:t>
            </a:r>
            <a:r>
              <a:rPr lang="en-GB" dirty="0">
                <a:solidFill>
                  <a:srgbClr val="111111"/>
                </a:solidFill>
                <a:effectLst/>
                <a:latin typeface=".AppleSystemUIFont"/>
              </a:rPr>
              <a:t>://www.nhs.uk/conditions/type-2-diabetes/ [Accessed 28 October 2025].</a:t>
            </a:r>
          </a:p>
        </p:txBody>
      </p:sp>
      <p:pic>
        <p:nvPicPr>
          <p:cNvPr id="39" name="Audio 38">
            <a:hlinkClick r:id="" action="ppaction://media"/>
            <a:extLst>
              <a:ext uri="{FF2B5EF4-FFF2-40B4-BE49-F238E27FC236}">
                <a16:creationId xmlns:a16="http://schemas.microsoft.com/office/drawing/2014/main" id="{90D61621-E656-BF7B-B170-24F6D94B98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549"/>
    </mc:Choice>
    <mc:Fallback>
      <p:transition spd="slow" advTm="47549"/>
    </mc:Fallback>
  </mc:AlternateContent>
  <p:timing>
    <p:tnLst>
      <p:par>
        <p:cTn id="1" dur="indefinite" restart="never" nodeType="tmRoot">
          <p:childTnLst>
            <p:audio isNarration="1">
              <p:cMediaNode vol="80000" showWhenStopped="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70931" y="-185437"/>
            <a:ext cx="8387750" cy="1416169"/>
          </a:xfrm>
        </p:spPr>
        <p:txBody>
          <a:bodyPr>
            <a:normAutofit fontScale="90000"/>
          </a:bodyPr>
          <a:lstStyle/>
          <a:p>
            <a:r>
              <a:t>Prevalence and Significance in the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99309"/>
            <a:ext cx="8229600" cy="787107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r>
              <a:rPr lang="en-GB" dirty="0"/>
              <a:t>Type 2 diabetes major Public</a:t>
            </a:r>
          </a:p>
          <a:p>
            <a:pPr marL="0" indent="0">
              <a:buNone/>
            </a:pPr>
            <a:r>
              <a:rPr lang="en-GB" dirty="0"/>
              <a:t>     health issue in the UK</a:t>
            </a:r>
          </a:p>
          <a:p>
            <a:r>
              <a:rPr dirty="0"/>
              <a:t>4.3 million people diagnosed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    </a:t>
            </a:r>
            <a:r>
              <a:rPr dirty="0"/>
              <a:t>with diabetes (Diabetes UK, 2024)</a:t>
            </a:r>
            <a:endParaRPr lang="en-GB" dirty="0">
              <a:ea typeface="Calibri"/>
              <a:cs typeface="Calibri"/>
            </a:endParaRPr>
          </a:p>
          <a:p>
            <a:r>
              <a:rPr dirty="0"/>
              <a:t>90% of cases are Type 2 Diabetes</a:t>
            </a:r>
            <a:endParaRPr lang="en-GB" dirty="0">
              <a:ea typeface="Calibri"/>
              <a:cs typeface="Calibri"/>
            </a:endParaRPr>
          </a:p>
          <a:p>
            <a:r>
              <a:rPr dirty="0"/>
              <a:t>Linked to lifestyle and diet</a:t>
            </a:r>
            <a:endParaRPr lang="en-GB" dirty="0">
              <a:ea typeface="Calibri"/>
              <a:cs typeface="Calibri"/>
            </a:endParaRPr>
          </a:p>
          <a:p>
            <a:r>
              <a:rPr dirty="0"/>
              <a:t>Major contributor to cardiovascular disease</a:t>
            </a:r>
            <a:endParaRPr lang="en-GB" dirty="0">
              <a:ea typeface="Calibri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744557-45AB-EF52-B80D-5FBE0A5593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7005" y="1012073"/>
            <a:ext cx="3167528" cy="18346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AF262E-A3E6-B344-5C53-773A4BCAE332}"/>
              </a:ext>
            </a:extLst>
          </p:cNvPr>
          <p:cNvSpPr txBox="1"/>
          <p:nvPr/>
        </p:nvSpPr>
        <p:spPr>
          <a:xfrm>
            <a:off x="5830159" y="2857805"/>
            <a:ext cx="332134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>
                <a:solidFill>
                  <a:srgbClr val="111111"/>
                </a:solidFill>
                <a:effectLst/>
                <a:latin typeface=".AppleSystemUIFont"/>
              </a:rPr>
              <a:t>Figure 1: Prevalence of Type 2 Diabetes in England (Diabetes UK, 2024).</a:t>
            </a:r>
          </a:p>
        </p:txBody>
      </p:sp>
      <p:pic>
        <p:nvPicPr>
          <p:cNvPr id="40" name="Audio 39">
            <a:hlinkClick r:id="" action="ppaction://media"/>
            <a:extLst>
              <a:ext uri="{FF2B5EF4-FFF2-40B4-BE49-F238E27FC236}">
                <a16:creationId xmlns:a16="http://schemas.microsoft.com/office/drawing/2014/main" id="{A8458E27-7131-7393-6A07-44804582F5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660"/>
    </mc:Choice>
    <mc:Fallback>
      <p:transition spd="slow" advTm="51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44382"/>
          </a:xfrm>
        </p:spPr>
        <p:txBody>
          <a:bodyPr>
            <a:normAutofit fontScale="90000"/>
          </a:bodyPr>
          <a:lstStyle/>
          <a:p>
            <a:r>
              <a:t>Anatomy and Physiology – The Endocrine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718613"/>
            <a:ext cx="9144000" cy="51393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dirty="0"/>
              <a:t>Pancreas regulates blood glucose via insulin and glucagon</a:t>
            </a:r>
            <a:r>
              <a:rPr lang="en-GB" dirty="0"/>
              <a:t>.</a:t>
            </a:r>
            <a:endParaRPr dirty="0"/>
          </a:p>
          <a:p>
            <a:r>
              <a:rPr dirty="0"/>
              <a:t>Beta cells in the Islets of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   </a:t>
            </a:r>
            <a:r>
              <a:rPr dirty="0"/>
              <a:t>Langerhans release insulin</a:t>
            </a:r>
            <a:endParaRPr lang="en-GB" dirty="0">
              <a:ea typeface="Calibri"/>
              <a:cs typeface="Calibri"/>
            </a:endParaRPr>
          </a:p>
          <a:p>
            <a:r>
              <a:rPr dirty="0"/>
              <a:t>Insulin promotes</a:t>
            </a:r>
            <a:endParaRPr lang="en-GB" dirty="0"/>
          </a:p>
          <a:p>
            <a:pPr marL="0" indent="0">
              <a:buNone/>
            </a:pPr>
            <a:r>
              <a:rPr lang="en-GB"/>
              <a:t>   </a:t>
            </a:r>
            <a:r>
              <a:t>glucose </a:t>
            </a:r>
            <a:r>
              <a:rPr dirty="0"/>
              <a:t>uptake into cells</a:t>
            </a:r>
            <a:r>
              <a:rPr lang="en-GB" dirty="0"/>
              <a:t>.</a:t>
            </a:r>
            <a:endParaRPr lang="en-GB" dirty="0">
              <a:ea typeface="Calibri"/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FA09A0-3CA9-07F3-925F-E6E714E223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5039404" y="2666484"/>
            <a:ext cx="3851065" cy="251152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72F5C95-2E16-DB52-213A-DD5460D33927}"/>
              </a:ext>
            </a:extLst>
          </p:cNvPr>
          <p:cNvSpPr txBox="1"/>
          <p:nvPr/>
        </p:nvSpPr>
        <p:spPr>
          <a:xfrm>
            <a:off x="3879490" y="5179997"/>
            <a:ext cx="5443656" cy="81560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br>
              <a:rPr lang="en-GB"/>
            </a:br>
            <a:endParaRPr lang="en-GB"/>
          </a:p>
          <a:p>
            <a:pPr>
              <a:buNone/>
            </a:pPr>
            <a:r>
              <a:rPr lang="en-GB" sz="1100">
                <a:solidFill>
                  <a:srgbClr val="111111"/>
                </a:solidFill>
                <a:effectLst/>
                <a:latin typeface=".AppleSystemUIFont"/>
              </a:rPr>
              <a:t>Figure 2: Pancreatic regulation of blood glucose via insulin and glucagon (OpenStax, 2023).</a:t>
            </a:r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AC18AE4C-2A91-263E-0822-DB3B42503D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963"/>
    </mc:Choice>
    <mc:Fallback>
      <p:transition spd="slow" advTm="529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Blood Glucose Regulation (Normal Function)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56F337-7923-A84B-B2E6-7E582663CC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" y="4211777"/>
            <a:ext cx="3178486" cy="147732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A32CD9D-6633-8AC7-2F1C-83A752556E65}"/>
              </a:ext>
            </a:extLst>
          </p:cNvPr>
          <p:cNvSpPr txBox="1"/>
          <p:nvPr/>
        </p:nvSpPr>
        <p:spPr>
          <a:xfrm>
            <a:off x="463365" y="1842384"/>
            <a:ext cx="6140823" cy="224676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l">
              <a:buNone/>
            </a:pPr>
            <a:r>
              <a:rPr lang="en-GB" sz="2800" b="0" i="0" u="none" strike="noStrike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•Insulin lowers blood glucose after eating</a:t>
            </a:r>
          </a:p>
          <a:p>
            <a:pPr algn="l">
              <a:buNone/>
            </a:pPr>
            <a:r>
              <a:rPr lang="en-GB" sz="2800" b="0" i="0" u="none" strike="noStrike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•Glucagon raises glucose when levels drop</a:t>
            </a:r>
          </a:p>
          <a:p>
            <a:pPr algn="l">
              <a:buNone/>
            </a:pPr>
            <a:r>
              <a:rPr lang="en-GB" sz="2800" b="0" i="0" u="none" strike="noStrike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•Maintains homeostasis between meals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1BDF81-CF61-2056-3449-99F7F08C7104}"/>
              </a:ext>
            </a:extLst>
          </p:cNvPr>
          <p:cNvSpPr txBox="1"/>
          <p:nvPr/>
        </p:nvSpPr>
        <p:spPr>
          <a:xfrm>
            <a:off x="129492" y="5953821"/>
            <a:ext cx="4581960" cy="2616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en-GB" sz="1100">
                <a:solidFill>
                  <a:srgbClr val="111111"/>
                </a:solidFill>
                <a:effectLst/>
                <a:latin typeface=".AppleSystemUIFont"/>
              </a:rPr>
              <a:t>Figure 3: 3D molecular structure of insulin (RCSB PDB-101, 2023).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15A58419-D298-53CE-4FC2-103D9DD182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583"/>
    </mc:Choice>
    <mc:Fallback>
      <p:transition spd="slow" advTm="425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3355"/>
            <a:ext cx="8229600" cy="1143000"/>
          </a:xfrm>
        </p:spPr>
        <p:txBody>
          <a:bodyPr/>
          <a:lstStyle/>
          <a:p>
            <a:r>
              <a:t>Pathophysiology of Type 2 Diabetes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125C4D-A60A-87C8-0468-B54B439DD4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6621854" y="1616523"/>
            <a:ext cx="2228585" cy="244653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4FA0271-4C62-C656-D26F-750BD302744F}"/>
              </a:ext>
            </a:extLst>
          </p:cNvPr>
          <p:cNvSpPr txBox="1"/>
          <p:nvPr/>
        </p:nvSpPr>
        <p:spPr>
          <a:xfrm>
            <a:off x="452840" y="1229418"/>
            <a:ext cx="6165725" cy="440120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Helvetica"/>
                <a:cs typeface="Helvetica"/>
              </a:rPr>
              <a:t> Insulin resistance develops in body tissues</a:t>
            </a:r>
            <a:endParaRPr lang="en-GB" sz="2800" dirty="0">
              <a:effectLst/>
              <a:latin typeface="Helvetica"/>
              <a:cs typeface="Helvetica"/>
            </a:endParaRPr>
          </a:p>
          <a:p>
            <a:endParaRPr lang="en-GB" sz="2800" dirty="0"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Helvetica"/>
                <a:cs typeface="Helvetica"/>
              </a:rPr>
              <a:t>﻿ Pancreas compensates by          producing more insulin</a:t>
            </a:r>
            <a:endParaRPr lang="en-GB" sz="2800" dirty="0">
              <a:effectLst/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800" dirty="0"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Helvetica"/>
                <a:cs typeface="Helvetica"/>
              </a:rPr>
              <a:t>﻿ Over time, beta cells fatigue</a:t>
            </a:r>
            <a:endParaRPr lang="en-GB" sz="2800" dirty="0">
              <a:effectLst/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800" dirty="0"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Helvetica"/>
                <a:cs typeface="Helvetica"/>
              </a:rPr>
              <a:t>﻿ Leads to chronic hyperglycaemia      and complications</a:t>
            </a:r>
            <a:endParaRPr lang="en-GB" sz="2800" dirty="0">
              <a:effectLst/>
              <a:latin typeface="Helvetica"/>
              <a:cs typeface="Helvetica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FF2747-6817-6718-BD0C-40E54E405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5232" y="4068221"/>
            <a:ext cx="8229600" cy="58774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100">
                <a:solidFill>
                  <a:srgbClr val="111111"/>
                </a:solidFill>
                <a:effectLst/>
                <a:latin typeface=".AppleSystemUIFont"/>
              </a:rPr>
              <a:t>Figure 4: Blood glucose monitoring recommendations (NHS, 2024).</a:t>
            </a:r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E2F8A62A-55B9-4929-CFAB-5696FBE825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016"/>
    </mc:Choice>
    <mc:Fallback>
      <p:transition spd="slow" advTm="580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B605854-642D-1796-F4B3-16CF7CF02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96" y="272956"/>
            <a:ext cx="8890958" cy="603231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b="0" i="0" dirty="0">
                <a:effectLst/>
                <a:latin typeface="Helvetica"/>
                <a:cs typeface="Helvetica"/>
              </a:rPr>
              <a:t>Case Example -</a:t>
            </a:r>
            <a:endParaRPr lang="en-US" dirty="0"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GB" dirty="0">
                <a:latin typeface="Helvetica"/>
                <a:cs typeface="Helvetica"/>
              </a:rPr>
              <a:t>    </a:t>
            </a:r>
            <a:r>
              <a:rPr lang="en-GB" b="0" i="0" dirty="0">
                <a:effectLst/>
                <a:latin typeface="Helvetica"/>
                <a:cs typeface="Helvetica"/>
              </a:rPr>
              <a:t>Mr Ahmed</a:t>
            </a:r>
            <a:endParaRPr lang="en-GB" dirty="0">
              <a:latin typeface="Helvetica"/>
              <a:cs typeface="Helvetica"/>
            </a:endParaRPr>
          </a:p>
          <a:p>
            <a:pPr marL="0" indent="0">
              <a:buNone/>
            </a:pPr>
            <a:endParaRPr lang="en-GB" dirty="0">
              <a:latin typeface="Helvetica"/>
              <a:cs typeface="Helvetica"/>
            </a:endParaRPr>
          </a:p>
          <a:p>
            <a:r>
              <a:rPr lang="en-GB" b="0" i="0" dirty="0">
                <a:effectLst/>
                <a:latin typeface="Helvetica"/>
                <a:cs typeface="Helvetica"/>
              </a:rPr>
              <a:t>﻿Male, 55 years old, BMI 31</a:t>
            </a:r>
            <a:endParaRPr lang="en-GB" dirty="0">
              <a:effectLst/>
              <a:latin typeface="Helvetica"/>
              <a:cs typeface="Helvetica"/>
            </a:endParaRPr>
          </a:p>
          <a:p>
            <a:pPr marL="0" indent="0">
              <a:buNone/>
            </a:pPr>
            <a:endParaRPr lang="en-GB" dirty="0">
              <a:latin typeface="Helvetica"/>
              <a:cs typeface="Helvetica"/>
            </a:endParaRPr>
          </a:p>
          <a:p>
            <a:r>
              <a:rPr lang="en-GB" b="0" i="0" dirty="0">
                <a:effectLst/>
                <a:latin typeface="Helvetica"/>
                <a:cs typeface="Helvetica"/>
              </a:rPr>
              <a:t>﻿Family history of </a:t>
            </a:r>
            <a:r>
              <a:rPr lang="en-GB" dirty="0">
                <a:latin typeface="Helvetica"/>
                <a:cs typeface="Helvetica"/>
              </a:rPr>
              <a:t>diabetes</a:t>
            </a:r>
            <a:endParaRPr lang="en-GB" dirty="0">
              <a:effectLst/>
              <a:latin typeface="Helvetica"/>
              <a:cs typeface="Helvetica"/>
            </a:endParaRPr>
          </a:p>
          <a:p>
            <a:endParaRPr lang="en-GB" dirty="0">
              <a:latin typeface="Helvetica"/>
              <a:cs typeface="Helvetica"/>
            </a:endParaRPr>
          </a:p>
          <a:p>
            <a:r>
              <a:rPr lang="en-GB" b="0" i="0" dirty="0">
                <a:effectLst/>
                <a:latin typeface="Helvetica"/>
                <a:cs typeface="Helvetica"/>
              </a:rPr>
              <a:t>﻿</a:t>
            </a:r>
            <a:r>
              <a:rPr lang="en-GB" dirty="0">
                <a:latin typeface="Helvetica"/>
                <a:cs typeface="Helvetica"/>
              </a:rPr>
              <a:t>Sedentary</a:t>
            </a:r>
            <a:r>
              <a:rPr lang="en-GB" b="0" i="0" dirty="0">
                <a:effectLst/>
                <a:latin typeface="Helvetica"/>
                <a:cs typeface="Helvetica"/>
              </a:rPr>
              <a:t> lifestyle</a:t>
            </a:r>
            <a:endParaRPr lang="en-GB" dirty="0">
              <a:effectLst/>
              <a:latin typeface="Helvetica"/>
              <a:cs typeface="Helvetica"/>
            </a:endParaRPr>
          </a:p>
          <a:p>
            <a:pPr marL="0" indent="0">
              <a:buNone/>
            </a:pPr>
            <a:endParaRPr lang="en-GB" b="0" i="0" dirty="0">
              <a:effectLst/>
              <a:latin typeface="Helvetica"/>
              <a:cs typeface="Helvetica"/>
            </a:endParaRPr>
          </a:p>
          <a:p>
            <a:r>
              <a:rPr lang="en-GB" b="0" i="0" dirty="0">
                <a:effectLst/>
                <a:latin typeface="Helvetica"/>
                <a:cs typeface="Helvetica"/>
              </a:rPr>
              <a:t>Reports fatigue, thirst, blurred </a:t>
            </a:r>
            <a:r>
              <a:rPr lang="en-GB" dirty="0">
                <a:latin typeface="Helvetica"/>
                <a:cs typeface="Helvetica"/>
              </a:rPr>
              <a:t>vision</a:t>
            </a:r>
          </a:p>
          <a:p>
            <a:pPr marL="0" indent="0">
              <a:buNone/>
            </a:pPr>
            <a:r>
              <a:rPr lang="en-GB" dirty="0">
                <a:latin typeface="Helvetica"/>
                <a:cs typeface="Helvetica"/>
              </a:rPr>
              <a:t>   Frequent urination</a:t>
            </a:r>
          </a:p>
          <a:p>
            <a:endParaRPr lang="en-GB" dirty="0">
              <a:latin typeface="Helvetica"/>
              <a:cs typeface="Helvetica"/>
            </a:endParaRPr>
          </a:p>
          <a:p>
            <a:pPr marL="0" indent="0">
              <a:buNone/>
            </a:pPr>
            <a:endParaRPr lang="en-GB" dirty="0">
              <a:latin typeface="Helvetica"/>
              <a:cs typeface="Helvetica"/>
            </a:endParaRPr>
          </a:p>
          <a:p>
            <a:endParaRPr lang="en-GB" dirty="0">
              <a:effectLst/>
              <a:latin typeface="Helvetica"/>
              <a:cs typeface="Helvetica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F82741-F735-B515-F518-4CBD36EAE14C}"/>
              </a:ext>
            </a:extLst>
          </p:cNvPr>
          <p:cNvSpPr txBox="1"/>
          <p:nvPr/>
        </p:nvSpPr>
        <p:spPr>
          <a:xfrm>
            <a:off x="5224359" y="2090744"/>
            <a:ext cx="3914538" cy="43088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en-GB" sz="1100">
                <a:solidFill>
                  <a:srgbClr val="111111"/>
                </a:solidFill>
                <a:effectLst/>
                <a:latin typeface=".AppleSystemUIFont"/>
              </a:rPr>
              <a:t>Figure 5: Type 2 Diabetes physical behaviour tips (Leicester Diabetes Centre, 2024).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CB2AD0-5E87-D375-30A8-072FC52FD3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9932" y="143773"/>
            <a:ext cx="4100906" cy="1941037"/>
          </a:xfrm>
          <a:prstGeom prst="rect">
            <a:avLst/>
          </a:prstGeom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CC238C65-B885-D704-ED46-6AF955398B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799"/>
    </mc:Choice>
    <mc:Fallback>
      <p:transition spd="slow" advTm="457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983193" y="228773"/>
            <a:ext cx="8229600" cy="1143000"/>
          </a:xfrm>
        </p:spPr>
        <p:txBody>
          <a:bodyPr/>
          <a:lstStyle/>
          <a:p>
            <a:r>
              <a:t>Key Risk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0038" y="1713744"/>
            <a:ext cx="82296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dirty="0"/>
              <a:t>Obesity and poor diet</a:t>
            </a:r>
          </a:p>
          <a:p>
            <a:endParaRPr lang="en-GB" dirty="0"/>
          </a:p>
          <a:p>
            <a:r>
              <a:rPr dirty="0"/>
              <a:t>Lack of physical activity</a:t>
            </a:r>
            <a:endParaRPr lang="en-GB" dirty="0">
              <a:ea typeface="Calibri"/>
              <a:cs typeface="Calibri"/>
            </a:endParaRPr>
          </a:p>
          <a:p>
            <a:endParaRPr lang="en-GB" dirty="0"/>
          </a:p>
          <a:p>
            <a:r>
              <a:rPr dirty="0"/>
              <a:t>Genetic predisposition</a:t>
            </a:r>
            <a:endParaRPr lang="en-GB" dirty="0">
              <a:ea typeface="Calibri"/>
              <a:cs typeface="Calibri"/>
            </a:endParaRPr>
          </a:p>
          <a:p>
            <a:endParaRPr lang="en-GB" dirty="0"/>
          </a:p>
          <a:p>
            <a:r>
              <a:rPr dirty="0"/>
              <a:t>Stress and poor sleep patterns</a:t>
            </a:r>
            <a:r>
              <a:rPr lang="en-GB" dirty="0"/>
              <a:t> </a:t>
            </a:r>
            <a:endParaRPr lang="en-GB" dirty="0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2C26AB-155A-6434-5BFE-8E9223F9657F}"/>
              </a:ext>
            </a:extLst>
          </p:cNvPr>
          <p:cNvSpPr txBox="1"/>
          <p:nvPr/>
        </p:nvSpPr>
        <p:spPr>
          <a:xfrm>
            <a:off x="5089584" y="3540637"/>
            <a:ext cx="3542582" cy="43088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en-GB" sz="1100">
                <a:solidFill>
                  <a:srgbClr val="111111"/>
                </a:solidFill>
                <a:effectLst/>
                <a:latin typeface=".AppleSystemUIFont"/>
              </a:rPr>
              <a:t>Figure 7: Type 2 Diabetes physical behaviour tips (Leicester Diabetes Centre, 2024).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DF7A919-BD6D-F90F-1CF6-426886466B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6360" y="622882"/>
            <a:ext cx="3946465" cy="2804482"/>
          </a:xfrm>
          <a:prstGeom prst="rect">
            <a:avLst/>
          </a:prstGeom>
        </p:spPr>
      </p:pic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5DBADB8D-F525-EB89-B637-DD68E99610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589"/>
    </mc:Choice>
    <mc:Fallback>
      <p:transition spd="slow" advTm="385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301980" y="-8741393"/>
            <a:ext cx="13550185" cy="14097371"/>
          </a:xfrm>
        </p:spPr>
        <p:txBody>
          <a:bodyPr>
            <a:normAutofit/>
          </a:bodyPr>
          <a:lstStyle/>
          <a:p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271595" y="2409223"/>
            <a:ext cx="8960755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Stabilise</a:t>
            </a:r>
            <a:r>
              <a:rPr dirty="0"/>
              <a:t> blood glucose (HbA1c &lt; 48 mmol/mol)</a:t>
            </a:r>
          </a:p>
          <a:p>
            <a:r>
              <a:rPr dirty="0"/>
              <a:t>Promote healthy eating and exercise</a:t>
            </a:r>
            <a:endParaRPr lang="en-GB" dirty="0">
              <a:ea typeface="Calibri"/>
              <a:cs typeface="Calibri"/>
            </a:endParaRPr>
          </a:p>
          <a:p>
            <a:r>
              <a:rPr dirty="0"/>
              <a:t>Prevent complications</a:t>
            </a:r>
            <a:endParaRPr lang="en-GB" dirty="0">
              <a:ea typeface="Calibri"/>
              <a:cs typeface="Calibri"/>
            </a:endParaRPr>
          </a:p>
          <a:p>
            <a:r>
              <a:rPr dirty="0"/>
              <a:t>Empower self-management</a:t>
            </a:r>
            <a:endParaRPr lang="en-GB" dirty="0"/>
          </a:p>
          <a:p>
            <a:pPr marL="0" indent="0">
              <a:buNone/>
            </a:pPr>
            <a:endParaRPr lang="en-GB" dirty="0"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E7661B1-F29B-D1D7-ADF5-E8E37D7382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7039996"/>
              </p:ext>
            </p:extLst>
          </p:nvPr>
        </p:nvGraphicFramePr>
        <p:xfrm>
          <a:off x="-4681728" y="-9225690"/>
          <a:ext cx="15504403" cy="167969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13784">
                  <a:extLst>
                    <a:ext uri="{9D8B030D-6E8A-4147-A177-3AD203B41FA5}">
                      <a16:colId xmlns:a16="http://schemas.microsoft.com/office/drawing/2014/main" val="2206556165"/>
                    </a:ext>
                  </a:extLst>
                </a:gridCol>
                <a:gridCol w="4621982">
                  <a:extLst>
                    <a:ext uri="{9D8B030D-6E8A-4147-A177-3AD203B41FA5}">
                      <a16:colId xmlns:a16="http://schemas.microsoft.com/office/drawing/2014/main" val="3845989949"/>
                    </a:ext>
                  </a:extLst>
                </a:gridCol>
                <a:gridCol w="5768637">
                  <a:extLst>
                    <a:ext uri="{9D8B030D-6E8A-4147-A177-3AD203B41FA5}">
                      <a16:colId xmlns:a16="http://schemas.microsoft.com/office/drawing/2014/main" val="270172380"/>
                    </a:ext>
                  </a:extLst>
                </a:gridCol>
              </a:tblGrid>
              <a:tr h="2590175">
                <a:tc>
                  <a:txBody>
                    <a:bodyPr/>
                    <a:lstStyle/>
                    <a:p>
                      <a:r>
                        <a:rPr lang="en-GB" sz="4000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000" dirty="0"/>
                        <a:t>Care plan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0477314"/>
                  </a:ext>
                </a:extLst>
              </a:tr>
              <a:tr h="3208824">
                <a:tc>
                  <a:txBody>
                    <a:bodyPr/>
                    <a:lstStyle/>
                    <a:p>
                      <a:endParaRPr lang="en-GB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dirty="0"/>
                        <a:t>explanation</a:t>
                      </a:r>
                    </a:p>
                    <a:p>
                      <a:endParaRPr lang="en-GB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dirty="0"/>
                        <a:t>frequency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8066263"/>
                  </a:ext>
                </a:extLst>
              </a:tr>
              <a:tr h="2537671">
                <a:tc>
                  <a:txBody>
                    <a:bodyPr/>
                    <a:lstStyle/>
                    <a:p>
                      <a:r>
                        <a:rPr lang="en-GB" sz="2400" dirty="0"/>
                        <a:t>Stabilise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i="0" dirty="0">
                          <a:effectLst/>
                          <a:latin typeface="UICTFontTextStyleBody"/>
                        </a:rPr>
                        <a:t>Maintain stable health and wellbeing by regularly reviewing symptoms, medication, and daily routines to ensure the person feels supported.</a:t>
                      </a:r>
                      <a:endParaRPr lang="en-GB" sz="2400" dirty="0">
                        <a:effectLst/>
                        <a:latin typeface=".AppleSystemUIFon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i="0" dirty="0">
                          <a:effectLst/>
                          <a:latin typeface="UICTFontTextStyleBody"/>
                        </a:rPr>
                        <a:t>At every contact / ongoing</a:t>
                      </a:r>
                      <a:endParaRPr lang="en-GB" sz="2400" dirty="0">
                        <a:effectLst/>
                        <a:latin typeface=".AppleSystemUIFon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2494874"/>
                  </a:ext>
                </a:extLst>
              </a:tr>
              <a:tr h="2572851">
                <a:tc>
                  <a:txBody>
                    <a:bodyPr/>
                    <a:lstStyle/>
                    <a:p>
                      <a:r>
                        <a:rPr lang="en-GB" sz="2400" dirty="0"/>
                        <a:t>Promote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i="0" dirty="0">
                          <a:effectLst/>
                          <a:latin typeface="UICTFontTextStyleBody"/>
                        </a:rPr>
                        <a:t>Encourage healthy lifestyle choices, build confidence, and support the person to engage in activities that improve their physical and emotional wellbeing.</a:t>
                      </a:r>
                      <a:endParaRPr lang="en-GB" sz="2400" dirty="0">
                        <a:effectLst/>
                        <a:latin typeface=".AppleSystemUIFon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i="0" dirty="0">
                          <a:effectLst/>
                          <a:latin typeface="UICTFontTextStyleBody"/>
                        </a:rPr>
                        <a:t>Weekly / as needed</a:t>
                      </a:r>
                      <a:endParaRPr lang="en-GB" sz="2400" dirty="0">
                        <a:effectLst/>
                        <a:latin typeface=".AppleSystemUIFon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4950804"/>
                  </a:ext>
                </a:extLst>
              </a:tr>
              <a:tr h="2943700">
                <a:tc>
                  <a:txBody>
                    <a:bodyPr/>
                    <a:lstStyle/>
                    <a:p>
                      <a:r>
                        <a:rPr lang="en-GB" sz="2400" dirty="0"/>
                        <a:t>Prevent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i="0" dirty="0">
                          <a:effectLst/>
                          <a:latin typeface="UICTFontTextStyleBody"/>
                        </a:rPr>
                        <a:t>Reduce risks by identifying early warning signs, addressing barriers, and working with other professionals to prevent deterioration or complications.</a:t>
                      </a:r>
                      <a:endParaRPr lang="en-GB" sz="2400" dirty="0">
                        <a:effectLst/>
                        <a:latin typeface=".AppleSystemUIFon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i="0" dirty="0">
                          <a:effectLst/>
                          <a:latin typeface="UICTFontTextStyleBody"/>
                        </a:rPr>
                        <a:t>Monthly reviews / at each appointment</a:t>
                      </a:r>
                      <a:endParaRPr lang="en-GB" sz="2400" dirty="0">
                        <a:effectLst/>
                        <a:latin typeface=".AppleSystemUIFon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3749145"/>
                  </a:ext>
                </a:extLst>
              </a:tr>
              <a:tr h="2943700">
                <a:tc>
                  <a:txBody>
                    <a:bodyPr/>
                    <a:lstStyle/>
                    <a:p>
                      <a:r>
                        <a:rPr lang="en-GB" sz="2400" dirty="0"/>
                        <a:t>Empower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i="0" dirty="0">
                          <a:effectLst/>
                          <a:latin typeface="UICTFontTextStyleBody"/>
                        </a:rPr>
                        <a:t>Strengthen the person’s ability to self-manage their condition through personalised education, shared decisions, and clear goal setting.</a:t>
                      </a:r>
                      <a:endParaRPr lang="en-GB" sz="2400" dirty="0">
                        <a:effectLst/>
                        <a:latin typeface=".AppleSystemUIFon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i="0" dirty="0">
                          <a:effectLst/>
                          <a:latin typeface="UICTFontTextStyleBody"/>
                        </a:rPr>
                        <a:t>Ongoing / at every session</a:t>
                      </a:r>
                    </a:p>
                    <a:p>
                      <a:endParaRPr lang="en-GB" sz="2400" b="0" i="0" dirty="0">
                        <a:effectLst/>
                        <a:latin typeface="UICTFontTextStyleBody"/>
                      </a:endParaRPr>
                    </a:p>
                    <a:p>
                      <a:endParaRPr lang="en-GB" sz="2400" b="0" i="0" dirty="0">
                        <a:effectLst/>
                        <a:latin typeface="UICTFontTextStyleBody"/>
                      </a:endParaRPr>
                    </a:p>
                    <a:p>
                      <a:endParaRPr lang="en-GB" sz="2400" b="0" i="0" dirty="0">
                        <a:effectLst/>
                        <a:latin typeface="UICTFontTextStyleBody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solidFill>
                            <a:srgbClr val="111111"/>
                          </a:solidFill>
                          <a:effectLst/>
                          <a:latin typeface=".AppleSystemUIFont"/>
                        </a:rPr>
                        <a:t>Figure 6: NHS Active 10 promoting physical activity (Public Health England, 2024).</a:t>
                      </a:r>
                    </a:p>
                    <a:p>
                      <a:endParaRPr lang="en-GB" sz="2400" dirty="0">
                        <a:effectLst/>
                        <a:latin typeface=".AppleSystemUIFon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8461442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DE87F0AC-B6F2-AEC0-53EF-A55836E42A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4681728" y="-9225690"/>
            <a:ext cx="5047488" cy="5687628"/>
          </a:xfrm>
          <a:prstGeom prst="rect">
            <a:avLst/>
          </a:prstGeom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991A00A6-751C-7EB0-E492-76B5EF72B1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354"/>
    </mc:Choice>
    <mc:Fallback>
      <p:transition spd="slow" advTm="693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50018"/>
            <a:ext cx="8229600" cy="1143000"/>
          </a:xfrm>
        </p:spPr>
        <p:txBody>
          <a:bodyPr/>
          <a:lstStyle/>
          <a:p>
            <a:r>
              <a:rPr dirty="0"/>
              <a:t>Nursing Interventions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5490" y="4148234"/>
            <a:ext cx="8229600" cy="21017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100" dirty="0">
              <a:solidFill>
                <a:srgbClr val="111111"/>
              </a:solidFill>
              <a:latin typeface=".AppleSystemUIFont"/>
            </a:endParaRPr>
          </a:p>
          <a:p>
            <a:pPr marL="0" indent="0">
              <a:buNone/>
            </a:pPr>
            <a:endParaRPr lang="en-GB" sz="1100" dirty="0">
              <a:solidFill>
                <a:srgbClr val="111111"/>
              </a:solidFill>
              <a:latin typeface=".AppleSystemUIFont"/>
            </a:endParaRPr>
          </a:p>
          <a:p>
            <a:pPr marL="0" indent="0">
              <a:buNone/>
            </a:pPr>
            <a:endParaRPr lang="en-GB" sz="1100" dirty="0">
              <a:solidFill>
                <a:srgbClr val="111111"/>
              </a:solidFill>
              <a:latin typeface=".AppleSystemUIFont"/>
            </a:endParaRPr>
          </a:p>
          <a:p>
            <a:pPr marL="0" indent="0">
              <a:buNone/>
            </a:pPr>
            <a:endParaRPr lang="en-GB" sz="1100" dirty="0">
              <a:solidFill>
                <a:srgbClr val="111111"/>
              </a:solidFill>
              <a:latin typeface=".AppleSystemUIFont"/>
            </a:endParaRPr>
          </a:p>
          <a:p>
            <a:pPr marL="0" indent="0">
              <a:buNone/>
            </a:pPr>
            <a:endParaRPr lang="en-GB" sz="1100" dirty="0">
              <a:solidFill>
                <a:srgbClr val="111111"/>
              </a:solidFill>
              <a:latin typeface=".AppleSystemUIFont"/>
            </a:endParaRPr>
          </a:p>
          <a:p>
            <a:pPr marL="0" indent="0">
              <a:buNone/>
            </a:pPr>
            <a:endParaRPr lang="en-GB" sz="1100" dirty="0">
              <a:solidFill>
                <a:srgbClr val="111111"/>
              </a:solidFill>
              <a:latin typeface=".AppleSystemUIFont"/>
            </a:endParaRPr>
          </a:p>
          <a:p>
            <a:pPr marL="0" indent="0">
              <a:buNone/>
            </a:pPr>
            <a:r>
              <a:rPr lang="en-GB" sz="1100" dirty="0">
                <a:solidFill>
                  <a:srgbClr val="111111"/>
                </a:solidFill>
                <a:effectLst/>
                <a:latin typeface=".AppleSystemUIFont"/>
              </a:rPr>
              <a:t>Figure 7: Nursing interventions guided by NICE NG17 (NICE, 2023).</a:t>
            </a:r>
            <a:endParaRPr lang="en-US" dirty="0">
              <a:ea typeface="Calibri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7E9885-FD89-B9AD-BC1B-3F79F91C48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5490" y="1266655"/>
            <a:ext cx="3761628" cy="39324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0B3A343-9099-BBC8-F53B-28E139E27442}"/>
              </a:ext>
            </a:extLst>
          </p:cNvPr>
          <p:cNvSpPr txBox="1"/>
          <p:nvPr/>
        </p:nvSpPr>
        <p:spPr>
          <a:xfrm>
            <a:off x="457200" y="1956064"/>
            <a:ext cx="4498290" cy="35394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Helvetica"/>
                <a:cs typeface="Helvetica"/>
              </a:rPr>
              <a:t> Diet: low GI foods</a:t>
            </a:r>
            <a:endParaRPr lang="en-GB" sz="2800" dirty="0">
              <a:effectLst/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Helvetica"/>
                <a:cs typeface="Helvetica"/>
              </a:rPr>
              <a:t>﻿ Exercise: 30 min, 5 days/week</a:t>
            </a:r>
            <a:endParaRPr lang="en-GB" sz="2800" dirty="0">
              <a:effectLst/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Helvetica"/>
                <a:cs typeface="Helvetica"/>
              </a:rPr>
              <a:t>﻿ Medication: Metformin   (NICE NG17)</a:t>
            </a:r>
            <a:endParaRPr lang="en-GB" sz="2800" dirty="0">
              <a:effectLst/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Helvetica"/>
                <a:cs typeface="Helvetica"/>
              </a:rPr>
              <a:t>﻿ </a:t>
            </a:r>
            <a:r>
              <a:rPr lang="en-GB" sz="2800" dirty="0">
                <a:latin typeface="Helvetica"/>
                <a:cs typeface="Helvetica"/>
              </a:rPr>
              <a:t>E</a:t>
            </a:r>
            <a:r>
              <a:rPr lang="en-GB" sz="2800" b="0" i="0" dirty="0">
                <a:effectLst/>
                <a:latin typeface="Helvetica"/>
                <a:cs typeface="Helvetica"/>
              </a:rPr>
              <a:t>ducation: blood glucose monitoring</a:t>
            </a:r>
            <a:endParaRPr lang="en-GB" sz="2800" dirty="0">
              <a:effectLst/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Helvetica"/>
                <a:cs typeface="Helvetica"/>
              </a:rPr>
              <a:t>﻿ Support: regular reviews</a:t>
            </a:r>
            <a:endParaRPr lang="en-GB" sz="2800" dirty="0">
              <a:effectLst/>
              <a:latin typeface="Helvetica"/>
              <a:cs typeface="Helvetica"/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61B48613-E39D-4730-903B-14B5817BC8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776"/>
    </mc:Choice>
    <mc:Fallback>
      <p:transition spd="slow" advTm="687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478" y="-45162"/>
            <a:ext cx="8229600" cy="1143000"/>
          </a:xfrm>
        </p:spPr>
        <p:txBody>
          <a:bodyPr/>
          <a:lstStyle/>
          <a:p>
            <a:r>
              <a:rPr dirty="0"/>
              <a:t>Monitoring and Data 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4199"/>
            <a:ext cx="8229600" cy="4525963"/>
          </a:xfrm>
        </p:spPr>
        <p:txBody>
          <a:bodyPr/>
          <a:lstStyle/>
          <a:p>
            <a:r>
              <a:rPr dirty="0"/>
              <a:t>Routine monitoring: glucose, HbA1c, BMI, BP</a:t>
            </a:r>
          </a:p>
          <a:p>
            <a:r>
              <a:rPr dirty="0"/>
              <a:t>Data used to adjust care plan</a:t>
            </a:r>
          </a:p>
          <a:p>
            <a:r>
              <a:rPr dirty="0"/>
              <a:t>Prevents complications through early detection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237F9E-9200-E6EE-8E72-B2FADE302B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66811" y="3133325"/>
            <a:ext cx="6103267" cy="29035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BCE441E-2B0A-D3D2-A1FA-B77D555C2180}"/>
              </a:ext>
            </a:extLst>
          </p:cNvPr>
          <p:cNvSpPr txBox="1"/>
          <p:nvPr/>
        </p:nvSpPr>
        <p:spPr>
          <a:xfrm>
            <a:off x="3989639" y="6166293"/>
            <a:ext cx="4581960" cy="2616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rgbClr val="111111"/>
                </a:solidFill>
                <a:effectLst/>
                <a:latin typeface=".AppleSystemUIFont"/>
              </a:rPr>
              <a:t>NHS Scotland – Lothian MCN (2023) Know Your Numbers – HbA1c Targets. 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5D791038-8437-0CB4-4874-E130437564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553"/>
    </mc:Choice>
    <mc:Fallback>
      <p:transition spd="slow" advTm="445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Ethical and Professional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249861"/>
            <a:ext cx="8229600" cy="4525963"/>
          </a:xfrm>
        </p:spPr>
        <p:txBody>
          <a:bodyPr/>
          <a:lstStyle/>
          <a:p>
            <a:r>
              <a:rPr dirty="0"/>
              <a:t>Maintain confidentiality (DPA 2018)</a:t>
            </a:r>
          </a:p>
          <a:p>
            <a:r>
              <a:rPr dirty="0"/>
              <a:t>Obtain informed consent</a:t>
            </a:r>
          </a:p>
          <a:p>
            <a:r>
              <a:rPr dirty="0"/>
              <a:t>Communicate respectfully</a:t>
            </a:r>
          </a:p>
          <a:p>
            <a:r>
              <a:rPr dirty="0"/>
              <a:t>Work in multidisciplinary team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4EA6A7-5EB8-B0DE-7FAA-AE9F0BC911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7397" y="3957507"/>
            <a:ext cx="3138252" cy="21686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237DF14-03AA-E883-06F7-453A67204E07}"/>
              </a:ext>
            </a:extLst>
          </p:cNvPr>
          <p:cNvSpPr txBox="1"/>
          <p:nvPr/>
        </p:nvSpPr>
        <p:spPr>
          <a:xfrm>
            <a:off x="4577681" y="6326688"/>
            <a:ext cx="4695042" cy="2616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en-GB" sz="1100" dirty="0">
                <a:solidFill>
                  <a:srgbClr val="111111"/>
                </a:solidFill>
                <a:effectLst/>
                <a:latin typeface=".AppleSystemUIFont"/>
              </a:rPr>
              <a:t>Figure 9: Multidisciplinary team promoting ethical care (NHS England, 2024).</a:t>
            </a: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5206C8CB-347A-6FD0-EB14-CB9AE5B103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206"/>
    </mc:Choice>
    <mc:Fallback>
      <p:transition spd="slow" advTm="522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50890"/>
          </a:xfrm>
        </p:spPr>
        <p:txBody>
          <a:bodyPr>
            <a:normAutofit fontScale="90000"/>
          </a:bodyPr>
          <a:lstStyle/>
          <a:p>
            <a:r>
              <a:t>Evidence-Based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6018"/>
            <a:ext cx="8229600" cy="4525963"/>
          </a:xfrm>
        </p:spPr>
        <p:txBody>
          <a:bodyPr/>
          <a:lstStyle/>
          <a:p>
            <a:r>
              <a:t>Follow NICE </a:t>
            </a:r>
            <a:r>
              <a:rPr lang="en-GB"/>
              <a:t>NG</a:t>
            </a:r>
            <a:r>
              <a:rPr lang="en-GB" dirty="0"/>
              <a:t>28</a:t>
            </a:r>
            <a:endParaRPr/>
          </a:p>
          <a:p>
            <a:r>
              <a:t>Implement NHS Healthy Eating &amp; Active 10</a:t>
            </a:r>
          </a:p>
          <a:p>
            <a:r>
              <a:t>Annual reviews for complications</a:t>
            </a:r>
          </a:p>
          <a:p>
            <a:r>
              <a:t>Patient empowerment and education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5B19E85-D6AE-649A-60F7-DE1772DB86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4840" y="3836789"/>
            <a:ext cx="4766652" cy="22956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A9C6F42-D4AB-6B24-AAAE-2E05708607CC}"/>
              </a:ext>
            </a:extLst>
          </p:cNvPr>
          <p:cNvSpPr txBox="1"/>
          <p:nvPr/>
        </p:nvSpPr>
        <p:spPr>
          <a:xfrm>
            <a:off x="3295951" y="6132474"/>
            <a:ext cx="5390849" cy="43088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GB" sz="1100">
                <a:solidFill>
                  <a:srgbClr val="111111"/>
                </a:solidFill>
                <a:effectLst/>
                <a:latin typeface=".AppleSystemUIFont"/>
              </a:rPr>
              <a:t>Figure 10: NHS evidence-based self-care and patient support framework (Public Health England, 2024).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B08D8A5-AB93-38D6-9D45-F1E8B2D813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655"/>
    </mc:Choice>
    <mc:Fallback>
      <p:transition spd="slow" advTm="306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0029"/>
            <a:ext cx="8119241" cy="1264624"/>
          </a:xfrm>
        </p:spPr>
        <p:txBody>
          <a:bodyPr/>
          <a:lstStyle/>
          <a:p>
            <a:r>
              <a:t>Conclusion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179055-C4C9-CDA7-A1B0-8415DD31B6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45068" y="2065541"/>
            <a:ext cx="3758033" cy="330198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CC8A200-B76B-15F7-0D91-0FFC9EF887A1}"/>
              </a:ext>
            </a:extLst>
          </p:cNvPr>
          <p:cNvSpPr txBox="1"/>
          <p:nvPr/>
        </p:nvSpPr>
        <p:spPr>
          <a:xfrm>
            <a:off x="5625851" y="5748615"/>
            <a:ext cx="3375212" cy="43088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en-GB" sz="1100">
                <a:solidFill>
                  <a:srgbClr val="111111"/>
                </a:solidFill>
                <a:effectLst/>
                <a:latin typeface=".AppleSystemUIFont"/>
              </a:rPr>
              <a:t>Figure 11: The healthcare journey for diabetes patients (NHS, 2024).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A15760-191B-4A20-F1DB-40A85B7959D0}"/>
              </a:ext>
            </a:extLst>
          </p:cNvPr>
          <p:cNvSpPr txBox="1"/>
          <p:nvPr/>
        </p:nvSpPr>
        <p:spPr>
          <a:xfrm>
            <a:off x="1036919" y="1383029"/>
            <a:ext cx="4581960" cy="397031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b="0" i="0">
                <a:effectLst/>
                <a:latin typeface="Helvetica"/>
                <a:cs typeface="Helvetica"/>
              </a:rPr>
              <a:t>Type 2 Diabetes affects multiple systems</a:t>
            </a:r>
            <a:endParaRPr lang="en-GB" sz="2800">
              <a:effectLst/>
              <a:latin typeface="Helvetica"/>
              <a:cs typeface="Helvetica"/>
            </a:endParaRPr>
          </a:p>
          <a:p>
            <a:endParaRPr lang="en-GB" sz="2800"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0" i="0">
                <a:effectLst/>
                <a:latin typeface="Helvetica"/>
                <a:cs typeface="Helvetica"/>
              </a:rPr>
              <a:t>﻿ Effective care combines</a:t>
            </a:r>
            <a:endParaRPr lang="en-GB" sz="2800">
              <a:latin typeface="Helvetica"/>
              <a:cs typeface="Helvetica"/>
            </a:endParaRPr>
          </a:p>
          <a:p>
            <a:r>
              <a:rPr lang="en-GB" sz="2800">
                <a:latin typeface="Helvetica"/>
                <a:cs typeface="Helvetica"/>
              </a:rPr>
              <a:t> </a:t>
            </a:r>
            <a:r>
              <a:rPr lang="en-GB" sz="2800" b="0" i="0">
                <a:effectLst/>
                <a:latin typeface="Helvetica"/>
                <a:cs typeface="Helvetica"/>
              </a:rPr>
              <a:t>education, monitoring, lifestyle change</a:t>
            </a:r>
            <a:endParaRPr lang="en-GB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800"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0" i="0">
                <a:effectLst/>
                <a:latin typeface="Helvetica"/>
                <a:cs typeface="Helvetica"/>
              </a:rPr>
              <a:t>﻿ Person-centred care improves outcomes</a:t>
            </a:r>
            <a:endParaRPr lang="en-GB" sz="2800">
              <a:effectLst/>
              <a:latin typeface="Helvetica"/>
              <a:cs typeface="Helvetica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0F05594-99E3-C3BE-B784-5EE920EFD1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FB82154E-FCA9-0105-7D11-6A92FC1C0B0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839"/>
    </mc:Choice>
    <mc:Fallback>
      <p:transition spd="slow" advTm="328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5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797" objId="3"/>
        <p14:stopEvt time="3381" objId="3"/>
      </p14:showEvtLst>
    </p:ext>
  </p:extLs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444230"/>
            <a:ext cx="8229600" cy="1861868"/>
          </a:xfrm>
        </p:spPr>
        <p:txBody>
          <a:bodyPr/>
          <a:lstStyle/>
          <a:p>
            <a:r>
              <a:rPr dirty="0"/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12FB97-543F-290F-0530-8E60B2F869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327" y="1178370"/>
            <a:ext cx="8229600" cy="554666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Department of Health and Social Care (DHSC) (2023) The NHS Long Term Plan. [Online] Available at: https://www.longtermplan.nhs.uk/ [Accessed 28 October 2025].</a:t>
            </a:r>
            <a:endParaRPr lang="en-GB" sz="2400" dirty="0">
              <a:ea typeface="Calibri"/>
              <a:cs typeface="Calibri"/>
            </a:endParaRPr>
          </a:p>
          <a:p>
            <a:endParaRPr lang="en-GB" sz="2400" dirty="0">
              <a:ea typeface="Calibri"/>
              <a:cs typeface="Calibri"/>
            </a:endParaRPr>
          </a:p>
          <a:p>
            <a:r>
              <a:rPr lang="en-GB" sz="2400" dirty="0"/>
              <a:t>Diabetes UK (2024) Diabetes Prevalence in the UK. [Online] Available at: https://www.diabetes.org.uk [Accessed 28 October 2025].</a:t>
            </a:r>
            <a:endParaRPr lang="en-GB" sz="2400" dirty="0">
              <a:ea typeface="Calibri"/>
              <a:cs typeface="Calibri"/>
            </a:endParaRPr>
          </a:p>
          <a:p>
            <a:endParaRPr lang="en-GB" sz="2400" dirty="0">
              <a:ea typeface="Calibri"/>
              <a:cs typeface="Calibri"/>
            </a:endParaRPr>
          </a:p>
          <a:p>
            <a:r>
              <a:rPr lang="en-GB" sz="2400" dirty="0"/>
              <a:t>Leicester Diabetes Centre (2024) Type 2 Diabetes – Physical Behaviour Tips. [Online] Available at: https://www.leicesterdiabetescentre.org.uk [Accessed 28 October 2025].</a:t>
            </a:r>
            <a:endParaRPr lang="en-GB" sz="2400" dirty="0">
              <a:ea typeface="Calibri"/>
              <a:cs typeface="Calibri"/>
            </a:endParaRPr>
          </a:p>
          <a:p>
            <a:endParaRPr lang="en-GB" sz="2400"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535D5BB-7326-EB28-8405-1F625C69792C}"/>
              </a:ext>
            </a:extLst>
          </p:cNvPr>
          <p:cNvSpPr txBox="1"/>
          <p:nvPr/>
        </p:nvSpPr>
        <p:spPr>
          <a:xfrm>
            <a:off x="600075" y="522514"/>
            <a:ext cx="7943850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NICE (2023) Type 2 Diabetes in Adults: Management (NG17). [Online] Available at: https://www.nice.org.uk/guidance/ng17 [Accessed 28 October 2025].</a:t>
            </a:r>
            <a:endParaRPr lang="en-GB" sz="1800" dirty="0">
              <a:ea typeface="Calibri"/>
              <a:cs typeface="Calibri"/>
            </a:endParaRPr>
          </a:p>
          <a:p>
            <a:endParaRPr lang="en-GB" sz="1800" dirty="0"/>
          </a:p>
          <a:p>
            <a:r>
              <a:rPr lang="en-GB" sz="1800" dirty="0"/>
              <a:t>NHS (2024) Blood Glucose Monitoring. [Online] Available at: https://www.nhs.uk/conditions/blood-glucose-test/ [Accessed 28 October 2025].</a:t>
            </a:r>
            <a:endParaRPr lang="en-GB" sz="1800" dirty="0">
              <a:ea typeface="Calibri"/>
              <a:cs typeface="Calibri"/>
            </a:endParaRPr>
          </a:p>
          <a:p>
            <a:endParaRPr lang="en-GB" sz="1800" dirty="0"/>
          </a:p>
          <a:p>
            <a:r>
              <a:rPr lang="en-GB" sz="1800" dirty="0"/>
              <a:t>NHS (2024) Diabetes – Type 2 Overview. [Online] Available at: https://www.nhs.uk/conditions/type-2-diabetes/ [Accessed 28 October 2025].</a:t>
            </a:r>
            <a:endParaRPr lang="en-GB" sz="1800" dirty="0">
              <a:ea typeface="Calibri"/>
              <a:cs typeface="Calibri"/>
            </a:endParaRPr>
          </a:p>
          <a:p>
            <a:endParaRPr lang="en-GB" sz="1800" dirty="0"/>
          </a:p>
          <a:p>
            <a:r>
              <a:rPr lang="en-GB" sz="1800" dirty="0"/>
              <a:t>NHS (2024) The Healthcare Journey for People with Diabetes. [Online] Available at: https://www.nhs.uk/conditions/diabetes/ [Accessed 28 October 2025].</a:t>
            </a:r>
            <a:endParaRPr lang="en-GB" sz="1800" dirty="0">
              <a:ea typeface="Calibri"/>
              <a:cs typeface="Calibri"/>
            </a:endParaRPr>
          </a:p>
          <a:p>
            <a:endParaRPr lang="en-GB" sz="1800" dirty="0"/>
          </a:p>
          <a:p>
            <a:r>
              <a:rPr lang="en-GB" sz="1800" dirty="0"/>
              <a:t>NHS England (2024) Image Library – Multidisciplinary Teamwork. [Online] Available at: https://www.england.nhs.uk/image-library/ [Accessed 28 October 2025].</a:t>
            </a:r>
            <a:endParaRPr lang="en-GB" sz="1800" dirty="0">
              <a:ea typeface="Calibri"/>
              <a:cs typeface="Calibri"/>
            </a:endParaRPr>
          </a:p>
          <a:p>
            <a:endParaRPr lang="en-GB" sz="1800" dirty="0"/>
          </a:p>
          <a:p>
            <a:r>
              <a:rPr lang="en-GB" sz="1800" dirty="0"/>
              <a:t>NHS Scotland – Lothian MCN (2023) Know Your Numbers – HbA1c Targets. [Online] Available at: https://www.nhslothian.scot/know-your-numbers/ [Accessed 28 October 2025].</a:t>
            </a:r>
            <a:endParaRPr lang="en-GB" sz="1800" dirty="0">
              <a:ea typeface="Calibri"/>
              <a:cs typeface="Calibri"/>
            </a:endParaRPr>
          </a:p>
          <a:p>
            <a:endParaRPr lang="en-GB" sz="1800" dirty="0"/>
          </a:p>
          <a:p>
            <a:r>
              <a:rPr lang="en-GB" sz="1800" dirty="0"/>
              <a:t>OpenStax (2023) Human Anatomy and Physiology – Endocrine System. [Online] Available at: https://openstax.org/books/anatomy-and-physiology/pages/17-introduction [Accessed 28 October 2025].</a:t>
            </a:r>
            <a:endParaRPr lang="en-GB" sz="1800" dirty="0">
              <a:ea typeface="Calibri"/>
              <a:cs typeface="Calibri"/>
            </a:endParaRP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3573747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C4D96E1-161A-8C75-BE21-C10DE90DC108}"/>
              </a:ext>
            </a:extLst>
          </p:cNvPr>
          <p:cNvSpPr txBox="1"/>
          <p:nvPr/>
        </p:nvSpPr>
        <p:spPr>
          <a:xfrm>
            <a:off x="382385" y="478501"/>
            <a:ext cx="6475615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Public Health England (2024) Evidence-Based Practice in Diabetes Care. [Online] Available at: https://www.gov.uk/government/publications [Accessed 28 October 2025].</a:t>
            </a:r>
            <a:endParaRPr lang="en-GB" sz="1800" dirty="0">
              <a:ea typeface="Calibri"/>
              <a:cs typeface="Calibri"/>
            </a:endParaRPr>
          </a:p>
          <a:p>
            <a:endParaRPr lang="en-GB" sz="1800" dirty="0"/>
          </a:p>
          <a:p>
            <a:r>
              <a:rPr lang="en-GB" sz="1800" dirty="0"/>
              <a:t>Public Health England (2024) NHS Active 10 – Physical Activity Campaign. [Online] Available at: https://www.nhs.uk/better-health/active10/ [Accessed 28 October 2025].</a:t>
            </a:r>
            <a:endParaRPr lang="en-GB" sz="1800" dirty="0">
              <a:ea typeface="Calibri"/>
              <a:cs typeface="Calibri"/>
            </a:endParaRPr>
          </a:p>
          <a:p>
            <a:endParaRPr lang="en-GB" sz="1800" dirty="0"/>
          </a:p>
          <a:p>
            <a:r>
              <a:rPr lang="en-GB" sz="1800" dirty="0"/>
              <a:t>RCSB PDB-101 (2023) Molecule of the Month – Insulin. [Online] Available at: https://pdb101.rcsb.org/motm/14 [Accessed 28 October 2025].</a:t>
            </a:r>
            <a:endParaRPr lang="en-GB" sz="1800" dirty="0">
              <a:ea typeface="Calibri"/>
              <a:cs typeface="Calibri"/>
            </a:endParaRPr>
          </a:p>
          <a:p>
            <a:endParaRPr lang="en-GB" sz="1800" dirty="0"/>
          </a:p>
          <a:p>
            <a:r>
              <a:rPr lang="en-GB" sz="1800" dirty="0"/>
              <a:t>World Health Organization (WHO) (2023) Global Report on Diabetes. [Online] Available at: https://www.who.int/publications/i/item/global-report-on-diabetes [Accessed 28 October 2025].</a:t>
            </a:r>
            <a:endParaRPr lang="en-GB" sz="18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425015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17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Care Plan for a Patient with Type 2 Diabetes</vt:lpstr>
      <vt:lpstr>Introduction</vt:lpstr>
      <vt:lpstr>Prevalence and Significance in the UK</vt:lpstr>
      <vt:lpstr>Anatomy and Physiology – The Endocrine System</vt:lpstr>
      <vt:lpstr>Blood Glucose Regulation (Normal Function)</vt:lpstr>
      <vt:lpstr>Pathophysiology of Type 2 Diabetes</vt:lpstr>
      <vt:lpstr>PowerPoint Presentation</vt:lpstr>
      <vt:lpstr>Key Risk Factors</vt:lpstr>
      <vt:lpstr>PowerPoint Presentation</vt:lpstr>
      <vt:lpstr>Nursing Interventions</vt:lpstr>
      <vt:lpstr>Monitoring and Data Use</vt:lpstr>
      <vt:lpstr>Ethical and Professional Considerations</vt:lpstr>
      <vt:lpstr>Evidence-Based Recommendations</vt:lpstr>
      <vt:lpstr>Conclusion</vt:lpstr>
      <vt:lpstr>References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 for a Patient with Type 2 Diabetes</dc:title>
  <dc:subject/>
  <dc:creator/>
  <cp:keywords/>
  <dc:description>generated using python-pptx</dc:description>
  <cp:lastModifiedBy>Sofia Hameed Rafaqat (2131225)</cp:lastModifiedBy>
  <cp:revision>1</cp:revision>
  <dcterms:created xsi:type="dcterms:W3CDTF">2013-01-27T09:14:16Z</dcterms:created>
  <dcterms:modified xsi:type="dcterms:W3CDTF">2025-11-15T21:41:14Z</dcterms:modified>
  <cp:category/>
</cp:coreProperties>
</file>