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1" r:id="rId1"/>
  </p:sldMasterIdLst>
  <p:notesMasterIdLst>
    <p:notesMasterId r:id="rId21"/>
  </p:notesMasterIdLst>
  <p:sldIdLst>
    <p:sldId id="256" r:id="rId2"/>
    <p:sldId id="270" r:id="rId3"/>
    <p:sldId id="271" r:id="rId4"/>
    <p:sldId id="257" r:id="rId5"/>
    <p:sldId id="273" r:id="rId6"/>
    <p:sldId id="274" r:id="rId7"/>
    <p:sldId id="263" r:id="rId8"/>
    <p:sldId id="258" r:id="rId9"/>
    <p:sldId id="275" r:id="rId10"/>
    <p:sldId id="264" r:id="rId11"/>
    <p:sldId id="272" r:id="rId12"/>
    <p:sldId id="259" r:id="rId13"/>
    <p:sldId id="262" r:id="rId14"/>
    <p:sldId id="260" r:id="rId15"/>
    <p:sldId id="261" r:id="rId16"/>
    <p:sldId id="266" r:id="rId17"/>
    <p:sldId id="267" r:id="rId18"/>
    <p:sldId id="268" r:id="rId19"/>
    <p:sldId id="269"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110" d="100"/>
          <a:sy n="110" d="100"/>
        </p:scale>
        <p:origin x="57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B218423-8A60-4733-9FE5-B6480D28FCF8}" type="datetimeFigureOut">
              <a:rPr lang="en-GB" smtClean="0"/>
              <a:t>17/11/2017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A8E026-FEE8-401C-AF33-4F7C84EB977D}" type="slidenum">
              <a:rPr lang="en-GB" smtClean="0"/>
              <a:t>‹#›</a:t>
            </a:fld>
            <a:endParaRPr lang="en-GB"/>
          </a:p>
        </p:txBody>
      </p:sp>
    </p:spTree>
    <p:extLst>
      <p:ext uri="{BB962C8B-B14F-4D97-AF65-F5344CB8AC3E}">
        <p14:creationId xmlns:p14="http://schemas.microsoft.com/office/powerpoint/2010/main" val="6659961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5A8E026-FEE8-401C-AF33-4F7C84EB977D}" type="slidenum">
              <a:rPr lang="en-GB" smtClean="0"/>
              <a:t>4</a:t>
            </a:fld>
            <a:endParaRPr lang="en-GB"/>
          </a:p>
        </p:txBody>
      </p:sp>
    </p:spTree>
    <p:extLst>
      <p:ext uri="{BB962C8B-B14F-4D97-AF65-F5344CB8AC3E}">
        <p14:creationId xmlns:p14="http://schemas.microsoft.com/office/powerpoint/2010/main" val="9933535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education must be:</a:t>
            </a:r>
          </a:p>
          <a:p>
            <a:r>
              <a:rPr lang="en-GB" sz="1200" b="0" i="0" kern="1200" dirty="0">
                <a:solidFill>
                  <a:schemeClr val="tx1"/>
                </a:solidFill>
                <a:effectLst/>
                <a:latin typeface="+mn-lt"/>
                <a:ea typeface="+mn-ea"/>
                <a:cs typeface="+mn-cs"/>
              </a:rPr>
              <a:t>Full time</a:t>
            </a:r>
          </a:p>
          <a:p>
            <a:r>
              <a:rPr lang="en-GB" sz="1200" b="0" i="0" kern="1200" dirty="0">
                <a:solidFill>
                  <a:schemeClr val="tx1"/>
                </a:solidFill>
                <a:effectLst/>
                <a:latin typeface="+mn-lt"/>
                <a:ea typeface="+mn-ea"/>
                <a:cs typeface="+mn-cs"/>
              </a:rPr>
              <a:t>Efficient – the education must achieve what it sets out to achieve</a:t>
            </a:r>
          </a:p>
          <a:p>
            <a:r>
              <a:rPr lang="en-GB" sz="1200" b="0" i="0" kern="1200" dirty="0">
                <a:solidFill>
                  <a:schemeClr val="tx1"/>
                </a:solidFill>
                <a:effectLst/>
                <a:latin typeface="+mn-lt"/>
                <a:ea typeface="+mn-ea"/>
                <a:cs typeface="+mn-cs"/>
              </a:rPr>
              <a:t>Suitable to his age, ability and aptitude and any special educational needs he may have. The education must equip the child for life within the community and must not limit a child’s options in later life. </a:t>
            </a:r>
          </a:p>
          <a:p>
            <a:endParaRPr lang="en-GB" dirty="0"/>
          </a:p>
        </p:txBody>
      </p:sp>
      <p:sp>
        <p:nvSpPr>
          <p:cNvPr id="4" name="Slide Number Placeholder 3"/>
          <p:cNvSpPr>
            <a:spLocks noGrp="1"/>
          </p:cNvSpPr>
          <p:nvPr>
            <p:ph type="sldNum" sz="quarter" idx="10"/>
          </p:nvPr>
        </p:nvSpPr>
        <p:spPr/>
        <p:txBody>
          <a:bodyPr/>
          <a:lstStyle/>
          <a:p>
            <a:fld id="{B5A8E026-FEE8-401C-AF33-4F7C84EB977D}" type="slidenum">
              <a:rPr lang="en-GB" smtClean="0"/>
              <a:t>5</a:t>
            </a:fld>
            <a:endParaRPr lang="en-GB"/>
          </a:p>
        </p:txBody>
      </p:sp>
    </p:spTree>
    <p:extLst>
      <p:ext uri="{BB962C8B-B14F-4D97-AF65-F5344CB8AC3E}">
        <p14:creationId xmlns:p14="http://schemas.microsoft.com/office/powerpoint/2010/main" val="273566993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48A87A34-81AB-432B-8DAE-1953F412C126}" type="datetimeFigureOut">
              <a:rPr lang="en-US" smtClean="0"/>
              <a:t>11/17/2017</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6D22F896-40B5-4ADD-8801-0D06FADFA095}" type="slidenum">
              <a:rPr lang="en-US" smtClean="0"/>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476012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11/17/2017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720697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11/17/2017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546875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11/17/2017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1213119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11/17/2017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654887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11/17/2017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9608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11/17/2017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562534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11/17/2017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977923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11/17/2017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1085071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11/17/2017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0885850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11/17/2017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56699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11/17/2017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995049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11/17/2017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2864170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11/17/2017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747342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11/17/2017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788213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11/17/2017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532012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11/17/2017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155003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8A87A34-81AB-432B-8DAE-1953F412C126}" type="datetimeFigureOut">
              <a:rPr lang="en-US" smtClean="0"/>
              <a:pPr/>
              <a:t>11/17/2017</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233545746"/>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 id="2147483694" r:id="rId13"/>
    <p:sldLayoutId id="2147483695" r:id="rId14"/>
    <p:sldLayoutId id="2147483696" r:id="rId15"/>
    <p:sldLayoutId id="2147483697" r:id="rId16"/>
    <p:sldLayoutId id="2147483698"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youtu.be/NeBb2eSvOnM" TargetMode="Externa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Home Education</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1403414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Objectives</a:t>
            </a:r>
          </a:p>
        </p:txBody>
      </p:sp>
      <p:sp>
        <p:nvSpPr>
          <p:cNvPr id="3" name="Content Placeholder 2"/>
          <p:cNvSpPr>
            <a:spLocks noGrp="1"/>
          </p:cNvSpPr>
          <p:nvPr>
            <p:ph idx="1"/>
          </p:nvPr>
        </p:nvSpPr>
        <p:spPr/>
        <p:txBody>
          <a:bodyPr/>
          <a:lstStyle/>
          <a:p>
            <a:r>
              <a:rPr lang="en-GB" dirty="0"/>
              <a:t>At the end of this session you will be able to:</a:t>
            </a:r>
          </a:p>
          <a:p>
            <a:pPr lvl="1"/>
            <a:r>
              <a:rPr lang="en-GB" dirty="0"/>
              <a:t>Recall the law surrounding home education in the UK and Europe</a:t>
            </a:r>
          </a:p>
          <a:p>
            <a:pPr lvl="1"/>
            <a:r>
              <a:rPr lang="en-GB" dirty="0"/>
              <a:t>Identify the key reasons why parents choose to home educate</a:t>
            </a:r>
          </a:p>
          <a:p>
            <a:pPr lvl="1"/>
            <a:r>
              <a:rPr lang="en-GB" dirty="0"/>
              <a:t>Design an effective home education curriculum</a:t>
            </a:r>
          </a:p>
        </p:txBody>
      </p:sp>
    </p:spTree>
    <p:extLst>
      <p:ext uri="{BB962C8B-B14F-4D97-AF65-F5344CB8AC3E}">
        <p14:creationId xmlns:p14="http://schemas.microsoft.com/office/powerpoint/2010/main" val="36556855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do you know already?</a:t>
            </a:r>
          </a:p>
        </p:txBody>
      </p:sp>
      <p:sp>
        <p:nvSpPr>
          <p:cNvPr id="4" name="Text Placeholder 3"/>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0821726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History Of Home Education</a:t>
            </a:r>
          </a:p>
        </p:txBody>
      </p:sp>
      <p:sp>
        <p:nvSpPr>
          <p:cNvPr id="3" name="Content Placeholder 2"/>
          <p:cNvSpPr>
            <a:spLocks noGrp="1"/>
          </p:cNvSpPr>
          <p:nvPr>
            <p:ph idx="1"/>
          </p:nvPr>
        </p:nvSpPr>
        <p:spPr/>
        <p:txBody>
          <a:bodyPr/>
          <a:lstStyle/>
          <a:p>
            <a:r>
              <a:rPr lang="en-GB" dirty="0"/>
              <a:t>Upper class and wealthy middle class families have traditionally educated at home</a:t>
            </a:r>
          </a:p>
          <a:p>
            <a:endParaRPr lang="en-GB" dirty="0"/>
          </a:p>
          <a:p>
            <a:r>
              <a:rPr lang="en-GB" dirty="0"/>
              <a:t>Developed as an alternative to formal school in the 60’s and 70’s</a:t>
            </a:r>
          </a:p>
          <a:p>
            <a:endParaRPr lang="en-GB" dirty="0"/>
          </a:p>
          <a:p>
            <a:r>
              <a:rPr lang="en-GB" dirty="0"/>
              <a:t>Gaining in prominence since the 1990’s </a:t>
            </a:r>
          </a:p>
        </p:txBody>
      </p:sp>
    </p:spTree>
    <p:extLst>
      <p:ext uri="{BB962C8B-B14F-4D97-AF65-F5344CB8AC3E}">
        <p14:creationId xmlns:p14="http://schemas.microsoft.com/office/powerpoint/2010/main" val="14805762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Law</a:t>
            </a:r>
          </a:p>
        </p:txBody>
      </p:sp>
      <p:sp>
        <p:nvSpPr>
          <p:cNvPr id="3" name="Content Placeholder 2"/>
          <p:cNvSpPr>
            <a:spLocks noGrp="1"/>
          </p:cNvSpPr>
          <p:nvPr>
            <p:ph idx="1"/>
          </p:nvPr>
        </p:nvSpPr>
        <p:spPr/>
        <p:txBody>
          <a:bodyPr/>
          <a:lstStyle/>
          <a:p>
            <a:endParaRPr lang="en-GB" dirty="0"/>
          </a:p>
          <a:p>
            <a:r>
              <a:rPr lang="en-GB" dirty="0"/>
              <a:t>The Education Act 1996, Section 7:</a:t>
            </a:r>
          </a:p>
          <a:p>
            <a:pPr marL="0" indent="0">
              <a:buNone/>
            </a:pPr>
            <a:r>
              <a:rPr lang="en-GB" dirty="0"/>
              <a:t>'The parent of every child of compulsory school age shall cause him to receive efficient full time education suitable a) to his age ability and aptitude, and b) any special educational needs he may have, either by attendance at a school or otherwise.'</a:t>
            </a:r>
          </a:p>
        </p:txBody>
      </p:sp>
    </p:spTree>
    <p:extLst>
      <p:ext uri="{BB962C8B-B14F-4D97-AF65-F5344CB8AC3E}">
        <p14:creationId xmlns:p14="http://schemas.microsoft.com/office/powerpoint/2010/main" val="2804133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a:t>
            </a:r>
          </a:p>
        </p:txBody>
      </p:sp>
      <p:sp>
        <p:nvSpPr>
          <p:cNvPr id="3" name="Content Placeholder 2"/>
          <p:cNvSpPr>
            <a:spLocks noGrp="1"/>
          </p:cNvSpPr>
          <p:nvPr>
            <p:ph idx="1"/>
          </p:nvPr>
        </p:nvSpPr>
        <p:spPr/>
        <p:txBody>
          <a:bodyPr/>
          <a:lstStyle/>
          <a:p>
            <a:r>
              <a:rPr lang="en-GB" dirty="0"/>
              <a:t>What did you find out?</a:t>
            </a:r>
          </a:p>
          <a:p>
            <a:endParaRPr lang="en-GB" dirty="0"/>
          </a:p>
          <a:p>
            <a:r>
              <a:rPr lang="en-GB" dirty="0"/>
              <a:t>Why do you think the UK has a liberal approach to education provision compared to many other European countries?</a:t>
            </a:r>
          </a:p>
          <a:p>
            <a:endParaRPr lang="en-GB" dirty="0"/>
          </a:p>
          <a:p>
            <a:endParaRPr lang="en-GB" dirty="0"/>
          </a:p>
          <a:p>
            <a:endParaRPr lang="en-GB" dirty="0"/>
          </a:p>
        </p:txBody>
      </p:sp>
    </p:spTree>
    <p:extLst>
      <p:ext uri="{BB962C8B-B14F-4D97-AF65-F5344CB8AC3E}">
        <p14:creationId xmlns:p14="http://schemas.microsoft.com/office/powerpoint/2010/main" val="7451440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Why Do Parents </a:t>
            </a:r>
            <a:r>
              <a:rPr lang="en-GB" dirty="0" smtClean="0"/>
              <a:t>Elect </a:t>
            </a:r>
            <a:r>
              <a:rPr lang="en-GB" dirty="0" smtClean="0"/>
              <a:t>to </a:t>
            </a:r>
            <a:r>
              <a:rPr lang="en-GB" dirty="0"/>
              <a:t>Home Educate?</a:t>
            </a:r>
          </a:p>
        </p:txBody>
      </p:sp>
      <p:sp>
        <p:nvSpPr>
          <p:cNvPr id="3" name="Content Placeholder 2"/>
          <p:cNvSpPr>
            <a:spLocks noGrp="1"/>
          </p:cNvSpPr>
          <p:nvPr>
            <p:ph idx="1"/>
          </p:nvPr>
        </p:nvSpPr>
        <p:spPr>
          <a:xfrm>
            <a:off x="1295401" y="2556932"/>
            <a:ext cx="4199708" cy="3318936"/>
          </a:xfrm>
        </p:spPr>
        <p:txBody>
          <a:bodyPr/>
          <a:lstStyle/>
          <a:p>
            <a:r>
              <a:rPr lang="en-GB" dirty="0"/>
              <a:t>Religious views</a:t>
            </a:r>
          </a:p>
          <a:p>
            <a:r>
              <a:rPr lang="en-GB" dirty="0"/>
              <a:t>Political views</a:t>
            </a:r>
          </a:p>
          <a:p>
            <a:r>
              <a:rPr lang="en-GB" dirty="0" smtClean="0"/>
              <a:t>Bullying</a:t>
            </a:r>
          </a:p>
          <a:p>
            <a:r>
              <a:rPr lang="en-GB" dirty="0" smtClean="0"/>
              <a:t>Not </a:t>
            </a:r>
            <a:r>
              <a:rPr lang="en-GB" dirty="0"/>
              <a:t>getting a place at the school of their </a:t>
            </a:r>
            <a:r>
              <a:rPr lang="en-GB" dirty="0" smtClean="0"/>
              <a:t>choice</a:t>
            </a:r>
          </a:p>
          <a:p>
            <a:r>
              <a:rPr lang="en-GB" dirty="0" smtClean="0"/>
              <a:t>Lack of support/encouraged</a:t>
            </a:r>
            <a:endParaRPr lang="en-GB" dirty="0"/>
          </a:p>
          <a:p>
            <a:endParaRPr lang="en-GB"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95109" y="2556932"/>
            <a:ext cx="5638800" cy="2819400"/>
          </a:xfrm>
          <a:prstGeom prst="rect">
            <a:avLst/>
          </a:prstGeom>
        </p:spPr>
      </p:pic>
      <p:sp>
        <p:nvSpPr>
          <p:cNvPr id="7" name="TextBox 6"/>
          <p:cNvSpPr txBox="1"/>
          <p:nvPr/>
        </p:nvSpPr>
        <p:spPr>
          <a:xfrm>
            <a:off x="6124301" y="5441434"/>
            <a:ext cx="4968240" cy="646331"/>
          </a:xfrm>
          <a:prstGeom prst="rect">
            <a:avLst/>
          </a:prstGeom>
          <a:noFill/>
        </p:spPr>
        <p:txBody>
          <a:bodyPr wrap="square" rtlCol="0">
            <a:spAutoFit/>
          </a:bodyPr>
          <a:lstStyle/>
          <a:p>
            <a:r>
              <a:rPr lang="en-GB" dirty="0"/>
              <a:t>Number of children removed from school for educating at home in </a:t>
            </a:r>
            <a:r>
              <a:rPr lang="en-GB" dirty="0" smtClean="0"/>
              <a:t>Wales </a:t>
            </a:r>
            <a:r>
              <a:rPr lang="en-GB" sz="1000" dirty="0" smtClean="0"/>
              <a:t>(BBC FOI Data)</a:t>
            </a:r>
            <a:endParaRPr lang="en-GB" sz="1000" dirty="0"/>
          </a:p>
        </p:txBody>
      </p:sp>
    </p:spTree>
    <p:extLst>
      <p:ext uri="{BB962C8B-B14F-4D97-AF65-F5344CB8AC3E}">
        <p14:creationId xmlns:p14="http://schemas.microsoft.com/office/powerpoint/2010/main" val="2025337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Home Education</a:t>
            </a:r>
          </a:p>
        </p:txBody>
      </p:sp>
      <p:sp>
        <p:nvSpPr>
          <p:cNvPr id="3" name="Content Placeholder 2"/>
          <p:cNvSpPr>
            <a:spLocks noGrp="1"/>
          </p:cNvSpPr>
          <p:nvPr>
            <p:ph idx="1"/>
          </p:nvPr>
        </p:nvSpPr>
        <p:spPr/>
        <p:txBody>
          <a:bodyPr/>
          <a:lstStyle/>
          <a:p>
            <a:r>
              <a:rPr lang="en-GB" dirty="0"/>
              <a:t>School at home</a:t>
            </a:r>
          </a:p>
          <a:p>
            <a:endParaRPr lang="en-GB" dirty="0"/>
          </a:p>
          <a:p>
            <a:r>
              <a:rPr lang="en-GB" dirty="0"/>
              <a:t>Semi Structured</a:t>
            </a:r>
          </a:p>
          <a:p>
            <a:endParaRPr lang="en-GB" dirty="0"/>
          </a:p>
          <a:p>
            <a:r>
              <a:rPr lang="en-GB" dirty="0"/>
              <a:t>Unschooled</a:t>
            </a:r>
          </a:p>
        </p:txBody>
      </p:sp>
    </p:spTree>
    <p:extLst>
      <p:ext uri="{BB962C8B-B14F-4D97-AF65-F5344CB8AC3E}">
        <p14:creationId xmlns:p14="http://schemas.microsoft.com/office/powerpoint/2010/main" val="412710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01BAB1C-1AC1-4C8F-993D-7E75D950B6DA}"/>
              </a:ext>
            </a:extLst>
          </p:cNvPr>
          <p:cNvSpPr>
            <a:spLocks noGrp="1"/>
          </p:cNvSpPr>
          <p:nvPr>
            <p:ph type="title"/>
          </p:nvPr>
        </p:nvSpPr>
        <p:spPr/>
        <p:txBody>
          <a:bodyPr/>
          <a:lstStyle/>
          <a:p>
            <a:r>
              <a:rPr lang="en-GB" dirty="0"/>
              <a:t>Myths</a:t>
            </a:r>
          </a:p>
        </p:txBody>
      </p:sp>
      <p:sp>
        <p:nvSpPr>
          <p:cNvPr id="3" name="Content Placeholder 2">
            <a:extLst>
              <a:ext uri="{FF2B5EF4-FFF2-40B4-BE49-F238E27FC236}">
                <a16:creationId xmlns:a16="http://schemas.microsoft.com/office/drawing/2014/main" xmlns="" id="{051154F0-4202-4500-B263-9C6596E1A01E}"/>
              </a:ext>
            </a:extLst>
          </p:cNvPr>
          <p:cNvSpPr>
            <a:spLocks noGrp="1"/>
          </p:cNvSpPr>
          <p:nvPr>
            <p:ph idx="1"/>
          </p:nvPr>
        </p:nvSpPr>
        <p:spPr/>
        <p:txBody>
          <a:bodyPr/>
          <a:lstStyle/>
          <a:p>
            <a:r>
              <a:rPr lang="en-GB" dirty="0"/>
              <a:t>All home educated children are isolated and socially awkward</a:t>
            </a:r>
          </a:p>
          <a:p>
            <a:endParaRPr lang="en-GB" dirty="0"/>
          </a:p>
          <a:p>
            <a:r>
              <a:rPr lang="en-GB" dirty="0"/>
              <a:t>No home educated child can take exams</a:t>
            </a:r>
          </a:p>
          <a:p>
            <a:endParaRPr lang="en-GB" dirty="0"/>
          </a:p>
          <a:p>
            <a:r>
              <a:rPr lang="en-GB" dirty="0"/>
              <a:t>Home education is a safe guarding issue</a:t>
            </a:r>
          </a:p>
        </p:txBody>
      </p:sp>
    </p:spTree>
    <p:extLst>
      <p:ext uri="{BB962C8B-B14F-4D97-AF65-F5344CB8AC3E}">
        <p14:creationId xmlns:p14="http://schemas.microsoft.com/office/powerpoint/2010/main" val="30990389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Groups and Resources</a:t>
            </a:r>
          </a:p>
        </p:txBody>
      </p:sp>
      <p:sp>
        <p:nvSpPr>
          <p:cNvPr id="3" name="Content Placeholder 2"/>
          <p:cNvSpPr>
            <a:spLocks noGrp="1"/>
          </p:cNvSpPr>
          <p:nvPr>
            <p:ph idx="1"/>
          </p:nvPr>
        </p:nvSpPr>
        <p:spPr/>
        <p:txBody>
          <a:bodyPr/>
          <a:lstStyle/>
          <a:p>
            <a:r>
              <a:rPr lang="en-GB" dirty="0"/>
              <a:t>Groups</a:t>
            </a:r>
          </a:p>
          <a:p>
            <a:pPr lvl="1"/>
            <a:r>
              <a:rPr lang="en-GB" dirty="0"/>
              <a:t>Community led</a:t>
            </a:r>
          </a:p>
          <a:p>
            <a:pPr lvl="1"/>
            <a:r>
              <a:rPr lang="en-GB" dirty="0"/>
              <a:t>Allows other expertise to be used</a:t>
            </a:r>
          </a:p>
          <a:p>
            <a:pPr lvl="1"/>
            <a:r>
              <a:rPr lang="en-GB" dirty="0"/>
              <a:t>Helps to ensure socialisation</a:t>
            </a:r>
          </a:p>
          <a:p>
            <a:r>
              <a:rPr lang="en-GB" dirty="0"/>
              <a:t>Resources</a:t>
            </a:r>
          </a:p>
          <a:p>
            <a:pPr lvl="1"/>
            <a:r>
              <a:rPr lang="en-GB" dirty="0"/>
              <a:t>The Internet</a:t>
            </a:r>
          </a:p>
          <a:p>
            <a:pPr lvl="1"/>
            <a:r>
              <a:rPr lang="en-GB" dirty="0"/>
              <a:t>Local Council</a:t>
            </a:r>
          </a:p>
          <a:p>
            <a:endParaRPr lang="en-GB" dirty="0"/>
          </a:p>
        </p:txBody>
      </p:sp>
    </p:spTree>
    <p:extLst>
      <p:ext uri="{BB962C8B-B14F-4D97-AF65-F5344CB8AC3E}">
        <p14:creationId xmlns:p14="http://schemas.microsoft.com/office/powerpoint/2010/main" val="22006579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Process</a:t>
            </a:r>
          </a:p>
        </p:txBody>
      </p:sp>
      <p:sp>
        <p:nvSpPr>
          <p:cNvPr id="3" name="Content Placeholder 2"/>
          <p:cNvSpPr>
            <a:spLocks noGrp="1"/>
          </p:cNvSpPr>
          <p:nvPr>
            <p:ph idx="1"/>
          </p:nvPr>
        </p:nvSpPr>
        <p:spPr/>
        <p:txBody>
          <a:bodyPr/>
          <a:lstStyle/>
          <a:p>
            <a:r>
              <a:rPr lang="en-GB" dirty="0"/>
              <a:t>Write a Deregistration Letter</a:t>
            </a:r>
          </a:p>
          <a:p>
            <a:endParaRPr lang="en-GB" dirty="0"/>
          </a:p>
          <a:p>
            <a:r>
              <a:rPr lang="en-GB" dirty="0"/>
              <a:t>Either accept or reject support from the LEA</a:t>
            </a:r>
          </a:p>
        </p:txBody>
      </p:sp>
    </p:spTree>
    <p:extLst>
      <p:ext uri="{BB962C8B-B14F-4D97-AF65-F5344CB8AC3E}">
        <p14:creationId xmlns:p14="http://schemas.microsoft.com/office/powerpoint/2010/main" val="31114272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hlinkClick r:id="rId2"/>
              </a:rPr>
              <a:t>Case Study</a:t>
            </a:r>
            <a:endParaRPr lang="en-GB" dirty="0"/>
          </a:p>
        </p:txBody>
      </p:sp>
      <p:sp>
        <p:nvSpPr>
          <p:cNvPr id="4" name="Text Placeholder 3"/>
          <p:cNvSpPr>
            <a:spLocks noGrp="1"/>
          </p:cNvSpPr>
          <p:nvPr>
            <p:ph type="body" idx="1"/>
          </p:nvPr>
        </p:nvSpPr>
        <p:spPr/>
        <p:txBody>
          <a:bodyPr/>
          <a:lstStyle/>
          <a:p>
            <a:endParaRPr lang="en-GB"/>
          </a:p>
        </p:txBody>
      </p:sp>
    </p:spTree>
    <p:extLst>
      <p:ext uri="{BB962C8B-B14F-4D97-AF65-F5344CB8AC3E}">
        <p14:creationId xmlns:p14="http://schemas.microsoft.com/office/powerpoint/2010/main" val="9410461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Sebastian - 14 years old</a:t>
            </a:r>
          </a:p>
        </p:txBody>
      </p:sp>
      <p:sp>
        <p:nvSpPr>
          <p:cNvPr id="3" name="Content Placeholder 2"/>
          <p:cNvSpPr>
            <a:spLocks noGrp="1"/>
          </p:cNvSpPr>
          <p:nvPr>
            <p:ph idx="1"/>
          </p:nvPr>
        </p:nvSpPr>
        <p:spPr/>
        <p:txBody>
          <a:bodyPr>
            <a:normAutofit fontScale="92500" lnSpcReduction="10000"/>
          </a:bodyPr>
          <a:lstStyle/>
          <a:p>
            <a:r>
              <a:rPr lang="en-GB" dirty="0"/>
              <a:t>Ideal job – Army Engineer</a:t>
            </a:r>
          </a:p>
          <a:p>
            <a:endParaRPr lang="en-GB" dirty="0"/>
          </a:p>
          <a:p>
            <a:r>
              <a:rPr lang="en-GB" dirty="0"/>
              <a:t>Likes – Natural history, English Language, Science, Engineering, bush craft</a:t>
            </a:r>
          </a:p>
          <a:p>
            <a:endParaRPr lang="en-GB" dirty="0"/>
          </a:p>
          <a:p>
            <a:r>
              <a:rPr lang="en-GB" dirty="0"/>
              <a:t>Dislikes – Maths</a:t>
            </a:r>
          </a:p>
          <a:p>
            <a:endParaRPr lang="en-GB" dirty="0"/>
          </a:p>
          <a:p>
            <a:r>
              <a:rPr lang="en-GB" dirty="0"/>
              <a:t>Reason for being taken out of school – Bullying</a:t>
            </a:r>
          </a:p>
          <a:p>
            <a:endParaRPr lang="en-GB" dirty="0"/>
          </a:p>
        </p:txBody>
      </p:sp>
    </p:spTree>
    <p:extLst>
      <p:ext uri="{BB962C8B-B14F-4D97-AF65-F5344CB8AC3E}">
        <p14:creationId xmlns:p14="http://schemas.microsoft.com/office/powerpoint/2010/main" val="13862978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Alexander - 7 years old</a:t>
            </a:r>
          </a:p>
        </p:txBody>
      </p:sp>
      <p:sp>
        <p:nvSpPr>
          <p:cNvPr id="3" name="Content Placeholder 2"/>
          <p:cNvSpPr>
            <a:spLocks noGrp="1"/>
          </p:cNvSpPr>
          <p:nvPr>
            <p:ph idx="1"/>
          </p:nvPr>
        </p:nvSpPr>
        <p:spPr/>
        <p:txBody>
          <a:bodyPr>
            <a:normAutofit lnSpcReduction="10000"/>
          </a:bodyPr>
          <a:lstStyle/>
          <a:p>
            <a:r>
              <a:rPr lang="en-GB" dirty="0"/>
              <a:t>Ideal job – Who knows</a:t>
            </a:r>
          </a:p>
          <a:p>
            <a:endParaRPr lang="en-GB" dirty="0"/>
          </a:p>
          <a:p>
            <a:r>
              <a:rPr lang="en-GB" dirty="0"/>
              <a:t>Likes – Natural history, History, Lord of the Rings, Reading</a:t>
            </a:r>
          </a:p>
          <a:p>
            <a:endParaRPr lang="en-GB" dirty="0"/>
          </a:p>
          <a:p>
            <a:r>
              <a:rPr lang="en-GB" dirty="0"/>
              <a:t>Dislikes – Real Work, Children his own age</a:t>
            </a:r>
          </a:p>
          <a:p>
            <a:endParaRPr lang="en-GB" dirty="0"/>
          </a:p>
          <a:p>
            <a:r>
              <a:rPr lang="en-GB" dirty="0"/>
              <a:t>Reason for being taken out of school – LNF</a:t>
            </a:r>
          </a:p>
        </p:txBody>
      </p:sp>
    </p:spTree>
    <p:extLst>
      <p:ext uri="{BB962C8B-B14F-4D97-AF65-F5344CB8AC3E}">
        <p14:creationId xmlns:p14="http://schemas.microsoft.com/office/powerpoint/2010/main" val="33563557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Christopher - 11 years old</a:t>
            </a:r>
          </a:p>
        </p:txBody>
      </p:sp>
      <p:sp>
        <p:nvSpPr>
          <p:cNvPr id="3" name="Content Placeholder 2"/>
          <p:cNvSpPr>
            <a:spLocks noGrp="1"/>
          </p:cNvSpPr>
          <p:nvPr>
            <p:ph idx="1"/>
          </p:nvPr>
        </p:nvSpPr>
        <p:spPr/>
        <p:txBody>
          <a:bodyPr>
            <a:normAutofit fontScale="92500" lnSpcReduction="10000"/>
          </a:bodyPr>
          <a:lstStyle/>
          <a:p>
            <a:r>
              <a:rPr lang="en-GB" dirty="0"/>
              <a:t>Ideal job – Dentist</a:t>
            </a:r>
          </a:p>
          <a:p>
            <a:endParaRPr lang="en-GB" dirty="0"/>
          </a:p>
          <a:p>
            <a:r>
              <a:rPr lang="en-GB" dirty="0"/>
              <a:t>Likes – Natural history, Maths, Science, Psychology, bush craft</a:t>
            </a:r>
          </a:p>
          <a:p>
            <a:endParaRPr lang="en-GB" dirty="0"/>
          </a:p>
          <a:p>
            <a:r>
              <a:rPr lang="en-GB" dirty="0"/>
              <a:t>Dislikes – English Literature, the cold</a:t>
            </a:r>
          </a:p>
          <a:p>
            <a:endParaRPr lang="en-GB" dirty="0"/>
          </a:p>
          <a:p>
            <a:r>
              <a:rPr lang="en-GB" dirty="0"/>
              <a:t>Reason for being taken out of school – His choice</a:t>
            </a:r>
          </a:p>
          <a:p>
            <a:endParaRPr lang="en-GB" dirty="0"/>
          </a:p>
        </p:txBody>
      </p:sp>
    </p:spTree>
    <p:extLst>
      <p:ext uri="{BB962C8B-B14F-4D97-AF65-F5344CB8AC3E}">
        <p14:creationId xmlns:p14="http://schemas.microsoft.com/office/powerpoint/2010/main" val="11423726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a:t>
            </a:r>
          </a:p>
        </p:txBody>
      </p:sp>
      <p:sp>
        <p:nvSpPr>
          <p:cNvPr id="3" name="Content Placeholder 2"/>
          <p:cNvSpPr>
            <a:spLocks noGrp="1"/>
          </p:cNvSpPr>
          <p:nvPr>
            <p:ph idx="1"/>
          </p:nvPr>
        </p:nvSpPr>
        <p:spPr/>
        <p:txBody>
          <a:bodyPr>
            <a:normAutofit lnSpcReduction="10000"/>
          </a:bodyPr>
          <a:lstStyle/>
          <a:p>
            <a:r>
              <a:rPr lang="en-GB" dirty="0"/>
              <a:t>Using the fictional child you are given design your own home education curriculum.</a:t>
            </a:r>
          </a:p>
          <a:p>
            <a:r>
              <a:rPr lang="en-GB" dirty="0"/>
              <a:t>When developing your curriculum consider </a:t>
            </a:r>
          </a:p>
          <a:p>
            <a:pPr lvl="1"/>
            <a:r>
              <a:rPr lang="en-GB" dirty="0"/>
              <a:t>The child’s aspirations and needs.</a:t>
            </a:r>
          </a:p>
          <a:p>
            <a:pPr lvl="1"/>
            <a:r>
              <a:rPr lang="en-GB" dirty="0"/>
              <a:t>UK law on education</a:t>
            </a:r>
          </a:p>
          <a:p>
            <a:pPr marL="0" indent="0">
              <a:buNone/>
            </a:pPr>
            <a:endParaRPr lang="en-GB" dirty="0"/>
          </a:p>
          <a:p>
            <a:pPr marL="0" indent="0">
              <a:buNone/>
            </a:pPr>
            <a:r>
              <a:rPr lang="en-GB" dirty="0"/>
              <a:t>Note due to the parents beliefs unschooling is not an option for these children.</a:t>
            </a:r>
          </a:p>
          <a:p>
            <a:endParaRPr lang="en-GB" dirty="0"/>
          </a:p>
        </p:txBody>
      </p:sp>
    </p:spTree>
    <p:extLst>
      <p:ext uri="{BB962C8B-B14F-4D97-AF65-F5344CB8AC3E}">
        <p14:creationId xmlns:p14="http://schemas.microsoft.com/office/powerpoint/2010/main" val="33403466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Feedback</a:t>
            </a:r>
          </a:p>
        </p:txBody>
      </p:sp>
      <p:sp>
        <p:nvSpPr>
          <p:cNvPr id="4" name="Text Placeholder 3"/>
          <p:cNvSpPr>
            <a:spLocks noGrp="1"/>
          </p:cNvSpPr>
          <p:nvPr>
            <p:ph type="body" idx="1"/>
          </p:nvPr>
        </p:nvSpPr>
        <p:spPr/>
        <p:txBody>
          <a:bodyPr/>
          <a:lstStyle/>
          <a:p>
            <a:endParaRPr lang="en-GB"/>
          </a:p>
        </p:txBody>
      </p:sp>
    </p:spTree>
    <p:extLst>
      <p:ext uri="{BB962C8B-B14F-4D97-AF65-F5344CB8AC3E}">
        <p14:creationId xmlns:p14="http://schemas.microsoft.com/office/powerpoint/2010/main" val="18108832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Questions</a:t>
            </a:r>
          </a:p>
        </p:txBody>
      </p:sp>
      <p:sp>
        <p:nvSpPr>
          <p:cNvPr id="4" name="Text Placeholder 3"/>
          <p:cNvSpPr>
            <a:spLocks noGrp="1"/>
          </p:cNvSpPr>
          <p:nvPr>
            <p:ph type="body" idx="1"/>
          </p:nvPr>
        </p:nvSpPr>
        <p:spPr/>
        <p:txBody>
          <a:bodyPr/>
          <a:lstStyle/>
          <a:p>
            <a:endParaRPr lang="en-GB"/>
          </a:p>
        </p:txBody>
      </p:sp>
    </p:spTree>
    <p:extLst>
      <p:ext uri="{BB962C8B-B14F-4D97-AF65-F5344CB8AC3E}">
        <p14:creationId xmlns:p14="http://schemas.microsoft.com/office/powerpoint/2010/main" val="4519735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Objectives</a:t>
            </a:r>
          </a:p>
        </p:txBody>
      </p:sp>
      <p:sp>
        <p:nvSpPr>
          <p:cNvPr id="3" name="Content Placeholder 2"/>
          <p:cNvSpPr>
            <a:spLocks noGrp="1"/>
          </p:cNvSpPr>
          <p:nvPr>
            <p:ph idx="1"/>
          </p:nvPr>
        </p:nvSpPr>
        <p:spPr/>
        <p:txBody>
          <a:bodyPr/>
          <a:lstStyle/>
          <a:p>
            <a:r>
              <a:rPr lang="en-GB" dirty="0"/>
              <a:t>Can you?</a:t>
            </a:r>
          </a:p>
          <a:p>
            <a:pPr lvl="1"/>
            <a:r>
              <a:rPr lang="en-GB" dirty="0"/>
              <a:t>Recall the law surrounding home education in the UK?</a:t>
            </a:r>
          </a:p>
          <a:p>
            <a:pPr lvl="1"/>
            <a:r>
              <a:rPr lang="en-GB" dirty="0"/>
              <a:t>Identify the key reasons why parents choose to home educate?</a:t>
            </a:r>
          </a:p>
          <a:p>
            <a:pPr lvl="1"/>
            <a:r>
              <a:rPr lang="en-GB" dirty="0"/>
              <a:t>Design an effective home education curriculum?</a:t>
            </a:r>
          </a:p>
          <a:p>
            <a:pPr lvl="1"/>
            <a:endParaRPr lang="en-GB" dirty="0"/>
          </a:p>
        </p:txBody>
      </p:sp>
    </p:spTree>
    <p:extLst>
      <p:ext uri="{BB962C8B-B14F-4D97-AF65-F5344CB8AC3E}">
        <p14:creationId xmlns:p14="http://schemas.microsoft.com/office/powerpoint/2010/main" val="377874745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589</TotalTime>
  <Words>536</Words>
  <Application>Microsoft Office PowerPoint</Application>
  <PresentationFormat>Widescreen</PresentationFormat>
  <Paragraphs>98</Paragraphs>
  <Slides>19</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Garamond</vt:lpstr>
      <vt:lpstr>Organic</vt:lpstr>
      <vt:lpstr>Home Education</vt:lpstr>
      <vt:lpstr>Objectives</vt:lpstr>
      <vt:lpstr>What do you know already?</vt:lpstr>
      <vt:lpstr>History Of Home Education</vt:lpstr>
      <vt:lpstr>The Law</vt:lpstr>
      <vt:lpstr>Research</vt:lpstr>
      <vt:lpstr>Why Do Parents Elect to Home Educate?</vt:lpstr>
      <vt:lpstr>Types Of Home Education</vt:lpstr>
      <vt:lpstr>Myths</vt:lpstr>
      <vt:lpstr>Groups and Resources</vt:lpstr>
      <vt:lpstr>The Process</vt:lpstr>
      <vt:lpstr>Case Study</vt:lpstr>
      <vt:lpstr>Sebastian - 14 years old</vt:lpstr>
      <vt:lpstr>Alexander - 7 years old</vt:lpstr>
      <vt:lpstr>Christopher - 11 years old</vt:lpstr>
      <vt:lpstr>Task</vt:lpstr>
      <vt:lpstr>Feedback</vt:lpstr>
      <vt:lpstr>Questions</vt:lpstr>
      <vt:lpstr>Objectives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Home Education</dc:title>
  <dc:creator>Ross Phillips (P143604)</dc:creator>
  <cp:lastModifiedBy>Ross Phillips</cp:lastModifiedBy>
  <cp:revision>11</cp:revision>
  <dcterms:created xsi:type="dcterms:W3CDTF">2017-11-06T14:37:20Z</dcterms:created>
  <dcterms:modified xsi:type="dcterms:W3CDTF">2017-11-17T08:31:40Z</dcterms:modified>
</cp:coreProperties>
</file>