
<file path=[Content_Types].xml><?xml version="1.0" encoding="utf-8"?>
<Types xmlns="http://schemas.openxmlformats.org/package/2006/content-types">
  <Default Extension="fntdata" ContentType="application/x-fontdata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 autoCompressPictures="0">
  <p:sldMasterIdLst>
    <p:sldMasterId id="2147483648" r:id="rId1"/>
  </p:sldMasterIdLst>
  <p:notesMasterIdLst>
    <p:notesMasterId r:id="rId10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</p:sldIdLst>
  <p:sldSz cx="14630400" cy="8229600"/>
  <p:notesSz cx="8229600" cy="14630400"/>
  <p:embeddedFontLst>
    <p:embeddedFont>
      <p:font typeface="Playfair Display Semi Bold" panose="020B0604020202020204" charset="0"/>
      <p:regular r:id="rId11"/>
    </p:embeddedFont>
    <p:embeddedFont>
      <p:font typeface="Public Sans" panose="020B0604020202020204" charset="0"/>
      <p:regular r:id="rId12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80" d="100"/>
          <a:sy n="80" d="100"/>
        </p:scale>
        <p:origin x="139" y="53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font" Target="fonts/font2.fntdata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font" Target="fonts/font1.fntdata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36852971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1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4630400" cy="8229600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FFAF6"/>
          </a:solidFill>
          <a:ln/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2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4630400" cy="8229600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FFAF6"/>
          </a:solidFill>
          <a:ln/>
        </p:spPr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3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4630400" cy="8229600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FFAF6"/>
          </a:solidFill>
          <a:ln/>
        </p:spPr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4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4630400" cy="8229600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FFAF6"/>
          </a:solidFill>
          <a:ln/>
        </p:spPr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5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4630400" cy="8229600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FFAF6"/>
          </a:solidFill>
          <a:ln/>
        </p:spPr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6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4630400" cy="8229600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FFAF6"/>
          </a:solidFill>
          <a:ln/>
        </p:spPr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7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4630400" cy="8229600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FFAF6"/>
          </a:solidFill>
          <a:ln/>
        </p:spPr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8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4630400" cy="8229600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FFAF6"/>
          </a:solidFill>
          <a:ln/>
        </p:spPr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10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3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png"/><Relationship Id="rId3" Type="http://schemas.openxmlformats.org/officeDocument/2006/relationships/image" Target="../media/image4.png"/><Relationship Id="rId7" Type="http://schemas.openxmlformats.org/officeDocument/2006/relationships/image" Target="../media/image8.sv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5.xml"/><Relationship Id="rId6" Type="http://schemas.openxmlformats.org/officeDocument/2006/relationships/image" Target="../media/image7.png"/><Relationship Id="rId5" Type="http://schemas.openxmlformats.org/officeDocument/2006/relationships/image" Target="../media/image6.svg"/><Relationship Id="rId4" Type="http://schemas.openxmlformats.org/officeDocument/2006/relationships/image" Target="../media/image5.png"/><Relationship Id="rId9" Type="http://schemas.openxmlformats.org/officeDocument/2006/relationships/image" Target="../media/image10.sv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.svg"/><Relationship Id="rId3" Type="http://schemas.openxmlformats.org/officeDocument/2006/relationships/image" Target="../media/image12.png"/><Relationship Id="rId7" Type="http://schemas.openxmlformats.org/officeDocument/2006/relationships/image" Target="../media/image16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5.svg"/><Relationship Id="rId5" Type="http://schemas.openxmlformats.org/officeDocument/2006/relationships/image" Target="../media/image14.png"/><Relationship Id="rId10" Type="http://schemas.openxmlformats.org/officeDocument/2006/relationships/image" Target="../media/image19.svg"/><Relationship Id="rId4" Type="http://schemas.openxmlformats.org/officeDocument/2006/relationships/image" Target="../media/image13.svg"/><Relationship Id="rId9" Type="http://schemas.openxmlformats.org/officeDocument/2006/relationships/image" Target="../media/image18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8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skillsforcare.org.uk/resources/documents/Developing-your-workforce/Care-Certificate/Care-Certificate-Standards/Care-Certificate-self-assessment-tool-March-2025.pdf" TargetMode="External"/><Relationship Id="rId13" Type="http://schemas.openxmlformats.org/officeDocument/2006/relationships/hyperlink" Target="https://www.england.nhs.uk/wp-content/uploads/2021/07/attracting-people-into-healthcare-support-worker-roles-guidance-july-2021.pdf" TargetMode="External"/><Relationship Id="rId3" Type="http://schemas.openxmlformats.org/officeDocument/2006/relationships/hyperlink" Target="https://www.cipd.org/uk/knowledge/factsheets/swot-analysis-factsheet/" TargetMode="External"/><Relationship Id="rId7" Type="http://schemas.openxmlformats.org/officeDocument/2006/relationships/hyperlink" Target="https://www.skillsforcare.org.uk/Developing-your-workforce/Care-Certificate/Care-Certificate-standards.aspx" TargetMode="External"/><Relationship Id="rId12" Type="http://schemas.openxmlformats.org/officeDocument/2006/relationships/hyperlink" Target="https://www.england.nhs.uk/improvement-hub/wp-content/uploads/sites/44/2017/11/SBAR-Implementation-and-Training-Guide.pdf?utm_source=chatgpt.com" TargetMode="External"/><Relationship Id="rId17" Type="http://schemas.openxmlformats.org/officeDocument/2006/relationships/hyperlink" Target="https://aqua.nhs.uk/wp-content/uploads/2023/07/qsir-sbar-communication-tool.pdf" TargetMode="External"/><Relationship Id="rId2" Type="http://schemas.openxmlformats.org/officeDocument/2006/relationships/notesSlide" Target="../notesSlides/notesSlide8.xml"/><Relationship Id="rId16" Type="http://schemas.openxmlformats.org/officeDocument/2006/relationships/hyperlink" Target="https://www.nhsemployers.org/publications/values-based-recruitment-readiness-checklist" TargetMode="External"/><Relationship Id="rId1" Type="http://schemas.openxmlformats.org/officeDocument/2006/relationships/slideLayout" Target="../slideLayouts/slideLayout9.xml"/><Relationship Id="rId6" Type="http://schemas.openxmlformats.org/officeDocument/2006/relationships/hyperlink" Target="https://www.skillsforcare.org.uk/resources/documents/Developing-your-workforce/Care-Certificate/Care-Certificate-Standards/Care-Certificate-standards-March-2025.pdf" TargetMode="External"/><Relationship Id="rId11" Type="http://schemas.openxmlformats.org/officeDocument/2006/relationships/hyperlink" Target="https://www.england.nhs.uk/improvement-hub/wp-content/uploads/sites/44/2017/11/SBAR-Implementation-and-Training-Guide.pdf" TargetMode="External"/><Relationship Id="rId5" Type="http://schemas.openxmlformats.org/officeDocument/2006/relationships/hyperlink" Target="https://www.cipd.org/globalassets/media/knowledge/knowledge-hub/factsheets/pdfs/swot-analysis-template-2024.pdf" TargetMode="External"/><Relationship Id="rId15" Type="http://schemas.openxmlformats.org/officeDocument/2006/relationships/hyperlink" Target="https://www.nhsemployers.org/articles/values-based-recruitment" TargetMode="External"/><Relationship Id="rId10" Type="http://schemas.openxmlformats.org/officeDocument/2006/relationships/hyperlink" Target="https://www.nice.org.uk/guidance/ng197?utm_source=chatgpt.com" TargetMode="External"/><Relationship Id="rId4" Type="http://schemas.openxmlformats.org/officeDocument/2006/relationships/hyperlink" Target="https://www.cipd.org/uk/knowledge/factsheets/swot-analysis-factsheet/?utm_source=chatgpt.com" TargetMode="External"/><Relationship Id="rId9" Type="http://schemas.openxmlformats.org/officeDocument/2006/relationships/hyperlink" Target="https://www.nice.org.uk/guidance/ng197" TargetMode="External"/><Relationship Id="rId14" Type="http://schemas.openxmlformats.org/officeDocument/2006/relationships/hyperlink" Target="https://www.england.nhs.uk/wp-content/uploads/2021/07/attracting-people-into-healthcare-support-worker-roles-guidance-july-2021.pdf?utm_source=chatgpt.com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6035040" cy="8229600"/>
          </a:xfrm>
          <a:prstGeom prst="rect">
            <a:avLst/>
          </a:prstGeom>
        </p:spPr>
      </p:pic>
      <p:sp>
        <p:nvSpPr>
          <p:cNvPr id="3" name="Text 0"/>
          <p:cNvSpPr/>
          <p:nvPr/>
        </p:nvSpPr>
        <p:spPr>
          <a:xfrm>
            <a:off x="6280190" y="1289090"/>
            <a:ext cx="7556421" cy="18602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4850"/>
              </a:lnSpc>
              <a:buNone/>
            </a:pPr>
            <a:r>
              <a:rPr lang="en-US" sz="3900" dirty="0">
                <a:solidFill>
                  <a:srgbClr val="4B6981"/>
                </a:solidFill>
                <a:latin typeface="Playfair Display Semi Bold" pitchFamily="34" charset="0"/>
                <a:ea typeface="Playfair Display Semi Bold" pitchFamily="34" charset="-122"/>
                <a:cs typeface="Playfair Display Semi Bold" pitchFamily="34" charset="-120"/>
              </a:rPr>
              <a:t>A Personal SWOT Analysis for Professional Development in UK Health and Social Care</a:t>
            </a:r>
            <a:endParaRPr lang="en-US" sz="3900" dirty="0"/>
          </a:p>
        </p:txBody>
      </p:sp>
      <p:sp>
        <p:nvSpPr>
          <p:cNvPr id="4" name="Shape 1"/>
          <p:cNvSpPr/>
          <p:nvPr/>
        </p:nvSpPr>
        <p:spPr>
          <a:xfrm>
            <a:off x="6280190" y="3446978"/>
            <a:ext cx="3679031" cy="1032272"/>
          </a:xfrm>
          <a:prstGeom prst="roundRect">
            <a:avLst>
              <a:gd name="adj" fmla="val 8075"/>
            </a:avLst>
          </a:prstGeom>
          <a:solidFill>
            <a:srgbClr val="E1C2C2">
              <a:alpha val="50000"/>
            </a:srgbClr>
          </a:solidFill>
          <a:ln w="7620">
            <a:solidFill>
              <a:srgbClr val="C7A8A8"/>
            </a:solidFill>
            <a:prstDash val="solid"/>
          </a:ln>
          <a:effectLst>
            <a:outerShdw dist="17780" dir="2700000" algn="bl" rotWithShape="0">
              <a:srgbClr val="C7A8A8">
                <a:alpha val="100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5" name="Text 2"/>
          <p:cNvSpPr/>
          <p:nvPr/>
        </p:nvSpPr>
        <p:spPr>
          <a:xfrm>
            <a:off x="6486168" y="3652957"/>
            <a:ext cx="3267075" cy="62031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400"/>
              </a:lnSpc>
              <a:buNone/>
            </a:pPr>
            <a:r>
              <a:rPr lang="en-US" sz="1950" dirty="0">
                <a:solidFill>
                  <a:srgbClr val="000000"/>
                </a:solidFill>
                <a:latin typeface="Playfair Display Semi Bold" pitchFamily="34" charset="0"/>
                <a:ea typeface="Playfair Display Semi Bold" pitchFamily="34" charset="-122"/>
                <a:cs typeface="Playfair Display Semi Bold" pitchFamily="34" charset="-120"/>
              </a:rPr>
              <a:t>Module Number: LCHS 4009 (LON)</a:t>
            </a:r>
            <a:endParaRPr lang="en-US" sz="1950" dirty="0"/>
          </a:p>
        </p:txBody>
      </p:sp>
      <p:sp>
        <p:nvSpPr>
          <p:cNvPr id="6" name="Shape 3"/>
          <p:cNvSpPr/>
          <p:nvPr/>
        </p:nvSpPr>
        <p:spPr>
          <a:xfrm>
            <a:off x="10157579" y="3446978"/>
            <a:ext cx="3679031" cy="1032272"/>
          </a:xfrm>
          <a:prstGeom prst="roundRect">
            <a:avLst>
              <a:gd name="adj" fmla="val 8075"/>
            </a:avLst>
          </a:prstGeom>
          <a:solidFill>
            <a:srgbClr val="CCC4EC">
              <a:alpha val="50000"/>
            </a:srgbClr>
          </a:solidFill>
          <a:ln w="7620">
            <a:solidFill>
              <a:srgbClr val="B2AAD2"/>
            </a:solidFill>
            <a:prstDash val="solid"/>
          </a:ln>
          <a:effectLst>
            <a:outerShdw dist="17780" dir="2700000" algn="bl" rotWithShape="0">
              <a:srgbClr val="B2AAD2">
                <a:alpha val="100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7" name="Text 4"/>
          <p:cNvSpPr/>
          <p:nvPr/>
        </p:nvSpPr>
        <p:spPr>
          <a:xfrm>
            <a:off x="10363557" y="3652957"/>
            <a:ext cx="3267075" cy="62031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400"/>
              </a:lnSpc>
              <a:buNone/>
            </a:pPr>
            <a:r>
              <a:rPr lang="en-US" sz="1950" dirty="0">
                <a:solidFill>
                  <a:srgbClr val="000000"/>
                </a:solidFill>
                <a:latin typeface="Playfair Display Semi Bold" pitchFamily="34" charset="0"/>
                <a:ea typeface="Playfair Display Semi Bold" pitchFamily="34" charset="-122"/>
                <a:cs typeface="Playfair Display Semi Bold" pitchFamily="34" charset="-120"/>
              </a:rPr>
              <a:t>Assignment No: ASSIGNMENT 1</a:t>
            </a:r>
            <a:endParaRPr lang="en-US" sz="1950" dirty="0"/>
          </a:p>
        </p:txBody>
      </p:sp>
      <p:sp>
        <p:nvSpPr>
          <p:cNvPr id="8" name="Shape 5"/>
          <p:cNvSpPr/>
          <p:nvPr/>
        </p:nvSpPr>
        <p:spPr>
          <a:xfrm>
            <a:off x="6280190" y="4677608"/>
            <a:ext cx="3679031" cy="1342430"/>
          </a:xfrm>
          <a:prstGeom prst="roundRect">
            <a:avLst>
              <a:gd name="adj" fmla="val 6210"/>
            </a:avLst>
          </a:prstGeom>
          <a:solidFill>
            <a:srgbClr val="B4DAE4">
              <a:alpha val="50000"/>
            </a:srgbClr>
          </a:solidFill>
          <a:ln w="7620">
            <a:solidFill>
              <a:srgbClr val="9AC0CA"/>
            </a:solidFill>
            <a:prstDash val="solid"/>
          </a:ln>
          <a:effectLst>
            <a:outerShdw dist="17780" dir="2700000" algn="bl" rotWithShape="0">
              <a:srgbClr val="9AC0CA">
                <a:alpha val="100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9" name="Text 6"/>
          <p:cNvSpPr/>
          <p:nvPr/>
        </p:nvSpPr>
        <p:spPr>
          <a:xfrm>
            <a:off x="6486168" y="4883587"/>
            <a:ext cx="3267075" cy="9304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400"/>
              </a:lnSpc>
              <a:buNone/>
            </a:pPr>
            <a:r>
              <a:rPr lang="en-US" sz="1950" dirty="0">
                <a:solidFill>
                  <a:srgbClr val="000000"/>
                </a:solidFill>
                <a:latin typeface="Playfair Display Semi Bold" pitchFamily="34" charset="0"/>
                <a:ea typeface="Playfair Display Semi Bold" pitchFamily="34" charset="-122"/>
                <a:cs typeface="Playfair Display Semi Bold" pitchFamily="34" charset="-120"/>
              </a:rPr>
              <a:t>Module Title: Professional Career Development within H&amp;SC</a:t>
            </a:r>
            <a:endParaRPr lang="en-US" sz="1950" dirty="0"/>
          </a:p>
        </p:txBody>
      </p:sp>
      <p:sp>
        <p:nvSpPr>
          <p:cNvPr id="10" name="Shape 7"/>
          <p:cNvSpPr/>
          <p:nvPr/>
        </p:nvSpPr>
        <p:spPr>
          <a:xfrm>
            <a:off x="10157579" y="4677608"/>
            <a:ext cx="3679031" cy="1342430"/>
          </a:xfrm>
          <a:prstGeom prst="roundRect">
            <a:avLst>
              <a:gd name="adj" fmla="val 6210"/>
            </a:avLst>
          </a:prstGeom>
          <a:solidFill>
            <a:srgbClr val="E1C2C2">
              <a:alpha val="50000"/>
            </a:srgbClr>
          </a:solidFill>
          <a:ln w="7620">
            <a:solidFill>
              <a:srgbClr val="C7A8A8"/>
            </a:solidFill>
            <a:prstDash val="solid"/>
          </a:ln>
          <a:effectLst>
            <a:outerShdw dist="17780" dir="2700000" algn="bl" rotWithShape="0">
              <a:srgbClr val="C7A8A8">
                <a:alpha val="100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1" name="Text 8"/>
          <p:cNvSpPr/>
          <p:nvPr/>
        </p:nvSpPr>
        <p:spPr>
          <a:xfrm>
            <a:off x="10363557" y="4883587"/>
            <a:ext cx="3267075" cy="62031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400"/>
              </a:lnSpc>
              <a:buNone/>
            </a:pPr>
            <a:r>
              <a:rPr lang="en-US" sz="1950" dirty="0">
                <a:solidFill>
                  <a:srgbClr val="000000"/>
                </a:solidFill>
                <a:latin typeface="Playfair Display Semi Bold" pitchFamily="34" charset="0"/>
                <a:ea typeface="Playfair Display Semi Bold" pitchFamily="34" charset="-122"/>
                <a:cs typeface="Playfair Display Semi Bold" pitchFamily="34" charset="-120"/>
              </a:rPr>
              <a:t>Student Name: Gyokan Nedzhati</a:t>
            </a:r>
            <a:endParaRPr lang="en-US" sz="1950" dirty="0"/>
          </a:p>
        </p:txBody>
      </p:sp>
      <p:sp>
        <p:nvSpPr>
          <p:cNvPr id="12" name="Shape 9"/>
          <p:cNvSpPr/>
          <p:nvPr/>
        </p:nvSpPr>
        <p:spPr>
          <a:xfrm>
            <a:off x="6280190" y="6218396"/>
            <a:ext cx="7556421" cy="722114"/>
          </a:xfrm>
          <a:prstGeom prst="roundRect">
            <a:avLst>
              <a:gd name="adj" fmla="val 11544"/>
            </a:avLst>
          </a:prstGeom>
          <a:solidFill>
            <a:srgbClr val="CCC4EC">
              <a:alpha val="50000"/>
            </a:srgbClr>
          </a:solidFill>
          <a:ln w="7620">
            <a:solidFill>
              <a:srgbClr val="B2AAD2"/>
            </a:solidFill>
            <a:prstDash val="solid"/>
          </a:ln>
          <a:effectLst>
            <a:outerShdw dist="17780" dir="2700000" algn="bl" rotWithShape="0">
              <a:srgbClr val="B2AAD2">
                <a:alpha val="100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3" name="Text 10"/>
          <p:cNvSpPr/>
          <p:nvPr/>
        </p:nvSpPr>
        <p:spPr>
          <a:xfrm>
            <a:off x="6486168" y="6424374"/>
            <a:ext cx="2480905" cy="31015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400"/>
              </a:lnSpc>
              <a:buNone/>
            </a:pPr>
            <a:r>
              <a:rPr lang="en-US" sz="1950" dirty="0">
                <a:solidFill>
                  <a:srgbClr val="000000"/>
                </a:solidFill>
                <a:latin typeface="Playfair Display Semi Bold" pitchFamily="34" charset="0"/>
                <a:ea typeface="Playfair Display Semi Bold" pitchFamily="34" charset="-122"/>
                <a:cs typeface="Playfair Display Semi Bold" pitchFamily="34" charset="-120"/>
              </a:rPr>
              <a:t>Student ID: 242986</a:t>
            </a:r>
            <a:endParaRPr lang="en-US" sz="195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4630400" cy="2601278"/>
          </a:xfrm>
          <a:prstGeom prst="rect">
            <a:avLst/>
          </a:prstGeom>
        </p:spPr>
      </p:pic>
      <p:sp>
        <p:nvSpPr>
          <p:cNvPr id="3" name="Text 0"/>
          <p:cNvSpPr/>
          <p:nvPr/>
        </p:nvSpPr>
        <p:spPr>
          <a:xfrm>
            <a:off x="756642" y="3035141"/>
            <a:ext cx="8199953" cy="591145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4650"/>
              </a:lnSpc>
              <a:buNone/>
            </a:pPr>
            <a:r>
              <a:rPr lang="en-US" sz="3700" dirty="0">
                <a:solidFill>
                  <a:srgbClr val="4B6981"/>
                </a:solidFill>
                <a:latin typeface="Playfair Display Semi Bold" pitchFamily="34" charset="0"/>
                <a:ea typeface="Playfair Display Semi Bold" pitchFamily="34" charset="-122"/>
                <a:cs typeface="Playfair Display Semi Bold" pitchFamily="34" charset="-120"/>
              </a:rPr>
              <a:t>Introduction: What the Sector Expects</a:t>
            </a:r>
            <a:endParaRPr lang="en-US" sz="3700" dirty="0"/>
          </a:p>
        </p:txBody>
      </p:sp>
      <p:sp>
        <p:nvSpPr>
          <p:cNvPr id="4" name="Text 1"/>
          <p:cNvSpPr/>
          <p:nvPr/>
        </p:nvSpPr>
        <p:spPr>
          <a:xfrm>
            <a:off x="756642" y="3910013"/>
            <a:ext cx="13117116" cy="302657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350"/>
              </a:lnSpc>
              <a:buNone/>
            </a:pPr>
            <a:r>
              <a:rPr lang="en-US" sz="1450" dirty="0">
                <a:solidFill>
                  <a:srgbClr val="6F655D"/>
                </a:solidFill>
                <a:latin typeface="Public Sans" pitchFamily="34" charset="0"/>
                <a:ea typeface="Public Sans" pitchFamily="34" charset="-122"/>
                <a:cs typeface="Public Sans" pitchFamily="34" charset="-120"/>
              </a:rPr>
              <a:t>The objective is to use a SWOT to target skills that promote safe, person-centered care and employability.</a:t>
            </a:r>
            <a:endParaRPr lang="en-US" sz="1450" dirty="0"/>
          </a:p>
        </p:txBody>
      </p:sp>
      <p:sp>
        <p:nvSpPr>
          <p:cNvPr id="5" name="Shape 2"/>
          <p:cNvSpPr/>
          <p:nvPr/>
        </p:nvSpPr>
        <p:spPr>
          <a:xfrm>
            <a:off x="756642" y="4425434"/>
            <a:ext cx="4246245" cy="2315647"/>
          </a:xfrm>
          <a:prstGeom prst="roundRect">
            <a:avLst>
              <a:gd name="adj" fmla="val 3431"/>
            </a:avLst>
          </a:prstGeom>
          <a:solidFill>
            <a:srgbClr val="E1C2C2">
              <a:alpha val="50000"/>
            </a:srgbClr>
          </a:solidFill>
          <a:ln w="7620">
            <a:solidFill>
              <a:srgbClr val="C7A8A8"/>
            </a:solidFill>
            <a:prstDash val="solid"/>
          </a:ln>
          <a:effectLst>
            <a:outerShdw dist="16510" dir="2700000" algn="bl" rotWithShape="0">
              <a:srgbClr val="C7A8A8">
                <a:alpha val="100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6" name="Text 3"/>
          <p:cNvSpPr/>
          <p:nvPr/>
        </p:nvSpPr>
        <p:spPr>
          <a:xfrm>
            <a:off x="953333" y="4622125"/>
            <a:ext cx="2860715" cy="295513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300"/>
              </a:lnSpc>
              <a:buNone/>
            </a:pPr>
            <a:r>
              <a:rPr lang="en-US" sz="1850" dirty="0">
                <a:solidFill>
                  <a:srgbClr val="000000"/>
                </a:solidFill>
                <a:latin typeface="Playfair Display Semi Bold" pitchFamily="34" charset="0"/>
                <a:ea typeface="Playfair Display Semi Bold" pitchFamily="34" charset="-122"/>
                <a:cs typeface="Playfair Display Semi Bold" pitchFamily="34" charset="-120"/>
              </a:rPr>
              <a:t>Care Certificate Standards</a:t>
            </a:r>
            <a:endParaRPr lang="en-US" sz="1850" dirty="0"/>
          </a:p>
        </p:txBody>
      </p:sp>
      <p:sp>
        <p:nvSpPr>
          <p:cNvPr id="7" name="Text 4"/>
          <p:cNvSpPr/>
          <p:nvPr/>
        </p:nvSpPr>
        <p:spPr>
          <a:xfrm>
            <a:off x="953333" y="5031105"/>
            <a:ext cx="3852863" cy="151328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350"/>
              </a:lnSpc>
              <a:buNone/>
            </a:pPr>
            <a:r>
              <a:rPr lang="en-US" sz="1450" dirty="0">
                <a:solidFill>
                  <a:srgbClr val="000000"/>
                </a:solidFill>
                <a:latin typeface="Public Sans" pitchFamily="34" charset="0"/>
                <a:ea typeface="Public Sans" pitchFamily="34" charset="-122"/>
                <a:cs typeface="Public Sans" pitchFamily="34" charset="-120"/>
              </a:rPr>
              <a:t>The Care Certificate (updated March 2025) includes 16 core (minimum) standards covering dignity, communication, privacy/confidentiality, infection prevention, and safeguarding (Skills for Care, 2025).</a:t>
            </a:r>
            <a:endParaRPr lang="en-US" sz="1450" dirty="0"/>
          </a:p>
        </p:txBody>
      </p:sp>
      <p:sp>
        <p:nvSpPr>
          <p:cNvPr id="8" name="Shape 5"/>
          <p:cNvSpPr/>
          <p:nvPr/>
        </p:nvSpPr>
        <p:spPr>
          <a:xfrm>
            <a:off x="5191958" y="4425434"/>
            <a:ext cx="4246364" cy="2315647"/>
          </a:xfrm>
          <a:prstGeom prst="roundRect">
            <a:avLst>
              <a:gd name="adj" fmla="val 3431"/>
            </a:avLst>
          </a:prstGeom>
          <a:solidFill>
            <a:srgbClr val="CCC4EC">
              <a:alpha val="50000"/>
            </a:srgbClr>
          </a:solidFill>
          <a:ln w="7620">
            <a:solidFill>
              <a:srgbClr val="B2AAD2"/>
            </a:solidFill>
            <a:prstDash val="solid"/>
          </a:ln>
          <a:effectLst>
            <a:outerShdw dist="16510" dir="2700000" algn="bl" rotWithShape="0">
              <a:srgbClr val="B2AAD2">
                <a:alpha val="100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9" name="Text 6"/>
          <p:cNvSpPr/>
          <p:nvPr/>
        </p:nvSpPr>
        <p:spPr>
          <a:xfrm>
            <a:off x="5388650" y="4622125"/>
            <a:ext cx="2631162" cy="295513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300"/>
              </a:lnSpc>
              <a:buNone/>
            </a:pPr>
            <a:r>
              <a:rPr lang="en-US" sz="1850" dirty="0">
                <a:solidFill>
                  <a:srgbClr val="000000"/>
                </a:solidFill>
                <a:latin typeface="Playfair Display Semi Bold" pitchFamily="34" charset="0"/>
                <a:ea typeface="Playfair Display Semi Bold" pitchFamily="34" charset="-122"/>
                <a:cs typeface="Playfair Display Semi Bold" pitchFamily="34" charset="-120"/>
              </a:rPr>
              <a:t>Shared Decision Making</a:t>
            </a:r>
            <a:endParaRPr lang="en-US" sz="1850" dirty="0"/>
          </a:p>
        </p:txBody>
      </p:sp>
      <p:sp>
        <p:nvSpPr>
          <p:cNvPr id="10" name="Text 7"/>
          <p:cNvSpPr/>
          <p:nvPr/>
        </p:nvSpPr>
        <p:spPr>
          <a:xfrm>
            <a:off x="5388650" y="5031105"/>
            <a:ext cx="3852982" cy="12106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350"/>
              </a:lnSpc>
              <a:buNone/>
            </a:pPr>
            <a:r>
              <a:rPr lang="en-US" sz="1450" dirty="0">
                <a:solidFill>
                  <a:srgbClr val="000000"/>
                </a:solidFill>
                <a:latin typeface="Public Sans" pitchFamily="34" charset="0"/>
                <a:ea typeface="Public Sans" pitchFamily="34" charset="-122"/>
                <a:cs typeface="Public Sans" pitchFamily="34" charset="-120"/>
              </a:rPr>
              <a:t>Shared decision-making involves empowering individuals to make choices, with benefits and risks clearly presented (NICE, 2021).</a:t>
            </a:r>
            <a:endParaRPr lang="en-US" sz="1450" dirty="0"/>
          </a:p>
        </p:txBody>
      </p:sp>
      <p:sp>
        <p:nvSpPr>
          <p:cNvPr id="11" name="Shape 8"/>
          <p:cNvSpPr/>
          <p:nvPr/>
        </p:nvSpPr>
        <p:spPr>
          <a:xfrm>
            <a:off x="9627394" y="4425434"/>
            <a:ext cx="4246364" cy="2315647"/>
          </a:xfrm>
          <a:prstGeom prst="roundRect">
            <a:avLst>
              <a:gd name="adj" fmla="val 3431"/>
            </a:avLst>
          </a:prstGeom>
          <a:solidFill>
            <a:srgbClr val="B4DAE4">
              <a:alpha val="50000"/>
            </a:srgbClr>
          </a:solidFill>
          <a:ln w="7620">
            <a:solidFill>
              <a:srgbClr val="9AC0CA"/>
            </a:solidFill>
            <a:prstDash val="solid"/>
          </a:ln>
          <a:effectLst>
            <a:outerShdw dist="16510" dir="2700000" algn="bl" rotWithShape="0">
              <a:srgbClr val="9AC0CA">
                <a:alpha val="100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2" name="Text 9"/>
          <p:cNvSpPr/>
          <p:nvPr/>
        </p:nvSpPr>
        <p:spPr>
          <a:xfrm>
            <a:off x="9824085" y="4622125"/>
            <a:ext cx="2399586" cy="295513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300"/>
              </a:lnSpc>
              <a:buNone/>
            </a:pPr>
            <a:r>
              <a:rPr lang="en-US" sz="1850" dirty="0">
                <a:solidFill>
                  <a:srgbClr val="000000"/>
                </a:solidFill>
                <a:latin typeface="Playfair Display Semi Bold" pitchFamily="34" charset="0"/>
                <a:ea typeface="Playfair Display Semi Bold" pitchFamily="34" charset="-122"/>
                <a:cs typeface="Playfair Display Semi Bold" pitchFamily="34" charset="-120"/>
              </a:rPr>
              <a:t>SBAR Communication</a:t>
            </a:r>
            <a:endParaRPr lang="en-US" sz="1850" dirty="0"/>
          </a:p>
        </p:txBody>
      </p:sp>
      <p:sp>
        <p:nvSpPr>
          <p:cNvPr id="13" name="Text 10"/>
          <p:cNvSpPr/>
          <p:nvPr/>
        </p:nvSpPr>
        <p:spPr>
          <a:xfrm>
            <a:off x="9824085" y="5031105"/>
            <a:ext cx="3852982" cy="60531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350"/>
              </a:lnSpc>
              <a:buNone/>
            </a:pPr>
            <a:r>
              <a:rPr lang="en-US" sz="1450" dirty="0">
                <a:solidFill>
                  <a:srgbClr val="000000"/>
                </a:solidFill>
                <a:latin typeface="Public Sans" pitchFamily="34" charset="0"/>
                <a:ea typeface="Public Sans" pitchFamily="34" charset="-122"/>
                <a:cs typeface="Public Sans" pitchFamily="34" charset="-120"/>
              </a:rPr>
              <a:t>The SBAR is a standard for safe handover and communication.</a:t>
            </a:r>
            <a:endParaRPr lang="en-US" sz="1450" dirty="0"/>
          </a:p>
        </p:txBody>
      </p:sp>
      <p:sp>
        <p:nvSpPr>
          <p:cNvPr id="14" name="Text 11"/>
          <p:cNvSpPr/>
          <p:nvPr/>
        </p:nvSpPr>
        <p:spPr>
          <a:xfrm>
            <a:off x="756642" y="6953845"/>
            <a:ext cx="13117116" cy="60531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350"/>
              </a:lnSpc>
              <a:buNone/>
            </a:pPr>
            <a:r>
              <a:rPr lang="en-US" sz="1450" dirty="0">
                <a:solidFill>
                  <a:srgbClr val="6F655D"/>
                </a:solidFill>
                <a:latin typeface="Public Sans" pitchFamily="34" charset="0"/>
                <a:ea typeface="Public Sans" pitchFamily="34" charset="-122"/>
                <a:cs typeface="Public Sans" pitchFamily="34" charset="-120"/>
              </a:rPr>
              <a:t>Organisations face pressure to deliver services and focus on values-based, job-ready behaviours and retention (NHS England, 2021; NHS Employers, 2024/2025).</a:t>
            </a:r>
            <a:endParaRPr lang="en-US" sz="145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652939" y="448866"/>
            <a:ext cx="4081224" cy="510183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4000"/>
              </a:lnSpc>
              <a:buNone/>
            </a:pPr>
            <a:r>
              <a:rPr lang="en-US" sz="3200" dirty="0">
                <a:solidFill>
                  <a:srgbClr val="4B6981"/>
                </a:solidFill>
                <a:latin typeface="Playfair Display Semi Bold" pitchFamily="34" charset="0"/>
                <a:ea typeface="Playfair Display Semi Bold" pitchFamily="34" charset="-122"/>
                <a:cs typeface="Playfair Display Semi Bold" pitchFamily="34" charset="-120"/>
              </a:rPr>
              <a:t>SWOT Analysis</a:t>
            </a:r>
            <a:endParaRPr lang="en-US" sz="3200" dirty="0"/>
          </a:p>
        </p:txBody>
      </p:sp>
      <p:sp>
        <p:nvSpPr>
          <p:cNvPr id="3" name="Text 1"/>
          <p:cNvSpPr/>
          <p:nvPr/>
        </p:nvSpPr>
        <p:spPr>
          <a:xfrm>
            <a:off x="652939" y="1285518"/>
            <a:ext cx="13324523" cy="104441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050"/>
              </a:lnSpc>
              <a:buNone/>
            </a:pPr>
            <a:r>
              <a:rPr lang="en-US" sz="1250" dirty="0">
                <a:solidFill>
                  <a:srgbClr val="6F655D"/>
                </a:solidFill>
                <a:latin typeface="Public Sans" pitchFamily="34" charset="0"/>
                <a:ea typeface="Public Sans" pitchFamily="34" charset="-122"/>
                <a:cs typeface="Public Sans" pitchFamily="34" charset="-120"/>
              </a:rPr>
              <a:t>A SWOT analysis is a method that compares your strengths, weaknesses (internal) and opportunities and threats (external) to a stated objective. We help you figure out your current position and transform that state into what you will do next. For personal and professional growth, a quick and honest SWOT sharpens your focus (what to prioritise now), links directly into a development plan (turning S/W/O/T into actions), and gives you firm evidence for applications and reviews, especially when revisiting it as your context changes CIPD, 2025; University of Aberdeen, 2019; Helms and Nixon, 2010; Weihrich, 1982).</a:t>
            </a:r>
            <a:endParaRPr lang="en-US" sz="1250" dirty="0"/>
          </a:p>
        </p:txBody>
      </p:sp>
      <p:sp>
        <p:nvSpPr>
          <p:cNvPr id="4" name="Text 2"/>
          <p:cNvSpPr/>
          <p:nvPr/>
        </p:nvSpPr>
        <p:spPr>
          <a:xfrm>
            <a:off x="652939" y="2574727"/>
            <a:ext cx="3953828" cy="408027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3200"/>
              </a:lnSpc>
              <a:buNone/>
            </a:pPr>
            <a:r>
              <a:rPr lang="en-US" sz="2550" dirty="0">
                <a:solidFill>
                  <a:srgbClr val="4B6981"/>
                </a:solidFill>
                <a:latin typeface="Playfair Display Semi Bold" pitchFamily="34" charset="0"/>
                <a:ea typeface="Playfair Display Semi Bold" pitchFamily="34" charset="-122"/>
                <a:cs typeface="Playfair Display Semi Bold" pitchFamily="34" charset="-120"/>
              </a:rPr>
              <a:t>Personal SWOT: </a:t>
            </a:r>
            <a:r>
              <a:rPr lang="en-US" sz="2550" dirty="0">
                <a:solidFill>
                  <a:srgbClr val="B05B5C"/>
                </a:solidFill>
                <a:latin typeface="Playfair Display Semi Bold" pitchFamily="34" charset="0"/>
                <a:ea typeface="Playfair Display Semi Bold" pitchFamily="34" charset="-122"/>
                <a:cs typeface="Playfair Display Semi Bold" pitchFamily="34" charset="-120"/>
              </a:rPr>
              <a:t>Strengths</a:t>
            </a:r>
            <a:endParaRPr lang="en-US" sz="2550" dirty="0"/>
          </a:p>
        </p:txBody>
      </p:sp>
      <p:sp>
        <p:nvSpPr>
          <p:cNvPr id="5" name="Text 3"/>
          <p:cNvSpPr/>
          <p:nvPr/>
        </p:nvSpPr>
        <p:spPr>
          <a:xfrm>
            <a:off x="652939" y="3048000"/>
            <a:ext cx="2040612" cy="255032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000"/>
              </a:lnSpc>
              <a:buNone/>
            </a:pPr>
            <a:r>
              <a:rPr lang="en-US" sz="1600" dirty="0">
                <a:solidFill>
                  <a:srgbClr val="4B6981"/>
                </a:solidFill>
                <a:latin typeface="Playfair Display Semi Bold" pitchFamily="34" charset="0"/>
                <a:ea typeface="Playfair Display Semi Bold" pitchFamily="34" charset="-122"/>
                <a:cs typeface="Playfair Display Semi Bold" pitchFamily="34" charset="-120"/>
              </a:rPr>
              <a:t>Internal Strengths</a:t>
            </a:r>
            <a:endParaRPr lang="en-US" sz="1600" dirty="0"/>
          </a:p>
        </p:txBody>
      </p:sp>
      <p:sp>
        <p:nvSpPr>
          <p:cNvPr id="6" name="Shape 4"/>
          <p:cNvSpPr/>
          <p:nvPr/>
        </p:nvSpPr>
        <p:spPr>
          <a:xfrm>
            <a:off x="652939" y="3547824"/>
            <a:ext cx="4332684" cy="1508403"/>
          </a:xfrm>
          <a:prstGeom prst="roundRect">
            <a:avLst>
              <a:gd name="adj" fmla="val 7274"/>
            </a:avLst>
          </a:prstGeom>
          <a:solidFill>
            <a:srgbClr val="FFFAF6"/>
          </a:solidFill>
          <a:ln w="22860">
            <a:solidFill>
              <a:srgbClr val="E1C2C2"/>
            </a:solidFill>
            <a:prstDash val="solid"/>
          </a:ln>
          <a:effectLst>
            <a:outerShdw dist="15240" dir="2700000" algn="bl" rotWithShape="0">
              <a:srgbClr val="E1C2C2">
                <a:alpha val="100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7" name="Shape 5"/>
          <p:cNvSpPr/>
          <p:nvPr/>
        </p:nvSpPr>
        <p:spPr>
          <a:xfrm>
            <a:off x="630079" y="3547824"/>
            <a:ext cx="91440" cy="1508403"/>
          </a:xfrm>
          <a:prstGeom prst="roundRect">
            <a:avLst>
              <a:gd name="adj" fmla="val 74985"/>
            </a:avLst>
          </a:prstGeom>
          <a:solidFill>
            <a:srgbClr val="E1C2C2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8" name="Text 6"/>
          <p:cNvSpPr/>
          <p:nvPr/>
        </p:nvSpPr>
        <p:spPr>
          <a:xfrm>
            <a:off x="907613" y="3733919"/>
            <a:ext cx="2363033" cy="255032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000"/>
              </a:lnSpc>
              <a:buNone/>
            </a:pPr>
            <a:r>
              <a:rPr lang="en-US" sz="1600" dirty="0">
                <a:solidFill>
                  <a:srgbClr val="6F655D"/>
                </a:solidFill>
                <a:latin typeface="Playfair Display Semi Bold" pitchFamily="34" charset="0"/>
                <a:ea typeface="Playfair Display Semi Bold" pitchFamily="34" charset="-122"/>
                <a:cs typeface="Playfair Display Semi Bold" pitchFamily="34" charset="-120"/>
              </a:rPr>
              <a:t>Effective Communication</a:t>
            </a:r>
            <a:endParaRPr lang="en-US" sz="1600" dirty="0"/>
          </a:p>
        </p:txBody>
      </p:sp>
      <p:sp>
        <p:nvSpPr>
          <p:cNvPr id="9" name="Text 7"/>
          <p:cNvSpPr/>
          <p:nvPr/>
        </p:nvSpPr>
        <p:spPr>
          <a:xfrm>
            <a:off x="907613" y="4086820"/>
            <a:ext cx="3891915" cy="7833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050"/>
              </a:lnSpc>
              <a:buNone/>
            </a:pPr>
            <a:r>
              <a:rPr lang="en-US" sz="1250" dirty="0">
                <a:solidFill>
                  <a:srgbClr val="6F655D"/>
                </a:solidFill>
                <a:latin typeface="Public Sans" pitchFamily="34" charset="0"/>
                <a:ea typeface="Public Sans" pitchFamily="34" charset="-122"/>
                <a:cs typeface="Public Sans" pitchFamily="34" charset="-120"/>
              </a:rPr>
              <a:t>Proficient in active listening, confident verbal communication, and empathy to support shared decision-making (NICE, 2021).</a:t>
            </a:r>
            <a:endParaRPr lang="en-US" sz="1250" dirty="0"/>
          </a:p>
        </p:txBody>
      </p:sp>
      <p:sp>
        <p:nvSpPr>
          <p:cNvPr id="10" name="Shape 8"/>
          <p:cNvSpPr/>
          <p:nvPr/>
        </p:nvSpPr>
        <p:spPr>
          <a:xfrm>
            <a:off x="5148858" y="3547824"/>
            <a:ext cx="4332684" cy="1508403"/>
          </a:xfrm>
          <a:prstGeom prst="roundRect">
            <a:avLst>
              <a:gd name="adj" fmla="val 7274"/>
            </a:avLst>
          </a:prstGeom>
          <a:solidFill>
            <a:srgbClr val="FFFAF6"/>
          </a:solidFill>
          <a:ln w="22860">
            <a:solidFill>
              <a:srgbClr val="CCC4EC"/>
            </a:solidFill>
            <a:prstDash val="solid"/>
          </a:ln>
          <a:effectLst>
            <a:outerShdw dist="15240" dir="2700000" algn="bl" rotWithShape="0">
              <a:srgbClr val="CCC4EC">
                <a:alpha val="100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1" name="Shape 9"/>
          <p:cNvSpPr/>
          <p:nvPr/>
        </p:nvSpPr>
        <p:spPr>
          <a:xfrm>
            <a:off x="5125998" y="3547824"/>
            <a:ext cx="91440" cy="1508403"/>
          </a:xfrm>
          <a:prstGeom prst="roundRect">
            <a:avLst>
              <a:gd name="adj" fmla="val 74985"/>
            </a:avLst>
          </a:prstGeom>
          <a:solidFill>
            <a:srgbClr val="CCC4EC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2" name="Text 10"/>
          <p:cNvSpPr/>
          <p:nvPr/>
        </p:nvSpPr>
        <p:spPr>
          <a:xfrm>
            <a:off x="5403533" y="3733919"/>
            <a:ext cx="2464832" cy="255032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000"/>
              </a:lnSpc>
              <a:buNone/>
            </a:pPr>
            <a:r>
              <a:rPr lang="en-US" sz="1600" dirty="0">
                <a:solidFill>
                  <a:srgbClr val="6F655D"/>
                </a:solidFill>
                <a:latin typeface="Playfair Display Semi Bold" pitchFamily="34" charset="0"/>
                <a:ea typeface="Playfair Display Semi Bold" pitchFamily="34" charset="-122"/>
                <a:cs typeface="Playfair Display Semi Bold" pitchFamily="34" charset="-120"/>
              </a:rPr>
              <a:t>Reliability and Punctuality</a:t>
            </a:r>
            <a:endParaRPr lang="en-US" sz="1600" dirty="0"/>
          </a:p>
        </p:txBody>
      </p:sp>
      <p:sp>
        <p:nvSpPr>
          <p:cNvPr id="13" name="Text 11"/>
          <p:cNvSpPr/>
          <p:nvPr/>
        </p:nvSpPr>
        <p:spPr>
          <a:xfrm>
            <a:off x="5403533" y="4086820"/>
            <a:ext cx="3891915" cy="52220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050"/>
              </a:lnSpc>
              <a:buNone/>
            </a:pPr>
            <a:r>
              <a:rPr lang="en-US" sz="1250" dirty="0">
                <a:solidFill>
                  <a:srgbClr val="6F655D"/>
                </a:solidFill>
                <a:latin typeface="Public Sans" pitchFamily="34" charset="0"/>
                <a:ea typeface="Public Sans" pitchFamily="34" charset="-122"/>
                <a:cs typeface="Public Sans" pitchFamily="34" charset="-120"/>
              </a:rPr>
              <a:t>Reliable and punctual, contributing to safe staffing and continuity of care (NHS England, 2021).</a:t>
            </a:r>
            <a:endParaRPr lang="en-US" sz="1250" dirty="0"/>
          </a:p>
        </p:txBody>
      </p:sp>
      <p:sp>
        <p:nvSpPr>
          <p:cNvPr id="14" name="Shape 12"/>
          <p:cNvSpPr/>
          <p:nvPr/>
        </p:nvSpPr>
        <p:spPr>
          <a:xfrm>
            <a:off x="9644777" y="3547824"/>
            <a:ext cx="4332684" cy="1508403"/>
          </a:xfrm>
          <a:prstGeom prst="roundRect">
            <a:avLst>
              <a:gd name="adj" fmla="val 7274"/>
            </a:avLst>
          </a:prstGeom>
          <a:solidFill>
            <a:srgbClr val="FFFAF6"/>
          </a:solidFill>
          <a:ln w="22860">
            <a:solidFill>
              <a:srgbClr val="B4DAE4"/>
            </a:solidFill>
            <a:prstDash val="solid"/>
          </a:ln>
          <a:effectLst>
            <a:outerShdw dist="15240" dir="2700000" algn="bl" rotWithShape="0">
              <a:srgbClr val="B4DAE4">
                <a:alpha val="100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5" name="Shape 13"/>
          <p:cNvSpPr/>
          <p:nvPr/>
        </p:nvSpPr>
        <p:spPr>
          <a:xfrm>
            <a:off x="9621917" y="3547824"/>
            <a:ext cx="91440" cy="1508403"/>
          </a:xfrm>
          <a:prstGeom prst="roundRect">
            <a:avLst>
              <a:gd name="adj" fmla="val 74985"/>
            </a:avLst>
          </a:prstGeom>
          <a:solidFill>
            <a:srgbClr val="B4DAE4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6" name="Text 14"/>
          <p:cNvSpPr/>
          <p:nvPr/>
        </p:nvSpPr>
        <p:spPr>
          <a:xfrm>
            <a:off x="9899452" y="3733919"/>
            <a:ext cx="2040612" cy="255032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000"/>
              </a:lnSpc>
              <a:buNone/>
            </a:pPr>
            <a:r>
              <a:rPr lang="en-US" sz="1600" dirty="0">
                <a:solidFill>
                  <a:srgbClr val="6F655D"/>
                </a:solidFill>
                <a:latin typeface="Playfair Display Semi Bold" pitchFamily="34" charset="0"/>
                <a:ea typeface="Playfair Display Semi Bold" pitchFamily="34" charset="-122"/>
                <a:cs typeface="Playfair Display Semi Bold" pitchFamily="34" charset="-120"/>
              </a:rPr>
              <a:t>Digital Competence</a:t>
            </a:r>
            <a:endParaRPr lang="en-US" sz="1600" dirty="0"/>
          </a:p>
        </p:txBody>
      </p:sp>
      <p:sp>
        <p:nvSpPr>
          <p:cNvPr id="17" name="Text 15"/>
          <p:cNvSpPr/>
          <p:nvPr/>
        </p:nvSpPr>
        <p:spPr>
          <a:xfrm>
            <a:off x="9899452" y="4086820"/>
            <a:ext cx="3891915" cy="7833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050"/>
              </a:lnSpc>
              <a:buNone/>
            </a:pPr>
            <a:r>
              <a:rPr lang="en-US" sz="1250" dirty="0">
                <a:solidFill>
                  <a:srgbClr val="6F655D"/>
                </a:solidFill>
                <a:latin typeface="Public Sans" pitchFamily="34" charset="0"/>
                <a:ea typeface="Public Sans" pitchFamily="34" charset="-122"/>
                <a:cs typeface="Public Sans" pitchFamily="34" charset="-120"/>
              </a:rPr>
              <a:t>Possesses basic digital skills (e.g., Teams, e-portfolio) for evidencing Continuing Professional Development (CPD) (Skills for Care, 2025).</a:t>
            </a:r>
            <a:endParaRPr lang="en-US" sz="1250" dirty="0"/>
          </a:p>
        </p:txBody>
      </p:sp>
      <p:sp>
        <p:nvSpPr>
          <p:cNvPr id="18" name="Text 16"/>
          <p:cNvSpPr/>
          <p:nvPr/>
        </p:nvSpPr>
        <p:spPr>
          <a:xfrm>
            <a:off x="652939" y="5301020"/>
            <a:ext cx="4280178" cy="408027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3200"/>
              </a:lnSpc>
              <a:buNone/>
            </a:pPr>
            <a:r>
              <a:rPr lang="en-US" sz="2550" dirty="0">
                <a:solidFill>
                  <a:srgbClr val="4B6981"/>
                </a:solidFill>
                <a:latin typeface="Playfair Display Semi Bold" pitchFamily="34" charset="0"/>
                <a:ea typeface="Playfair Display Semi Bold" pitchFamily="34" charset="-122"/>
                <a:cs typeface="Playfair Display Semi Bold" pitchFamily="34" charset="-120"/>
              </a:rPr>
              <a:t>Personal SWOT: </a:t>
            </a:r>
            <a:r>
              <a:rPr lang="en-US" sz="2550" dirty="0">
                <a:solidFill>
                  <a:srgbClr val="BE7C7B"/>
                </a:solidFill>
                <a:latin typeface="Playfair Display Semi Bold" pitchFamily="34" charset="0"/>
                <a:ea typeface="Playfair Display Semi Bold" pitchFamily="34" charset="-122"/>
                <a:cs typeface="Playfair Display Semi Bold" pitchFamily="34" charset="-120"/>
              </a:rPr>
              <a:t>Weaknesses</a:t>
            </a:r>
            <a:endParaRPr lang="en-US" sz="2550" dirty="0"/>
          </a:p>
        </p:txBody>
      </p:sp>
      <p:sp>
        <p:nvSpPr>
          <p:cNvPr id="19" name="Text 17"/>
          <p:cNvSpPr/>
          <p:nvPr/>
        </p:nvSpPr>
        <p:spPr>
          <a:xfrm>
            <a:off x="652939" y="5774293"/>
            <a:ext cx="2040612" cy="255032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000"/>
              </a:lnSpc>
              <a:buNone/>
            </a:pPr>
            <a:r>
              <a:rPr lang="en-US" sz="1600" dirty="0">
                <a:solidFill>
                  <a:srgbClr val="4B6981"/>
                </a:solidFill>
                <a:latin typeface="Playfair Display Semi Bold" pitchFamily="34" charset="0"/>
                <a:ea typeface="Playfair Display Semi Bold" pitchFamily="34" charset="-122"/>
                <a:cs typeface="Playfair Display Semi Bold" pitchFamily="34" charset="-120"/>
              </a:rPr>
              <a:t>Internal Weaknesses</a:t>
            </a:r>
            <a:endParaRPr lang="en-US" sz="1600" dirty="0"/>
          </a:p>
        </p:txBody>
      </p:sp>
      <p:sp>
        <p:nvSpPr>
          <p:cNvPr id="20" name="Shape 18"/>
          <p:cNvSpPr/>
          <p:nvPr/>
        </p:nvSpPr>
        <p:spPr>
          <a:xfrm>
            <a:off x="652939" y="6274118"/>
            <a:ext cx="4332684" cy="1508403"/>
          </a:xfrm>
          <a:prstGeom prst="roundRect">
            <a:avLst>
              <a:gd name="adj" fmla="val 4546"/>
            </a:avLst>
          </a:prstGeom>
          <a:solidFill>
            <a:srgbClr val="FFFAF6"/>
          </a:solidFill>
          <a:ln w="22860">
            <a:solidFill>
              <a:srgbClr val="E1C2C2"/>
            </a:solidFill>
            <a:prstDash val="solid"/>
          </a:ln>
          <a:effectLst>
            <a:outerShdw dist="15240" dir="2700000" algn="bl" rotWithShape="0">
              <a:srgbClr val="E1C2C2">
                <a:alpha val="100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21" name="Text 19"/>
          <p:cNvSpPr/>
          <p:nvPr/>
        </p:nvSpPr>
        <p:spPr>
          <a:xfrm>
            <a:off x="839033" y="6460212"/>
            <a:ext cx="3318629" cy="255032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000"/>
              </a:lnSpc>
              <a:buNone/>
            </a:pPr>
            <a:r>
              <a:rPr lang="en-US" sz="1600" dirty="0">
                <a:solidFill>
                  <a:srgbClr val="6F655D"/>
                </a:solidFill>
                <a:latin typeface="Playfair Display Semi Bold" pitchFamily="34" charset="0"/>
                <a:ea typeface="Playfair Display Semi Bold" pitchFamily="34" charset="-122"/>
                <a:cs typeface="Playfair Display Semi Bold" pitchFamily="34" charset="-120"/>
              </a:rPr>
              <a:t>Limited Documentation Experience</a:t>
            </a:r>
            <a:endParaRPr lang="en-US" sz="1600" dirty="0"/>
          </a:p>
        </p:txBody>
      </p:sp>
      <p:sp>
        <p:nvSpPr>
          <p:cNvPr id="22" name="Text 20"/>
          <p:cNvSpPr/>
          <p:nvPr/>
        </p:nvSpPr>
        <p:spPr>
          <a:xfrm>
            <a:off x="839033" y="6813113"/>
            <a:ext cx="3960495" cy="52220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050"/>
              </a:lnSpc>
              <a:buNone/>
            </a:pPr>
            <a:r>
              <a:rPr lang="en-US" sz="1250" dirty="0">
                <a:solidFill>
                  <a:srgbClr val="6F655D"/>
                </a:solidFill>
                <a:latin typeface="Public Sans" pitchFamily="34" charset="0"/>
                <a:ea typeface="Public Sans" pitchFamily="34" charset="-122"/>
                <a:cs typeface="Public Sans" pitchFamily="34" charset="-120"/>
              </a:rPr>
              <a:t>Limited experience with clinical documentation and incident reports.</a:t>
            </a:r>
            <a:endParaRPr lang="en-US" sz="1250" dirty="0"/>
          </a:p>
        </p:txBody>
      </p:sp>
      <p:sp>
        <p:nvSpPr>
          <p:cNvPr id="23" name="Shape 21"/>
          <p:cNvSpPr/>
          <p:nvPr/>
        </p:nvSpPr>
        <p:spPr>
          <a:xfrm>
            <a:off x="5148858" y="6274118"/>
            <a:ext cx="4332684" cy="1508403"/>
          </a:xfrm>
          <a:prstGeom prst="roundRect">
            <a:avLst>
              <a:gd name="adj" fmla="val 4546"/>
            </a:avLst>
          </a:prstGeom>
          <a:solidFill>
            <a:srgbClr val="FFFAF6"/>
          </a:solidFill>
          <a:ln w="22860">
            <a:solidFill>
              <a:srgbClr val="CCC4EC"/>
            </a:solidFill>
            <a:prstDash val="solid"/>
          </a:ln>
          <a:effectLst>
            <a:outerShdw dist="15240" dir="2700000" algn="bl" rotWithShape="0">
              <a:srgbClr val="CCC4EC">
                <a:alpha val="100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24" name="Text 22"/>
          <p:cNvSpPr/>
          <p:nvPr/>
        </p:nvSpPr>
        <p:spPr>
          <a:xfrm>
            <a:off x="5334953" y="6460212"/>
            <a:ext cx="2456021" cy="255032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000"/>
              </a:lnSpc>
              <a:buNone/>
            </a:pPr>
            <a:r>
              <a:rPr lang="en-US" sz="1600" dirty="0">
                <a:solidFill>
                  <a:srgbClr val="6F655D"/>
                </a:solidFill>
                <a:latin typeface="Playfair Display Semi Bold" pitchFamily="34" charset="0"/>
                <a:ea typeface="Playfair Display Semi Bold" pitchFamily="34" charset="-122"/>
                <a:cs typeface="Playfair Display Semi Bold" pitchFamily="34" charset="-120"/>
              </a:rPr>
              <a:t>Escalation Under Pressure</a:t>
            </a:r>
            <a:endParaRPr lang="en-US" sz="1600" dirty="0"/>
          </a:p>
        </p:txBody>
      </p:sp>
      <p:sp>
        <p:nvSpPr>
          <p:cNvPr id="25" name="Text 23"/>
          <p:cNvSpPr/>
          <p:nvPr/>
        </p:nvSpPr>
        <p:spPr>
          <a:xfrm>
            <a:off x="5334953" y="6813113"/>
            <a:ext cx="3960495" cy="7833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050"/>
              </a:lnSpc>
              <a:buNone/>
            </a:pPr>
            <a:r>
              <a:rPr lang="en-US" sz="1250" dirty="0">
                <a:solidFill>
                  <a:srgbClr val="6F655D"/>
                </a:solidFill>
                <a:latin typeface="Public Sans" pitchFamily="34" charset="0"/>
                <a:ea typeface="Public Sans" pitchFamily="34" charset="-122"/>
                <a:cs typeface="Public Sans" pitchFamily="34" charset="-120"/>
              </a:rPr>
              <a:t>Potential for delayed escalation when under pressure, necessitating a more structured approach (NHS England, 2017).</a:t>
            </a:r>
            <a:endParaRPr lang="en-US" sz="1250" dirty="0"/>
          </a:p>
        </p:txBody>
      </p:sp>
      <p:sp>
        <p:nvSpPr>
          <p:cNvPr id="26" name="Shape 24"/>
          <p:cNvSpPr/>
          <p:nvPr/>
        </p:nvSpPr>
        <p:spPr>
          <a:xfrm>
            <a:off x="9644777" y="6274118"/>
            <a:ext cx="4332684" cy="1508403"/>
          </a:xfrm>
          <a:prstGeom prst="roundRect">
            <a:avLst>
              <a:gd name="adj" fmla="val 4546"/>
            </a:avLst>
          </a:prstGeom>
          <a:solidFill>
            <a:srgbClr val="FFFAF6"/>
          </a:solidFill>
          <a:ln w="22860">
            <a:solidFill>
              <a:srgbClr val="B4DAE4"/>
            </a:solidFill>
            <a:prstDash val="solid"/>
          </a:ln>
          <a:effectLst>
            <a:outerShdw dist="15240" dir="2700000" algn="bl" rotWithShape="0">
              <a:srgbClr val="B4DAE4">
                <a:alpha val="100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27" name="Text 25"/>
          <p:cNvSpPr/>
          <p:nvPr/>
        </p:nvSpPr>
        <p:spPr>
          <a:xfrm>
            <a:off x="9830872" y="6460212"/>
            <a:ext cx="2253496" cy="255032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000"/>
              </a:lnSpc>
              <a:buNone/>
            </a:pPr>
            <a:r>
              <a:rPr lang="en-US" sz="1600" dirty="0">
                <a:solidFill>
                  <a:srgbClr val="6F655D"/>
                </a:solidFill>
                <a:latin typeface="Playfair Display Semi Bold" pitchFamily="34" charset="0"/>
                <a:ea typeface="Playfair Display Semi Bold" pitchFamily="34" charset="-122"/>
                <a:cs typeface="Playfair Display Semi Bold" pitchFamily="34" charset="-120"/>
              </a:rPr>
              <a:t>Person-Centred Writing</a:t>
            </a:r>
            <a:endParaRPr lang="en-US" sz="1600" dirty="0"/>
          </a:p>
        </p:txBody>
      </p:sp>
      <p:sp>
        <p:nvSpPr>
          <p:cNvPr id="28" name="Text 26"/>
          <p:cNvSpPr/>
          <p:nvPr/>
        </p:nvSpPr>
        <p:spPr>
          <a:xfrm>
            <a:off x="9830872" y="6813113"/>
            <a:ext cx="3960495" cy="52220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050"/>
              </a:lnSpc>
              <a:buNone/>
            </a:pPr>
            <a:r>
              <a:rPr lang="en-US" sz="1250" dirty="0">
                <a:solidFill>
                  <a:srgbClr val="6F655D"/>
                </a:solidFill>
                <a:latin typeface="Public Sans" pitchFamily="34" charset="0"/>
                <a:ea typeface="Public Sans" pitchFamily="34" charset="-122"/>
                <a:cs typeface="Public Sans" pitchFamily="34" charset="-120"/>
              </a:rPr>
              <a:t>Written notes are not consistently person-centred (NICE, 2021).</a:t>
            </a:r>
            <a:endParaRPr lang="en-US" sz="125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657939" y="452318"/>
            <a:ext cx="4656653" cy="411123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3200"/>
              </a:lnSpc>
              <a:buNone/>
            </a:pPr>
            <a:r>
              <a:rPr lang="en-US" sz="2550" dirty="0">
                <a:solidFill>
                  <a:srgbClr val="4B6981"/>
                </a:solidFill>
                <a:latin typeface="Playfair Display Semi Bold" pitchFamily="34" charset="0"/>
                <a:ea typeface="Playfair Display Semi Bold" pitchFamily="34" charset="-122"/>
                <a:cs typeface="Playfair Display Semi Bold" pitchFamily="34" charset="-120"/>
              </a:rPr>
              <a:t>Personal SWOT: </a:t>
            </a:r>
            <a:r>
              <a:rPr lang="en-US" sz="2550" dirty="0">
                <a:solidFill>
                  <a:srgbClr val="E1C2C2"/>
                </a:solidFill>
                <a:latin typeface="Playfair Display Semi Bold" pitchFamily="34" charset="0"/>
                <a:ea typeface="Playfair Display Semi Bold" pitchFamily="34" charset="-122"/>
                <a:cs typeface="Playfair Display Semi Bold" pitchFamily="34" charset="-120"/>
              </a:rPr>
              <a:t>Opportunities</a:t>
            </a:r>
            <a:endParaRPr lang="en-US" sz="2550" dirty="0"/>
          </a:p>
        </p:txBody>
      </p:sp>
      <p:sp>
        <p:nvSpPr>
          <p:cNvPr id="3" name="Text 1"/>
          <p:cNvSpPr/>
          <p:nvPr/>
        </p:nvSpPr>
        <p:spPr>
          <a:xfrm>
            <a:off x="657939" y="929164"/>
            <a:ext cx="2176701" cy="256937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000"/>
              </a:lnSpc>
              <a:buNone/>
            </a:pPr>
            <a:r>
              <a:rPr lang="en-US" sz="1600" dirty="0">
                <a:solidFill>
                  <a:srgbClr val="4B6981"/>
                </a:solidFill>
                <a:latin typeface="Playfair Display Semi Bold" pitchFamily="34" charset="0"/>
                <a:ea typeface="Playfair Display Semi Bold" pitchFamily="34" charset="-122"/>
                <a:cs typeface="Playfair Display Semi Bold" pitchFamily="34" charset="-120"/>
              </a:rPr>
              <a:t>External Opportunities</a:t>
            </a:r>
            <a:endParaRPr lang="en-US" sz="1600" dirty="0"/>
          </a:p>
        </p:txBody>
      </p:sp>
      <p:sp>
        <p:nvSpPr>
          <p:cNvPr id="4" name="Shape 2"/>
          <p:cNvSpPr/>
          <p:nvPr/>
        </p:nvSpPr>
        <p:spPr>
          <a:xfrm>
            <a:off x="657939" y="1432798"/>
            <a:ext cx="370046" cy="370046"/>
          </a:xfrm>
          <a:prstGeom prst="roundRect">
            <a:avLst>
              <a:gd name="adj" fmla="val 18669"/>
            </a:avLst>
          </a:prstGeom>
          <a:solidFill>
            <a:srgbClr val="E1C2C2">
              <a:alpha val="50000"/>
            </a:srgbClr>
          </a:solidFill>
          <a:ln w="7620">
            <a:solidFill>
              <a:srgbClr val="C7A8A8"/>
            </a:solidFill>
            <a:prstDash val="solid"/>
          </a:ln>
          <a:effectLst>
            <a:outerShdw dist="15240" dir="2700000" algn="bl" rotWithShape="0">
              <a:srgbClr val="C7A8A8">
                <a:alpha val="100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5" name="Text 3"/>
          <p:cNvSpPr/>
          <p:nvPr/>
        </p:nvSpPr>
        <p:spPr>
          <a:xfrm>
            <a:off x="1192411" y="1489234"/>
            <a:ext cx="2055971" cy="256937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000"/>
              </a:lnSpc>
              <a:buNone/>
            </a:pPr>
            <a:r>
              <a:rPr lang="en-US" sz="1600" dirty="0">
                <a:solidFill>
                  <a:srgbClr val="6F655D"/>
                </a:solidFill>
                <a:latin typeface="Playfair Display Semi Bold" pitchFamily="34" charset="0"/>
                <a:ea typeface="Playfair Display Semi Bold" pitchFamily="34" charset="-122"/>
                <a:cs typeface="Playfair Display Semi Bold" pitchFamily="34" charset="-120"/>
              </a:rPr>
              <a:t>Updated Resources</a:t>
            </a:r>
            <a:endParaRPr lang="en-US" sz="1600" dirty="0"/>
          </a:p>
        </p:txBody>
      </p:sp>
      <p:sp>
        <p:nvSpPr>
          <p:cNvPr id="6" name="Text 4"/>
          <p:cNvSpPr/>
          <p:nvPr/>
        </p:nvSpPr>
        <p:spPr>
          <a:xfrm>
            <a:off x="1192411" y="1844754"/>
            <a:ext cx="3766661" cy="7897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050"/>
              </a:lnSpc>
              <a:buNone/>
            </a:pPr>
            <a:r>
              <a:rPr lang="en-US" sz="1250" dirty="0">
                <a:solidFill>
                  <a:srgbClr val="6F655D"/>
                </a:solidFill>
                <a:latin typeface="Public Sans" pitchFamily="34" charset="0"/>
                <a:ea typeface="Public Sans" pitchFamily="34" charset="-122"/>
                <a:cs typeface="Public Sans" pitchFamily="34" charset="-120"/>
              </a:rPr>
              <a:t>The Care Certificate resources and self-assessment have been updated to help identify gaps quickly (Skills for Care, 2025).</a:t>
            </a:r>
            <a:endParaRPr lang="en-US" sz="1250" dirty="0"/>
          </a:p>
        </p:txBody>
      </p:sp>
      <p:sp>
        <p:nvSpPr>
          <p:cNvPr id="7" name="Shape 5"/>
          <p:cNvSpPr/>
          <p:nvPr/>
        </p:nvSpPr>
        <p:spPr>
          <a:xfrm>
            <a:off x="5164574" y="1432798"/>
            <a:ext cx="370046" cy="370046"/>
          </a:xfrm>
          <a:prstGeom prst="roundRect">
            <a:avLst>
              <a:gd name="adj" fmla="val 18669"/>
            </a:avLst>
          </a:prstGeom>
          <a:solidFill>
            <a:srgbClr val="CCC4EC">
              <a:alpha val="50000"/>
            </a:srgbClr>
          </a:solidFill>
          <a:ln w="7620">
            <a:solidFill>
              <a:srgbClr val="B2AAD2"/>
            </a:solidFill>
            <a:prstDash val="solid"/>
          </a:ln>
          <a:effectLst>
            <a:outerShdw dist="15240" dir="2700000" algn="bl" rotWithShape="0">
              <a:srgbClr val="B2AAD2">
                <a:alpha val="100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8" name="Text 6"/>
          <p:cNvSpPr/>
          <p:nvPr/>
        </p:nvSpPr>
        <p:spPr>
          <a:xfrm>
            <a:off x="5699046" y="1489234"/>
            <a:ext cx="2278856" cy="256937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000"/>
              </a:lnSpc>
              <a:buNone/>
            </a:pPr>
            <a:r>
              <a:rPr lang="en-US" sz="1600" dirty="0">
                <a:solidFill>
                  <a:srgbClr val="6F655D"/>
                </a:solidFill>
                <a:latin typeface="Playfair Display Semi Bold" pitchFamily="34" charset="0"/>
                <a:ea typeface="Playfair Display Semi Bold" pitchFamily="34" charset="-122"/>
                <a:cs typeface="Playfair Display Semi Bold" pitchFamily="34" charset="-120"/>
              </a:rPr>
              <a:t>Clear Pathway Guidance</a:t>
            </a:r>
            <a:endParaRPr lang="en-US" sz="1600" dirty="0"/>
          </a:p>
        </p:txBody>
      </p:sp>
      <p:sp>
        <p:nvSpPr>
          <p:cNvPr id="9" name="Text 7"/>
          <p:cNvSpPr/>
          <p:nvPr/>
        </p:nvSpPr>
        <p:spPr>
          <a:xfrm>
            <a:off x="5699046" y="1844754"/>
            <a:ext cx="3766661" cy="52649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050"/>
              </a:lnSpc>
              <a:buNone/>
            </a:pPr>
            <a:r>
              <a:rPr lang="en-US" sz="1250" dirty="0">
                <a:solidFill>
                  <a:srgbClr val="6F655D"/>
                </a:solidFill>
                <a:latin typeface="Public Sans" pitchFamily="34" charset="0"/>
                <a:ea typeface="Public Sans" pitchFamily="34" charset="-122"/>
                <a:cs typeface="Public Sans" pitchFamily="34" charset="-120"/>
              </a:rPr>
              <a:t>Clear guidance available for the HCSW pathway and onboarding (NHS England, 2021).</a:t>
            </a:r>
            <a:endParaRPr lang="en-US" sz="1250" dirty="0"/>
          </a:p>
        </p:txBody>
      </p:sp>
      <p:sp>
        <p:nvSpPr>
          <p:cNvPr id="10" name="Shape 8"/>
          <p:cNvSpPr/>
          <p:nvPr/>
        </p:nvSpPr>
        <p:spPr>
          <a:xfrm>
            <a:off x="9671209" y="1432798"/>
            <a:ext cx="370046" cy="370046"/>
          </a:xfrm>
          <a:prstGeom prst="roundRect">
            <a:avLst>
              <a:gd name="adj" fmla="val 18669"/>
            </a:avLst>
          </a:prstGeom>
          <a:solidFill>
            <a:srgbClr val="B4DAE4">
              <a:alpha val="50000"/>
            </a:srgbClr>
          </a:solidFill>
          <a:ln w="7620">
            <a:solidFill>
              <a:srgbClr val="9AC0CA"/>
            </a:solidFill>
            <a:prstDash val="solid"/>
          </a:ln>
          <a:effectLst>
            <a:outerShdw dist="15240" dir="2700000" algn="bl" rotWithShape="0">
              <a:srgbClr val="9AC0CA">
                <a:alpha val="100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1" name="Text 9"/>
          <p:cNvSpPr/>
          <p:nvPr/>
        </p:nvSpPr>
        <p:spPr>
          <a:xfrm>
            <a:off x="10205680" y="1489234"/>
            <a:ext cx="2055971" cy="256937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000"/>
              </a:lnSpc>
              <a:buNone/>
            </a:pPr>
            <a:r>
              <a:rPr lang="en-US" sz="1600" dirty="0">
                <a:solidFill>
                  <a:srgbClr val="6F655D"/>
                </a:solidFill>
                <a:latin typeface="Playfair Display Semi Bold" pitchFamily="34" charset="0"/>
                <a:ea typeface="Playfair Display Semi Bold" pitchFamily="34" charset="-122"/>
                <a:cs typeface="Playfair Display Semi Bold" pitchFamily="34" charset="-120"/>
              </a:rPr>
              <a:t>Accessible Training</a:t>
            </a:r>
            <a:endParaRPr lang="en-US" sz="1600" dirty="0"/>
          </a:p>
        </p:txBody>
      </p:sp>
      <p:sp>
        <p:nvSpPr>
          <p:cNvPr id="12" name="Text 10"/>
          <p:cNvSpPr/>
          <p:nvPr/>
        </p:nvSpPr>
        <p:spPr>
          <a:xfrm>
            <a:off x="10205680" y="1844754"/>
            <a:ext cx="3766780" cy="52649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050"/>
              </a:lnSpc>
              <a:buNone/>
            </a:pPr>
            <a:r>
              <a:rPr lang="en-US" sz="1250" dirty="0">
                <a:solidFill>
                  <a:srgbClr val="6F655D"/>
                </a:solidFill>
                <a:latin typeface="Public Sans" pitchFamily="34" charset="0"/>
                <a:ea typeface="Public Sans" pitchFamily="34" charset="-122"/>
                <a:cs typeface="Public Sans" pitchFamily="34" charset="-120"/>
              </a:rPr>
              <a:t>Easily obtainable SBAR micro-training resources (NHS England, 2017).</a:t>
            </a:r>
            <a:endParaRPr lang="en-US" sz="1250" dirty="0"/>
          </a:p>
        </p:txBody>
      </p:sp>
      <p:sp>
        <p:nvSpPr>
          <p:cNvPr id="13" name="Text 11"/>
          <p:cNvSpPr/>
          <p:nvPr/>
        </p:nvSpPr>
        <p:spPr>
          <a:xfrm>
            <a:off x="657939" y="2819519"/>
            <a:ext cx="13314521" cy="52649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050"/>
              </a:lnSpc>
              <a:buNone/>
            </a:pPr>
            <a:endParaRPr lang="en-US" sz="1250" dirty="0"/>
          </a:p>
        </p:txBody>
      </p:sp>
      <p:sp>
        <p:nvSpPr>
          <p:cNvPr id="14" name="Shape 12"/>
          <p:cNvSpPr/>
          <p:nvPr/>
        </p:nvSpPr>
        <p:spPr>
          <a:xfrm>
            <a:off x="657939" y="3613234"/>
            <a:ext cx="13314521" cy="28099"/>
          </a:xfrm>
          <a:prstGeom prst="rect">
            <a:avLst/>
          </a:prstGeom>
          <a:solidFill>
            <a:srgbClr val="6F655D">
              <a:alpha val="50000"/>
            </a:srgbClr>
          </a:solidFill>
          <a:ln/>
        </p:spPr>
        <p:txBody>
          <a:bodyPr/>
          <a:lstStyle/>
          <a:p>
            <a:endParaRPr lang="en-GB"/>
          </a:p>
        </p:txBody>
      </p:sp>
      <p:pic>
        <p:nvPicPr>
          <p:cNvPr id="15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57939" y="4011335"/>
            <a:ext cx="3850600" cy="3850600"/>
          </a:xfrm>
          <a:prstGeom prst="rect">
            <a:avLst/>
          </a:prstGeom>
        </p:spPr>
      </p:pic>
      <p:sp>
        <p:nvSpPr>
          <p:cNvPr id="16" name="Text 13"/>
          <p:cNvSpPr/>
          <p:nvPr/>
        </p:nvSpPr>
        <p:spPr>
          <a:xfrm>
            <a:off x="4917400" y="3990737"/>
            <a:ext cx="3678674" cy="411123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3200"/>
              </a:lnSpc>
              <a:buNone/>
            </a:pPr>
            <a:r>
              <a:rPr lang="en-US" sz="2550" dirty="0">
                <a:solidFill>
                  <a:srgbClr val="4B6981"/>
                </a:solidFill>
                <a:latin typeface="Playfair Display Semi Bold" pitchFamily="34" charset="0"/>
                <a:ea typeface="Playfair Display Semi Bold" pitchFamily="34" charset="-122"/>
                <a:cs typeface="Playfair Display Semi Bold" pitchFamily="34" charset="-120"/>
              </a:rPr>
              <a:t>Personal SWOT: </a:t>
            </a:r>
            <a:r>
              <a:rPr lang="en-US" sz="2550" dirty="0">
                <a:solidFill>
                  <a:srgbClr val="CE9B9B"/>
                </a:solidFill>
                <a:latin typeface="Playfair Display Semi Bold" pitchFamily="34" charset="0"/>
                <a:ea typeface="Playfair Display Semi Bold" pitchFamily="34" charset="-122"/>
                <a:cs typeface="Playfair Display Semi Bold" pitchFamily="34" charset="-120"/>
              </a:rPr>
              <a:t>Threats</a:t>
            </a:r>
            <a:endParaRPr lang="en-US" sz="2550" dirty="0"/>
          </a:p>
        </p:txBody>
      </p:sp>
      <p:sp>
        <p:nvSpPr>
          <p:cNvPr id="17" name="Text 14"/>
          <p:cNvSpPr/>
          <p:nvPr/>
        </p:nvSpPr>
        <p:spPr>
          <a:xfrm>
            <a:off x="4917400" y="4467582"/>
            <a:ext cx="2055971" cy="256937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000"/>
              </a:lnSpc>
              <a:buNone/>
            </a:pPr>
            <a:r>
              <a:rPr lang="en-US" sz="1600" dirty="0">
                <a:solidFill>
                  <a:srgbClr val="4B6981"/>
                </a:solidFill>
                <a:latin typeface="Playfair Display Semi Bold" pitchFamily="34" charset="0"/>
                <a:ea typeface="Playfair Display Semi Bold" pitchFamily="34" charset="-122"/>
                <a:cs typeface="Playfair Display Semi Bold" pitchFamily="34" charset="-120"/>
              </a:rPr>
              <a:t>External Threats</a:t>
            </a:r>
            <a:endParaRPr lang="en-US" sz="1600" dirty="0"/>
          </a:p>
        </p:txBody>
      </p:sp>
      <p:pic>
        <p:nvPicPr>
          <p:cNvPr id="18" name="Image 1" descr="preencoded.png"/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4979075" y="4914662"/>
            <a:ext cx="246698" cy="246698"/>
          </a:xfrm>
          <a:prstGeom prst="rect">
            <a:avLst/>
          </a:prstGeom>
        </p:spPr>
      </p:pic>
      <p:sp>
        <p:nvSpPr>
          <p:cNvPr id="19" name="Text 15"/>
          <p:cNvSpPr/>
          <p:nvPr/>
        </p:nvSpPr>
        <p:spPr>
          <a:xfrm>
            <a:off x="5451872" y="4909542"/>
            <a:ext cx="2515195" cy="256937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000"/>
              </a:lnSpc>
              <a:buNone/>
            </a:pPr>
            <a:r>
              <a:rPr lang="en-US" sz="1600" dirty="0">
                <a:solidFill>
                  <a:srgbClr val="6F655D"/>
                </a:solidFill>
                <a:latin typeface="Playfair Display Semi Bold" pitchFamily="34" charset="0"/>
                <a:ea typeface="Playfair Display Semi Bold" pitchFamily="34" charset="-122"/>
                <a:cs typeface="Playfair Display Semi Bold" pitchFamily="34" charset="-120"/>
              </a:rPr>
              <a:t>Reduced Supervision Time</a:t>
            </a:r>
            <a:endParaRPr lang="en-US" sz="1600" dirty="0"/>
          </a:p>
        </p:txBody>
      </p:sp>
      <p:sp>
        <p:nvSpPr>
          <p:cNvPr id="20" name="Text 16"/>
          <p:cNvSpPr/>
          <p:nvPr/>
        </p:nvSpPr>
        <p:spPr>
          <a:xfrm>
            <a:off x="5451872" y="5330904"/>
            <a:ext cx="3894058" cy="52649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050"/>
              </a:lnSpc>
              <a:buNone/>
            </a:pPr>
            <a:r>
              <a:rPr lang="en-US" sz="1250" dirty="0">
                <a:solidFill>
                  <a:srgbClr val="6F655D"/>
                </a:solidFill>
                <a:latin typeface="Public Sans" pitchFamily="34" charset="0"/>
                <a:ea typeface="Public Sans" pitchFamily="34" charset="-122"/>
                <a:cs typeface="Public Sans" pitchFamily="34" charset="-120"/>
              </a:rPr>
              <a:t>Supervision time is reduced when services are busy.</a:t>
            </a:r>
            <a:endParaRPr lang="en-US" sz="1250" dirty="0"/>
          </a:p>
        </p:txBody>
      </p:sp>
      <p:pic>
        <p:nvPicPr>
          <p:cNvPr id="21" name="Image 2" descr="preencoded.png"/>
          <p:cNvPicPr>
            <a:picLocks noChangeAspect="1"/>
          </p:cNvPicPr>
          <p:nvPr/>
        </p:nvPicPr>
        <p:blipFill>
          <a:blip r:embed="rId6"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9613106" y="4914662"/>
            <a:ext cx="246698" cy="246698"/>
          </a:xfrm>
          <a:prstGeom prst="rect">
            <a:avLst/>
          </a:prstGeom>
        </p:spPr>
      </p:pic>
      <p:sp>
        <p:nvSpPr>
          <p:cNvPr id="22" name="Text 17"/>
          <p:cNvSpPr/>
          <p:nvPr/>
        </p:nvSpPr>
        <p:spPr>
          <a:xfrm>
            <a:off x="10085903" y="4909542"/>
            <a:ext cx="3206234" cy="256937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000"/>
              </a:lnSpc>
              <a:buNone/>
            </a:pPr>
            <a:r>
              <a:rPr lang="en-US" sz="1600" dirty="0">
                <a:solidFill>
                  <a:srgbClr val="6F655D"/>
                </a:solidFill>
                <a:latin typeface="Playfair Display Semi Bold" pitchFamily="34" charset="0"/>
                <a:ea typeface="Playfair Display Semi Bold" pitchFamily="34" charset="-122"/>
                <a:cs typeface="Playfair Display Semi Bold" pitchFamily="34" charset="-120"/>
              </a:rPr>
              <a:t>Increasing Employer Expectations</a:t>
            </a:r>
            <a:endParaRPr lang="en-US" sz="1600" dirty="0"/>
          </a:p>
        </p:txBody>
      </p:sp>
      <p:sp>
        <p:nvSpPr>
          <p:cNvPr id="23" name="Text 18"/>
          <p:cNvSpPr/>
          <p:nvPr/>
        </p:nvSpPr>
        <p:spPr>
          <a:xfrm>
            <a:off x="10085903" y="5330904"/>
            <a:ext cx="3894058" cy="52649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050"/>
              </a:lnSpc>
              <a:buNone/>
            </a:pPr>
            <a:r>
              <a:rPr lang="en-US" sz="1250" dirty="0">
                <a:solidFill>
                  <a:srgbClr val="6F655D"/>
                </a:solidFill>
                <a:latin typeface="Public Sans" pitchFamily="34" charset="0"/>
                <a:ea typeface="Public Sans" pitchFamily="34" charset="-122"/>
                <a:cs typeface="Public Sans" pitchFamily="34" charset="-120"/>
              </a:rPr>
              <a:t>Increasing employer expectations for job readiness and values-based recruitment.</a:t>
            </a:r>
            <a:endParaRPr lang="en-US" sz="1250" dirty="0"/>
          </a:p>
        </p:txBody>
      </p:sp>
      <p:pic>
        <p:nvPicPr>
          <p:cNvPr id="24" name="Image 3" descr="preencoded.png"/>
          <p:cNvPicPr>
            <a:picLocks noChangeAspect="1"/>
          </p:cNvPicPr>
          <p:nvPr/>
        </p:nvPicPr>
        <p:blipFill>
          <a:blip r:embed="rId8">
            <a:extLst>
              <a:ext uri="{96DAC541-7B7A-43D3-8B79-37D633B846F1}">
                <asvg:svgBlip xmlns:asvg="http://schemas.microsoft.com/office/drawing/2016/SVG/main" r:embed="rId9"/>
              </a:ext>
            </a:extLst>
          </a:blip>
          <a:stretch>
            <a:fillRect/>
          </a:stretch>
        </p:blipFill>
        <p:spPr>
          <a:xfrm>
            <a:off x="4979075" y="6191488"/>
            <a:ext cx="246698" cy="246698"/>
          </a:xfrm>
          <a:prstGeom prst="rect">
            <a:avLst/>
          </a:prstGeom>
        </p:spPr>
      </p:pic>
      <p:sp>
        <p:nvSpPr>
          <p:cNvPr id="25" name="Text 19"/>
          <p:cNvSpPr/>
          <p:nvPr/>
        </p:nvSpPr>
        <p:spPr>
          <a:xfrm>
            <a:off x="5451872" y="6186368"/>
            <a:ext cx="2516386" cy="256937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000"/>
              </a:lnSpc>
              <a:buNone/>
            </a:pPr>
            <a:r>
              <a:rPr lang="en-US" sz="1600" dirty="0">
                <a:solidFill>
                  <a:srgbClr val="6F655D"/>
                </a:solidFill>
                <a:latin typeface="Playfair Display Semi Bold" pitchFamily="34" charset="0"/>
                <a:ea typeface="Playfair Display Semi Bold" pitchFamily="34" charset="-122"/>
                <a:cs typeface="Playfair Display Semi Bold" pitchFamily="34" charset="-120"/>
              </a:rPr>
              <a:t>Continuous Policy Updates</a:t>
            </a:r>
            <a:endParaRPr lang="en-US" sz="1600" dirty="0"/>
          </a:p>
        </p:txBody>
      </p:sp>
      <p:sp>
        <p:nvSpPr>
          <p:cNvPr id="26" name="Text 20"/>
          <p:cNvSpPr/>
          <p:nvPr/>
        </p:nvSpPr>
        <p:spPr>
          <a:xfrm>
            <a:off x="5451872" y="6607731"/>
            <a:ext cx="8528090" cy="263247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050"/>
              </a:lnSpc>
              <a:buNone/>
            </a:pPr>
            <a:r>
              <a:rPr lang="en-US" sz="1250" dirty="0">
                <a:solidFill>
                  <a:srgbClr val="6F655D"/>
                </a:solidFill>
                <a:latin typeface="Public Sans" pitchFamily="34" charset="0"/>
                <a:ea typeface="Public Sans" pitchFamily="34" charset="-122"/>
                <a:cs typeface="Public Sans" pitchFamily="34" charset="-120"/>
              </a:rPr>
              <a:t>Policies and standards are continuously updated.</a:t>
            </a:r>
            <a:endParaRPr lang="en-US" sz="125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595360" y="0"/>
            <a:ext cx="6035040" cy="8229600"/>
          </a:xfrm>
          <a:prstGeom prst="rect">
            <a:avLst/>
          </a:prstGeom>
        </p:spPr>
      </p:pic>
      <p:sp>
        <p:nvSpPr>
          <p:cNvPr id="3" name="Text 0"/>
          <p:cNvSpPr/>
          <p:nvPr/>
        </p:nvSpPr>
        <p:spPr>
          <a:xfrm>
            <a:off x="793790" y="1560314"/>
            <a:ext cx="4961811" cy="62007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4850"/>
              </a:lnSpc>
              <a:buNone/>
            </a:pPr>
            <a:r>
              <a:rPr lang="en-US" sz="3900" dirty="0">
                <a:solidFill>
                  <a:srgbClr val="4B6981"/>
                </a:solidFill>
                <a:latin typeface="Playfair Display Semi Bold" pitchFamily="34" charset="0"/>
                <a:ea typeface="Playfair Display Semi Bold" pitchFamily="34" charset="-122"/>
                <a:cs typeface="Playfair Display Semi Bold" pitchFamily="34" charset="-120"/>
              </a:rPr>
              <a:t>Action Plan: </a:t>
            </a:r>
            <a:r>
              <a:rPr lang="en-US" sz="3900" dirty="0">
                <a:solidFill>
                  <a:srgbClr val="BCB4DC"/>
                </a:solidFill>
                <a:latin typeface="Playfair Display Semi Bold" pitchFamily="34" charset="0"/>
                <a:ea typeface="Playfair Display Semi Bold" pitchFamily="34" charset="-122"/>
                <a:cs typeface="Playfair Display Semi Bold" pitchFamily="34" charset="-120"/>
              </a:rPr>
              <a:t>Timeline</a:t>
            </a:r>
            <a:endParaRPr lang="en-US" sz="3900" dirty="0"/>
          </a:p>
        </p:txBody>
      </p:sp>
      <p:sp>
        <p:nvSpPr>
          <p:cNvPr id="4" name="Shape 1"/>
          <p:cNvSpPr/>
          <p:nvPr/>
        </p:nvSpPr>
        <p:spPr>
          <a:xfrm>
            <a:off x="1017032" y="2478048"/>
            <a:ext cx="22860" cy="4191238"/>
          </a:xfrm>
          <a:prstGeom prst="roundRect">
            <a:avLst>
              <a:gd name="adj" fmla="val 364651"/>
            </a:avLst>
          </a:prstGeom>
          <a:solidFill>
            <a:srgbClr val="000000">
              <a:alpha val="8000"/>
            </a:srgbClr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5" name="Shape 2"/>
          <p:cNvSpPr/>
          <p:nvPr/>
        </p:nvSpPr>
        <p:spPr>
          <a:xfrm>
            <a:off x="1217414" y="2689860"/>
            <a:ext cx="595313" cy="22860"/>
          </a:xfrm>
          <a:prstGeom prst="roundRect">
            <a:avLst>
              <a:gd name="adj" fmla="val 364651"/>
            </a:avLst>
          </a:prstGeom>
          <a:solidFill>
            <a:srgbClr val="C7A8A8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6" name="Shape 3"/>
          <p:cNvSpPr/>
          <p:nvPr/>
        </p:nvSpPr>
        <p:spPr>
          <a:xfrm>
            <a:off x="793790" y="2478048"/>
            <a:ext cx="446484" cy="446484"/>
          </a:xfrm>
          <a:prstGeom prst="roundRect">
            <a:avLst>
              <a:gd name="adj" fmla="val 18670"/>
            </a:avLst>
          </a:prstGeom>
          <a:solidFill>
            <a:srgbClr val="E1C2C2">
              <a:alpha val="50000"/>
            </a:srgbClr>
          </a:solidFill>
          <a:ln w="7620">
            <a:solidFill>
              <a:srgbClr val="C7A8A8"/>
            </a:solidFill>
            <a:prstDash val="solid"/>
          </a:ln>
          <a:effectLst>
            <a:outerShdw dist="17780" dir="2700000" algn="bl" rotWithShape="0">
              <a:srgbClr val="C7A8A8">
                <a:alpha val="100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7" name="Text 4"/>
          <p:cNvSpPr/>
          <p:nvPr/>
        </p:nvSpPr>
        <p:spPr>
          <a:xfrm>
            <a:off x="868204" y="2515255"/>
            <a:ext cx="297656" cy="37207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ctr">
              <a:lnSpc>
                <a:spcPts val="23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Playfair Display Semi Bold" pitchFamily="34" charset="0"/>
                <a:ea typeface="Playfair Display Semi Bold" pitchFamily="34" charset="-122"/>
                <a:cs typeface="Playfair Display Semi Bold" pitchFamily="34" charset="-120"/>
              </a:rPr>
              <a:t>1</a:t>
            </a:r>
            <a:endParaRPr lang="en-US" sz="2300" dirty="0"/>
          </a:p>
        </p:txBody>
      </p:sp>
      <p:sp>
        <p:nvSpPr>
          <p:cNvPr id="8" name="Text 5"/>
          <p:cNvSpPr/>
          <p:nvPr/>
        </p:nvSpPr>
        <p:spPr>
          <a:xfrm>
            <a:off x="2009418" y="2546271"/>
            <a:ext cx="2480905" cy="31015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400"/>
              </a:lnSpc>
              <a:buNone/>
            </a:pPr>
            <a:r>
              <a:rPr lang="en-US" sz="1950" dirty="0">
                <a:solidFill>
                  <a:srgbClr val="6F655D"/>
                </a:solidFill>
                <a:latin typeface="Playfair Display Semi Bold" pitchFamily="34" charset="0"/>
                <a:ea typeface="Playfair Display Semi Bold" pitchFamily="34" charset="-122"/>
                <a:cs typeface="Playfair Display Semi Bold" pitchFamily="34" charset="-120"/>
              </a:rPr>
              <a:t>0 to 2 Months</a:t>
            </a:r>
            <a:endParaRPr lang="en-US" sz="1950" dirty="0"/>
          </a:p>
        </p:txBody>
      </p:sp>
      <p:sp>
        <p:nvSpPr>
          <p:cNvPr id="9" name="Text 6"/>
          <p:cNvSpPr/>
          <p:nvPr/>
        </p:nvSpPr>
        <p:spPr>
          <a:xfrm>
            <a:off x="2009418" y="2975491"/>
            <a:ext cx="6340793" cy="63507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500"/>
              </a:lnSpc>
              <a:buNone/>
            </a:pPr>
            <a:r>
              <a:rPr lang="en-US" sz="1550" dirty="0">
                <a:solidFill>
                  <a:srgbClr val="6F655D"/>
                </a:solidFill>
                <a:latin typeface="Public Sans" pitchFamily="34" charset="0"/>
                <a:ea typeface="Public Sans" pitchFamily="34" charset="-122"/>
                <a:cs typeface="Public Sans" pitchFamily="34" charset="-120"/>
              </a:rPr>
              <a:t>Induction, begin the Care Certificate workbook, and practice SBAR each shift (Skills for Care, 2025; NHS England, 2017).</a:t>
            </a:r>
            <a:endParaRPr lang="en-US" sz="1550" dirty="0"/>
          </a:p>
        </p:txBody>
      </p:sp>
      <p:sp>
        <p:nvSpPr>
          <p:cNvPr id="10" name="Shape 7"/>
          <p:cNvSpPr/>
          <p:nvPr/>
        </p:nvSpPr>
        <p:spPr>
          <a:xfrm>
            <a:off x="1217414" y="4219218"/>
            <a:ext cx="595313" cy="22860"/>
          </a:xfrm>
          <a:prstGeom prst="roundRect">
            <a:avLst>
              <a:gd name="adj" fmla="val 364651"/>
            </a:avLst>
          </a:prstGeom>
          <a:solidFill>
            <a:srgbClr val="B2AAD2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1" name="Shape 8"/>
          <p:cNvSpPr/>
          <p:nvPr/>
        </p:nvSpPr>
        <p:spPr>
          <a:xfrm>
            <a:off x="793790" y="4007406"/>
            <a:ext cx="446484" cy="446484"/>
          </a:xfrm>
          <a:prstGeom prst="roundRect">
            <a:avLst>
              <a:gd name="adj" fmla="val 18670"/>
            </a:avLst>
          </a:prstGeom>
          <a:solidFill>
            <a:srgbClr val="CCC4EC">
              <a:alpha val="50000"/>
            </a:srgbClr>
          </a:solidFill>
          <a:ln w="7620">
            <a:solidFill>
              <a:srgbClr val="B2AAD2"/>
            </a:solidFill>
            <a:prstDash val="solid"/>
          </a:ln>
          <a:effectLst>
            <a:outerShdw dist="17780" dir="2700000" algn="bl" rotWithShape="0">
              <a:srgbClr val="B2AAD2">
                <a:alpha val="100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2" name="Text 9"/>
          <p:cNvSpPr/>
          <p:nvPr/>
        </p:nvSpPr>
        <p:spPr>
          <a:xfrm>
            <a:off x="868204" y="4044613"/>
            <a:ext cx="297656" cy="37207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ctr">
              <a:lnSpc>
                <a:spcPts val="23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Playfair Display Semi Bold" pitchFamily="34" charset="0"/>
                <a:ea typeface="Playfair Display Semi Bold" pitchFamily="34" charset="-122"/>
                <a:cs typeface="Playfair Display Semi Bold" pitchFamily="34" charset="-120"/>
              </a:rPr>
              <a:t>2</a:t>
            </a:r>
            <a:endParaRPr lang="en-US" sz="2300" dirty="0"/>
          </a:p>
        </p:txBody>
      </p:sp>
      <p:sp>
        <p:nvSpPr>
          <p:cNvPr id="13" name="Text 10"/>
          <p:cNvSpPr/>
          <p:nvPr/>
        </p:nvSpPr>
        <p:spPr>
          <a:xfrm>
            <a:off x="2009418" y="4075628"/>
            <a:ext cx="2480905" cy="31015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400"/>
              </a:lnSpc>
              <a:buNone/>
            </a:pPr>
            <a:r>
              <a:rPr lang="en-US" sz="1950" dirty="0">
                <a:solidFill>
                  <a:srgbClr val="6F655D"/>
                </a:solidFill>
                <a:latin typeface="Playfair Display Semi Bold" pitchFamily="34" charset="0"/>
                <a:ea typeface="Playfair Display Semi Bold" pitchFamily="34" charset="-122"/>
                <a:cs typeface="Playfair Display Semi Bold" pitchFamily="34" charset="-120"/>
              </a:rPr>
              <a:t>3 to 6 Months</a:t>
            </a:r>
            <a:endParaRPr lang="en-US" sz="1950" dirty="0"/>
          </a:p>
        </p:txBody>
      </p:sp>
      <p:sp>
        <p:nvSpPr>
          <p:cNvPr id="14" name="Text 11"/>
          <p:cNvSpPr/>
          <p:nvPr/>
        </p:nvSpPr>
        <p:spPr>
          <a:xfrm>
            <a:off x="2009418" y="4504849"/>
            <a:ext cx="6340793" cy="63507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500"/>
              </a:lnSpc>
              <a:buNone/>
            </a:pPr>
            <a:r>
              <a:rPr lang="en-US" sz="1550" dirty="0">
                <a:solidFill>
                  <a:srgbClr val="6F655D"/>
                </a:solidFill>
                <a:latin typeface="Public Sans" pitchFamily="34" charset="0"/>
                <a:ea typeface="Public Sans" pitchFamily="34" charset="-122"/>
                <a:cs typeface="Public Sans" pitchFamily="34" charset="-120"/>
              </a:rPr>
              <a:t>Continue building competencies and refining documentation skills with regular mentor feedback.</a:t>
            </a:r>
            <a:endParaRPr lang="en-US" sz="1550" dirty="0"/>
          </a:p>
        </p:txBody>
      </p:sp>
      <p:sp>
        <p:nvSpPr>
          <p:cNvPr id="15" name="Shape 12"/>
          <p:cNvSpPr/>
          <p:nvPr/>
        </p:nvSpPr>
        <p:spPr>
          <a:xfrm>
            <a:off x="1217414" y="5748576"/>
            <a:ext cx="595313" cy="22860"/>
          </a:xfrm>
          <a:prstGeom prst="roundRect">
            <a:avLst>
              <a:gd name="adj" fmla="val 364651"/>
            </a:avLst>
          </a:prstGeom>
          <a:solidFill>
            <a:srgbClr val="9AC0CA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6" name="Shape 13"/>
          <p:cNvSpPr/>
          <p:nvPr/>
        </p:nvSpPr>
        <p:spPr>
          <a:xfrm>
            <a:off x="793790" y="5536763"/>
            <a:ext cx="446484" cy="446484"/>
          </a:xfrm>
          <a:prstGeom prst="roundRect">
            <a:avLst>
              <a:gd name="adj" fmla="val 18670"/>
            </a:avLst>
          </a:prstGeom>
          <a:solidFill>
            <a:srgbClr val="B4DAE4">
              <a:alpha val="50000"/>
            </a:srgbClr>
          </a:solidFill>
          <a:ln w="7620">
            <a:solidFill>
              <a:srgbClr val="9AC0CA"/>
            </a:solidFill>
            <a:prstDash val="solid"/>
          </a:ln>
          <a:effectLst>
            <a:outerShdw dist="17780" dir="2700000" algn="bl" rotWithShape="0">
              <a:srgbClr val="9AC0CA">
                <a:alpha val="100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7" name="Text 14"/>
          <p:cNvSpPr/>
          <p:nvPr/>
        </p:nvSpPr>
        <p:spPr>
          <a:xfrm>
            <a:off x="868204" y="5573970"/>
            <a:ext cx="297656" cy="37207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ctr">
              <a:lnSpc>
                <a:spcPts val="23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Playfair Display Semi Bold" pitchFamily="34" charset="0"/>
                <a:ea typeface="Playfair Display Semi Bold" pitchFamily="34" charset="-122"/>
                <a:cs typeface="Playfair Display Semi Bold" pitchFamily="34" charset="-120"/>
              </a:rPr>
              <a:t>3</a:t>
            </a:r>
            <a:endParaRPr lang="en-US" sz="2300" dirty="0"/>
          </a:p>
        </p:txBody>
      </p:sp>
      <p:sp>
        <p:nvSpPr>
          <p:cNvPr id="18" name="Text 15"/>
          <p:cNvSpPr/>
          <p:nvPr/>
        </p:nvSpPr>
        <p:spPr>
          <a:xfrm>
            <a:off x="2009418" y="5604986"/>
            <a:ext cx="2480905" cy="31015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400"/>
              </a:lnSpc>
              <a:buNone/>
            </a:pPr>
            <a:r>
              <a:rPr lang="en-US" sz="1950" dirty="0">
                <a:solidFill>
                  <a:srgbClr val="6F655D"/>
                </a:solidFill>
                <a:latin typeface="Playfair Display Semi Bold" pitchFamily="34" charset="0"/>
                <a:ea typeface="Playfair Display Semi Bold" pitchFamily="34" charset="-122"/>
                <a:cs typeface="Playfair Display Semi Bold" pitchFamily="34" charset="-120"/>
              </a:rPr>
              <a:t>6 to 12 Months</a:t>
            </a:r>
            <a:endParaRPr lang="en-US" sz="1950" dirty="0"/>
          </a:p>
        </p:txBody>
      </p:sp>
      <p:sp>
        <p:nvSpPr>
          <p:cNvPr id="19" name="Text 16"/>
          <p:cNvSpPr/>
          <p:nvPr/>
        </p:nvSpPr>
        <p:spPr>
          <a:xfrm>
            <a:off x="2009418" y="6034207"/>
            <a:ext cx="6340793" cy="63507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500"/>
              </a:lnSpc>
              <a:buNone/>
            </a:pPr>
            <a:r>
              <a:rPr lang="en-US" sz="1550" dirty="0">
                <a:solidFill>
                  <a:srgbClr val="6F655D"/>
                </a:solidFill>
                <a:latin typeface="Public Sans" pitchFamily="34" charset="0"/>
                <a:ea typeface="Public Sans" pitchFamily="34" charset="-122"/>
                <a:cs typeface="Public Sans" pitchFamily="34" charset="-120"/>
              </a:rPr>
              <a:t>Complete all standards, update SWOT, and prepare a portfolio for progression (Skills for Care, 2025).</a:t>
            </a:r>
            <a:endParaRPr lang="en-US" sz="155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793790" y="2043708"/>
            <a:ext cx="4961811" cy="62007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4850"/>
              </a:lnSpc>
              <a:buNone/>
            </a:pPr>
            <a:r>
              <a:rPr lang="en-US" sz="3900" dirty="0">
                <a:solidFill>
                  <a:srgbClr val="4B6981"/>
                </a:solidFill>
                <a:latin typeface="Playfair Display Semi Bold" pitchFamily="34" charset="0"/>
                <a:ea typeface="Playfair Display Semi Bold" pitchFamily="34" charset="-122"/>
                <a:cs typeface="Playfair Display Semi Bold" pitchFamily="34" charset="-120"/>
              </a:rPr>
              <a:t>Gathering Evidence</a:t>
            </a:r>
            <a:endParaRPr lang="en-US" sz="3900" dirty="0"/>
          </a:p>
        </p:txBody>
      </p:sp>
      <p:sp>
        <p:nvSpPr>
          <p:cNvPr id="3" name="Text 1"/>
          <p:cNvSpPr/>
          <p:nvPr/>
        </p:nvSpPr>
        <p:spPr>
          <a:xfrm>
            <a:off x="793790" y="3159800"/>
            <a:ext cx="3895487" cy="31015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400"/>
              </a:lnSpc>
              <a:buNone/>
            </a:pPr>
            <a:r>
              <a:rPr lang="en-US" sz="1950" dirty="0">
                <a:solidFill>
                  <a:srgbClr val="4B6981"/>
                </a:solidFill>
                <a:latin typeface="Playfair Display Semi Bold" pitchFamily="34" charset="0"/>
                <a:ea typeface="Playfair Display Semi Bold" pitchFamily="34" charset="-122"/>
                <a:cs typeface="Playfair Display Semi Bold" pitchFamily="34" charset="-120"/>
              </a:rPr>
              <a:t>Evidence Collection Requirements</a:t>
            </a:r>
            <a:endParaRPr lang="en-US" sz="1950" dirty="0"/>
          </a:p>
        </p:txBody>
      </p:sp>
      <p:sp>
        <p:nvSpPr>
          <p:cNvPr id="4" name="Text 2"/>
          <p:cNvSpPr/>
          <p:nvPr/>
        </p:nvSpPr>
        <p:spPr>
          <a:xfrm>
            <a:off x="793790" y="3668316"/>
            <a:ext cx="7632025" cy="158769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500"/>
              </a:lnSpc>
              <a:buNone/>
            </a:pPr>
            <a:r>
              <a:rPr lang="en-US" sz="1550" dirty="0">
                <a:solidFill>
                  <a:srgbClr val="6F655D"/>
                </a:solidFill>
                <a:latin typeface="Public Sans" pitchFamily="34" charset="0"/>
                <a:ea typeface="Public Sans" pitchFamily="34" charset="-122"/>
                <a:cs typeface="Public Sans" pitchFamily="34" charset="-120"/>
              </a:rPr>
              <a:t>You should gather evidence, including signed competencies and self-assessment documents. Additionally, collect two mentor-checked notes from each shift over a one-month period. Finally, examples of SBAR, along with short, 100-150 word reflective extracts on SDM, are also required. (Skills for Care, 2015; NHS England, 2017; NICE, 2021).</a:t>
            </a:r>
            <a:endParaRPr lang="en-US" sz="1550" dirty="0"/>
          </a:p>
        </p:txBody>
      </p:sp>
      <p:pic>
        <p:nvPicPr>
          <p:cNvPr id="5" name="Image 0" descr="preencoded.png"/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8917543" y="3184684"/>
            <a:ext cx="396835" cy="396835"/>
          </a:xfrm>
          <a:prstGeom prst="rect">
            <a:avLst/>
          </a:prstGeom>
        </p:spPr>
      </p:pic>
      <p:sp>
        <p:nvSpPr>
          <p:cNvPr id="6" name="Text 3"/>
          <p:cNvSpPr/>
          <p:nvPr/>
        </p:nvSpPr>
        <p:spPr>
          <a:xfrm>
            <a:off x="9562386" y="3252907"/>
            <a:ext cx="2480905" cy="31015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400"/>
              </a:lnSpc>
              <a:buNone/>
            </a:pPr>
            <a:r>
              <a:rPr lang="en-US" sz="1950" dirty="0">
                <a:solidFill>
                  <a:srgbClr val="6F655D"/>
                </a:solidFill>
                <a:latin typeface="Playfair Display Semi Bold" pitchFamily="34" charset="0"/>
                <a:ea typeface="Playfair Display Semi Bold" pitchFamily="34" charset="-122"/>
                <a:cs typeface="Playfair Display Semi Bold" pitchFamily="34" charset="-120"/>
              </a:rPr>
              <a:t>Signed Competencies</a:t>
            </a:r>
            <a:endParaRPr lang="en-US" sz="1950" dirty="0"/>
          </a:p>
        </p:txBody>
      </p:sp>
      <p:pic>
        <p:nvPicPr>
          <p:cNvPr id="7" name="Image 1" descr="preencoded.png"/>
          <p:cNvPicPr>
            <a:picLocks noChangeAspect="1"/>
          </p:cNvPicPr>
          <p:nvPr/>
        </p:nvPicPr>
        <p:blipFill>
          <a:blip r:embed="rId5"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8917543" y="3978354"/>
            <a:ext cx="396835" cy="396835"/>
          </a:xfrm>
          <a:prstGeom prst="rect">
            <a:avLst/>
          </a:prstGeom>
        </p:spPr>
      </p:pic>
      <p:sp>
        <p:nvSpPr>
          <p:cNvPr id="8" name="Text 4"/>
          <p:cNvSpPr/>
          <p:nvPr/>
        </p:nvSpPr>
        <p:spPr>
          <a:xfrm>
            <a:off x="9562386" y="4046577"/>
            <a:ext cx="2626638" cy="31015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400"/>
              </a:lnSpc>
              <a:buNone/>
            </a:pPr>
            <a:r>
              <a:rPr lang="en-US" sz="1950" dirty="0">
                <a:solidFill>
                  <a:srgbClr val="6F655D"/>
                </a:solidFill>
                <a:latin typeface="Playfair Display Semi Bold" pitchFamily="34" charset="0"/>
                <a:ea typeface="Playfair Display Semi Bold" pitchFamily="34" charset="-122"/>
                <a:cs typeface="Playfair Display Semi Bold" pitchFamily="34" charset="-120"/>
              </a:rPr>
              <a:t>Mentor-Checked Notes</a:t>
            </a:r>
            <a:endParaRPr lang="en-US" sz="1950" dirty="0"/>
          </a:p>
        </p:txBody>
      </p:sp>
      <p:pic>
        <p:nvPicPr>
          <p:cNvPr id="9" name="Image 2" descr="preencoded.png"/>
          <p:cNvPicPr>
            <a:picLocks noChangeAspect="1"/>
          </p:cNvPicPr>
          <p:nvPr/>
        </p:nvPicPr>
        <p:blipFill>
          <a:blip r:embed="rId7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8917543" y="4772025"/>
            <a:ext cx="396835" cy="396835"/>
          </a:xfrm>
          <a:prstGeom prst="rect">
            <a:avLst/>
          </a:prstGeom>
        </p:spPr>
      </p:pic>
      <p:sp>
        <p:nvSpPr>
          <p:cNvPr id="10" name="Text 5"/>
          <p:cNvSpPr/>
          <p:nvPr/>
        </p:nvSpPr>
        <p:spPr>
          <a:xfrm>
            <a:off x="9562386" y="4840248"/>
            <a:ext cx="2480905" cy="31015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400"/>
              </a:lnSpc>
              <a:buNone/>
            </a:pPr>
            <a:r>
              <a:rPr lang="en-US" sz="1950" dirty="0">
                <a:solidFill>
                  <a:srgbClr val="6F655D"/>
                </a:solidFill>
                <a:latin typeface="Playfair Display Semi Bold" pitchFamily="34" charset="0"/>
                <a:ea typeface="Playfair Display Semi Bold" pitchFamily="34" charset="-122"/>
                <a:cs typeface="Playfair Display Semi Bold" pitchFamily="34" charset="-120"/>
              </a:rPr>
              <a:t>SBAR Examples</a:t>
            </a:r>
            <a:endParaRPr lang="en-US" sz="1950" dirty="0"/>
          </a:p>
        </p:txBody>
      </p:sp>
      <p:pic>
        <p:nvPicPr>
          <p:cNvPr id="11" name="Image 3" descr="preencoded.png"/>
          <p:cNvPicPr>
            <a:picLocks noChangeAspect="1"/>
          </p:cNvPicPr>
          <p:nvPr/>
        </p:nvPicPr>
        <p:blipFill>
          <a:blip r:embed="rId9">
            <a:extLs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p:blipFill>
        <p:spPr>
          <a:xfrm>
            <a:off x="8917543" y="5565696"/>
            <a:ext cx="396835" cy="396835"/>
          </a:xfrm>
          <a:prstGeom prst="rect">
            <a:avLst/>
          </a:prstGeom>
        </p:spPr>
      </p:pic>
      <p:sp>
        <p:nvSpPr>
          <p:cNvPr id="12" name="Text 6"/>
          <p:cNvSpPr/>
          <p:nvPr/>
        </p:nvSpPr>
        <p:spPr>
          <a:xfrm>
            <a:off x="9562386" y="5633918"/>
            <a:ext cx="2480905" cy="31015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400"/>
              </a:lnSpc>
              <a:buNone/>
            </a:pPr>
            <a:r>
              <a:rPr lang="en-US" sz="1950" dirty="0">
                <a:solidFill>
                  <a:srgbClr val="6F655D"/>
                </a:solidFill>
                <a:latin typeface="Playfair Display Semi Bold" pitchFamily="34" charset="0"/>
                <a:ea typeface="Playfair Display Semi Bold" pitchFamily="34" charset="-122"/>
                <a:cs typeface="Playfair Display Semi Bold" pitchFamily="34" charset="-120"/>
              </a:rPr>
              <a:t>SDM Reflections</a:t>
            </a:r>
            <a:endParaRPr lang="en-US" sz="195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4630400" cy="2728913"/>
          </a:xfrm>
          <a:prstGeom prst="rect">
            <a:avLst/>
          </a:prstGeom>
        </p:spPr>
      </p:pic>
      <p:sp>
        <p:nvSpPr>
          <p:cNvPr id="3" name="Text 0"/>
          <p:cNvSpPr/>
          <p:nvPr/>
        </p:nvSpPr>
        <p:spPr>
          <a:xfrm>
            <a:off x="793790" y="3786188"/>
            <a:ext cx="6847284" cy="855821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6700"/>
              </a:lnSpc>
              <a:buNone/>
            </a:pPr>
            <a:r>
              <a:rPr lang="en-US" sz="5350" dirty="0">
                <a:solidFill>
                  <a:srgbClr val="B05B5C"/>
                </a:solidFill>
                <a:latin typeface="Playfair Display Semi Bold" pitchFamily="34" charset="0"/>
                <a:ea typeface="Playfair Display Semi Bold" pitchFamily="34" charset="-122"/>
                <a:cs typeface="Playfair Display Semi Bold" pitchFamily="34" charset="-120"/>
              </a:rPr>
              <a:t>Conclusion</a:t>
            </a:r>
            <a:endParaRPr lang="en-US" sz="5350" dirty="0"/>
          </a:p>
        </p:txBody>
      </p:sp>
      <p:sp>
        <p:nvSpPr>
          <p:cNvPr id="4" name="Text 1"/>
          <p:cNvSpPr/>
          <p:nvPr/>
        </p:nvSpPr>
        <p:spPr>
          <a:xfrm>
            <a:off x="793790" y="4939665"/>
            <a:ext cx="9043511" cy="496133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3900"/>
              </a:lnSpc>
              <a:buNone/>
            </a:pPr>
            <a:r>
              <a:rPr lang="en-US" sz="3100" dirty="0">
                <a:solidFill>
                  <a:srgbClr val="4B6981"/>
                </a:solidFill>
                <a:latin typeface="Playfair Display Semi Bold" pitchFamily="34" charset="0"/>
                <a:ea typeface="Playfair Display Semi Bold" pitchFamily="34" charset="-122"/>
                <a:cs typeface="Playfair Display Semi Bold" pitchFamily="34" charset="-120"/>
              </a:rPr>
              <a:t>Linking Strengths, Weaknesses and Opportunities</a:t>
            </a:r>
            <a:endParaRPr lang="en-US" sz="3100" dirty="0"/>
          </a:p>
        </p:txBody>
      </p:sp>
      <p:sp>
        <p:nvSpPr>
          <p:cNvPr id="5" name="Text 2"/>
          <p:cNvSpPr/>
          <p:nvPr/>
        </p:nvSpPr>
        <p:spPr>
          <a:xfrm>
            <a:off x="793790" y="5733455"/>
            <a:ext cx="13042821" cy="119086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3100"/>
              </a:lnSpc>
              <a:buNone/>
            </a:pPr>
            <a:r>
              <a:rPr lang="en-US" sz="1950" dirty="0">
                <a:solidFill>
                  <a:srgbClr val="6F655D"/>
                </a:solidFill>
                <a:latin typeface="Public Sans" pitchFamily="34" charset="0"/>
                <a:ea typeface="Public Sans" pitchFamily="34" charset="-122"/>
                <a:cs typeface="Public Sans" pitchFamily="34" charset="-120"/>
              </a:rPr>
              <a:t>To conclude, strengths, weaknesses, and opportunities can be effectively linked using the Care Certificate, SBAR, and SDM. This integration aims to make care safer and more person-centred, while demonstrating readiness for professional progression (CIPD, 2025; Skills for Care, 2025; NICE, 2021).</a:t>
            </a:r>
            <a:endParaRPr lang="en-US" sz="195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628650" y="439102"/>
            <a:ext cx="3929420" cy="491133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3850"/>
              </a:lnSpc>
              <a:buNone/>
            </a:pPr>
            <a:r>
              <a:rPr lang="en-US" sz="3050" dirty="0">
                <a:solidFill>
                  <a:srgbClr val="4B6981"/>
                </a:solidFill>
                <a:latin typeface="Playfair Display Semi Bold" pitchFamily="34" charset="0"/>
                <a:ea typeface="Playfair Display Semi Bold" pitchFamily="34" charset="-122"/>
                <a:cs typeface="Playfair Display Semi Bold" pitchFamily="34" charset="-120"/>
              </a:rPr>
              <a:t>References</a:t>
            </a:r>
            <a:endParaRPr lang="en-US" sz="3050" dirty="0"/>
          </a:p>
        </p:txBody>
      </p:sp>
      <p:sp>
        <p:nvSpPr>
          <p:cNvPr id="3" name="Text 1"/>
          <p:cNvSpPr/>
          <p:nvPr/>
        </p:nvSpPr>
        <p:spPr>
          <a:xfrm>
            <a:off x="628650" y="1244560"/>
            <a:ext cx="13373100" cy="25146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950"/>
              </a:lnSpc>
              <a:buNone/>
            </a:pPr>
            <a:r>
              <a:rPr lang="en-US" sz="1200" dirty="0">
                <a:solidFill>
                  <a:srgbClr val="6F655D"/>
                </a:solidFill>
                <a:latin typeface="Public Sans" pitchFamily="34" charset="0"/>
                <a:ea typeface="Public Sans" pitchFamily="34" charset="-122"/>
                <a:cs typeface="Public Sans" pitchFamily="34" charset="-120"/>
              </a:rPr>
              <a:t>CIPD (2025) </a:t>
            </a:r>
            <a:r>
              <a:rPr lang="en-US" sz="1200" i="1" dirty="0">
                <a:solidFill>
                  <a:srgbClr val="6F655D"/>
                </a:solidFill>
                <a:latin typeface="Public Sans" pitchFamily="34" charset="0"/>
                <a:ea typeface="Public Sans" pitchFamily="34" charset="-122"/>
                <a:cs typeface="Public Sans" pitchFamily="34" charset="-120"/>
              </a:rPr>
              <a:t>SWOT analysis – factsheet</a:t>
            </a:r>
            <a:r>
              <a:rPr lang="en-US" sz="1200" dirty="0">
                <a:solidFill>
                  <a:srgbClr val="6F655D"/>
                </a:solidFill>
                <a:latin typeface="Public Sans" pitchFamily="34" charset="0"/>
                <a:ea typeface="Public Sans" pitchFamily="34" charset="-122"/>
                <a:cs typeface="Public Sans" pitchFamily="34" charset="-120"/>
              </a:rPr>
              <a:t>. Available at: </a:t>
            </a:r>
            <a:r>
              <a:rPr lang="en-US" sz="1200" u="sng" dirty="0">
                <a:solidFill>
                  <a:srgbClr val="BE7C7B"/>
                </a:solidFill>
                <a:latin typeface="Public Sans" pitchFamily="34" charset="0"/>
                <a:ea typeface="Public Sans" pitchFamily="34" charset="-122"/>
                <a:cs typeface="Public Sans" pitchFamily="34" charset="-120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https://www.cipd.org/uk/knowledge/factsheets/swot-analysis-factsheet/</a:t>
            </a:r>
            <a:r>
              <a:rPr lang="en-US" sz="1200" dirty="0">
                <a:solidFill>
                  <a:srgbClr val="6F655D"/>
                </a:solidFill>
                <a:latin typeface="Public Sans" pitchFamily="34" charset="0"/>
                <a:ea typeface="Public Sans" pitchFamily="34" charset="-122"/>
                <a:cs typeface="Public Sans" pitchFamily="34" charset="-120"/>
              </a:rPr>
              <a:t> (Accessed: 9 November 2025). </a:t>
            </a:r>
            <a:r>
              <a:rPr lang="en-US" sz="1200" u="sng" dirty="0">
                <a:solidFill>
                  <a:srgbClr val="BE7C7B"/>
                </a:solidFill>
                <a:latin typeface="Public Sans" pitchFamily="34" charset="0"/>
                <a:ea typeface="Public Sans" pitchFamily="34" charset="-122"/>
                <a:cs typeface="Public Sans" pitchFamily="34" charset="-120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</a:t>
            </a:r>
            <a:endParaRPr lang="en-US" sz="1200" dirty="0"/>
          </a:p>
        </p:txBody>
      </p:sp>
      <p:sp>
        <p:nvSpPr>
          <p:cNvPr id="4" name="Text 2"/>
          <p:cNvSpPr/>
          <p:nvPr/>
        </p:nvSpPr>
        <p:spPr>
          <a:xfrm>
            <a:off x="628650" y="1672828"/>
            <a:ext cx="1337310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1950"/>
              </a:lnSpc>
              <a:buNone/>
            </a:pPr>
            <a:r>
              <a:rPr lang="en-US" sz="1200" dirty="0">
                <a:solidFill>
                  <a:srgbClr val="6F655D"/>
                </a:solidFill>
                <a:latin typeface="Public Sans" pitchFamily="34" charset="0"/>
                <a:ea typeface="Public Sans" pitchFamily="34" charset="-122"/>
                <a:cs typeface="Public Sans" pitchFamily="34" charset="-120"/>
              </a:rPr>
              <a:t>CIPD (2024) </a:t>
            </a:r>
            <a:r>
              <a:rPr lang="en-US" sz="1200" i="1" dirty="0">
                <a:solidFill>
                  <a:srgbClr val="6F655D"/>
                </a:solidFill>
                <a:latin typeface="Public Sans" pitchFamily="34" charset="0"/>
                <a:ea typeface="Public Sans" pitchFamily="34" charset="-122"/>
                <a:cs typeface="Public Sans" pitchFamily="34" charset="-120"/>
              </a:rPr>
              <a:t>SWOT analysis template</a:t>
            </a:r>
            <a:r>
              <a:rPr lang="en-US" sz="1200" dirty="0">
                <a:solidFill>
                  <a:srgbClr val="6F655D"/>
                </a:solidFill>
                <a:latin typeface="Public Sans" pitchFamily="34" charset="0"/>
                <a:ea typeface="Public Sans" pitchFamily="34" charset="-122"/>
                <a:cs typeface="Public Sans" pitchFamily="34" charset="-120"/>
              </a:rPr>
              <a:t>. Available at: </a:t>
            </a:r>
            <a:r>
              <a:rPr lang="en-US" sz="1200" u="sng" dirty="0">
                <a:solidFill>
                  <a:srgbClr val="BE7C7B"/>
                </a:solidFill>
                <a:latin typeface="Public Sans" pitchFamily="34" charset="0"/>
                <a:ea typeface="Public Sans" pitchFamily="34" charset="-122"/>
                <a:cs typeface="Public Sans" pitchFamily="34" charset="-120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https://www.cipd.org/globalassets/media/knowledge/knowledge-hub/factsheets/pdfs/swot-analysis-template-2024.pdf</a:t>
            </a:r>
            <a:r>
              <a:rPr lang="en-US" sz="1200" dirty="0">
                <a:solidFill>
                  <a:srgbClr val="6F655D"/>
                </a:solidFill>
                <a:latin typeface="Public Sans" pitchFamily="34" charset="0"/>
                <a:ea typeface="Public Sans" pitchFamily="34" charset="-122"/>
                <a:cs typeface="Public Sans" pitchFamily="34" charset="-120"/>
              </a:rPr>
              <a:t> (Accessed: 9 November 2025). </a:t>
            </a:r>
            <a:endParaRPr lang="en-US" sz="1200" dirty="0"/>
          </a:p>
        </p:txBody>
      </p:sp>
      <p:sp>
        <p:nvSpPr>
          <p:cNvPr id="5" name="Text 3"/>
          <p:cNvSpPr/>
          <p:nvPr/>
        </p:nvSpPr>
        <p:spPr>
          <a:xfrm>
            <a:off x="628650" y="2352556"/>
            <a:ext cx="1337310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1950"/>
              </a:lnSpc>
              <a:buNone/>
            </a:pPr>
            <a:r>
              <a:rPr lang="en-US" sz="1200" dirty="0">
                <a:solidFill>
                  <a:srgbClr val="6F655D"/>
                </a:solidFill>
                <a:latin typeface="Public Sans" pitchFamily="34" charset="0"/>
                <a:ea typeface="Public Sans" pitchFamily="34" charset="-122"/>
                <a:cs typeface="Public Sans" pitchFamily="34" charset="-120"/>
              </a:rPr>
              <a:t>Skills for Care (2025) </a:t>
            </a:r>
            <a:r>
              <a:rPr lang="en-US" sz="1200" i="1" dirty="0">
                <a:solidFill>
                  <a:srgbClr val="6F655D"/>
                </a:solidFill>
                <a:latin typeface="Public Sans" pitchFamily="34" charset="0"/>
                <a:ea typeface="Public Sans" pitchFamily="34" charset="-122"/>
                <a:cs typeface="Public Sans" pitchFamily="34" charset="-120"/>
              </a:rPr>
              <a:t>Care Certificate standards (March 2025)</a:t>
            </a:r>
            <a:r>
              <a:rPr lang="en-US" sz="1200" dirty="0">
                <a:solidFill>
                  <a:srgbClr val="6F655D"/>
                </a:solidFill>
                <a:latin typeface="Public Sans" pitchFamily="34" charset="0"/>
                <a:ea typeface="Public Sans" pitchFamily="34" charset="-122"/>
                <a:cs typeface="Public Sans" pitchFamily="34" charset="-120"/>
              </a:rPr>
              <a:t>. Available at: </a:t>
            </a:r>
            <a:r>
              <a:rPr lang="en-US" sz="1200" u="sng" dirty="0">
                <a:solidFill>
                  <a:srgbClr val="BE7C7B"/>
                </a:solidFill>
                <a:latin typeface="Public Sans" pitchFamily="34" charset="0"/>
                <a:ea typeface="Public Sans" pitchFamily="34" charset="-122"/>
                <a:cs typeface="Public Sans" pitchFamily="34" charset="-120"/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https://www.skillsforcare.org.uk/resources/documents/Developing-your-workforce/Care-Certificate/Care-Certificate-Standards/Care-Certificate-standards-March-2025.pdf</a:t>
            </a:r>
            <a:r>
              <a:rPr lang="en-US" sz="1200" dirty="0">
                <a:solidFill>
                  <a:srgbClr val="6F655D"/>
                </a:solidFill>
                <a:latin typeface="Public Sans" pitchFamily="34" charset="0"/>
                <a:ea typeface="Public Sans" pitchFamily="34" charset="-122"/>
                <a:cs typeface="Public Sans" pitchFamily="34" charset="-120"/>
              </a:rPr>
              <a:t> (Accessed: 9 November 2025). </a:t>
            </a:r>
            <a:endParaRPr lang="en-US" sz="1200" dirty="0"/>
          </a:p>
        </p:txBody>
      </p:sp>
      <p:sp>
        <p:nvSpPr>
          <p:cNvPr id="6" name="Text 4"/>
          <p:cNvSpPr/>
          <p:nvPr/>
        </p:nvSpPr>
        <p:spPr>
          <a:xfrm>
            <a:off x="628650" y="3032284"/>
            <a:ext cx="1337310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1950"/>
              </a:lnSpc>
              <a:buNone/>
            </a:pPr>
            <a:r>
              <a:rPr lang="en-US" sz="1200" dirty="0">
                <a:solidFill>
                  <a:srgbClr val="6F655D"/>
                </a:solidFill>
                <a:latin typeface="Public Sans" pitchFamily="34" charset="0"/>
                <a:ea typeface="Public Sans" pitchFamily="34" charset="-122"/>
                <a:cs typeface="Public Sans" pitchFamily="34" charset="-120"/>
              </a:rPr>
              <a:t>Skills for Care (2025) </a:t>
            </a:r>
            <a:r>
              <a:rPr lang="en-US" sz="1200" i="1" dirty="0">
                <a:solidFill>
                  <a:srgbClr val="6F655D"/>
                </a:solidFill>
                <a:latin typeface="Public Sans" pitchFamily="34" charset="0"/>
                <a:ea typeface="Public Sans" pitchFamily="34" charset="-122"/>
                <a:cs typeface="Public Sans" pitchFamily="34" charset="-120"/>
              </a:rPr>
              <a:t>Care Certificate standards — overview</a:t>
            </a:r>
            <a:r>
              <a:rPr lang="en-US" sz="1200" dirty="0">
                <a:solidFill>
                  <a:srgbClr val="6F655D"/>
                </a:solidFill>
                <a:latin typeface="Public Sans" pitchFamily="34" charset="0"/>
                <a:ea typeface="Public Sans" pitchFamily="34" charset="-122"/>
                <a:cs typeface="Public Sans" pitchFamily="34" charset="-120"/>
              </a:rPr>
              <a:t>. Available at: </a:t>
            </a:r>
            <a:r>
              <a:rPr lang="en-US" sz="1200" u="sng" dirty="0">
                <a:solidFill>
                  <a:srgbClr val="BE7C7B"/>
                </a:solidFill>
                <a:latin typeface="Public Sans" pitchFamily="34" charset="0"/>
                <a:ea typeface="Public Sans" pitchFamily="34" charset="-122"/>
                <a:cs typeface="Public Sans" pitchFamily="34" charset="-120"/>
                <a:hlinkClick r:id="rId7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https://www.skillsforcare.org.uk/Developing-your-workforce/Care-Certificate/Care-Certificate-standards.aspx</a:t>
            </a:r>
            <a:r>
              <a:rPr lang="en-US" sz="1200" dirty="0">
                <a:solidFill>
                  <a:srgbClr val="6F655D"/>
                </a:solidFill>
                <a:latin typeface="Public Sans" pitchFamily="34" charset="0"/>
                <a:ea typeface="Public Sans" pitchFamily="34" charset="-122"/>
                <a:cs typeface="Public Sans" pitchFamily="34" charset="-120"/>
              </a:rPr>
              <a:t> (Accessed: 9 November 2025). </a:t>
            </a:r>
            <a:endParaRPr lang="en-US" sz="1200" dirty="0"/>
          </a:p>
        </p:txBody>
      </p:sp>
      <p:sp>
        <p:nvSpPr>
          <p:cNvPr id="7" name="Text 5"/>
          <p:cNvSpPr/>
          <p:nvPr/>
        </p:nvSpPr>
        <p:spPr>
          <a:xfrm>
            <a:off x="628650" y="3712012"/>
            <a:ext cx="1337310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1950"/>
              </a:lnSpc>
              <a:buNone/>
            </a:pPr>
            <a:r>
              <a:rPr lang="en-US" sz="1200" dirty="0">
                <a:solidFill>
                  <a:srgbClr val="6F655D"/>
                </a:solidFill>
                <a:latin typeface="Public Sans" pitchFamily="34" charset="0"/>
                <a:ea typeface="Public Sans" pitchFamily="34" charset="-122"/>
                <a:cs typeface="Public Sans" pitchFamily="34" charset="-120"/>
              </a:rPr>
              <a:t>Skills for Care (2025) </a:t>
            </a:r>
            <a:r>
              <a:rPr lang="en-US" sz="1200" i="1" dirty="0">
                <a:solidFill>
                  <a:srgbClr val="6F655D"/>
                </a:solidFill>
                <a:latin typeface="Public Sans" pitchFamily="34" charset="0"/>
                <a:ea typeface="Public Sans" pitchFamily="34" charset="-122"/>
                <a:cs typeface="Public Sans" pitchFamily="34" charset="-120"/>
              </a:rPr>
              <a:t>Care Certificate self-assessment tool (March 2025)</a:t>
            </a:r>
            <a:r>
              <a:rPr lang="en-US" sz="1200" dirty="0">
                <a:solidFill>
                  <a:srgbClr val="6F655D"/>
                </a:solidFill>
                <a:latin typeface="Public Sans" pitchFamily="34" charset="0"/>
                <a:ea typeface="Public Sans" pitchFamily="34" charset="-122"/>
                <a:cs typeface="Public Sans" pitchFamily="34" charset="-120"/>
              </a:rPr>
              <a:t>. Available at: </a:t>
            </a:r>
            <a:r>
              <a:rPr lang="en-US" sz="1200" u="sng" dirty="0">
                <a:solidFill>
                  <a:srgbClr val="BE7C7B"/>
                </a:solidFill>
                <a:latin typeface="Public Sans" pitchFamily="34" charset="0"/>
                <a:ea typeface="Public Sans" pitchFamily="34" charset="-122"/>
                <a:cs typeface="Public Sans" pitchFamily="34" charset="-120"/>
                <a:hlinkClick r:id="rId8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https://www.skillsforcare.org.uk/resources/documents/Developing-your-workforce/Care-Certificate/Care-Certificate-Standards/Care-Certificate-self-assessment-tool-March-2025.pdf</a:t>
            </a:r>
            <a:r>
              <a:rPr lang="en-US" sz="1200" dirty="0">
                <a:solidFill>
                  <a:srgbClr val="6F655D"/>
                </a:solidFill>
                <a:latin typeface="Public Sans" pitchFamily="34" charset="0"/>
                <a:ea typeface="Public Sans" pitchFamily="34" charset="-122"/>
                <a:cs typeface="Public Sans" pitchFamily="34" charset="-120"/>
              </a:rPr>
              <a:t> (Accessed: 9 November 2025). </a:t>
            </a:r>
            <a:endParaRPr lang="en-US" sz="1200" dirty="0"/>
          </a:p>
        </p:txBody>
      </p:sp>
      <p:sp>
        <p:nvSpPr>
          <p:cNvPr id="8" name="Text 6"/>
          <p:cNvSpPr/>
          <p:nvPr/>
        </p:nvSpPr>
        <p:spPr>
          <a:xfrm>
            <a:off x="628650" y="4391739"/>
            <a:ext cx="13373100" cy="25146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950"/>
              </a:lnSpc>
              <a:buNone/>
            </a:pPr>
            <a:r>
              <a:rPr lang="en-US" sz="1200" dirty="0">
                <a:solidFill>
                  <a:srgbClr val="6F655D"/>
                </a:solidFill>
                <a:latin typeface="Public Sans" pitchFamily="34" charset="0"/>
                <a:ea typeface="Public Sans" pitchFamily="34" charset="-122"/>
                <a:cs typeface="Public Sans" pitchFamily="34" charset="-120"/>
              </a:rPr>
              <a:t>NICE (2021) </a:t>
            </a:r>
            <a:r>
              <a:rPr lang="en-US" sz="1200" i="1" dirty="0">
                <a:solidFill>
                  <a:srgbClr val="6F655D"/>
                </a:solidFill>
                <a:latin typeface="Public Sans" pitchFamily="34" charset="0"/>
                <a:ea typeface="Public Sans" pitchFamily="34" charset="-122"/>
                <a:cs typeface="Public Sans" pitchFamily="34" charset="-120"/>
              </a:rPr>
              <a:t>Shared decision making (NG197)</a:t>
            </a:r>
            <a:r>
              <a:rPr lang="en-US" sz="1200" dirty="0">
                <a:solidFill>
                  <a:srgbClr val="6F655D"/>
                </a:solidFill>
                <a:latin typeface="Public Sans" pitchFamily="34" charset="0"/>
                <a:ea typeface="Public Sans" pitchFamily="34" charset="-122"/>
                <a:cs typeface="Public Sans" pitchFamily="34" charset="-120"/>
              </a:rPr>
              <a:t>. Available at: </a:t>
            </a:r>
            <a:r>
              <a:rPr lang="en-US" sz="1200" u="sng" dirty="0">
                <a:solidFill>
                  <a:srgbClr val="BE7C7B"/>
                </a:solidFill>
                <a:latin typeface="Public Sans" pitchFamily="34" charset="0"/>
                <a:ea typeface="Public Sans" pitchFamily="34" charset="-122"/>
                <a:cs typeface="Public Sans" pitchFamily="34" charset="-120"/>
                <a:hlinkClick r:id="rId9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https://www.nice.org.uk/guidance/ng197</a:t>
            </a:r>
            <a:r>
              <a:rPr lang="en-US" sz="1200" dirty="0">
                <a:solidFill>
                  <a:srgbClr val="6F655D"/>
                </a:solidFill>
                <a:latin typeface="Public Sans" pitchFamily="34" charset="0"/>
                <a:ea typeface="Public Sans" pitchFamily="34" charset="-122"/>
                <a:cs typeface="Public Sans" pitchFamily="34" charset="-120"/>
              </a:rPr>
              <a:t> (Accessed: 9 November 2025). </a:t>
            </a:r>
            <a:r>
              <a:rPr lang="en-US" sz="1200" u="sng" dirty="0">
                <a:solidFill>
                  <a:srgbClr val="BE7C7B"/>
                </a:solidFill>
                <a:latin typeface="Public Sans" pitchFamily="34" charset="0"/>
                <a:ea typeface="Public Sans" pitchFamily="34" charset="-122"/>
                <a:cs typeface="Public Sans" pitchFamily="34" charset="-120"/>
                <a:hlinkClick r:id="rId10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N</a:t>
            </a:r>
            <a:endParaRPr lang="en-US" sz="1200" dirty="0"/>
          </a:p>
        </p:txBody>
      </p:sp>
      <p:sp>
        <p:nvSpPr>
          <p:cNvPr id="9" name="Text 7"/>
          <p:cNvSpPr/>
          <p:nvPr/>
        </p:nvSpPr>
        <p:spPr>
          <a:xfrm>
            <a:off x="628650" y="4820007"/>
            <a:ext cx="1337310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1950"/>
              </a:lnSpc>
              <a:buNone/>
            </a:pPr>
            <a:r>
              <a:rPr lang="en-US" sz="1200" dirty="0">
                <a:solidFill>
                  <a:srgbClr val="6F655D"/>
                </a:solidFill>
                <a:latin typeface="Public Sans" pitchFamily="34" charset="0"/>
                <a:ea typeface="Public Sans" pitchFamily="34" charset="-122"/>
                <a:cs typeface="Public Sans" pitchFamily="34" charset="-120"/>
              </a:rPr>
              <a:t>NHS England (2017) </a:t>
            </a:r>
            <a:r>
              <a:rPr lang="en-US" sz="1200" i="1" dirty="0">
                <a:solidFill>
                  <a:srgbClr val="6F655D"/>
                </a:solidFill>
                <a:latin typeface="Public Sans" pitchFamily="34" charset="0"/>
                <a:ea typeface="Public Sans" pitchFamily="34" charset="-122"/>
                <a:cs typeface="Public Sans" pitchFamily="34" charset="-120"/>
              </a:rPr>
              <a:t>SBAR implementation and training guide</a:t>
            </a:r>
            <a:r>
              <a:rPr lang="en-US" sz="1200" dirty="0">
                <a:solidFill>
                  <a:srgbClr val="6F655D"/>
                </a:solidFill>
                <a:latin typeface="Public Sans" pitchFamily="34" charset="0"/>
                <a:ea typeface="Public Sans" pitchFamily="34" charset="-122"/>
                <a:cs typeface="Public Sans" pitchFamily="34" charset="-120"/>
              </a:rPr>
              <a:t>. Available at: </a:t>
            </a:r>
            <a:r>
              <a:rPr lang="en-US" sz="1200" u="sng" dirty="0">
                <a:solidFill>
                  <a:srgbClr val="BE7C7B"/>
                </a:solidFill>
                <a:latin typeface="Public Sans" pitchFamily="34" charset="0"/>
                <a:ea typeface="Public Sans" pitchFamily="34" charset="-122"/>
                <a:cs typeface="Public Sans" pitchFamily="34" charset="-120"/>
                <a:hlinkClick r:id="rId11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https://www.england.nhs.uk/improvement-hub/wp-content/uploads/sites/44/2017/11/SBAR-Implementation-and-Training-Guide.pdf</a:t>
            </a:r>
            <a:r>
              <a:rPr lang="en-US" sz="1200" dirty="0">
                <a:solidFill>
                  <a:srgbClr val="6F655D"/>
                </a:solidFill>
                <a:latin typeface="Public Sans" pitchFamily="34" charset="0"/>
                <a:ea typeface="Public Sans" pitchFamily="34" charset="-122"/>
                <a:cs typeface="Public Sans" pitchFamily="34" charset="-120"/>
              </a:rPr>
              <a:t> (Accessed: 9 November 2025). </a:t>
            </a:r>
            <a:r>
              <a:rPr lang="en-US" sz="1200" u="sng" dirty="0">
                <a:solidFill>
                  <a:srgbClr val="BE7C7B"/>
                </a:solidFill>
                <a:latin typeface="Public Sans" pitchFamily="34" charset="0"/>
                <a:ea typeface="Public Sans" pitchFamily="34" charset="-122"/>
                <a:cs typeface="Public Sans" pitchFamily="34" charset="-120"/>
                <a:hlinkClick r:id="rId1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N</a:t>
            </a:r>
            <a:endParaRPr lang="en-US" sz="1200" dirty="0"/>
          </a:p>
        </p:txBody>
      </p:sp>
      <p:sp>
        <p:nvSpPr>
          <p:cNvPr id="10" name="Text 8"/>
          <p:cNvSpPr/>
          <p:nvPr/>
        </p:nvSpPr>
        <p:spPr>
          <a:xfrm>
            <a:off x="628650" y="5499735"/>
            <a:ext cx="1337310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1950"/>
              </a:lnSpc>
              <a:buNone/>
            </a:pPr>
            <a:r>
              <a:rPr lang="en-US" sz="1200" dirty="0">
                <a:solidFill>
                  <a:srgbClr val="6F655D"/>
                </a:solidFill>
                <a:latin typeface="Public Sans" pitchFamily="34" charset="0"/>
                <a:ea typeface="Public Sans" pitchFamily="34" charset="-122"/>
                <a:cs typeface="Public Sans" pitchFamily="34" charset="-120"/>
              </a:rPr>
              <a:t>NHS England (2021) </a:t>
            </a:r>
            <a:r>
              <a:rPr lang="en-US" sz="1200" i="1" dirty="0">
                <a:solidFill>
                  <a:srgbClr val="6F655D"/>
                </a:solidFill>
                <a:latin typeface="Public Sans" pitchFamily="34" charset="0"/>
                <a:ea typeface="Public Sans" pitchFamily="34" charset="-122"/>
                <a:cs typeface="Public Sans" pitchFamily="34" charset="-120"/>
              </a:rPr>
              <a:t>Attracting people into healthcare support worker roles</a:t>
            </a:r>
            <a:r>
              <a:rPr lang="en-US" sz="1200" dirty="0">
                <a:solidFill>
                  <a:srgbClr val="6F655D"/>
                </a:solidFill>
                <a:latin typeface="Public Sans" pitchFamily="34" charset="0"/>
                <a:ea typeface="Public Sans" pitchFamily="34" charset="-122"/>
                <a:cs typeface="Public Sans" pitchFamily="34" charset="-120"/>
              </a:rPr>
              <a:t>. Available at: </a:t>
            </a:r>
            <a:r>
              <a:rPr lang="en-US" sz="1200" u="sng" dirty="0">
                <a:solidFill>
                  <a:srgbClr val="BE7C7B"/>
                </a:solidFill>
                <a:latin typeface="Public Sans" pitchFamily="34" charset="0"/>
                <a:ea typeface="Public Sans" pitchFamily="34" charset="-122"/>
                <a:cs typeface="Public Sans" pitchFamily="34" charset="-120"/>
                <a:hlinkClick r:id="rId1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https://www.england.nhs.uk/wp-content/uploads/2021/07/attracting-people-into-healthcare-support-worker-roles-guidance-july-2021.pdf</a:t>
            </a:r>
            <a:r>
              <a:rPr lang="en-US" sz="1200" dirty="0">
                <a:solidFill>
                  <a:srgbClr val="6F655D"/>
                </a:solidFill>
                <a:latin typeface="Public Sans" pitchFamily="34" charset="0"/>
                <a:ea typeface="Public Sans" pitchFamily="34" charset="-122"/>
                <a:cs typeface="Public Sans" pitchFamily="34" charset="-120"/>
              </a:rPr>
              <a:t> (Accessed: 9 November 2025). </a:t>
            </a:r>
            <a:r>
              <a:rPr lang="en-US" sz="1200" u="sng" dirty="0">
                <a:solidFill>
                  <a:srgbClr val="BE7C7B"/>
                </a:solidFill>
                <a:latin typeface="Public Sans" pitchFamily="34" charset="0"/>
                <a:ea typeface="Public Sans" pitchFamily="34" charset="-122"/>
                <a:cs typeface="Public Sans" pitchFamily="34" charset="-120"/>
                <a:hlinkClick r:id="rId1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N</a:t>
            </a:r>
            <a:endParaRPr lang="en-US" sz="1200" dirty="0"/>
          </a:p>
        </p:txBody>
      </p:sp>
      <p:sp>
        <p:nvSpPr>
          <p:cNvPr id="11" name="Text 9"/>
          <p:cNvSpPr/>
          <p:nvPr/>
        </p:nvSpPr>
        <p:spPr>
          <a:xfrm>
            <a:off x="628650" y="6179463"/>
            <a:ext cx="13373100" cy="25146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950"/>
              </a:lnSpc>
              <a:buNone/>
            </a:pPr>
            <a:r>
              <a:rPr lang="en-US" sz="1200" dirty="0">
                <a:solidFill>
                  <a:srgbClr val="6F655D"/>
                </a:solidFill>
                <a:latin typeface="Public Sans" pitchFamily="34" charset="0"/>
                <a:ea typeface="Public Sans" pitchFamily="34" charset="-122"/>
                <a:cs typeface="Public Sans" pitchFamily="34" charset="-120"/>
              </a:rPr>
              <a:t>NHS Employers (n.d.) </a:t>
            </a:r>
            <a:r>
              <a:rPr lang="en-US" sz="1200" i="1" dirty="0">
                <a:solidFill>
                  <a:srgbClr val="6F655D"/>
                </a:solidFill>
                <a:latin typeface="Public Sans" pitchFamily="34" charset="0"/>
                <a:ea typeface="Public Sans" pitchFamily="34" charset="-122"/>
                <a:cs typeface="Public Sans" pitchFamily="34" charset="-120"/>
              </a:rPr>
              <a:t>Values-based recruitment</a:t>
            </a:r>
            <a:r>
              <a:rPr lang="en-US" sz="1200" dirty="0">
                <a:solidFill>
                  <a:srgbClr val="6F655D"/>
                </a:solidFill>
                <a:latin typeface="Public Sans" pitchFamily="34" charset="0"/>
                <a:ea typeface="Public Sans" pitchFamily="34" charset="-122"/>
                <a:cs typeface="Public Sans" pitchFamily="34" charset="-120"/>
              </a:rPr>
              <a:t>. Available at: </a:t>
            </a:r>
            <a:r>
              <a:rPr lang="en-US" sz="1200" u="sng" dirty="0">
                <a:solidFill>
                  <a:srgbClr val="BE7C7B"/>
                </a:solidFill>
                <a:latin typeface="Public Sans" pitchFamily="34" charset="0"/>
                <a:ea typeface="Public Sans" pitchFamily="34" charset="-122"/>
                <a:cs typeface="Public Sans" pitchFamily="34" charset="-120"/>
                <a:hlinkClick r:id="rId1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https://www.nhsemployers.org/articles/values-based-recruitment</a:t>
            </a:r>
            <a:r>
              <a:rPr lang="en-US" sz="1200" dirty="0">
                <a:solidFill>
                  <a:srgbClr val="6F655D"/>
                </a:solidFill>
                <a:latin typeface="Public Sans" pitchFamily="34" charset="0"/>
                <a:ea typeface="Public Sans" pitchFamily="34" charset="-122"/>
                <a:cs typeface="Public Sans" pitchFamily="34" charset="-120"/>
              </a:rPr>
              <a:t> (Accessed: 9 November 2025). </a:t>
            </a:r>
            <a:endParaRPr lang="en-US" sz="1200" dirty="0"/>
          </a:p>
        </p:txBody>
      </p:sp>
      <p:sp>
        <p:nvSpPr>
          <p:cNvPr id="12" name="Text 10"/>
          <p:cNvSpPr/>
          <p:nvPr/>
        </p:nvSpPr>
        <p:spPr>
          <a:xfrm>
            <a:off x="628650" y="6607731"/>
            <a:ext cx="1337310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1950"/>
              </a:lnSpc>
              <a:buNone/>
            </a:pPr>
            <a:r>
              <a:rPr lang="en-US" sz="1200" dirty="0">
                <a:solidFill>
                  <a:srgbClr val="6F655D"/>
                </a:solidFill>
                <a:latin typeface="Public Sans" pitchFamily="34" charset="0"/>
                <a:ea typeface="Public Sans" pitchFamily="34" charset="-122"/>
                <a:cs typeface="Public Sans" pitchFamily="34" charset="-120"/>
              </a:rPr>
              <a:t>NHS Employers (2024) </a:t>
            </a:r>
            <a:r>
              <a:rPr lang="en-US" sz="1200" i="1" dirty="0">
                <a:solidFill>
                  <a:srgbClr val="6F655D"/>
                </a:solidFill>
                <a:latin typeface="Public Sans" pitchFamily="34" charset="0"/>
                <a:ea typeface="Public Sans" pitchFamily="34" charset="-122"/>
                <a:cs typeface="Public Sans" pitchFamily="34" charset="-120"/>
              </a:rPr>
              <a:t>Values-based recruitment: readiness checklist</a:t>
            </a:r>
            <a:r>
              <a:rPr lang="en-US" sz="1200" dirty="0">
                <a:solidFill>
                  <a:srgbClr val="6F655D"/>
                </a:solidFill>
                <a:latin typeface="Public Sans" pitchFamily="34" charset="0"/>
                <a:ea typeface="Public Sans" pitchFamily="34" charset="-122"/>
                <a:cs typeface="Public Sans" pitchFamily="34" charset="-120"/>
              </a:rPr>
              <a:t>. Available at: </a:t>
            </a:r>
            <a:r>
              <a:rPr lang="en-US" sz="1200" u="sng" dirty="0">
                <a:solidFill>
                  <a:srgbClr val="BE7C7B"/>
                </a:solidFill>
                <a:latin typeface="Public Sans" pitchFamily="34" charset="0"/>
                <a:ea typeface="Public Sans" pitchFamily="34" charset="-122"/>
                <a:cs typeface="Public Sans" pitchFamily="34" charset="-120"/>
                <a:hlinkClick r:id="rId1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https://www.nhsemployers.org/publications/values-based-recruitment-readiness-checklist</a:t>
            </a:r>
            <a:r>
              <a:rPr lang="en-US" sz="1200" dirty="0">
                <a:solidFill>
                  <a:srgbClr val="6F655D"/>
                </a:solidFill>
                <a:latin typeface="Public Sans" pitchFamily="34" charset="0"/>
                <a:ea typeface="Public Sans" pitchFamily="34" charset="-122"/>
                <a:cs typeface="Public Sans" pitchFamily="34" charset="-120"/>
              </a:rPr>
              <a:t> (Accessed: 9 November 2025). </a:t>
            </a:r>
            <a:endParaRPr lang="en-US" sz="1200" dirty="0"/>
          </a:p>
        </p:txBody>
      </p:sp>
      <p:sp>
        <p:nvSpPr>
          <p:cNvPr id="13" name="Text 11"/>
          <p:cNvSpPr/>
          <p:nvPr/>
        </p:nvSpPr>
        <p:spPr>
          <a:xfrm>
            <a:off x="628650" y="7287458"/>
            <a:ext cx="1337310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1950"/>
              </a:lnSpc>
              <a:buNone/>
            </a:pPr>
            <a:r>
              <a:rPr lang="en-US" sz="1200" dirty="0">
                <a:solidFill>
                  <a:srgbClr val="6F655D"/>
                </a:solidFill>
                <a:latin typeface="Public Sans" pitchFamily="34" charset="0"/>
                <a:ea typeface="Public Sans" pitchFamily="34" charset="-122"/>
                <a:cs typeface="Public Sans" pitchFamily="34" charset="-120"/>
              </a:rPr>
              <a:t>Aqua | NHS England &amp; NHS Improvement (2023) </a:t>
            </a:r>
            <a:r>
              <a:rPr lang="en-US" sz="1200" i="1" dirty="0">
                <a:solidFill>
                  <a:srgbClr val="6F655D"/>
                </a:solidFill>
                <a:latin typeface="Public Sans" pitchFamily="34" charset="0"/>
                <a:ea typeface="Public Sans" pitchFamily="34" charset="-122"/>
                <a:cs typeface="Public Sans" pitchFamily="34" charset="-120"/>
              </a:rPr>
              <a:t>SBAR communication tool – situation, background, assessment, recommendation</a:t>
            </a:r>
            <a:r>
              <a:rPr lang="en-US" sz="1200" dirty="0">
                <a:solidFill>
                  <a:srgbClr val="6F655D"/>
                </a:solidFill>
                <a:latin typeface="Public Sans" pitchFamily="34" charset="0"/>
                <a:ea typeface="Public Sans" pitchFamily="34" charset="-122"/>
                <a:cs typeface="Public Sans" pitchFamily="34" charset="-120"/>
              </a:rPr>
              <a:t>. Available at: </a:t>
            </a:r>
            <a:r>
              <a:rPr lang="en-US" sz="1200" u="sng" dirty="0">
                <a:solidFill>
                  <a:srgbClr val="BE7C7B"/>
                </a:solidFill>
                <a:latin typeface="Public Sans" pitchFamily="34" charset="0"/>
                <a:ea typeface="Public Sans" pitchFamily="34" charset="-122"/>
                <a:cs typeface="Public Sans" pitchFamily="34" charset="-120"/>
                <a:hlinkClick r:id="rId17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https://aqua.nhs.uk/wp-content/uploads/2023/07/qsir-sbar-communication-tool.pdf</a:t>
            </a:r>
            <a:r>
              <a:rPr lang="en-US" sz="1200" dirty="0">
                <a:solidFill>
                  <a:srgbClr val="6F655D"/>
                </a:solidFill>
                <a:latin typeface="Public Sans" pitchFamily="34" charset="0"/>
                <a:ea typeface="Public Sans" pitchFamily="34" charset="-122"/>
                <a:cs typeface="Public Sans" pitchFamily="34" charset="-120"/>
              </a:rPr>
              <a:t> (Accessed: 9 November 2025).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1194</Words>
  <Application>Microsoft Office PowerPoint</Application>
  <PresentationFormat>Custom</PresentationFormat>
  <Paragraphs>89</Paragraphs>
  <Slides>8</Slides>
  <Notes>8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2" baseType="lpstr">
      <vt:lpstr>Playfair Display Semi Bold</vt:lpstr>
      <vt:lpstr>Public Sans</vt:lpstr>
      <vt:lpstr>Arial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>Gokhan Nedzhati</dc:creator>
  <cp:lastModifiedBy>Raul Chiosea</cp:lastModifiedBy>
  <cp:revision>2</cp:revision>
  <dcterms:created xsi:type="dcterms:W3CDTF">2025-11-09T22:27:01Z</dcterms:created>
  <dcterms:modified xsi:type="dcterms:W3CDTF">2025-11-09T22:29:05Z</dcterms:modified>
</cp:coreProperties>
</file>