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84" r:id="rId4"/>
  </p:sldMasterIdLst>
  <p:notesMasterIdLst>
    <p:notesMasterId r:id="rId57"/>
  </p:notesMasterIdLst>
  <p:sldIdLst>
    <p:sldId id="257" r:id="rId5"/>
    <p:sldId id="260" r:id="rId6"/>
    <p:sldId id="256" r:id="rId7"/>
    <p:sldId id="258" r:id="rId8"/>
    <p:sldId id="259" r:id="rId9"/>
    <p:sldId id="298" r:id="rId10"/>
    <p:sldId id="272" r:id="rId11"/>
    <p:sldId id="262" r:id="rId12"/>
    <p:sldId id="261" r:id="rId13"/>
    <p:sldId id="263" r:id="rId14"/>
    <p:sldId id="264" r:id="rId15"/>
    <p:sldId id="265" r:id="rId16"/>
    <p:sldId id="275" r:id="rId17"/>
    <p:sldId id="277" r:id="rId18"/>
    <p:sldId id="305" r:id="rId19"/>
    <p:sldId id="278" r:id="rId20"/>
    <p:sldId id="276" r:id="rId21"/>
    <p:sldId id="281" r:id="rId22"/>
    <p:sldId id="290" r:id="rId23"/>
    <p:sldId id="282" r:id="rId24"/>
    <p:sldId id="283" r:id="rId25"/>
    <p:sldId id="285" r:id="rId26"/>
    <p:sldId id="286" r:id="rId27"/>
    <p:sldId id="288" r:id="rId28"/>
    <p:sldId id="289" r:id="rId29"/>
    <p:sldId id="279" r:id="rId30"/>
    <p:sldId id="306" r:id="rId31"/>
    <p:sldId id="307" r:id="rId32"/>
    <p:sldId id="280" r:id="rId33"/>
    <p:sldId id="270" r:id="rId34"/>
    <p:sldId id="271" r:id="rId35"/>
    <p:sldId id="310" r:id="rId36"/>
    <p:sldId id="308" r:id="rId37"/>
    <p:sldId id="309" r:id="rId38"/>
    <p:sldId id="314" r:id="rId39"/>
    <p:sldId id="360" r:id="rId40"/>
    <p:sldId id="291" r:id="rId41"/>
    <p:sldId id="296" r:id="rId42"/>
    <p:sldId id="293" r:id="rId43"/>
    <p:sldId id="313" r:id="rId44"/>
    <p:sldId id="363" r:id="rId45"/>
    <p:sldId id="361" r:id="rId46"/>
    <p:sldId id="311" r:id="rId47"/>
    <p:sldId id="364" r:id="rId48"/>
    <p:sldId id="369" r:id="rId49"/>
    <p:sldId id="368" r:id="rId50"/>
    <p:sldId id="367" r:id="rId51"/>
    <p:sldId id="370" r:id="rId52"/>
    <p:sldId id="301" r:id="rId53"/>
    <p:sldId id="372" r:id="rId54"/>
    <p:sldId id="371" r:id="rId55"/>
    <p:sldId id="269" r:id="rId56"/>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80" autoAdjust="0"/>
    <p:restoredTop sz="79290" autoAdjust="0"/>
  </p:normalViewPr>
  <p:slideViewPr>
    <p:cSldViewPr snapToGrid="0">
      <p:cViewPr varScale="1">
        <p:scale>
          <a:sx n="67" d="100"/>
          <a:sy n="67" d="100"/>
        </p:scale>
        <p:origin x="15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371C05A1-5D15-4F9D-967E-11183A507CF8}" type="datetimeFigureOut">
              <a:rPr lang="en-GB" smtClean="0"/>
              <a:t>06/12/2021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9A08DFA3-FE7C-4834-B5E4-B8EEF012060D}" type="slidenum">
              <a:rPr lang="en-GB" smtClean="0"/>
              <a:t>‹#›</a:t>
            </a:fld>
            <a:endParaRPr lang="en-GB"/>
          </a:p>
        </p:txBody>
      </p:sp>
    </p:spTree>
    <p:extLst>
      <p:ext uri="{BB962C8B-B14F-4D97-AF65-F5344CB8AC3E}">
        <p14:creationId xmlns:p14="http://schemas.microsoft.com/office/powerpoint/2010/main" val="2506282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en.wikipedia.org/wiki/Granville_Sharp"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en.wikipedia.org/wiki/Abolitionist"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0338" y="1581150"/>
            <a:ext cx="5692775" cy="427037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01568">
              <a:defRPr/>
            </a:pPr>
            <a:fld id="{C9DF3834-AE5E-4216-B825-DD970B2831FA}" type="slidenum">
              <a:rPr lang="en-GB">
                <a:solidFill>
                  <a:prstClr val="black"/>
                </a:solidFill>
                <a:latin typeface="Calibri" panose="020F0502020204030204"/>
              </a:rPr>
              <a:pPr defTabSz="901568">
                <a:defRPr/>
              </a:pPr>
              <a:t>1</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890247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2</a:t>
            </a:fld>
            <a:endParaRPr lang="en-GB" dirty="0"/>
          </a:p>
        </p:txBody>
      </p:sp>
    </p:spTree>
    <p:extLst>
      <p:ext uri="{BB962C8B-B14F-4D97-AF65-F5344CB8AC3E}">
        <p14:creationId xmlns:p14="http://schemas.microsoft.com/office/powerpoint/2010/main" val="3204411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Scobie Dominican-born journalist, magazine publisher and historian.</a:t>
            </a:r>
          </a:p>
          <a:p>
            <a:endParaRPr lang="en-GB" dirty="0"/>
          </a:p>
          <a:p>
            <a:r>
              <a:rPr lang="en-GB" dirty="0" err="1"/>
              <a:t>Whiote</a:t>
            </a:r>
            <a:r>
              <a:rPr lang="en-GB" dirty="0"/>
              <a:t> journalist</a:t>
            </a:r>
          </a:p>
        </p:txBody>
      </p:sp>
      <p:sp>
        <p:nvSpPr>
          <p:cNvPr id="4" name="Slide Number Placeholder 3"/>
          <p:cNvSpPr>
            <a:spLocks noGrp="1"/>
          </p:cNvSpPr>
          <p:nvPr>
            <p:ph type="sldNum" sz="quarter" idx="10"/>
          </p:nvPr>
        </p:nvSpPr>
        <p:spPr/>
        <p:txBody>
          <a:bodyPr/>
          <a:lstStyle/>
          <a:p>
            <a:fld id="{9A08DFA3-FE7C-4834-B5E4-B8EEF012060D}" type="slidenum">
              <a:rPr lang="en-GB" smtClean="0"/>
              <a:t>3</a:t>
            </a:fld>
            <a:endParaRPr lang="en-GB" dirty="0"/>
          </a:p>
        </p:txBody>
      </p:sp>
    </p:spTree>
    <p:extLst>
      <p:ext uri="{BB962C8B-B14F-4D97-AF65-F5344CB8AC3E}">
        <p14:creationId xmlns:p14="http://schemas.microsoft.com/office/powerpoint/2010/main" val="4080722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4</a:t>
            </a:fld>
            <a:endParaRPr lang="en-GB" dirty="0"/>
          </a:p>
        </p:txBody>
      </p:sp>
    </p:spTree>
    <p:extLst>
      <p:ext uri="{BB962C8B-B14F-4D97-AF65-F5344CB8AC3E}">
        <p14:creationId xmlns:p14="http://schemas.microsoft.com/office/powerpoint/2010/main" val="3783743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5</a:t>
            </a:fld>
            <a:endParaRPr lang="en-GB" dirty="0"/>
          </a:p>
        </p:txBody>
      </p:sp>
    </p:spTree>
    <p:extLst>
      <p:ext uri="{BB962C8B-B14F-4D97-AF65-F5344CB8AC3E}">
        <p14:creationId xmlns:p14="http://schemas.microsoft.com/office/powerpoint/2010/main" val="1875729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6</a:t>
            </a:fld>
            <a:endParaRPr lang="en-GB"/>
          </a:p>
        </p:txBody>
      </p:sp>
    </p:spTree>
    <p:extLst>
      <p:ext uri="{BB962C8B-B14F-4D97-AF65-F5344CB8AC3E}">
        <p14:creationId xmlns:p14="http://schemas.microsoft.com/office/powerpoint/2010/main" val="2242428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Retreating deeper in time, Britain has been populated by migrants from mainland Europe and elsewhere over thousands of years.</a:t>
            </a:r>
          </a:p>
          <a:p>
            <a:pPr marL="170644" indent="-170644">
              <a:buFont typeface="Arial" panose="020B0604020202020204" pitchFamily="34" charset="0"/>
              <a:buChar char="•"/>
            </a:pPr>
            <a:r>
              <a:rPr lang="en-GB" i="1" dirty="0"/>
              <a:t>These points might seem banal or self-evident, and I won’t go into much detail about them, but they merit mention in passing at least</a:t>
            </a:r>
            <a:endParaRPr lang="en-US" i="1" dirty="0"/>
          </a:p>
          <a:p>
            <a:pPr marL="170644" indent="-170644">
              <a:buFont typeface="Arial" panose="020B0604020202020204" pitchFamily="34" charset="0"/>
              <a:buChar char="•"/>
            </a:pPr>
            <a:r>
              <a:rPr lang="en-GB" dirty="0"/>
              <a:t>The physical landscape, language and culture of the British Isles are all the product of successions of so-called Beaker people, Celts, Romans, Angles, Saxons, Romans, Hanoverians, Vikings, Normans settling on these shores</a:t>
            </a:r>
            <a:endParaRPr lang="en-US" dirty="0"/>
          </a:p>
          <a:p>
            <a:pPr marL="170644" indent="-170644">
              <a:buFont typeface="Arial" panose="020B0604020202020204" pitchFamily="34" charset="0"/>
              <a:buChar char="•"/>
            </a:pPr>
            <a:r>
              <a:rPr lang="en-GB" dirty="0"/>
              <a:t>For many centuries, Britain also played host to religious exiles from the continent - though not without hostilities</a:t>
            </a:r>
            <a:endParaRPr lang="en-US" dirty="0"/>
          </a:p>
          <a:p>
            <a:pPr marL="170644" indent="-170644" defTabSz="910102">
              <a:buFont typeface="Arial" panose="020B0604020202020204" pitchFamily="34" charset="0"/>
              <a:buChar char="•"/>
              <a:defRPr/>
            </a:pPr>
            <a:r>
              <a:rPr lang="en-GB" dirty="0"/>
              <a:t>For example, the arrival of Huguenot Protestants from France at the turn of the 17</a:t>
            </a:r>
            <a:r>
              <a:rPr lang="en-GB" baseline="30000" dirty="0"/>
              <a:t>th</a:t>
            </a:r>
            <a:r>
              <a:rPr lang="en-GB" dirty="0"/>
              <a:t> century caused some consternation amongst those who purported to be native Britons.</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7</a:t>
            </a:fld>
            <a:endParaRPr lang="en-US" dirty="0"/>
          </a:p>
        </p:txBody>
      </p:sp>
    </p:spTree>
    <p:extLst>
      <p:ext uri="{BB962C8B-B14F-4D97-AF65-F5344CB8AC3E}">
        <p14:creationId xmlns:p14="http://schemas.microsoft.com/office/powerpoint/2010/main" val="423665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8</a:t>
            </a:fld>
            <a:endParaRPr lang="en-GB" dirty="0"/>
          </a:p>
        </p:txBody>
      </p:sp>
    </p:spTree>
    <p:extLst>
      <p:ext uri="{BB962C8B-B14F-4D97-AF65-F5344CB8AC3E}">
        <p14:creationId xmlns:p14="http://schemas.microsoft.com/office/powerpoint/2010/main" val="469872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9</a:t>
            </a:fld>
            <a:endParaRPr lang="en-GB" dirty="0"/>
          </a:p>
        </p:txBody>
      </p:sp>
    </p:spTree>
    <p:extLst>
      <p:ext uri="{BB962C8B-B14F-4D97-AF65-F5344CB8AC3E}">
        <p14:creationId xmlns:p14="http://schemas.microsoft.com/office/powerpoint/2010/main" val="4081432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Kaufmann found around 360 individuals in the period 1500-1640 </a:t>
            </a:r>
          </a:p>
          <a:p>
            <a:endParaRPr lang="en-GB" dirty="0"/>
          </a:p>
          <a:p>
            <a:r>
              <a:rPr lang="en-GB" dirty="0"/>
              <a:t>Black Tudors came to England through English trade with Africa; from southern Europe, where there were black (slave) populations in Spain and Portugal, the nations that were then the great colonisers; in the entourages of royals such as Katherine of Aragon and Philip II (who was the husband of Mary I); as merchants or aristocrats; and as the result of English privateering and raids on the Spanish empire.</a:t>
            </a:r>
          </a:p>
          <a:p>
            <a:endParaRPr lang="en-GB" dirty="0"/>
          </a:p>
          <a:p>
            <a:pPr algn="l" fontAlgn="base"/>
            <a:r>
              <a:rPr lang="en-GB" b="1" i="0" dirty="0">
                <a:solidFill>
                  <a:srgbClr val="121212"/>
                </a:solidFill>
                <a:effectLst/>
                <a:latin typeface="inherit"/>
              </a:rPr>
              <a:t>John </a:t>
            </a:r>
            <a:r>
              <a:rPr lang="en-GB" b="1" i="0" dirty="0" err="1">
                <a:solidFill>
                  <a:srgbClr val="121212"/>
                </a:solidFill>
                <a:effectLst/>
                <a:latin typeface="inherit"/>
              </a:rPr>
              <a:t>Blanke</a:t>
            </a:r>
            <a:r>
              <a:rPr lang="en-GB" b="1" i="0" dirty="0">
                <a:solidFill>
                  <a:srgbClr val="121212"/>
                </a:solidFill>
                <a:effectLst/>
                <a:latin typeface="inherit"/>
              </a:rPr>
              <a:t>, the musician</a:t>
            </a:r>
            <a:br>
              <a:rPr lang="en-GB" b="1" i="0" dirty="0">
                <a:solidFill>
                  <a:srgbClr val="121212"/>
                </a:solidFill>
                <a:effectLst/>
                <a:latin typeface="inherit"/>
              </a:rPr>
            </a:br>
            <a:r>
              <a:rPr lang="en-GB" b="0" i="0" dirty="0">
                <a:solidFill>
                  <a:srgbClr val="121212"/>
                </a:solidFill>
                <a:effectLst/>
                <a:latin typeface="GuardianTextEgyptian"/>
              </a:rPr>
              <a:t>One of the court trumpeters, he was present in the entourage of Henry VII from at least 1507. He performed at both Henry VII’s funeral and Henry VIII’s coronation in 1509.</a:t>
            </a:r>
          </a:p>
          <a:p>
            <a:pPr algn="l" fontAlgn="base"/>
            <a:r>
              <a:rPr lang="en-GB" b="1" i="0" dirty="0">
                <a:solidFill>
                  <a:srgbClr val="121212"/>
                </a:solidFill>
                <a:effectLst/>
                <a:latin typeface="inherit"/>
              </a:rPr>
              <a:t>Jacques Francis, the salvage diver</a:t>
            </a:r>
            <a:br>
              <a:rPr lang="en-GB" b="1" i="0" dirty="0">
                <a:solidFill>
                  <a:srgbClr val="121212"/>
                </a:solidFill>
                <a:effectLst/>
                <a:latin typeface="inherit"/>
              </a:rPr>
            </a:br>
            <a:r>
              <a:rPr lang="en-GB" b="0" i="0" dirty="0">
                <a:solidFill>
                  <a:srgbClr val="121212"/>
                </a:solidFill>
                <a:effectLst/>
                <a:latin typeface="GuardianTextEgyptian"/>
              </a:rPr>
              <a:t>An expert swimmer and diver, he was hired to salvage guns from the wreck of the Mary Rose in 1546. When his Venetian master was accused of theft in Southampton, Francis became the first known African to give evidence in an English court of law.</a:t>
            </a:r>
          </a:p>
          <a:p>
            <a:pPr algn="l" fontAlgn="base"/>
            <a:r>
              <a:rPr lang="en-GB" b="1" i="0" dirty="0">
                <a:solidFill>
                  <a:srgbClr val="121212"/>
                </a:solidFill>
                <a:effectLst/>
                <a:latin typeface="inherit"/>
              </a:rPr>
              <a:t>Diego, the circumnavigator</a:t>
            </a:r>
            <a:br>
              <a:rPr lang="en-GB" b="1" i="0" dirty="0">
                <a:solidFill>
                  <a:srgbClr val="121212"/>
                </a:solidFill>
                <a:effectLst/>
                <a:latin typeface="inherit"/>
              </a:rPr>
            </a:br>
            <a:r>
              <a:rPr lang="en-GB" b="0" i="0" dirty="0">
                <a:solidFill>
                  <a:srgbClr val="121212"/>
                </a:solidFill>
                <a:effectLst/>
                <a:latin typeface="GuardianTextEgyptian"/>
              </a:rPr>
              <a:t>Diego asked to be taken aboard Sir Francis Drake’s ship in Panama in 1572. Diego and Drake circumnavigated the globe in 1577, claiming California for the crown in 1579.</a:t>
            </a:r>
          </a:p>
          <a:p>
            <a:pPr algn="l" fontAlgn="base"/>
            <a:r>
              <a:rPr lang="en-GB" b="0" i="0" dirty="0">
                <a:solidFill>
                  <a:srgbClr val="707070"/>
                </a:solidFill>
                <a:effectLst/>
                <a:latin typeface="GuardianTextSans"/>
              </a:rPr>
              <a:t>Advertisement</a:t>
            </a:r>
          </a:p>
          <a:p>
            <a:pPr algn="l" fontAlgn="base"/>
            <a:r>
              <a:rPr lang="en-GB" b="1" i="0" dirty="0">
                <a:solidFill>
                  <a:srgbClr val="121212"/>
                </a:solidFill>
                <a:effectLst/>
                <a:latin typeface="inherit"/>
              </a:rPr>
              <a:t>Anne </a:t>
            </a:r>
            <a:r>
              <a:rPr lang="en-GB" b="1" i="0" dirty="0" err="1">
                <a:solidFill>
                  <a:srgbClr val="121212"/>
                </a:solidFill>
                <a:effectLst/>
                <a:latin typeface="inherit"/>
              </a:rPr>
              <a:t>Cobbie</a:t>
            </a:r>
            <a:r>
              <a:rPr lang="en-GB" b="1" i="0" dirty="0">
                <a:solidFill>
                  <a:srgbClr val="121212"/>
                </a:solidFill>
                <a:effectLst/>
                <a:latin typeface="inherit"/>
              </a:rPr>
              <a:t>, prostitute</a:t>
            </a:r>
            <a:br>
              <a:rPr lang="en-GB" b="1" i="0" dirty="0">
                <a:solidFill>
                  <a:srgbClr val="121212"/>
                </a:solidFill>
                <a:effectLst/>
                <a:latin typeface="inherit"/>
              </a:rPr>
            </a:br>
            <a:r>
              <a:rPr lang="en-GB" b="0" i="0" dirty="0" err="1">
                <a:solidFill>
                  <a:srgbClr val="121212"/>
                </a:solidFill>
                <a:effectLst/>
                <a:latin typeface="GuardianTextEgyptian"/>
              </a:rPr>
              <a:t>Cobbie</a:t>
            </a:r>
            <a:r>
              <a:rPr lang="en-GB" b="0" i="0" dirty="0">
                <a:solidFill>
                  <a:srgbClr val="121212"/>
                </a:solidFill>
                <a:effectLst/>
                <a:latin typeface="GuardianTextEgyptian"/>
              </a:rPr>
              <a:t> was one of 10 women cited when the owners of the brothel where she worked were brought before the Westminster sessions court in 1626.</a:t>
            </a:r>
          </a:p>
          <a:p>
            <a:pPr algn="l" fontAlgn="base"/>
            <a:r>
              <a:rPr lang="en-GB" b="1" i="0" dirty="0">
                <a:solidFill>
                  <a:srgbClr val="121212"/>
                </a:solidFill>
                <a:effectLst/>
                <a:latin typeface="inherit"/>
              </a:rPr>
              <a:t>Reasonable Blackman, the silk weaver</a:t>
            </a:r>
            <a:br>
              <a:rPr lang="en-GB" b="1" i="0" dirty="0">
                <a:solidFill>
                  <a:srgbClr val="121212"/>
                </a:solidFill>
                <a:effectLst/>
                <a:latin typeface="inherit"/>
              </a:rPr>
            </a:br>
            <a:r>
              <a:rPr lang="en-GB" b="0" i="0" dirty="0">
                <a:solidFill>
                  <a:srgbClr val="121212"/>
                </a:solidFill>
                <a:effectLst/>
                <a:latin typeface="GuardianTextEgyptian"/>
              </a:rPr>
              <a:t>He lived in Southwark around 1579-1592 and had probably arrived from the Netherlands. He had at least three children, but lost two to the plague in 1592.</a:t>
            </a:r>
          </a:p>
          <a:p>
            <a:pPr algn="l" fontAlgn="base"/>
            <a:r>
              <a:rPr lang="en-GB" b="1" i="0" dirty="0">
                <a:solidFill>
                  <a:srgbClr val="121212"/>
                </a:solidFill>
                <a:effectLst/>
                <a:latin typeface="inherit"/>
              </a:rPr>
              <a:t>Mary </a:t>
            </a:r>
            <a:r>
              <a:rPr lang="en-GB" b="1" i="0" dirty="0" err="1">
                <a:solidFill>
                  <a:srgbClr val="121212"/>
                </a:solidFill>
                <a:effectLst/>
                <a:latin typeface="inherit"/>
              </a:rPr>
              <a:t>Fillis</a:t>
            </a:r>
            <a:r>
              <a:rPr lang="en-GB" b="1" i="0" dirty="0">
                <a:solidFill>
                  <a:srgbClr val="121212"/>
                </a:solidFill>
                <a:effectLst/>
                <a:latin typeface="inherit"/>
              </a:rPr>
              <a:t>, servant</a:t>
            </a:r>
            <a:br>
              <a:rPr lang="en-GB" b="1" i="0" dirty="0">
                <a:solidFill>
                  <a:srgbClr val="121212"/>
                </a:solidFill>
                <a:effectLst/>
                <a:latin typeface="inherit"/>
              </a:rPr>
            </a:br>
            <a:r>
              <a:rPr lang="en-GB" b="0" i="0" dirty="0">
                <a:solidFill>
                  <a:srgbClr val="121212"/>
                </a:solidFill>
                <a:effectLst/>
                <a:latin typeface="GuardianTextEgyptian"/>
              </a:rPr>
              <a:t>The daughter of </a:t>
            </a:r>
            <a:r>
              <a:rPr lang="en-GB" b="0" i="0" dirty="0" err="1">
                <a:solidFill>
                  <a:srgbClr val="121212"/>
                </a:solidFill>
                <a:effectLst/>
                <a:latin typeface="GuardianTextEgyptian"/>
              </a:rPr>
              <a:t>Fillis</a:t>
            </a:r>
            <a:r>
              <a:rPr lang="en-GB" b="0" i="0" dirty="0">
                <a:solidFill>
                  <a:srgbClr val="121212"/>
                </a:solidFill>
                <a:effectLst/>
                <a:latin typeface="GuardianTextEgyptian"/>
              </a:rPr>
              <a:t> of Morisco, a Moroccan basket weaver and shovel-maker, Mary came to London around 1583-4 and became a servant to a merchant. Later she worked for a seamstress from East Smithfield.</a:t>
            </a:r>
          </a:p>
          <a:p>
            <a:pPr algn="l" fontAlgn="base"/>
            <a:r>
              <a:rPr lang="en-GB" b="1" i="0" dirty="0" err="1">
                <a:solidFill>
                  <a:srgbClr val="121212"/>
                </a:solidFill>
                <a:effectLst/>
                <a:latin typeface="inherit"/>
              </a:rPr>
              <a:t>Dederi</a:t>
            </a:r>
            <a:r>
              <a:rPr lang="en-GB" b="1" i="0" dirty="0">
                <a:solidFill>
                  <a:srgbClr val="121212"/>
                </a:solidFill>
                <a:effectLst/>
                <a:latin typeface="inherit"/>
              </a:rPr>
              <a:t> </a:t>
            </a:r>
            <a:r>
              <a:rPr lang="en-GB" b="1" i="0" dirty="0" err="1">
                <a:solidFill>
                  <a:srgbClr val="121212"/>
                </a:solidFill>
                <a:effectLst/>
                <a:latin typeface="inherit"/>
              </a:rPr>
              <a:t>Jaquoah</a:t>
            </a:r>
            <a:r>
              <a:rPr lang="en-GB" b="1" i="0" dirty="0">
                <a:solidFill>
                  <a:srgbClr val="121212"/>
                </a:solidFill>
                <a:effectLst/>
                <a:latin typeface="inherit"/>
              </a:rPr>
              <a:t>, merchant and prince</a:t>
            </a:r>
            <a:br>
              <a:rPr lang="en-GB" b="1" i="0" dirty="0">
                <a:solidFill>
                  <a:srgbClr val="121212"/>
                </a:solidFill>
                <a:effectLst/>
                <a:latin typeface="inherit"/>
              </a:rPr>
            </a:br>
            <a:r>
              <a:rPr lang="en-GB" b="0" i="0" dirty="0" err="1">
                <a:solidFill>
                  <a:srgbClr val="121212"/>
                </a:solidFill>
                <a:effectLst/>
                <a:latin typeface="GuardianTextEgyptian"/>
              </a:rPr>
              <a:t>Jaquoah</a:t>
            </a:r>
            <a:r>
              <a:rPr lang="en-GB" b="0" i="0" dirty="0">
                <a:solidFill>
                  <a:srgbClr val="121212"/>
                </a:solidFill>
                <a:effectLst/>
                <a:latin typeface="GuardianTextEgyptian"/>
              </a:rPr>
              <a:t> was the son of King </a:t>
            </a:r>
            <a:r>
              <a:rPr lang="en-GB" b="0" i="0" dirty="0" err="1">
                <a:solidFill>
                  <a:srgbClr val="121212"/>
                </a:solidFill>
                <a:effectLst/>
                <a:latin typeface="GuardianTextEgyptian"/>
              </a:rPr>
              <a:t>Caddi-biah</a:t>
            </a:r>
            <a:r>
              <a:rPr lang="en-GB" b="0" i="0" dirty="0">
                <a:solidFill>
                  <a:srgbClr val="121212"/>
                </a:solidFill>
                <a:effectLst/>
                <a:latin typeface="GuardianTextEgyptian"/>
              </a:rPr>
              <a:t>, ruler of a kingdom in modern Liberia. He arrived in England in 1610 and was baptised in London on New Year’s Day 1611. He spent two years in England with a leading merchant.</a:t>
            </a:r>
          </a:p>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10</a:t>
            </a:fld>
            <a:endParaRPr lang="en-GB"/>
          </a:p>
        </p:txBody>
      </p:sp>
    </p:spTree>
    <p:extLst>
      <p:ext uri="{BB962C8B-B14F-4D97-AF65-F5344CB8AC3E}">
        <p14:creationId xmlns:p14="http://schemas.microsoft.com/office/powerpoint/2010/main" val="3876573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11</a:t>
            </a:fld>
            <a:endParaRPr lang="en-GB"/>
          </a:p>
        </p:txBody>
      </p:sp>
    </p:spTree>
    <p:extLst>
      <p:ext uri="{BB962C8B-B14F-4D97-AF65-F5344CB8AC3E}">
        <p14:creationId xmlns:p14="http://schemas.microsoft.com/office/powerpoint/2010/main" val="2575070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12</a:t>
            </a:fld>
            <a:endParaRPr lang="en-GB"/>
          </a:p>
        </p:txBody>
      </p:sp>
    </p:spTree>
    <p:extLst>
      <p:ext uri="{BB962C8B-B14F-4D97-AF65-F5344CB8AC3E}">
        <p14:creationId xmlns:p14="http://schemas.microsoft.com/office/powerpoint/2010/main" val="2455867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Accompanying this migration from the British Isles, the empire’s prosperity was facilitated by the enslavement and displacement of millions of people from Africa</a:t>
            </a:r>
            <a:endParaRPr lang="en-US" dirty="0"/>
          </a:p>
          <a:p>
            <a:pPr marL="170644" indent="-170644">
              <a:buFont typeface="Arial" panose="020B0604020202020204" pitchFamily="34" charset="0"/>
              <a:buChar char="•"/>
            </a:pPr>
            <a:r>
              <a:rPr lang="en-GB" dirty="0"/>
              <a:t>The  profits created by sugar, cotton and tobacco plantations in the Caribbean and North America were, of course,  yielded on the back of labour of slaves forcibly transported from Africa as part of the triangular trade which moved people, raw produce and manufactured products back and forth across the Atlantic</a:t>
            </a:r>
            <a:endParaRPr lang="en-US" dirty="0"/>
          </a:p>
          <a:p>
            <a:pPr marL="170644" indent="-170644">
              <a:buFont typeface="Arial" panose="020B0604020202020204" pitchFamily="34" charset="0"/>
              <a:buChar char="•"/>
            </a:pPr>
            <a:r>
              <a:rPr lang="en-GB" dirty="0"/>
              <a:t>While the vast majority of slaves remained in the colonies, a number arrived in Britain as domestic slaves: as the paintings onscreen illustrate, having an African in service was seen as a must-have fashion accessory amongst aristocratic families in the 17</a:t>
            </a:r>
            <a:r>
              <a:rPr lang="en-GB" baseline="30000" dirty="0"/>
              <a:t>th</a:t>
            </a:r>
            <a:r>
              <a:rPr lang="en-GB" dirty="0"/>
              <a:t> and 18</a:t>
            </a:r>
            <a:r>
              <a:rPr lang="en-GB" baseline="30000" dirty="0"/>
              <a:t>th</a:t>
            </a:r>
            <a:r>
              <a:rPr lang="en-GB" dirty="0"/>
              <a:t> centuries.</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13</a:t>
            </a:fld>
            <a:endParaRPr lang="en-US"/>
          </a:p>
        </p:txBody>
      </p:sp>
    </p:spTree>
    <p:extLst>
      <p:ext uri="{BB962C8B-B14F-4D97-AF65-F5344CB8AC3E}">
        <p14:creationId xmlns:p14="http://schemas.microsoft.com/office/powerpoint/2010/main" val="17129643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14</a:t>
            </a:fld>
            <a:endParaRPr lang="en-GB"/>
          </a:p>
        </p:txBody>
      </p:sp>
    </p:spTree>
    <p:extLst>
      <p:ext uri="{BB962C8B-B14F-4D97-AF65-F5344CB8AC3E}">
        <p14:creationId xmlns:p14="http://schemas.microsoft.com/office/powerpoint/2010/main" val="54306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15</a:t>
            </a:fld>
            <a:endParaRPr lang="en-GB"/>
          </a:p>
        </p:txBody>
      </p:sp>
    </p:spTree>
    <p:extLst>
      <p:ext uri="{BB962C8B-B14F-4D97-AF65-F5344CB8AC3E}">
        <p14:creationId xmlns:p14="http://schemas.microsoft.com/office/powerpoint/2010/main" val="892047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James Somerset, an enslaved African, was purchased by Charles Stewart or </a:t>
            </a:r>
            <a:r>
              <a:rPr lang="en-GB" dirty="0" err="1"/>
              <a:t>Steuart</a:t>
            </a:r>
            <a:r>
              <a:rPr lang="en-GB" dirty="0"/>
              <a:t>, a Customs officer when he was in Boston, Province of Massachusetts Bay, a British crown colony in North America.[6]</a:t>
            </a:r>
          </a:p>
          <a:p>
            <a:endParaRPr lang="en-GB" dirty="0"/>
          </a:p>
          <a:p>
            <a:r>
              <a:rPr lang="en-GB" dirty="0"/>
              <a:t>Stewart brought Somerset with him when he returned to England in 1769 but in 1771 Somerset escaped. After he was recaptured in November, Stewart had him imprisoned on the ship Ann and Mary (under Captain John Knowles), bound for the British colony of Jamaica. He directed that Somerset be sold to a plantation for labour. Somerset's three godparents from his baptism as a Christian in England, John Marlow, Thomas </a:t>
            </a:r>
            <a:r>
              <a:rPr lang="en-GB" dirty="0" err="1"/>
              <a:t>Walkin</a:t>
            </a:r>
            <a:r>
              <a:rPr lang="en-GB" dirty="0"/>
              <a:t> and Elizabeth Cade, made an application on 3 December before the Court of King's Bench for a writ of habeas corpus. Captain Knowles on 9 December produced Somerset before the Court of King's Bench, which had to determine whether his imprisonment was lawful.</a:t>
            </a:r>
          </a:p>
          <a:p>
            <a:endParaRPr lang="en-GB" dirty="0"/>
          </a:p>
          <a:p>
            <a:r>
              <a:rPr lang="en-GB" dirty="0">
                <a:hlinkClick r:id="rId3" tooltip="Granville Sharp"/>
              </a:rPr>
              <a:t>Granville Sharp</a:t>
            </a:r>
            <a:r>
              <a:rPr lang="en-GB" dirty="0"/>
              <a:t>, an </a:t>
            </a:r>
            <a:r>
              <a:rPr lang="en-GB" dirty="0">
                <a:hlinkClick r:id="rId4" tooltip="Abolitionist"/>
              </a:rPr>
              <a:t>abolitionist</a:t>
            </a:r>
            <a:r>
              <a:rPr lang="en-GB" dirty="0"/>
              <a:t> layman who continually sought test cases against the legal justifications for slavery, was Somerset's real backer.</a:t>
            </a:r>
          </a:p>
        </p:txBody>
      </p:sp>
      <p:sp>
        <p:nvSpPr>
          <p:cNvPr id="4" name="Slide Number Placeholder 3"/>
          <p:cNvSpPr>
            <a:spLocks noGrp="1"/>
          </p:cNvSpPr>
          <p:nvPr>
            <p:ph type="sldNum" sz="quarter" idx="5"/>
          </p:nvPr>
        </p:nvSpPr>
        <p:spPr/>
        <p:txBody>
          <a:bodyPr/>
          <a:lstStyle/>
          <a:p>
            <a:fld id="{9A08DFA3-FE7C-4834-B5E4-B8EEF012060D}" type="slidenum">
              <a:rPr lang="en-GB" smtClean="0"/>
              <a:t>16</a:t>
            </a:fld>
            <a:endParaRPr lang="en-GB"/>
          </a:p>
        </p:txBody>
      </p:sp>
    </p:spTree>
    <p:extLst>
      <p:ext uri="{BB962C8B-B14F-4D97-AF65-F5344CB8AC3E}">
        <p14:creationId xmlns:p14="http://schemas.microsoft.com/office/powerpoint/2010/main" val="31655363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Born into slavery; </a:t>
            </a:r>
          </a:p>
          <a:p>
            <a:r>
              <a:rPr lang="en-GB" dirty="0"/>
              <a:t>her mother, Maria Belle, was an enslaved African woman in the British West Indies. Her father was Sir John Lindsay, a British career naval officer who was stationed there. Her father was knighted and promoted to admiral.[1] </a:t>
            </a:r>
          </a:p>
          <a:p>
            <a:r>
              <a:rPr lang="en-GB" dirty="0"/>
              <a:t>Lindsay took Belle with him when he returned to England in 1765, entrusting her raising to his uncle William Murray, 1st Earl of Mansfield, and his wife Elizabeth Murray, Countess of Mansfield</a:t>
            </a:r>
          </a:p>
        </p:txBody>
      </p:sp>
      <p:sp>
        <p:nvSpPr>
          <p:cNvPr id="4" name="Slide Number Placeholder 3"/>
          <p:cNvSpPr>
            <a:spLocks noGrp="1"/>
          </p:cNvSpPr>
          <p:nvPr>
            <p:ph type="sldNum" sz="quarter" idx="5"/>
          </p:nvPr>
        </p:nvSpPr>
        <p:spPr/>
        <p:txBody>
          <a:bodyPr/>
          <a:lstStyle/>
          <a:p>
            <a:fld id="{9A08DFA3-FE7C-4834-B5E4-B8EEF012060D}" type="slidenum">
              <a:rPr lang="en-GB" smtClean="0"/>
              <a:t>17</a:t>
            </a:fld>
            <a:endParaRPr lang="en-GB"/>
          </a:p>
        </p:txBody>
      </p:sp>
    </p:spTree>
    <p:extLst>
      <p:ext uri="{BB962C8B-B14F-4D97-AF65-F5344CB8AC3E}">
        <p14:creationId xmlns:p14="http://schemas.microsoft.com/office/powerpoint/2010/main" val="18682333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18</a:t>
            </a:fld>
            <a:endParaRPr lang="en-GB"/>
          </a:p>
        </p:txBody>
      </p:sp>
    </p:spTree>
    <p:extLst>
      <p:ext uri="{BB962C8B-B14F-4D97-AF65-F5344CB8AC3E}">
        <p14:creationId xmlns:p14="http://schemas.microsoft.com/office/powerpoint/2010/main" val="1326476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19</a:t>
            </a:fld>
            <a:endParaRPr lang="en-GB"/>
          </a:p>
        </p:txBody>
      </p:sp>
    </p:spTree>
    <p:extLst>
      <p:ext uri="{BB962C8B-B14F-4D97-AF65-F5344CB8AC3E}">
        <p14:creationId xmlns:p14="http://schemas.microsoft.com/office/powerpoint/2010/main" val="9950836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20</a:t>
            </a:fld>
            <a:endParaRPr lang="en-GB"/>
          </a:p>
        </p:txBody>
      </p:sp>
    </p:spTree>
    <p:extLst>
      <p:ext uri="{BB962C8B-B14F-4D97-AF65-F5344CB8AC3E}">
        <p14:creationId xmlns:p14="http://schemas.microsoft.com/office/powerpoint/2010/main" val="3676556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21</a:t>
            </a:fld>
            <a:endParaRPr lang="en-GB"/>
          </a:p>
        </p:txBody>
      </p:sp>
    </p:spTree>
    <p:extLst>
      <p:ext uri="{BB962C8B-B14F-4D97-AF65-F5344CB8AC3E}">
        <p14:creationId xmlns:p14="http://schemas.microsoft.com/office/powerpoint/2010/main" val="2870351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22</a:t>
            </a:fld>
            <a:endParaRPr lang="en-GB"/>
          </a:p>
        </p:txBody>
      </p:sp>
    </p:spTree>
    <p:extLst>
      <p:ext uri="{BB962C8B-B14F-4D97-AF65-F5344CB8AC3E}">
        <p14:creationId xmlns:p14="http://schemas.microsoft.com/office/powerpoint/2010/main" val="11960907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08DFA3-FE7C-4834-B5E4-B8EEF012060D}" type="slidenum">
              <a:rPr lang="en-GB" smtClean="0"/>
              <a:t>23</a:t>
            </a:fld>
            <a:endParaRPr lang="en-GB"/>
          </a:p>
        </p:txBody>
      </p:sp>
    </p:spTree>
    <p:extLst>
      <p:ext uri="{BB962C8B-B14F-4D97-AF65-F5344CB8AC3E}">
        <p14:creationId xmlns:p14="http://schemas.microsoft.com/office/powerpoint/2010/main" val="32343297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24</a:t>
            </a:fld>
            <a:endParaRPr lang="en-GB" dirty="0"/>
          </a:p>
        </p:txBody>
      </p:sp>
    </p:spTree>
    <p:extLst>
      <p:ext uri="{BB962C8B-B14F-4D97-AF65-F5344CB8AC3E}">
        <p14:creationId xmlns:p14="http://schemas.microsoft.com/office/powerpoint/2010/main" val="5139913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25</a:t>
            </a:fld>
            <a:endParaRPr lang="en-GB" dirty="0"/>
          </a:p>
        </p:txBody>
      </p:sp>
    </p:spTree>
    <p:extLst>
      <p:ext uri="{BB962C8B-B14F-4D97-AF65-F5344CB8AC3E}">
        <p14:creationId xmlns:p14="http://schemas.microsoft.com/office/powerpoint/2010/main" val="22611060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08DFA3-FE7C-4834-B5E4-B8EEF012060D}" type="slidenum">
              <a:rPr lang="en-GB" smtClean="0"/>
              <a:t>26</a:t>
            </a:fld>
            <a:endParaRPr lang="en-GB" dirty="0"/>
          </a:p>
        </p:txBody>
      </p:sp>
    </p:spTree>
    <p:extLst>
      <p:ext uri="{BB962C8B-B14F-4D97-AF65-F5344CB8AC3E}">
        <p14:creationId xmlns:p14="http://schemas.microsoft.com/office/powerpoint/2010/main" val="23417499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08DFA3-FE7C-4834-B5E4-B8EEF012060D}" type="slidenum">
              <a:rPr lang="en-GB" smtClean="0"/>
              <a:t>27</a:t>
            </a:fld>
            <a:endParaRPr lang="en-GB"/>
          </a:p>
        </p:txBody>
      </p:sp>
    </p:spTree>
    <p:extLst>
      <p:ext uri="{BB962C8B-B14F-4D97-AF65-F5344CB8AC3E}">
        <p14:creationId xmlns:p14="http://schemas.microsoft.com/office/powerpoint/2010/main" val="15581920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08DFA3-FE7C-4834-B5E4-B8EEF012060D}" type="slidenum">
              <a:rPr lang="en-GB" smtClean="0"/>
              <a:t>28</a:t>
            </a:fld>
            <a:endParaRPr lang="en-GB"/>
          </a:p>
        </p:txBody>
      </p:sp>
    </p:spTree>
    <p:extLst>
      <p:ext uri="{BB962C8B-B14F-4D97-AF65-F5344CB8AC3E}">
        <p14:creationId xmlns:p14="http://schemas.microsoft.com/office/powerpoint/2010/main" val="16407231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In addition, port cities played host to non-European crews aboard British shipping fleets</a:t>
            </a:r>
          </a:p>
          <a:p>
            <a:pPr marL="170644" indent="-170644">
              <a:buFont typeface="Arial" panose="020B0604020202020204" pitchFamily="34" charset="0"/>
              <a:buChar char="•"/>
            </a:pPr>
            <a:r>
              <a:rPr lang="en-GB" dirty="0"/>
              <a:t>West African, Chinese and ‘Lascar’ - referring to sailors from the Indian subcontinent - were used as cheap labour by steamship companies, with small numbers establishing permanent communities in Liverpool, London, Bristol and Cardiff – although the transient population of itinerant seafarers always remained more numerous than those establishing fixed settlements in Britain</a:t>
            </a:r>
          </a:p>
          <a:p>
            <a:pPr marL="170644" indent="-170644">
              <a:buFont typeface="Arial" panose="020B0604020202020204" pitchFamily="34" charset="0"/>
              <a:buChar char="•"/>
            </a:pPr>
            <a:r>
              <a:rPr lang="en-GB" dirty="0"/>
              <a:t>At the same time, Liverpool in particular was the centre-point of a process by which people moved around the world on a hitherto unprecedented scale. </a:t>
            </a:r>
          </a:p>
          <a:p>
            <a:pPr marL="170644" indent="-170644" defTabSz="910102">
              <a:buFont typeface="Arial" panose="020B0604020202020204" pitchFamily="34" charset="0"/>
              <a:buChar char="•"/>
              <a:defRPr/>
            </a:pPr>
            <a:r>
              <a:rPr lang="en-GB" dirty="0"/>
              <a:t>Between, 1830 and 1930, around seven million people from Britain and mainland Europeans docked at Liverpool before emigrating to North America, South Africa, Australia and New Zealand; </a:t>
            </a:r>
            <a:r>
              <a:rPr lang="en-GB" i="1" dirty="0"/>
              <a:t>worth remembering here that an immigrant is always an emigrant too.</a:t>
            </a:r>
            <a:endParaRPr lang="en-US" i="1" dirty="0"/>
          </a:p>
          <a:p>
            <a:pPr marL="170644" indent="-170644">
              <a:buFont typeface="Arial" panose="020B0604020202020204" pitchFamily="34" charset="0"/>
              <a:buChar char="•"/>
            </a:pPr>
            <a:r>
              <a:rPr lang="en-GB" dirty="0"/>
              <a:t>This all underscores  that dockland areas in Liverpool and elsewhere had a diverse, multinational, multicultural ethic makeup during the Victorian and Edwardian eras.</a:t>
            </a:r>
          </a:p>
        </p:txBody>
      </p:sp>
      <p:sp>
        <p:nvSpPr>
          <p:cNvPr id="4" name="Slide Number Placeholder 3"/>
          <p:cNvSpPr>
            <a:spLocks noGrp="1"/>
          </p:cNvSpPr>
          <p:nvPr>
            <p:ph type="sldNum" sz="quarter" idx="10"/>
          </p:nvPr>
        </p:nvSpPr>
        <p:spPr/>
        <p:txBody>
          <a:bodyPr/>
          <a:lstStyle/>
          <a:p>
            <a:fld id="{0F6EAD44-348C-4F80-A1D0-FEC8B2752EA6}" type="slidenum">
              <a:rPr lang="en-US" smtClean="0"/>
              <a:t>29</a:t>
            </a:fld>
            <a:endParaRPr lang="en-US" dirty="0"/>
          </a:p>
        </p:txBody>
      </p:sp>
    </p:spTree>
    <p:extLst>
      <p:ext uri="{BB962C8B-B14F-4D97-AF65-F5344CB8AC3E}">
        <p14:creationId xmlns:p14="http://schemas.microsoft.com/office/powerpoint/2010/main" val="13430486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30</a:t>
            </a:fld>
            <a:endParaRPr lang="en-GB"/>
          </a:p>
        </p:txBody>
      </p:sp>
    </p:spTree>
    <p:extLst>
      <p:ext uri="{BB962C8B-B14F-4D97-AF65-F5344CB8AC3E}">
        <p14:creationId xmlns:p14="http://schemas.microsoft.com/office/powerpoint/2010/main" val="6354232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31</a:t>
            </a:fld>
            <a:endParaRPr lang="en-GB"/>
          </a:p>
        </p:txBody>
      </p:sp>
    </p:spTree>
    <p:extLst>
      <p:ext uri="{BB962C8B-B14F-4D97-AF65-F5344CB8AC3E}">
        <p14:creationId xmlns:p14="http://schemas.microsoft.com/office/powerpoint/2010/main" val="42005097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32</a:t>
            </a:fld>
            <a:endParaRPr lang="en-GB"/>
          </a:p>
        </p:txBody>
      </p:sp>
    </p:spTree>
    <p:extLst>
      <p:ext uri="{BB962C8B-B14F-4D97-AF65-F5344CB8AC3E}">
        <p14:creationId xmlns:p14="http://schemas.microsoft.com/office/powerpoint/2010/main" val="29930044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33</a:t>
            </a:fld>
            <a:endParaRPr lang="en-GB"/>
          </a:p>
        </p:txBody>
      </p:sp>
    </p:spTree>
    <p:extLst>
      <p:ext uri="{BB962C8B-B14F-4D97-AF65-F5344CB8AC3E}">
        <p14:creationId xmlns:p14="http://schemas.microsoft.com/office/powerpoint/2010/main" val="11644470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34</a:t>
            </a:fld>
            <a:endParaRPr lang="en-GB"/>
          </a:p>
        </p:txBody>
      </p:sp>
    </p:spTree>
    <p:extLst>
      <p:ext uri="{BB962C8B-B14F-4D97-AF65-F5344CB8AC3E}">
        <p14:creationId xmlns:p14="http://schemas.microsoft.com/office/powerpoint/2010/main" val="28376802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08DFA3-FE7C-4834-B5E4-B8EEF012060D}" type="slidenum">
              <a:rPr lang="en-GB" smtClean="0"/>
              <a:t>35</a:t>
            </a:fld>
            <a:endParaRPr lang="en-GB"/>
          </a:p>
        </p:txBody>
      </p:sp>
    </p:spTree>
    <p:extLst>
      <p:ext uri="{BB962C8B-B14F-4D97-AF65-F5344CB8AC3E}">
        <p14:creationId xmlns:p14="http://schemas.microsoft.com/office/powerpoint/2010/main" val="7305469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36</a:t>
            </a:fld>
            <a:endParaRPr lang="en-GB"/>
          </a:p>
        </p:txBody>
      </p:sp>
    </p:spTree>
    <p:extLst>
      <p:ext uri="{BB962C8B-B14F-4D97-AF65-F5344CB8AC3E}">
        <p14:creationId xmlns:p14="http://schemas.microsoft.com/office/powerpoint/2010/main" val="42676350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 Such long-established prejudices against Jews contributed to an increase in anti-immigrant sentiment in the early 20</a:t>
            </a:r>
            <a:r>
              <a:rPr lang="en-GB" baseline="30000" dirty="0"/>
              <a:t>th</a:t>
            </a:r>
            <a:r>
              <a:rPr lang="en-GB" dirty="0"/>
              <a:t> century – with Eastern and Southern European emigrants being regarded as objects of suspicion</a:t>
            </a:r>
            <a:endParaRPr lang="en-US" dirty="0"/>
          </a:p>
          <a:p>
            <a:pPr marL="170644" indent="-170644">
              <a:buFont typeface="Arial" panose="020B0604020202020204" pitchFamily="34" charset="0"/>
              <a:buChar char="•"/>
            </a:pPr>
            <a:r>
              <a:rPr lang="en-GB" dirty="0"/>
              <a:t>In the 1900s, there were public campaigns to curb migration to Britain, fuelled campaigns fuelled by scurrilous stories in newspapers and pulp fiction about immigrants, who in the language of the day were termed ‘aliens’</a:t>
            </a:r>
          </a:p>
          <a:p>
            <a:pPr marL="170644" indent="-170644">
              <a:buFont typeface="Arial" panose="020B0604020202020204" pitchFamily="34" charset="0"/>
              <a:buChar char="•"/>
            </a:pPr>
            <a:r>
              <a:rPr lang="en-GB" dirty="0"/>
              <a:t>The small number of Chinese migrants were one such target, as in Thomas Burke’s </a:t>
            </a:r>
            <a:r>
              <a:rPr lang="en-GB" i="1" dirty="0" err="1"/>
              <a:t>Limehouse</a:t>
            </a:r>
            <a:r>
              <a:rPr lang="en-GB" i="1" dirty="0"/>
              <a:t> Nights </a:t>
            </a:r>
            <a:r>
              <a:rPr lang="en-GB" dirty="0"/>
              <a:t>stories</a:t>
            </a:r>
          </a:p>
          <a:p>
            <a:pPr marL="170644" indent="-170644">
              <a:buFont typeface="Arial" panose="020B0604020202020204" pitchFamily="34" charset="0"/>
              <a:buChar char="•"/>
            </a:pPr>
            <a:r>
              <a:rPr lang="en-GB" dirty="0"/>
              <a:t>Overlaps with quasi-scientific concerns about the ‘purity’ of Britain’s racial stock</a:t>
            </a:r>
          </a:p>
          <a:p>
            <a:pPr marL="170644" indent="-170644">
              <a:buFont typeface="Arial" panose="020B0604020202020204" pitchFamily="34" charset="0"/>
              <a:buChar char="•"/>
            </a:pPr>
            <a:r>
              <a:rPr lang="en-GB" dirty="0"/>
              <a:t>Worries about the purported deterioration of physical condition of Britain’s inner-city, labouring population – flagged up by poor performance in Boer War. Became conflated with societal anxieties about interracial sexual relations, referred to as ‘miscegenation’</a:t>
            </a:r>
            <a:endParaRPr lang="en-US" dirty="0"/>
          </a:p>
          <a:p>
            <a:pPr marL="170644" indent="-170644">
              <a:buFont typeface="Arial" panose="020B0604020202020204" pitchFamily="34" charset="0"/>
              <a:buChar char="•"/>
            </a:pPr>
            <a:r>
              <a:rPr lang="en-GB" dirty="0"/>
              <a:t>All of these trends created the political conditions that led to the passage of the 1905 Aliens Act, which for the first time legislated to place restrictions on immigration to the UK, and gave the Home Secretary oversight of immigration policy.</a:t>
            </a:r>
            <a:endParaRPr lang="en-US" dirty="0"/>
          </a:p>
          <a:p>
            <a:pPr marL="170644" indent="-170644">
              <a:buFont typeface="Arial" panose="020B0604020202020204" pitchFamily="34" charset="0"/>
              <a:buChar char="•"/>
            </a:pPr>
            <a:r>
              <a:rPr lang="en-GB" dirty="0"/>
              <a:t>The outbreak of the First World War ratcheted up anti-Alien rhetoric, and in 1914 Acts of Parliament were passed which restricted the rights of German migrants in Britain, with tens of thousands interned in camps and many forcibly deported from the UK</a:t>
            </a:r>
            <a:endParaRPr lang="en-US" dirty="0"/>
          </a:p>
          <a:p>
            <a:pPr marL="170644" indent="-170644">
              <a:buFont typeface="Arial" panose="020B0604020202020204" pitchFamily="34" charset="0"/>
              <a:buChar char="•"/>
            </a:pPr>
            <a:r>
              <a:rPr lang="en-GB" dirty="0"/>
              <a:t>Similar discriminatory legislation was directed against so-called ‘coloured seamen,’ with African and Chinese sailors forced to register with local police forces so as to monitor their movements within the UK</a:t>
            </a:r>
            <a:endParaRPr lang="en-US" dirty="0"/>
          </a:p>
          <a:p>
            <a:pPr marL="170644" indent="-170644">
              <a:buFont typeface="Arial" panose="020B0604020202020204" pitchFamily="34" charset="0"/>
              <a:buChar char="•"/>
            </a:pPr>
            <a:r>
              <a:rPr lang="en-GB" dirty="0"/>
              <a:t>Symptomatic of the growing regulation of immigration, in 1915 the first modern passports were introduced in Britain, with the Aliens Act tightened at the end of the war.</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37</a:t>
            </a:fld>
            <a:endParaRPr lang="en-US"/>
          </a:p>
        </p:txBody>
      </p:sp>
    </p:spTree>
    <p:extLst>
      <p:ext uri="{BB962C8B-B14F-4D97-AF65-F5344CB8AC3E}">
        <p14:creationId xmlns:p14="http://schemas.microsoft.com/office/powerpoint/2010/main" val="28020540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ish</a:t>
            </a:r>
            <a:r>
              <a:rPr lang="en-GB" dirty="0"/>
              <a:t> West Indies Regiment (BWIR) was formed as a separate black unit within the British Army. The first recruits sailed from Jamaica to Britain and arrived in October 1915 to train at a camp near Seaford on the Sussex coast. The 3rd battalion arrived in early 1916 in Plymouth while other battalions sailed direct to Egypt, arriving in Alexandria in March 1916. By the war’s end in November 1918, a total of 15,204 black men, representing British Guiana and all the Caribbean colonies, had served in the BWIR. 13,940 had been rejected. Of the total accepted, 10,280 (66%) came from Jamaica. However, the black soldiers of the BWIR received lower pay and allowances than their white compatriots and they were mostly led by white officers and used as non-combatant soldiers in Egypt, Mesopotamia and parts of Europe. For example, in July 1916 the BWIR’s 3rd and 4th battalions were sent to France and Belgium to work as ammunition carriers. The fighting was to be done by the white soldiers. The BWIR spent much of their time at labouring work, such as loading ammunition, laying telephone wires and digging trenches, but they were not permitted to fight as a battalion.</a:t>
            </a:r>
          </a:p>
        </p:txBody>
      </p:sp>
      <p:sp>
        <p:nvSpPr>
          <p:cNvPr id="4" name="Slide Number Placeholder 3"/>
          <p:cNvSpPr>
            <a:spLocks noGrp="1"/>
          </p:cNvSpPr>
          <p:nvPr>
            <p:ph type="sldNum" sz="quarter" idx="5"/>
          </p:nvPr>
        </p:nvSpPr>
        <p:spPr/>
        <p:txBody>
          <a:bodyPr/>
          <a:lstStyle/>
          <a:p>
            <a:fld id="{9A08DFA3-FE7C-4834-B5E4-B8EEF012060D}" type="slidenum">
              <a:rPr lang="en-GB" smtClean="0"/>
              <a:t>38</a:t>
            </a:fld>
            <a:endParaRPr lang="en-GB"/>
          </a:p>
        </p:txBody>
      </p:sp>
    </p:spTree>
    <p:extLst>
      <p:ext uri="{BB962C8B-B14F-4D97-AF65-F5344CB8AC3E}">
        <p14:creationId xmlns:p14="http://schemas.microsoft.com/office/powerpoint/2010/main" val="36259887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wake of the First World War and demobilization, the surplus of labour led to dissatisfaction among Britain’s workers, in particular seamen. This was arguably the key factor that led to the outbreak of rioting between white and minority workers in Britain’s major seaports, from January to August 1919. Along with African, Afro-Caribbean, Chinese and Arab sailors, South Asians were targeted because of the highly competitive nature of the job market and the perception that these minorities were ‘stealing’ the jobs that should belong to white indigenous British workers. The housing shortage due to a lack of materials and labour during the war exacerbated the situation. The issue of ‘aliens’ taking jobs and houses from white workers was raised in the House of Commons. Further, as Indian seamen were hired at a considerably lower rate than their white counterparts and had to tolerate much poor working and living conditions, they were blamed by unions for undercutting the wages of white workers. Of course, racism, and specifically the fear of miscegenation, also motivated the hostility towards these settlers.</a:t>
            </a:r>
          </a:p>
          <a:p>
            <a:endParaRPr lang="en-GB" dirty="0"/>
          </a:p>
          <a:p>
            <a:r>
              <a:rPr lang="en-GB" dirty="0"/>
              <a:t>During the months of racially motivated violence in 1919 there were violent attacks on minority workers, resulting in five fatalities, as well as vandalization of their homes and properties. South Asians suffered somewhat less than black or Chinese workers as they were not regarded as such direct competition for jobs and housing; most remained within the navy and within their subsidized accommodation rather than seeking alternative employment and accommodation. However, a number of incidents involving South Asians have been traced. In May 1919, the Strangers’ Home for Asiatic Seamen in West India Dock Road was surrounded by a hostile crowd and ‘any coloured man who appeared was greeted with abuse and had to be escorted by the police. It was necessary at times to bar the doors of the Home’ (The Times, 30 May 1919). Newspapers of the time also report the devastation of a Malay boarding house and the shop of one Abdul </a:t>
            </a:r>
            <a:r>
              <a:rPr lang="en-GB" dirty="0" err="1"/>
              <a:t>Satar</a:t>
            </a:r>
            <a:r>
              <a:rPr lang="en-GB" dirty="0"/>
              <a:t> in Cardiff (</a:t>
            </a:r>
            <a:r>
              <a:rPr lang="en-GB" dirty="0" err="1"/>
              <a:t>Visram</a:t>
            </a:r>
            <a:r>
              <a:rPr lang="en-GB" dirty="0"/>
              <a:t>, p. 199).</a:t>
            </a:r>
          </a:p>
        </p:txBody>
      </p:sp>
      <p:sp>
        <p:nvSpPr>
          <p:cNvPr id="4" name="Slide Number Placeholder 3"/>
          <p:cNvSpPr>
            <a:spLocks noGrp="1"/>
          </p:cNvSpPr>
          <p:nvPr>
            <p:ph type="sldNum" sz="quarter" idx="5"/>
          </p:nvPr>
        </p:nvSpPr>
        <p:spPr/>
        <p:txBody>
          <a:bodyPr/>
          <a:lstStyle/>
          <a:p>
            <a:fld id="{9A08DFA3-FE7C-4834-B5E4-B8EEF012060D}" type="slidenum">
              <a:rPr lang="en-GB" smtClean="0"/>
              <a:t>39</a:t>
            </a:fld>
            <a:endParaRPr lang="en-GB"/>
          </a:p>
        </p:txBody>
      </p:sp>
    </p:spTree>
    <p:extLst>
      <p:ext uri="{BB962C8B-B14F-4D97-AF65-F5344CB8AC3E}">
        <p14:creationId xmlns:p14="http://schemas.microsoft.com/office/powerpoint/2010/main" val="462967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40</a:t>
            </a:fld>
            <a:endParaRPr lang="en-GB"/>
          </a:p>
        </p:txBody>
      </p:sp>
    </p:spTree>
    <p:extLst>
      <p:ext uri="{BB962C8B-B14F-4D97-AF65-F5344CB8AC3E}">
        <p14:creationId xmlns:p14="http://schemas.microsoft.com/office/powerpoint/2010/main" val="6673618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41</a:t>
            </a:fld>
            <a:endParaRPr lang="en-GB"/>
          </a:p>
        </p:txBody>
      </p:sp>
    </p:spTree>
    <p:extLst>
      <p:ext uri="{BB962C8B-B14F-4D97-AF65-F5344CB8AC3E}">
        <p14:creationId xmlns:p14="http://schemas.microsoft.com/office/powerpoint/2010/main" val="42785552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62500" lnSpcReduction="20000"/>
          </a:bodyPr>
          <a:lstStyle/>
          <a:p>
            <a:pPr algn="just">
              <a:lnSpc>
                <a:spcPct val="200000"/>
              </a:lnSpc>
            </a:pPr>
            <a:r>
              <a:rPr lang="en-GB" sz="1800" dirty="0">
                <a:effectLst/>
                <a:latin typeface="Georgia" panose="02040502050405020303" pitchFamily="18" charset="0"/>
                <a:ea typeface="Calibri" panose="020F0502020204030204" pitchFamily="34" charset="0"/>
                <a:cs typeface="Times New Roman" panose="02020603050405020304" pitchFamily="18" charset="0"/>
              </a:rPr>
              <a:t>Emphasis on Africa also serviced the curatorial agenda of the museum’s director Henry O. Forbes. Appointed 1894, Forbes reorganised the museum galleries according to evolutionary theories, applying them in equal measure to human cultures and natural history so that “the Biological series falls into logical sequence with the Anthropological exhibits.” Forbes grouped ethnological specimens “according to the Races whose handiwork they are … under the three great ethnic divisions of the globe, namely, the Caucasian (white), the Mongolian (yellow), and the </a:t>
            </a:r>
            <a:r>
              <a:rPr lang="en-GB" sz="1800" dirty="0" err="1">
                <a:effectLst/>
                <a:latin typeface="Georgia" panose="02040502050405020303" pitchFamily="18" charset="0"/>
                <a:ea typeface="Calibri" panose="020F0502020204030204" pitchFamily="34" charset="0"/>
                <a:cs typeface="Times New Roman" panose="02020603050405020304" pitchFamily="18" charset="0"/>
              </a:rPr>
              <a:t>Melanian</a:t>
            </a:r>
            <a:r>
              <a:rPr lang="en-GB" sz="1800" dirty="0">
                <a:effectLst/>
                <a:latin typeface="Georgia" panose="02040502050405020303" pitchFamily="18" charset="0"/>
                <a:ea typeface="Calibri" panose="020F0502020204030204" pitchFamily="34" charset="0"/>
                <a:cs typeface="Times New Roman" panose="02020603050405020304" pitchFamily="18" charset="0"/>
              </a:rPr>
              <a:t> (black) Races.” This hierarchical scheme determined the ‘Caucasians’ as the highest form of human development and the ‘</a:t>
            </a:r>
            <a:r>
              <a:rPr lang="en-GB" sz="1800" dirty="0" err="1">
                <a:effectLst/>
                <a:latin typeface="Georgia" panose="02040502050405020303" pitchFamily="18" charset="0"/>
                <a:ea typeface="Calibri" panose="020F0502020204030204" pitchFamily="34" charset="0"/>
                <a:cs typeface="Times New Roman" panose="02020603050405020304" pitchFamily="18" charset="0"/>
              </a:rPr>
              <a:t>Melanian</a:t>
            </a:r>
            <a:r>
              <a:rPr lang="en-GB" sz="1800" dirty="0">
                <a:effectLst/>
                <a:latin typeface="Georgia" panose="02040502050405020303" pitchFamily="18" charset="0"/>
                <a:ea typeface="Calibri" panose="020F0502020204030204" pitchFamily="34" charset="0"/>
                <a:cs typeface="Times New Roman" panose="02020603050405020304" pitchFamily="18" charset="0"/>
              </a:rPr>
              <a:t>’ race to be under-evolved, “barbaric” and “primitive.”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dirty="0">
                <a:effectLst/>
                <a:latin typeface="Georgia" panose="02040502050405020303" pitchFamily="18" charset="0"/>
                <a:cs typeface="Times New Roman" panose="02020603050405020304" pitchFamily="18" charset="0"/>
              </a:rPr>
              <a:t>Forty-Ninth</a:t>
            </a:r>
            <a:r>
              <a:rPr lang="en-GB" i="1" dirty="0">
                <a:effectLst/>
                <a:latin typeface="Georgia" panose="02040502050405020303" pitchFamily="18" charset="0"/>
                <a:cs typeface="Times New Roman" panose="02020603050405020304" pitchFamily="18" charset="0"/>
              </a:rPr>
              <a:t> </a:t>
            </a:r>
            <a:r>
              <a:rPr lang="en-GB" dirty="0">
                <a:effectLst/>
                <a:latin typeface="Georgia" panose="02040502050405020303" pitchFamily="18" charset="0"/>
                <a:cs typeface="Times New Roman" panose="02020603050405020304" pitchFamily="18" charset="0"/>
              </a:rPr>
              <a:t>AR</a:t>
            </a:r>
            <a:r>
              <a:rPr lang="en-GB" i="1" dirty="0">
                <a:effectLst/>
                <a:latin typeface="Georgia" panose="02040502050405020303" pitchFamily="18" charset="0"/>
                <a:cs typeface="Times New Roman" panose="02020603050405020304" pitchFamily="18" charset="0"/>
              </a:rPr>
              <a:t> </a:t>
            </a:r>
            <a:r>
              <a:rPr lang="en-GB" dirty="0">
                <a:effectLst/>
                <a:latin typeface="Georgia" panose="02040502050405020303" pitchFamily="18" charset="0"/>
                <a:cs typeface="Times New Roman" panose="02020603050405020304" pitchFamily="18" charset="0"/>
              </a:rPr>
              <a:t>(1902), p. 55.</a:t>
            </a:r>
            <a:endParaRPr lang="en-GB" dirty="0">
              <a:effectLst/>
            </a:endParaRPr>
          </a:p>
          <a:p>
            <a:pPr algn="just"/>
            <a:r>
              <a:rPr lang="en-GB" sz="1800" dirty="0">
                <a:effectLst/>
                <a:latin typeface="Georgia" panose="02040502050405020303" pitchFamily="18" charset="0"/>
                <a:ea typeface="Calibri" panose="020F0502020204030204" pitchFamily="34" charset="0"/>
                <a:cs typeface="Times New Roman" panose="02020603050405020304" pitchFamily="18" charset="0"/>
              </a:rPr>
              <a:t>Forty-Seventh AR (1900), p. 34; Forty-Second</a:t>
            </a:r>
            <a:r>
              <a:rPr lang="en-GB" sz="1800" i="1" dirty="0">
                <a:effectLst/>
                <a:latin typeface="Georgia" panose="02040502050405020303" pitchFamily="18" charset="0"/>
                <a:ea typeface="Calibri" panose="020F0502020204030204" pitchFamily="34" charset="0"/>
                <a:cs typeface="Times New Roman" panose="02020603050405020304" pitchFamily="18" charset="0"/>
              </a:rPr>
              <a:t> </a:t>
            </a:r>
            <a:r>
              <a:rPr lang="en-GB" sz="1800" dirty="0">
                <a:effectLst/>
                <a:latin typeface="Georgia" panose="02040502050405020303" pitchFamily="18" charset="0"/>
                <a:ea typeface="Calibri" panose="020F0502020204030204" pitchFamily="34" charset="0"/>
                <a:cs typeface="Times New Roman" panose="02020603050405020304" pitchFamily="18" charset="0"/>
              </a:rPr>
              <a:t>AR (1895), pp. 4-5.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en-US" dirty="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fld id="{10CEABB1-1949-4AC2-AC09-A5DA454A7287}" type="slidenum">
              <a:rPr lang="en-GB" altLang="en-US" smtClean="0"/>
              <a:pPr eaLnBrk="1" hangingPunct="1"/>
              <a:t>42</a:t>
            </a:fld>
            <a:endParaRPr lang="en-GB" altLang="en-US"/>
          </a:p>
        </p:txBody>
      </p:sp>
    </p:spTree>
    <p:extLst>
      <p:ext uri="{BB962C8B-B14F-4D97-AF65-F5344CB8AC3E}">
        <p14:creationId xmlns:p14="http://schemas.microsoft.com/office/powerpoint/2010/main" val="127400543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43</a:t>
            </a:fld>
            <a:endParaRPr lang="en-GB"/>
          </a:p>
        </p:txBody>
      </p:sp>
    </p:spTree>
    <p:extLst>
      <p:ext uri="{BB962C8B-B14F-4D97-AF65-F5344CB8AC3E}">
        <p14:creationId xmlns:p14="http://schemas.microsoft.com/office/powerpoint/2010/main" val="9595823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44</a:t>
            </a:fld>
            <a:endParaRPr lang="en-GB"/>
          </a:p>
        </p:txBody>
      </p:sp>
    </p:spTree>
    <p:extLst>
      <p:ext uri="{BB962C8B-B14F-4D97-AF65-F5344CB8AC3E}">
        <p14:creationId xmlns:p14="http://schemas.microsoft.com/office/powerpoint/2010/main" val="17467554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45</a:t>
            </a:fld>
            <a:endParaRPr lang="en-GB"/>
          </a:p>
        </p:txBody>
      </p:sp>
    </p:spTree>
    <p:extLst>
      <p:ext uri="{BB962C8B-B14F-4D97-AF65-F5344CB8AC3E}">
        <p14:creationId xmlns:p14="http://schemas.microsoft.com/office/powerpoint/2010/main" val="2178973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46</a:t>
            </a:fld>
            <a:endParaRPr lang="en-GB"/>
          </a:p>
        </p:txBody>
      </p:sp>
    </p:spTree>
    <p:extLst>
      <p:ext uri="{BB962C8B-B14F-4D97-AF65-F5344CB8AC3E}">
        <p14:creationId xmlns:p14="http://schemas.microsoft.com/office/powerpoint/2010/main" val="38784225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47</a:t>
            </a:fld>
            <a:endParaRPr lang="en-GB"/>
          </a:p>
        </p:txBody>
      </p:sp>
    </p:spTree>
    <p:extLst>
      <p:ext uri="{BB962C8B-B14F-4D97-AF65-F5344CB8AC3E}">
        <p14:creationId xmlns:p14="http://schemas.microsoft.com/office/powerpoint/2010/main" val="24180247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08DFA3-FE7C-4834-B5E4-B8EEF012060D}" type="slidenum">
              <a:rPr lang="en-GB" smtClean="0"/>
              <a:t>48</a:t>
            </a:fld>
            <a:endParaRPr lang="en-GB"/>
          </a:p>
        </p:txBody>
      </p:sp>
    </p:spTree>
    <p:extLst>
      <p:ext uri="{BB962C8B-B14F-4D97-AF65-F5344CB8AC3E}">
        <p14:creationId xmlns:p14="http://schemas.microsoft.com/office/powerpoint/2010/main" val="150574230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08DFA3-FE7C-4834-B5E4-B8EEF012060D}" type="slidenum">
              <a:rPr lang="en-GB" smtClean="0"/>
              <a:t>49</a:t>
            </a:fld>
            <a:endParaRPr lang="en-GB"/>
          </a:p>
        </p:txBody>
      </p:sp>
    </p:spTree>
    <p:extLst>
      <p:ext uri="{BB962C8B-B14F-4D97-AF65-F5344CB8AC3E}">
        <p14:creationId xmlns:p14="http://schemas.microsoft.com/office/powerpoint/2010/main" val="427679827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08DFA3-FE7C-4834-B5E4-B8EEF012060D}" type="slidenum">
              <a:rPr lang="en-GB" smtClean="0"/>
              <a:t>50</a:t>
            </a:fld>
            <a:endParaRPr lang="en-GB"/>
          </a:p>
        </p:txBody>
      </p:sp>
    </p:spTree>
    <p:extLst>
      <p:ext uri="{BB962C8B-B14F-4D97-AF65-F5344CB8AC3E}">
        <p14:creationId xmlns:p14="http://schemas.microsoft.com/office/powerpoint/2010/main" val="21631342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51</a:t>
            </a:fld>
            <a:endParaRPr lang="en-GB"/>
          </a:p>
        </p:txBody>
      </p:sp>
    </p:spTree>
    <p:extLst>
      <p:ext uri="{BB962C8B-B14F-4D97-AF65-F5344CB8AC3E}">
        <p14:creationId xmlns:p14="http://schemas.microsoft.com/office/powerpoint/2010/main" val="760287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Note also – given</a:t>
            </a:r>
            <a:r>
              <a:rPr lang="en-GB" baseline="0" dirty="0"/>
              <a:t> our lecture topics next week – the presence of </a:t>
            </a:r>
            <a:r>
              <a:rPr lang="en-GB" dirty="0"/>
              <a:t>representatives of </a:t>
            </a:r>
            <a:r>
              <a:rPr lang="en-GB" b="1" dirty="0"/>
              <a:t>worker, welfare &amp; student organisations </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52</a:t>
            </a:fld>
            <a:endParaRPr lang="en-GB"/>
          </a:p>
        </p:txBody>
      </p:sp>
    </p:spTree>
    <p:extLst>
      <p:ext uri="{BB962C8B-B14F-4D97-AF65-F5344CB8AC3E}">
        <p14:creationId xmlns:p14="http://schemas.microsoft.com/office/powerpoint/2010/main" val="2161488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515554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56738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65864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43264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06/12/2021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836025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06/12/2021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7786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06/12/2021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727471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749870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206505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354682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889022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06/12/2021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221184148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www.historyworkshop.org.uk/power-in-the-telling/" TargetMode="Externa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theguardian.com/commentisfree/2017/aug/12/black-people-presence-in-british-history-for-centuries" TargetMode="External"/><Relationship Id="rId5" Type="http://schemas.openxmlformats.org/officeDocument/2006/relationships/hyperlink" Target="https://www.dailymail.co.uk/news/article-3392088/GCSE-pupils-taught-nation-s-earliest-inhabitants-Africans-Britain-English.html" TargetMode="Externa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hyperlink" Target="https://www.nationalarchives.gov.uk/pathways/blackhistory/early_times/elizabeth.ht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40.emf"/><Relationship Id="rId4" Type="http://schemas.openxmlformats.org/officeDocument/2006/relationships/image" Target="../media/image39.emf"/></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3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3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3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57.png"/></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4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5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0.xml"/><Relationship Id="rId1" Type="http://schemas.openxmlformats.org/officeDocument/2006/relationships/slideLayout" Target="../slideLayouts/slideLayout2.xml"/><Relationship Id="rId5" Type="http://schemas.openxmlformats.org/officeDocument/2006/relationships/image" Target="../media/image71.png"/><Relationship Id="rId4" Type="http://schemas.openxmlformats.org/officeDocument/2006/relationships/image" Target="../media/image70.png"/></Relationships>
</file>

<file path=ppt/slides/_rels/slide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1.xml"/><Relationship Id="rId1" Type="http://schemas.openxmlformats.org/officeDocument/2006/relationships/slideLayout" Target="../slideLayouts/slideLayout2.xml"/><Relationship Id="rId5" Type="http://schemas.openxmlformats.org/officeDocument/2006/relationships/image" Target="../media/image74.png"/><Relationship Id="rId4" Type="http://schemas.openxmlformats.org/officeDocument/2006/relationships/image" Target="../media/image73.png"/></Relationships>
</file>

<file path=ppt/slides/_rels/slide5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hyperlink" Target="https://www.marxists.org/archive/padmore/1947/pan-african-congress/ch13.htm#s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6573" y="0"/>
            <a:ext cx="6882245" cy="6930737"/>
          </a:xfrm>
          <a:solidFill>
            <a:schemeClr val="tx1">
              <a:alpha val="70000"/>
            </a:schemeClr>
          </a:solidFill>
        </p:spPr>
        <p:txBody>
          <a:bodyPr>
            <a:normAutofit/>
          </a:bodyPr>
          <a:lstStyle/>
          <a:p>
            <a:br>
              <a:rPr lang="en-GB" sz="2400" dirty="0">
                <a:solidFill>
                  <a:schemeClr val="bg1"/>
                </a:solidFill>
                <a:latin typeface="Cooper Black" panose="0208090404030B020404" pitchFamily="18" charset="0"/>
              </a:rPr>
            </a:br>
            <a:r>
              <a:rPr lang="en-GB" sz="2000" dirty="0">
                <a:solidFill>
                  <a:schemeClr val="bg1"/>
                </a:solidFill>
                <a:latin typeface="Cooper Black" panose="0208090404030B020404" pitchFamily="18" charset="0"/>
              </a:rPr>
              <a:t>HPHI5006, 6006</a:t>
            </a:r>
            <a:br>
              <a:rPr lang="en-GB" sz="2000" dirty="0"/>
            </a:br>
            <a:r>
              <a:rPr lang="en-GB" sz="2000" dirty="0">
                <a:solidFill>
                  <a:srgbClr val="00B050"/>
                </a:solidFill>
                <a:latin typeface="Cooper Black" panose="0208090404030B020404" pitchFamily="18" charset="0"/>
              </a:rPr>
              <a:t>Routes &amp; Roots of the Black Atlantic</a:t>
            </a:r>
            <a:br>
              <a:rPr lang="en-GB" sz="2000" dirty="0">
                <a:solidFill>
                  <a:srgbClr val="00B0F0"/>
                </a:solidFill>
                <a:latin typeface="Cooper Black" panose="0208090404030B020404" pitchFamily="18" charset="0"/>
              </a:rPr>
            </a:br>
            <a:br>
              <a:rPr lang="en-GB" sz="20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9:</a:t>
            </a:r>
            <a:br>
              <a:rPr lang="en-GB" sz="4000" dirty="0">
                <a:solidFill>
                  <a:srgbClr val="FF0000"/>
                </a:solidFill>
                <a:latin typeface="Cooper Black" panose="0208090404030B020404" pitchFamily="18" charset="0"/>
              </a:rPr>
            </a:br>
            <a:r>
              <a:rPr lang="en-GB" sz="4000" dirty="0">
                <a:solidFill>
                  <a:srgbClr val="FF0000"/>
                </a:solidFill>
                <a:latin typeface="Cooper Black" panose="0208090404030B020404" pitchFamily="18" charset="0"/>
              </a:rPr>
              <a:t>Before the Windrush: A Longer History of African Caribbean Britain</a:t>
            </a: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Black Romans, Tudors, Georgians, Victorians, Edwardians</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3635094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10824-E488-4F4B-BC4B-5A7773B1EC5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9C8E5C3-D0CE-4077-A894-9089F90D96FE}"/>
              </a:ext>
            </a:extLst>
          </p:cNvPr>
          <p:cNvSpPr>
            <a:spLocks noGrp="1"/>
          </p:cNvSpPr>
          <p:nvPr>
            <p:ph idx="1"/>
          </p:nvPr>
        </p:nvSpPr>
        <p:spPr/>
        <p:txBody>
          <a:bodyPr/>
          <a:lstStyle/>
          <a:p>
            <a:endParaRPr lang="en-GB" dirty="0"/>
          </a:p>
        </p:txBody>
      </p:sp>
      <p:pic>
        <p:nvPicPr>
          <p:cNvPr id="7" name="Picture 6">
            <a:extLst>
              <a:ext uri="{FF2B5EF4-FFF2-40B4-BE49-F238E27FC236}">
                <a16:creationId xmlns:a16="http://schemas.microsoft.com/office/drawing/2014/main" id="{84D1473E-396C-4607-B561-8192773F817D}"/>
              </a:ext>
            </a:extLst>
          </p:cNvPr>
          <p:cNvPicPr>
            <a:picLocks noChangeAspect="1"/>
          </p:cNvPicPr>
          <p:nvPr/>
        </p:nvPicPr>
        <p:blipFill rotWithShape="1">
          <a:blip r:embed="rId3"/>
          <a:srcRect t="19584" r="6875" b="21500"/>
          <a:stretch/>
        </p:blipFill>
        <p:spPr>
          <a:xfrm>
            <a:off x="214312" y="519115"/>
            <a:ext cx="8515350" cy="3367086"/>
          </a:xfrm>
          <a:prstGeom prst="rect">
            <a:avLst/>
          </a:prstGeom>
        </p:spPr>
      </p:pic>
      <p:pic>
        <p:nvPicPr>
          <p:cNvPr id="9" name="Picture 8">
            <a:extLst>
              <a:ext uri="{FF2B5EF4-FFF2-40B4-BE49-F238E27FC236}">
                <a16:creationId xmlns:a16="http://schemas.microsoft.com/office/drawing/2014/main" id="{1646028F-B20E-4D34-BA93-CD630A5CE0E2}"/>
              </a:ext>
            </a:extLst>
          </p:cNvPr>
          <p:cNvPicPr>
            <a:picLocks noChangeAspect="1"/>
          </p:cNvPicPr>
          <p:nvPr/>
        </p:nvPicPr>
        <p:blipFill rotWithShape="1">
          <a:blip r:embed="rId4"/>
          <a:srcRect t="14942" r="16094" b="44767"/>
          <a:stretch/>
        </p:blipFill>
        <p:spPr>
          <a:xfrm>
            <a:off x="214312" y="3815444"/>
            <a:ext cx="7672388" cy="2200275"/>
          </a:xfrm>
          <a:prstGeom prst="rect">
            <a:avLst/>
          </a:prstGeom>
        </p:spPr>
      </p:pic>
      <p:sp>
        <p:nvSpPr>
          <p:cNvPr id="10" name="Rectangle 9">
            <a:extLst>
              <a:ext uri="{FF2B5EF4-FFF2-40B4-BE49-F238E27FC236}">
                <a16:creationId xmlns:a16="http://schemas.microsoft.com/office/drawing/2014/main" id="{EC975220-C632-459E-B68F-40A66255734E}"/>
              </a:ext>
            </a:extLst>
          </p:cNvPr>
          <p:cNvSpPr/>
          <p:nvPr/>
        </p:nvSpPr>
        <p:spPr>
          <a:xfrm>
            <a:off x="6186487" y="4229101"/>
            <a:ext cx="1457325" cy="1754326"/>
          </a:xfrm>
          <a:prstGeom prst="rect">
            <a:avLst/>
          </a:prstGeom>
        </p:spPr>
        <p:txBody>
          <a:bodyPr wrap="square">
            <a:spAutoFit/>
          </a:bodyPr>
          <a:lstStyle/>
          <a:p>
            <a:r>
              <a:rPr lang="en-GB" dirty="0">
                <a:solidFill>
                  <a:schemeClr val="bg1"/>
                </a:solidFill>
                <a:hlinkClick r:id="rId5"/>
              </a:rPr>
              <a:t>http://www.historyworkshop.org.uk/power-in-the-telling/#</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662377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CE472-9E7A-462D-AFC0-291A704528EE}"/>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8B2987B5-E02E-486E-80FD-7519CC0E11AC}"/>
              </a:ext>
            </a:extLst>
          </p:cNvPr>
          <p:cNvSpPr>
            <a:spLocks noGrp="1"/>
          </p:cNvSpPr>
          <p:nvPr>
            <p:ph type="subTitle" idx="1"/>
          </p:nvPr>
        </p:nvSpPr>
        <p:spPr/>
        <p:txBody>
          <a:bodyPr/>
          <a:lstStyle/>
          <a:p>
            <a:endParaRPr lang="en-GB" dirty="0"/>
          </a:p>
        </p:txBody>
      </p:sp>
      <p:pic>
        <p:nvPicPr>
          <p:cNvPr id="7" name="Picture 6">
            <a:extLst>
              <a:ext uri="{FF2B5EF4-FFF2-40B4-BE49-F238E27FC236}">
                <a16:creationId xmlns:a16="http://schemas.microsoft.com/office/drawing/2014/main" id="{BCDA6AFB-8B44-45B8-BE30-85DBC40AEA71}"/>
              </a:ext>
            </a:extLst>
          </p:cNvPr>
          <p:cNvPicPr>
            <a:picLocks noChangeAspect="1"/>
          </p:cNvPicPr>
          <p:nvPr/>
        </p:nvPicPr>
        <p:blipFill>
          <a:blip r:embed="rId3"/>
          <a:stretch>
            <a:fillRect/>
          </a:stretch>
        </p:blipFill>
        <p:spPr>
          <a:xfrm>
            <a:off x="4815920" y="397236"/>
            <a:ext cx="4257407" cy="6225454"/>
          </a:xfrm>
          <a:prstGeom prst="rect">
            <a:avLst/>
          </a:prstGeom>
        </p:spPr>
      </p:pic>
      <p:pic>
        <p:nvPicPr>
          <p:cNvPr id="6" name="Picture 5">
            <a:extLst>
              <a:ext uri="{FF2B5EF4-FFF2-40B4-BE49-F238E27FC236}">
                <a16:creationId xmlns:a16="http://schemas.microsoft.com/office/drawing/2014/main" id="{3FBF1D17-4C06-41B1-B98D-28C38102A8FA}"/>
              </a:ext>
            </a:extLst>
          </p:cNvPr>
          <p:cNvPicPr>
            <a:picLocks noChangeAspect="1"/>
          </p:cNvPicPr>
          <p:nvPr/>
        </p:nvPicPr>
        <p:blipFill>
          <a:blip r:embed="rId4"/>
          <a:stretch>
            <a:fillRect/>
          </a:stretch>
        </p:blipFill>
        <p:spPr>
          <a:xfrm>
            <a:off x="254575" y="383192"/>
            <a:ext cx="4151170" cy="6122662"/>
          </a:xfrm>
          <a:prstGeom prst="rect">
            <a:avLst/>
          </a:prstGeom>
        </p:spPr>
      </p:pic>
    </p:spTree>
    <p:extLst>
      <p:ext uri="{BB962C8B-B14F-4D97-AF65-F5344CB8AC3E}">
        <p14:creationId xmlns:p14="http://schemas.microsoft.com/office/powerpoint/2010/main" val="4228157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3F5E-11A2-4789-9C82-9EDD5FD8EB97}"/>
              </a:ext>
            </a:extLst>
          </p:cNvPr>
          <p:cNvSpPr>
            <a:spLocks noGrp="1"/>
          </p:cNvSpPr>
          <p:nvPr>
            <p:ph type="title"/>
          </p:nvPr>
        </p:nvSpPr>
        <p:spPr>
          <a:xfrm>
            <a:off x="420914" y="5475226"/>
            <a:ext cx="8179506" cy="1115415"/>
          </a:xfrm>
        </p:spPr>
        <p:txBody>
          <a:bodyPr vert="horz" lIns="91440" tIns="45720" rIns="91440" bIns="45720" rtlCol="0" anchor="b">
            <a:normAutofit fontScale="90000"/>
          </a:bodyPr>
          <a:lstStyle/>
          <a:p>
            <a:pPr algn="ctr"/>
            <a:r>
              <a:rPr lang="en-US" sz="6000" dirty="0">
                <a:latin typeface="Cooper Black" panose="0208090404030B020404" pitchFamily="18" charset="0"/>
              </a:rPr>
              <a:t>Historiography: </a:t>
            </a:r>
            <a:br>
              <a:rPr lang="en-US" sz="6000" dirty="0">
                <a:latin typeface="Cooper Black" panose="0208090404030B020404" pitchFamily="18" charset="0"/>
              </a:rPr>
            </a:br>
            <a:r>
              <a:rPr lang="en-US" sz="6000" dirty="0">
                <a:latin typeface="Cooper Black" panose="0208090404030B020404" pitchFamily="18" charset="0"/>
              </a:rPr>
              <a:t>Non-Academic Authors</a:t>
            </a:r>
          </a:p>
        </p:txBody>
      </p:sp>
      <p:pic>
        <p:nvPicPr>
          <p:cNvPr id="5" name="Content Placeholder 4">
            <a:extLst>
              <a:ext uri="{FF2B5EF4-FFF2-40B4-BE49-F238E27FC236}">
                <a16:creationId xmlns:a16="http://schemas.microsoft.com/office/drawing/2014/main" id="{F7FC37F8-36CB-42D5-95E1-F8510F10A309}"/>
              </a:ext>
            </a:extLst>
          </p:cNvPr>
          <p:cNvPicPr>
            <a:picLocks noGrp="1" noChangeAspect="1"/>
          </p:cNvPicPr>
          <p:nvPr>
            <p:ph idx="1"/>
          </p:nvPr>
        </p:nvPicPr>
        <p:blipFill>
          <a:blip r:embed="rId3"/>
          <a:stretch>
            <a:fillRect/>
          </a:stretch>
        </p:blipFill>
        <p:spPr>
          <a:xfrm>
            <a:off x="2502074" y="1034666"/>
            <a:ext cx="2077971" cy="3184630"/>
          </a:xfrm>
          <a:prstGeom prst="rect">
            <a:avLst/>
          </a:prstGeom>
        </p:spPr>
      </p:pic>
      <p:pic>
        <p:nvPicPr>
          <p:cNvPr id="7" name="Picture 6">
            <a:extLst>
              <a:ext uri="{FF2B5EF4-FFF2-40B4-BE49-F238E27FC236}">
                <a16:creationId xmlns:a16="http://schemas.microsoft.com/office/drawing/2014/main" id="{233FBDD6-9E8D-4519-A967-DFEAC51BF9CB}"/>
              </a:ext>
            </a:extLst>
          </p:cNvPr>
          <p:cNvPicPr>
            <a:picLocks noChangeAspect="1"/>
          </p:cNvPicPr>
          <p:nvPr/>
        </p:nvPicPr>
        <p:blipFill>
          <a:blip r:embed="rId4"/>
          <a:stretch>
            <a:fillRect/>
          </a:stretch>
        </p:blipFill>
        <p:spPr>
          <a:xfrm>
            <a:off x="389218" y="1034666"/>
            <a:ext cx="2014279" cy="3184630"/>
          </a:xfrm>
          <a:prstGeom prst="rect">
            <a:avLst/>
          </a:prstGeom>
        </p:spPr>
      </p:pic>
      <p:pic>
        <p:nvPicPr>
          <p:cNvPr id="6" name="Picture 5">
            <a:extLst>
              <a:ext uri="{FF2B5EF4-FFF2-40B4-BE49-F238E27FC236}">
                <a16:creationId xmlns:a16="http://schemas.microsoft.com/office/drawing/2014/main" id="{D14351F6-058C-4A1D-BDB9-6EDD4B40A06A}"/>
              </a:ext>
            </a:extLst>
          </p:cNvPr>
          <p:cNvPicPr>
            <a:picLocks noChangeAspect="1"/>
          </p:cNvPicPr>
          <p:nvPr/>
        </p:nvPicPr>
        <p:blipFill>
          <a:blip r:embed="rId5"/>
          <a:stretch>
            <a:fillRect/>
          </a:stretch>
        </p:blipFill>
        <p:spPr>
          <a:xfrm>
            <a:off x="4667250" y="1034666"/>
            <a:ext cx="1978346" cy="3216822"/>
          </a:xfrm>
          <a:prstGeom prst="rect">
            <a:avLst/>
          </a:prstGeom>
        </p:spPr>
      </p:pic>
      <p:pic>
        <p:nvPicPr>
          <p:cNvPr id="4" name="Picture 3">
            <a:extLst>
              <a:ext uri="{FF2B5EF4-FFF2-40B4-BE49-F238E27FC236}">
                <a16:creationId xmlns:a16="http://schemas.microsoft.com/office/drawing/2014/main" id="{85C22431-2324-4B18-8379-7627EBA805E0}"/>
              </a:ext>
            </a:extLst>
          </p:cNvPr>
          <p:cNvPicPr>
            <a:picLocks noChangeAspect="1"/>
          </p:cNvPicPr>
          <p:nvPr/>
        </p:nvPicPr>
        <p:blipFill>
          <a:blip r:embed="rId6"/>
          <a:stretch>
            <a:fillRect/>
          </a:stretch>
        </p:blipFill>
        <p:spPr>
          <a:xfrm>
            <a:off x="6740502" y="1227602"/>
            <a:ext cx="2014280" cy="2201398"/>
          </a:xfrm>
          <a:prstGeom prst="rect">
            <a:avLst/>
          </a:prstGeom>
        </p:spPr>
      </p:pic>
    </p:spTree>
    <p:extLst>
      <p:ext uri="{BB962C8B-B14F-4D97-AF65-F5344CB8AC3E}">
        <p14:creationId xmlns:p14="http://schemas.microsoft.com/office/powerpoint/2010/main" val="128680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3E5E1-9E0B-4629-AD21-EAB4648EDB5B}"/>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902748B1-4D60-48DA-B1E4-8FAB62E293B1}"/>
              </a:ext>
            </a:extLst>
          </p:cNvPr>
          <p:cNvPicPr>
            <a:picLocks noGrp="1" noChangeAspect="1"/>
          </p:cNvPicPr>
          <p:nvPr>
            <p:ph idx="1"/>
          </p:nvPr>
        </p:nvPicPr>
        <p:blipFill>
          <a:blip r:embed="rId3"/>
          <a:stretch>
            <a:fillRect/>
          </a:stretch>
        </p:blipFill>
        <p:spPr>
          <a:xfrm>
            <a:off x="4572000" y="0"/>
            <a:ext cx="4466556" cy="6858000"/>
          </a:xfrm>
          <a:prstGeom prst="rect">
            <a:avLst/>
          </a:prstGeom>
        </p:spPr>
      </p:pic>
      <p:pic>
        <p:nvPicPr>
          <p:cNvPr id="4" name="Picture 3">
            <a:extLst>
              <a:ext uri="{FF2B5EF4-FFF2-40B4-BE49-F238E27FC236}">
                <a16:creationId xmlns:a16="http://schemas.microsoft.com/office/drawing/2014/main" id="{8D116159-E677-44E4-9A2E-482FCF8083BE}"/>
              </a:ext>
            </a:extLst>
          </p:cNvPr>
          <p:cNvPicPr>
            <a:picLocks noChangeAspect="1"/>
          </p:cNvPicPr>
          <p:nvPr/>
        </p:nvPicPr>
        <p:blipFill>
          <a:blip r:embed="rId4"/>
          <a:stretch>
            <a:fillRect/>
          </a:stretch>
        </p:blipFill>
        <p:spPr>
          <a:xfrm>
            <a:off x="0" y="0"/>
            <a:ext cx="4460379" cy="6858000"/>
          </a:xfrm>
          <a:prstGeom prst="rect">
            <a:avLst/>
          </a:prstGeom>
        </p:spPr>
      </p:pic>
    </p:spTree>
    <p:extLst>
      <p:ext uri="{BB962C8B-B14F-4D97-AF65-F5344CB8AC3E}">
        <p14:creationId xmlns:p14="http://schemas.microsoft.com/office/powerpoint/2010/main" val="1929352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39C50-A22B-4267-B9F6-A553AB1153D2}"/>
              </a:ext>
            </a:extLst>
          </p:cNvPr>
          <p:cNvSpPr>
            <a:spLocks noGrp="1"/>
          </p:cNvSpPr>
          <p:nvPr>
            <p:ph type="title"/>
          </p:nvPr>
        </p:nvSpPr>
        <p:spPr/>
        <p:txBody>
          <a:bodyPr/>
          <a:lstStyle/>
          <a:p>
            <a:pPr algn="ctr"/>
            <a:r>
              <a:rPr lang="en-GB" dirty="0">
                <a:latin typeface="Cooper Black" panose="0208090404030B020404" pitchFamily="18" charset="0"/>
              </a:rPr>
              <a:t>Walter </a:t>
            </a:r>
            <a:r>
              <a:rPr lang="en-GB" dirty="0" err="1">
                <a:latin typeface="Cooper Black" panose="0208090404030B020404" pitchFamily="18" charset="0"/>
              </a:rPr>
              <a:t>Tull</a:t>
            </a:r>
            <a:r>
              <a:rPr lang="en-GB" dirty="0">
                <a:latin typeface="Cooper Black" panose="0208090404030B020404" pitchFamily="18" charset="0"/>
              </a:rPr>
              <a:t> (1888–1918</a:t>
            </a:r>
            <a:r>
              <a:rPr lang="en-GB" dirty="0"/>
              <a:t>)</a:t>
            </a:r>
          </a:p>
        </p:txBody>
      </p:sp>
      <p:pic>
        <p:nvPicPr>
          <p:cNvPr id="4" name="Content Placeholder 3">
            <a:extLst>
              <a:ext uri="{FF2B5EF4-FFF2-40B4-BE49-F238E27FC236}">
                <a16:creationId xmlns:a16="http://schemas.microsoft.com/office/drawing/2014/main" id="{BC82D984-A12F-40EE-A318-7CEE087D1056}"/>
              </a:ext>
            </a:extLst>
          </p:cNvPr>
          <p:cNvPicPr>
            <a:picLocks noGrp="1" noChangeAspect="1"/>
          </p:cNvPicPr>
          <p:nvPr>
            <p:ph idx="1"/>
          </p:nvPr>
        </p:nvPicPr>
        <p:blipFill>
          <a:blip r:embed="rId3"/>
          <a:stretch>
            <a:fillRect/>
          </a:stretch>
        </p:blipFill>
        <p:spPr>
          <a:xfrm>
            <a:off x="4742508" y="1637506"/>
            <a:ext cx="3175975" cy="5034364"/>
          </a:xfrm>
          <a:prstGeom prst="rect">
            <a:avLst/>
          </a:prstGeom>
        </p:spPr>
      </p:pic>
      <p:pic>
        <p:nvPicPr>
          <p:cNvPr id="5" name="Picture 4">
            <a:extLst>
              <a:ext uri="{FF2B5EF4-FFF2-40B4-BE49-F238E27FC236}">
                <a16:creationId xmlns:a16="http://schemas.microsoft.com/office/drawing/2014/main" id="{72C6D671-D49E-4229-A6E0-ABD4C505A49B}"/>
              </a:ext>
            </a:extLst>
          </p:cNvPr>
          <p:cNvPicPr>
            <a:picLocks noChangeAspect="1"/>
          </p:cNvPicPr>
          <p:nvPr/>
        </p:nvPicPr>
        <p:blipFill>
          <a:blip r:embed="rId4"/>
          <a:stretch>
            <a:fillRect/>
          </a:stretch>
        </p:blipFill>
        <p:spPr>
          <a:xfrm>
            <a:off x="1225516" y="1637506"/>
            <a:ext cx="3314700" cy="5133975"/>
          </a:xfrm>
          <a:prstGeom prst="rect">
            <a:avLst/>
          </a:prstGeom>
        </p:spPr>
      </p:pic>
    </p:spTree>
    <p:extLst>
      <p:ext uri="{BB962C8B-B14F-4D97-AF65-F5344CB8AC3E}">
        <p14:creationId xmlns:p14="http://schemas.microsoft.com/office/powerpoint/2010/main" val="1923166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259681" y="7489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AutoShape 8" descr="http://img1.wikia.nocookie.net/__cb20100517091648/logopedia/images/1/1b/EasyJet_logo.svg"/>
          <p:cNvSpPr>
            <a:spLocks noChangeAspect="1" noChangeArrowheads="1"/>
          </p:cNvSpPr>
          <p:nvPr/>
        </p:nvSpPr>
        <p:spPr bwMode="auto">
          <a:xfrm>
            <a:off x="1259681" y="171450"/>
            <a:ext cx="5643563" cy="14287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12" name="Rectangle 11"/>
          <p:cNvSpPr/>
          <p:nvPr/>
        </p:nvSpPr>
        <p:spPr>
          <a:xfrm>
            <a:off x="186914" y="475999"/>
            <a:ext cx="8770172" cy="6382001"/>
          </a:xfrm>
          <a:prstGeom prst="rect">
            <a:avLst/>
          </a:prstGeom>
        </p:spPr>
        <p:txBody>
          <a:bodyPr wrap="square" lIns="135000" tIns="135000" rIns="135000" bIns="135000" numCol="1" spcCol="180000">
            <a:spAutoFit/>
          </a:bodyPr>
          <a:lstStyle/>
          <a:p>
            <a:pPr algn="ctr"/>
            <a:r>
              <a:rPr lang="en-GB" sz="2400" b="1" dirty="0">
                <a:latin typeface="Cooper Black" panose="0208090404030B020404" pitchFamily="18" charset="0"/>
              </a:rPr>
              <a:t>Migration in ‘Deep’ British History</a:t>
            </a:r>
          </a:p>
          <a:p>
            <a:endParaRPr lang="en-GB" sz="2000" dirty="0"/>
          </a:p>
          <a:p>
            <a:pPr marL="257175" indent="-257175">
              <a:buFont typeface="Arial" panose="020B0604020202020204" pitchFamily="34" charset="0"/>
              <a:buChar char="•"/>
            </a:pPr>
            <a:r>
              <a:rPr lang="en-GB" sz="2000" dirty="0"/>
              <a:t>Bronze Age civilisation ‘Beaker People’ originated from Central Europe</a:t>
            </a:r>
          </a:p>
          <a:p>
            <a:pPr marL="257175" indent="-257175">
              <a:buFont typeface="Arial" panose="020B0604020202020204" pitchFamily="34" charset="0"/>
              <a:buChar char="•"/>
            </a:pPr>
            <a:r>
              <a:rPr lang="en-GB" sz="2000" dirty="0"/>
              <a:t>Tribes of Celts – from Western and Central Europe and Mediterranean – settled in British Isles c. 500 BC</a:t>
            </a:r>
          </a:p>
          <a:p>
            <a:pPr marL="257175" indent="-257175">
              <a:buFont typeface="Arial" panose="020B0604020202020204" pitchFamily="34" charset="0"/>
              <a:buChar char="•"/>
            </a:pPr>
            <a:r>
              <a:rPr lang="en-GB" sz="2000" dirty="0"/>
              <a:t>Invasion and settlement of Britain by Roman Empire </a:t>
            </a:r>
            <a:r>
              <a:rPr lang="en-GB" sz="2000" cap="small" dirty="0"/>
              <a:t>AD</a:t>
            </a:r>
            <a:r>
              <a:rPr lang="en-GB" sz="2000" dirty="0"/>
              <a:t> 43 to 409/410</a:t>
            </a:r>
          </a:p>
          <a:p>
            <a:pPr marL="257175" indent="-257175">
              <a:buFont typeface="Arial" panose="020B0604020202020204" pitchFamily="34" charset="0"/>
              <a:buChar char="•"/>
            </a:pPr>
            <a:r>
              <a:rPr lang="en-GB" sz="2000" dirty="0"/>
              <a:t>German-speaking Anglo-Saxon tribes settle and rule parts of England from 5</a:t>
            </a:r>
            <a:r>
              <a:rPr lang="en-GB" sz="2000" baseline="30000" dirty="0"/>
              <a:t>th</a:t>
            </a:r>
            <a:r>
              <a:rPr lang="en-GB" sz="2000" dirty="0"/>
              <a:t> century–11</a:t>
            </a:r>
            <a:r>
              <a:rPr lang="en-GB" sz="2000" baseline="30000" dirty="0"/>
              <a:t>th</a:t>
            </a:r>
            <a:r>
              <a:rPr lang="en-GB" sz="2000" dirty="0"/>
              <a:t> century AD</a:t>
            </a:r>
          </a:p>
          <a:p>
            <a:pPr marL="257175" indent="-257175">
              <a:buFont typeface="Arial" panose="020B0604020202020204" pitchFamily="34" charset="0"/>
              <a:buChar char="•"/>
            </a:pPr>
            <a:r>
              <a:rPr lang="en-GB" sz="2000" dirty="0"/>
              <a:t>Scandinavian Viking invasions and settlement in British Isles, 8</a:t>
            </a:r>
            <a:r>
              <a:rPr lang="en-GB" sz="2000" baseline="30000" dirty="0"/>
              <a:t>th</a:t>
            </a:r>
            <a:r>
              <a:rPr lang="en-GB" sz="2000" dirty="0"/>
              <a:t> century–11</a:t>
            </a:r>
            <a:r>
              <a:rPr lang="en-GB" sz="2000" baseline="30000" dirty="0"/>
              <a:t>th</a:t>
            </a:r>
            <a:r>
              <a:rPr lang="en-GB" sz="2000" dirty="0"/>
              <a:t> century AD</a:t>
            </a:r>
          </a:p>
          <a:p>
            <a:pPr marL="257175" indent="-257175">
              <a:buFont typeface="Arial" panose="020B0604020202020204" pitchFamily="34" charset="0"/>
              <a:buChar char="•"/>
            </a:pPr>
            <a:r>
              <a:rPr lang="en-GB" sz="2000" dirty="0"/>
              <a:t>Norman (northern France) conquest of Britain, 1066</a:t>
            </a:r>
          </a:p>
          <a:p>
            <a:pPr marL="257175" indent="-257175">
              <a:buFont typeface="Arial" panose="020B0604020202020204" pitchFamily="34" charset="0"/>
              <a:buChar char="•"/>
            </a:pPr>
            <a:r>
              <a:rPr lang="en-GB" sz="2000" dirty="0"/>
              <a:t>Jewish settlement in Britain from 11</a:t>
            </a:r>
            <a:r>
              <a:rPr lang="en-GB" sz="2000" baseline="30000" dirty="0"/>
              <a:t>th</a:t>
            </a:r>
            <a:r>
              <a:rPr lang="en-GB" sz="2000" dirty="0"/>
              <a:t> century; expulsion 1290 </a:t>
            </a:r>
          </a:p>
          <a:p>
            <a:pPr marL="257175" indent="-257175">
              <a:buFont typeface="Arial" panose="020B0604020202020204" pitchFamily="34" charset="0"/>
              <a:buChar char="•"/>
            </a:pPr>
            <a:r>
              <a:rPr lang="en-GB" sz="2000" dirty="0"/>
              <a:t>Craftsmen, bankers and merchants from continental Europe prominent in British economy in Early Modern period</a:t>
            </a:r>
          </a:p>
          <a:p>
            <a:pPr marL="257175" indent="-257175">
              <a:buFont typeface="Arial" panose="020B0604020202020204" pitchFamily="34" charset="0"/>
              <a:buChar char="•"/>
            </a:pPr>
            <a:r>
              <a:rPr lang="en-GB" sz="2000" dirty="0"/>
              <a:t>Britain provided refuge for Huguenots and Protestant exiles from continental Europe, 17</a:t>
            </a:r>
            <a:r>
              <a:rPr lang="en-GB" sz="2000" baseline="30000" dirty="0"/>
              <a:t>th</a:t>
            </a:r>
            <a:r>
              <a:rPr lang="en-GB" sz="2000" dirty="0"/>
              <a:t> century</a:t>
            </a:r>
          </a:p>
          <a:p>
            <a:pPr marL="257175" indent="-257175">
              <a:buFont typeface="Arial" panose="020B0604020202020204" pitchFamily="34" charset="0"/>
              <a:buChar char="•"/>
            </a:pPr>
            <a:r>
              <a:rPr lang="en-GB" sz="2000" dirty="0"/>
              <a:t>House of Hanover, German royal dynasty, became monarchs of Britain and Ireland, 1714</a:t>
            </a:r>
          </a:p>
          <a:p>
            <a:endParaRPr lang="en-GB" sz="1650" dirty="0"/>
          </a:p>
          <a:p>
            <a:endParaRPr lang="en-GB" sz="1650" dirty="0"/>
          </a:p>
        </p:txBody>
      </p:sp>
    </p:spTree>
    <p:extLst>
      <p:ext uri="{BB962C8B-B14F-4D97-AF65-F5344CB8AC3E}">
        <p14:creationId xmlns:p14="http://schemas.microsoft.com/office/powerpoint/2010/main" val="1331994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F447F-A4C0-48B9-A230-E663956E5B9D}"/>
              </a:ext>
            </a:extLst>
          </p:cNvPr>
          <p:cNvSpPr>
            <a:spLocks noGrp="1"/>
          </p:cNvSpPr>
          <p:nvPr>
            <p:ph type="title"/>
          </p:nvPr>
        </p:nvSpPr>
        <p:spPr>
          <a:xfrm>
            <a:off x="486696" y="629266"/>
            <a:ext cx="3845274" cy="1676603"/>
          </a:xfrm>
        </p:spPr>
        <p:txBody>
          <a:bodyPr>
            <a:normAutofit/>
          </a:bodyPr>
          <a:lstStyle/>
          <a:p>
            <a:r>
              <a:rPr lang="en-GB" dirty="0">
                <a:latin typeface="Cooper Black" panose="0208090404030B020404" pitchFamily="18" charset="0"/>
              </a:rPr>
              <a:t>Black Romans</a:t>
            </a:r>
          </a:p>
        </p:txBody>
      </p:sp>
      <p:sp>
        <p:nvSpPr>
          <p:cNvPr id="3" name="Content Placeholder 2">
            <a:extLst>
              <a:ext uri="{FF2B5EF4-FFF2-40B4-BE49-F238E27FC236}">
                <a16:creationId xmlns:a16="http://schemas.microsoft.com/office/drawing/2014/main" id="{BC916B4F-99BF-481F-B977-CF14E68A6768}"/>
              </a:ext>
            </a:extLst>
          </p:cNvPr>
          <p:cNvSpPr>
            <a:spLocks noGrp="1"/>
          </p:cNvSpPr>
          <p:nvPr>
            <p:ph idx="1"/>
          </p:nvPr>
        </p:nvSpPr>
        <p:spPr>
          <a:xfrm>
            <a:off x="486697" y="2438400"/>
            <a:ext cx="3845272" cy="3785419"/>
          </a:xfrm>
        </p:spPr>
        <p:txBody>
          <a:bodyPr>
            <a:normAutofit/>
          </a:bodyPr>
          <a:lstStyle/>
          <a:p>
            <a:pPr marL="0" indent="0">
              <a:buNone/>
            </a:pPr>
            <a:r>
              <a:rPr lang="en-GB" dirty="0"/>
              <a:t>“There were Africans in Britain before the English came here.”</a:t>
            </a:r>
          </a:p>
          <a:p>
            <a:pPr marL="0" indent="0">
              <a:buNone/>
            </a:pPr>
            <a:r>
              <a:rPr lang="en-GB" dirty="0"/>
              <a:t>- Peter Fryer, </a:t>
            </a:r>
            <a:r>
              <a:rPr lang="en-GB" i="1" dirty="0"/>
              <a:t>Staying Power: The History of Black People in Britain </a:t>
            </a:r>
            <a:r>
              <a:rPr lang="en-GB" dirty="0"/>
              <a:t>(London: Pluto Press, 2018 [1984]), p. 1</a:t>
            </a:r>
          </a:p>
        </p:txBody>
      </p:sp>
      <p:pic>
        <p:nvPicPr>
          <p:cNvPr id="4" name="Picture 3" descr="A drawing of a person&#10;&#10;Description automatically generated">
            <a:extLst>
              <a:ext uri="{FF2B5EF4-FFF2-40B4-BE49-F238E27FC236}">
                <a16:creationId xmlns:a16="http://schemas.microsoft.com/office/drawing/2014/main" id="{4A224E81-B934-4892-978F-C38AC41D3752}"/>
              </a:ext>
            </a:extLst>
          </p:cNvPr>
          <p:cNvPicPr>
            <a:picLocks noChangeAspect="1"/>
          </p:cNvPicPr>
          <p:nvPr/>
        </p:nvPicPr>
        <p:blipFill rotWithShape="1">
          <a:blip r:embed="rId3"/>
          <a:srcRect l="12386" r="14544" b="2"/>
          <a:stretch/>
        </p:blipFill>
        <p:spPr>
          <a:xfrm>
            <a:off x="4567959" y="640082"/>
            <a:ext cx="4096293" cy="5577837"/>
          </a:xfrm>
          <a:prstGeom prst="rect">
            <a:avLst/>
          </a:prstGeom>
          <a:effectLst/>
        </p:spPr>
      </p:pic>
    </p:spTree>
    <p:extLst>
      <p:ext uri="{BB962C8B-B14F-4D97-AF65-F5344CB8AC3E}">
        <p14:creationId xmlns:p14="http://schemas.microsoft.com/office/powerpoint/2010/main" val="1009927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6EFF-6C09-4E5C-9096-F63A91CEDEF6}"/>
              </a:ext>
            </a:extLst>
          </p:cNvPr>
          <p:cNvSpPr>
            <a:spLocks noGrp="1"/>
          </p:cNvSpPr>
          <p:nvPr>
            <p:ph type="title"/>
          </p:nvPr>
        </p:nvSpPr>
        <p:spPr/>
        <p:txBody>
          <a:bodyPr/>
          <a:lstStyle/>
          <a:p>
            <a:endParaRPr lang="en-GB" dirty="0"/>
          </a:p>
        </p:txBody>
      </p:sp>
      <p:pic>
        <p:nvPicPr>
          <p:cNvPr id="9" name="Content Placeholder 8">
            <a:extLst>
              <a:ext uri="{FF2B5EF4-FFF2-40B4-BE49-F238E27FC236}">
                <a16:creationId xmlns:a16="http://schemas.microsoft.com/office/drawing/2014/main" id="{72C2BAD9-78D7-4DAD-ABBD-70B71F512C25}"/>
              </a:ext>
            </a:extLst>
          </p:cNvPr>
          <p:cNvPicPr>
            <a:picLocks noGrp="1" noChangeAspect="1"/>
          </p:cNvPicPr>
          <p:nvPr>
            <p:ph idx="1"/>
          </p:nvPr>
        </p:nvPicPr>
        <p:blipFill>
          <a:blip r:embed="rId3"/>
          <a:stretch>
            <a:fillRect/>
          </a:stretch>
        </p:blipFill>
        <p:spPr>
          <a:xfrm>
            <a:off x="31726" y="0"/>
            <a:ext cx="6413548" cy="3853006"/>
          </a:xfrm>
          <a:prstGeom prst="rect">
            <a:avLst/>
          </a:prstGeom>
        </p:spPr>
      </p:pic>
      <p:pic>
        <p:nvPicPr>
          <p:cNvPr id="5" name="Picture 4">
            <a:extLst>
              <a:ext uri="{FF2B5EF4-FFF2-40B4-BE49-F238E27FC236}">
                <a16:creationId xmlns:a16="http://schemas.microsoft.com/office/drawing/2014/main" id="{619EB57A-C39F-4F87-98D5-5B7ECD9E6C3E}"/>
              </a:ext>
            </a:extLst>
          </p:cNvPr>
          <p:cNvPicPr>
            <a:picLocks noChangeAspect="1"/>
          </p:cNvPicPr>
          <p:nvPr/>
        </p:nvPicPr>
        <p:blipFill>
          <a:blip r:embed="rId4"/>
          <a:stretch>
            <a:fillRect/>
          </a:stretch>
        </p:blipFill>
        <p:spPr>
          <a:xfrm>
            <a:off x="3238500" y="2924175"/>
            <a:ext cx="5905500" cy="3933825"/>
          </a:xfrm>
          <a:prstGeom prst="rect">
            <a:avLst/>
          </a:prstGeom>
        </p:spPr>
      </p:pic>
      <p:sp>
        <p:nvSpPr>
          <p:cNvPr id="10" name="Rectangle 9">
            <a:extLst>
              <a:ext uri="{FF2B5EF4-FFF2-40B4-BE49-F238E27FC236}">
                <a16:creationId xmlns:a16="http://schemas.microsoft.com/office/drawing/2014/main" id="{8595E393-A518-494A-B862-FDEF468A9911}"/>
              </a:ext>
            </a:extLst>
          </p:cNvPr>
          <p:cNvSpPr/>
          <p:nvPr/>
        </p:nvSpPr>
        <p:spPr>
          <a:xfrm>
            <a:off x="0" y="4218132"/>
            <a:ext cx="2701636" cy="2554545"/>
          </a:xfrm>
          <a:prstGeom prst="rect">
            <a:avLst/>
          </a:prstGeom>
        </p:spPr>
        <p:txBody>
          <a:bodyPr wrap="square">
            <a:spAutoFit/>
          </a:bodyPr>
          <a:lstStyle/>
          <a:p>
            <a:r>
              <a:rPr lang="en-GB" sz="1600" dirty="0">
                <a:hlinkClick r:id="rId5"/>
              </a:rPr>
              <a:t>https://www.dailymail.co.uk/news/article-3392088/GCSE-pupils-taught-nation-s-earliest-inhabitants-Africans-Britain-English.html</a:t>
            </a:r>
            <a:endParaRPr lang="en-GB" sz="1600" dirty="0"/>
          </a:p>
          <a:p>
            <a:endParaRPr lang="en-GB" sz="1600" dirty="0"/>
          </a:p>
          <a:p>
            <a:r>
              <a:rPr lang="en-GB" sz="1600" dirty="0">
                <a:hlinkClick r:id="rId6"/>
              </a:rPr>
              <a:t>https://www.theguardian.com/commentisfree/2017/aug/12/black-people-presence-in-british-history-for-centuries</a:t>
            </a:r>
            <a:endParaRPr lang="en-GB" sz="1600" dirty="0"/>
          </a:p>
        </p:txBody>
      </p:sp>
    </p:spTree>
    <p:extLst>
      <p:ext uri="{BB962C8B-B14F-4D97-AF65-F5344CB8AC3E}">
        <p14:creationId xmlns:p14="http://schemas.microsoft.com/office/powerpoint/2010/main" val="1068027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1AFB7E8-034F-4613-B409-5F0DFE7143CB}"/>
              </a:ext>
            </a:extLst>
          </p:cNvPr>
          <p:cNvPicPr>
            <a:picLocks noGrp="1" noChangeAspect="1"/>
          </p:cNvPicPr>
          <p:nvPr>
            <p:ph idx="1"/>
          </p:nvPr>
        </p:nvPicPr>
        <p:blipFill rotWithShape="1">
          <a:blip r:embed="rId3"/>
          <a:srcRect t="15233" b="6027"/>
          <a:stretch/>
        </p:blipFill>
        <p:spPr>
          <a:xfrm>
            <a:off x="20" y="10"/>
            <a:ext cx="9143980" cy="6857990"/>
          </a:xfrm>
          <a:prstGeom prst="rect">
            <a:avLst/>
          </a:prstGeom>
        </p:spPr>
      </p:pic>
      <p:sp>
        <p:nvSpPr>
          <p:cNvPr id="5" name="Rectangle 4">
            <a:extLst>
              <a:ext uri="{FF2B5EF4-FFF2-40B4-BE49-F238E27FC236}">
                <a16:creationId xmlns:a16="http://schemas.microsoft.com/office/drawing/2014/main" id="{AAD82A44-AECB-4F3A-ABC3-4BAA8F0A7B33}"/>
              </a:ext>
            </a:extLst>
          </p:cNvPr>
          <p:cNvSpPr/>
          <p:nvPr/>
        </p:nvSpPr>
        <p:spPr>
          <a:xfrm>
            <a:off x="353291" y="5755517"/>
            <a:ext cx="4572000" cy="923330"/>
          </a:xfrm>
          <a:prstGeom prst="rect">
            <a:avLst/>
          </a:prstGeom>
          <a:solidFill>
            <a:srgbClr val="92D050"/>
          </a:solidFill>
        </p:spPr>
        <p:txBody>
          <a:bodyPr>
            <a:spAutoFit/>
          </a:bodyPr>
          <a:lstStyle/>
          <a:p>
            <a:r>
              <a:rPr lang="en-GB" dirty="0">
                <a:solidFill>
                  <a:schemeClr val="bg1"/>
                </a:solidFill>
                <a:latin typeface="Cooper Black" panose="0208090404030B020404" pitchFamily="18" charset="0"/>
              </a:rPr>
              <a:t>Westminster Tournament Roll, 1511 showing trumpeter thought to be John </a:t>
            </a:r>
            <a:r>
              <a:rPr lang="en-GB" dirty="0" err="1">
                <a:solidFill>
                  <a:schemeClr val="bg1"/>
                </a:solidFill>
                <a:latin typeface="Cooper Black" panose="0208090404030B020404" pitchFamily="18" charset="0"/>
              </a:rPr>
              <a:t>Blanke</a:t>
            </a:r>
            <a:endParaRPr lang="en-GB" dirty="0">
              <a:solidFill>
                <a:schemeClr val="bg1"/>
              </a:solidFill>
              <a:latin typeface="Cooper Black" panose="0208090404030B020404" pitchFamily="18" charset="0"/>
            </a:endParaRPr>
          </a:p>
        </p:txBody>
      </p:sp>
      <p:pic>
        <p:nvPicPr>
          <p:cNvPr id="2" name="Picture 1">
            <a:extLst>
              <a:ext uri="{FF2B5EF4-FFF2-40B4-BE49-F238E27FC236}">
                <a16:creationId xmlns:a16="http://schemas.microsoft.com/office/drawing/2014/main" id="{A44F0CBC-488C-4DF7-A35B-525A7BFA41A2}"/>
              </a:ext>
            </a:extLst>
          </p:cNvPr>
          <p:cNvPicPr>
            <a:picLocks noChangeAspect="1"/>
          </p:cNvPicPr>
          <p:nvPr/>
        </p:nvPicPr>
        <p:blipFill>
          <a:blip r:embed="rId4"/>
          <a:stretch>
            <a:fillRect/>
          </a:stretch>
        </p:blipFill>
        <p:spPr>
          <a:xfrm>
            <a:off x="7392825" y="0"/>
            <a:ext cx="1751155" cy="2671762"/>
          </a:xfrm>
          <a:prstGeom prst="rect">
            <a:avLst/>
          </a:prstGeom>
        </p:spPr>
      </p:pic>
    </p:spTree>
    <p:extLst>
      <p:ext uri="{BB962C8B-B14F-4D97-AF65-F5344CB8AC3E}">
        <p14:creationId xmlns:p14="http://schemas.microsoft.com/office/powerpoint/2010/main" val="1710110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B7A27-8F4C-458E-9B10-D39B6E685398}"/>
              </a:ext>
            </a:extLst>
          </p:cNvPr>
          <p:cNvSpPr>
            <a:spLocks noGrp="1"/>
          </p:cNvSpPr>
          <p:nvPr>
            <p:ph type="title"/>
          </p:nvPr>
        </p:nvSpPr>
        <p:spPr>
          <a:xfrm>
            <a:off x="486696" y="629266"/>
            <a:ext cx="5969158" cy="1676603"/>
          </a:xfrm>
        </p:spPr>
        <p:txBody>
          <a:bodyPr>
            <a:normAutofit/>
          </a:bodyPr>
          <a:lstStyle/>
          <a:p>
            <a:r>
              <a:rPr lang="en-GB" sz="3700" dirty="0">
                <a:latin typeface="Cooper Black" panose="0208090404030B020404" pitchFamily="18" charset="0"/>
              </a:rPr>
              <a:t>Elizabeth I’s Deportation Order, 1596</a:t>
            </a:r>
          </a:p>
        </p:txBody>
      </p:sp>
      <p:sp>
        <p:nvSpPr>
          <p:cNvPr id="3" name="Content Placeholder 2">
            <a:extLst>
              <a:ext uri="{FF2B5EF4-FFF2-40B4-BE49-F238E27FC236}">
                <a16:creationId xmlns:a16="http://schemas.microsoft.com/office/drawing/2014/main" id="{F78DE319-D5D3-4B94-9B49-BAE049C58DDE}"/>
              </a:ext>
            </a:extLst>
          </p:cNvPr>
          <p:cNvSpPr>
            <a:spLocks noGrp="1"/>
          </p:cNvSpPr>
          <p:nvPr>
            <p:ph idx="1"/>
          </p:nvPr>
        </p:nvSpPr>
        <p:spPr>
          <a:xfrm>
            <a:off x="412194" y="2531917"/>
            <a:ext cx="8543003" cy="4419600"/>
          </a:xfrm>
        </p:spPr>
        <p:txBody>
          <a:bodyPr>
            <a:normAutofit/>
          </a:bodyPr>
          <a:lstStyle/>
          <a:p>
            <a:pPr marL="0" indent="0">
              <a:buNone/>
            </a:pPr>
            <a:r>
              <a:rPr lang="en-GB" dirty="0"/>
              <a:t>“An open letter to the Lord Mayor of London …. </a:t>
            </a:r>
          </a:p>
          <a:p>
            <a:pPr marL="0" indent="0">
              <a:buNone/>
            </a:pPr>
            <a:r>
              <a:rPr lang="en-GB" dirty="0"/>
              <a:t>	…. That there are of late divers </a:t>
            </a:r>
            <a:r>
              <a:rPr lang="en-GB" b="1" dirty="0" err="1">
                <a:solidFill>
                  <a:srgbClr val="FFFF00"/>
                </a:solidFill>
              </a:rPr>
              <a:t>Blackmoores</a:t>
            </a:r>
            <a:r>
              <a:rPr lang="en-GB" b="1" dirty="0">
                <a:solidFill>
                  <a:srgbClr val="FFFF00"/>
                </a:solidFill>
              </a:rPr>
              <a:t> brought into the Realm</a:t>
            </a:r>
            <a:r>
              <a:rPr lang="en-GB" dirty="0"/>
              <a:t>, of which </a:t>
            </a:r>
            <a:r>
              <a:rPr lang="en-GB" dirty="0" err="1"/>
              <a:t>kinde</a:t>
            </a:r>
            <a:r>
              <a:rPr lang="en-GB" dirty="0"/>
              <a:t> of people there are all ready here too many considering how God hath blessed this land w[</a:t>
            </a:r>
            <a:r>
              <a:rPr lang="en-GB" dirty="0" err="1"/>
              <a:t>i</a:t>
            </a:r>
            <a:r>
              <a:rPr lang="en-GB" dirty="0"/>
              <a:t>]</a:t>
            </a:r>
            <a:r>
              <a:rPr lang="en-GB" dirty="0" err="1"/>
              <a:t>th</a:t>
            </a:r>
            <a:r>
              <a:rPr lang="en-GB" dirty="0"/>
              <a:t> great increase of people of our own Nation as any Country … Her Ma[</a:t>
            </a:r>
            <a:r>
              <a:rPr lang="en-GB" dirty="0" err="1"/>
              <a:t>jesty</a:t>
            </a:r>
            <a:r>
              <a:rPr lang="en-GB" dirty="0"/>
              <a:t>']s pleasure therefore is, </a:t>
            </a:r>
            <a:r>
              <a:rPr lang="en-GB" b="1" dirty="0">
                <a:solidFill>
                  <a:srgbClr val="FFFF00"/>
                </a:solidFill>
              </a:rPr>
              <a:t>that those </a:t>
            </a:r>
            <a:r>
              <a:rPr lang="en-GB" b="1" dirty="0" err="1">
                <a:solidFill>
                  <a:srgbClr val="FFFF00"/>
                </a:solidFill>
              </a:rPr>
              <a:t>kinde</a:t>
            </a:r>
            <a:r>
              <a:rPr lang="en-GB" b="1" dirty="0">
                <a:solidFill>
                  <a:srgbClr val="FFFF00"/>
                </a:solidFill>
              </a:rPr>
              <a:t> of people should be sent </a:t>
            </a:r>
            <a:r>
              <a:rPr lang="en-GB" b="1" dirty="0" err="1">
                <a:solidFill>
                  <a:srgbClr val="FFFF00"/>
                </a:solidFill>
              </a:rPr>
              <a:t>forthe</a:t>
            </a:r>
            <a:r>
              <a:rPr lang="en-GB" b="1" dirty="0">
                <a:solidFill>
                  <a:srgbClr val="FFFF00"/>
                </a:solidFill>
              </a:rPr>
              <a:t> of the </a:t>
            </a:r>
            <a:r>
              <a:rPr lang="en-GB" b="1" dirty="0" err="1">
                <a:solidFill>
                  <a:srgbClr val="FFFF00"/>
                </a:solidFill>
              </a:rPr>
              <a:t>lande</a:t>
            </a:r>
            <a:r>
              <a:rPr lang="en-GB" dirty="0"/>
              <a:t>.” </a:t>
            </a:r>
          </a:p>
          <a:p>
            <a:pPr marL="0" indent="0">
              <a:buNone/>
            </a:pPr>
            <a:r>
              <a:rPr lang="en-GB" sz="1200" dirty="0"/>
              <a:t>See </a:t>
            </a:r>
            <a:r>
              <a:rPr lang="en-GB" sz="1200" dirty="0">
                <a:hlinkClick r:id="rId3"/>
              </a:rPr>
              <a:t>National Archives</a:t>
            </a:r>
            <a:endParaRPr lang="en-GB" sz="1200" dirty="0"/>
          </a:p>
        </p:txBody>
      </p:sp>
      <p:pic>
        <p:nvPicPr>
          <p:cNvPr id="5" name="Picture 4">
            <a:extLst>
              <a:ext uri="{FF2B5EF4-FFF2-40B4-BE49-F238E27FC236}">
                <a16:creationId xmlns:a16="http://schemas.microsoft.com/office/drawing/2014/main" id="{82E2F894-E1CD-4FF3-B4BF-CC0DECEB5151}"/>
              </a:ext>
            </a:extLst>
          </p:cNvPr>
          <p:cNvPicPr>
            <a:picLocks noChangeAspect="1"/>
          </p:cNvPicPr>
          <p:nvPr/>
        </p:nvPicPr>
        <p:blipFill rotWithShape="1">
          <a:blip r:embed="rId4"/>
          <a:srcRect l="30082" r="30260" b="-1"/>
          <a:stretch/>
        </p:blipFill>
        <p:spPr>
          <a:xfrm>
            <a:off x="7325591" y="421872"/>
            <a:ext cx="1629606" cy="2219000"/>
          </a:xfrm>
          <a:prstGeom prst="rect">
            <a:avLst/>
          </a:prstGeom>
          <a:effectLst/>
        </p:spPr>
      </p:pic>
    </p:spTree>
    <p:extLst>
      <p:ext uri="{BB962C8B-B14F-4D97-AF65-F5344CB8AC3E}">
        <p14:creationId xmlns:p14="http://schemas.microsoft.com/office/powerpoint/2010/main" val="3703352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8737B-63A8-48E8-9EE0-732C15FF2A21}"/>
              </a:ext>
            </a:extLst>
          </p:cNvPr>
          <p:cNvSpPr>
            <a:spLocks noGrp="1"/>
          </p:cNvSpPr>
          <p:nvPr>
            <p:ph type="title"/>
          </p:nvPr>
        </p:nvSpPr>
        <p:spPr>
          <a:xfrm>
            <a:off x="486696" y="629266"/>
            <a:ext cx="3845274" cy="1676603"/>
          </a:xfrm>
        </p:spPr>
        <p:txBody>
          <a:bodyPr vert="horz" lIns="91440" tIns="45720" rIns="91440" bIns="45720" rtlCol="0" anchor="ctr">
            <a:normAutofit fontScale="90000"/>
          </a:bodyPr>
          <a:lstStyle/>
          <a:p>
            <a:r>
              <a:rPr lang="en-US" sz="3400" dirty="0">
                <a:latin typeface="Cooper Black" panose="0208090404030B020404" pitchFamily="18" charset="0"/>
              </a:rPr>
              <a:t>Admiral Sir John Hawkins (1532–1595) – Britain’s first transatlantic slave trader</a:t>
            </a:r>
          </a:p>
        </p:txBody>
      </p:sp>
      <p:pic>
        <p:nvPicPr>
          <p:cNvPr id="4" name="Content Placeholder 3">
            <a:extLst>
              <a:ext uri="{FF2B5EF4-FFF2-40B4-BE49-F238E27FC236}">
                <a16:creationId xmlns:a16="http://schemas.microsoft.com/office/drawing/2014/main" id="{5C927D9D-1881-4E3D-B853-BE57935E1C8D}"/>
              </a:ext>
            </a:extLst>
          </p:cNvPr>
          <p:cNvPicPr>
            <a:picLocks noGrp="1" noChangeAspect="1"/>
          </p:cNvPicPr>
          <p:nvPr>
            <p:ph idx="1"/>
          </p:nvPr>
        </p:nvPicPr>
        <p:blipFill rotWithShape="1">
          <a:blip r:embed="rId3"/>
          <a:srcRect l="6001" r="4169" b="3"/>
          <a:stretch/>
        </p:blipFill>
        <p:spPr>
          <a:xfrm>
            <a:off x="4567959" y="640082"/>
            <a:ext cx="4096293" cy="5577837"/>
          </a:xfrm>
          <a:prstGeom prst="rect">
            <a:avLst/>
          </a:prstGeom>
          <a:effectLst/>
        </p:spPr>
      </p:pic>
      <p:sp>
        <p:nvSpPr>
          <p:cNvPr id="5" name="Rectangle 4">
            <a:extLst>
              <a:ext uri="{FF2B5EF4-FFF2-40B4-BE49-F238E27FC236}">
                <a16:creationId xmlns:a16="http://schemas.microsoft.com/office/drawing/2014/main" id="{2343A953-6943-452B-8119-4B57CCB66380}"/>
              </a:ext>
            </a:extLst>
          </p:cNvPr>
          <p:cNvSpPr/>
          <p:nvPr/>
        </p:nvSpPr>
        <p:spPr>
          <a:xfrm>
            <a:off x="479748" y="2760518"/>
            <a:ext cx="3845272" cy="3785419"/>
          </a:xfrm>
          <a:prstGeom prst="rect">
            <a:avLst/>
          </a:prstGeom>
        </p:spPr>
        <p:txBody>
          <a:bodyPr vert="horz" lIns="91440" tIns="45720" rIns="91440" bIns="45720" rtlCol="0">
            <a:normAutofit lnSpcReduction="10000"/>
          </a:bodyPr>
          <a:lstStyle/>
          <a:p>
            <a:pPr indent="-228600" defTabSz="914400">
              <a:lnSpc>
                <a:spcPct val="90000"/>
              </a:lnSpc>
              <a:spcAft>
                <a:spcPts val="600"/>
              </a:spcAft>
              <a:buFont typeface="Arial" panose="020B0604020202020204" pitchFamily="34" charset="0"/>
              <a:buChar char="•"/>
            </a:pPr>
            <a:r>
              <a:rPr lang="en-US" sz="2400" dirty="0"/>
              <a:t>1554–1555, Hawkins formed a slave trading syndicate of wealthy merchants</a:t>
            </a:r>
          </a:p>
          <a:p>
            <a:pPr indent="-228600" defTabSz="914400">
              <a:lnSpc>
                <a:spcPct val="90000"/>
              </a:lnSpc>
              <a:spcAft>
                <a:spcPts val="600"/>
              </a:spcAft>
              <a:buFont typeface="Arial" panose="020B0604020202020204" pitchFamily="34" charset="0"/>
              <a:buChar char="•"/>
            </a:pPr>
            <a:r>
              <a:rPr lang="en-US" sz="2400" dirty="0"/>
              <a:t>Sailed with three ships for the Caribbean via Sierra Leone, hijacked a Portuguese slave ship and sold the 300 slaves in Santo Domingo. </a:t>
            </a:r>
          </a:p>
          <a:p>
            <a:pPr indent="-228600" defTabSz="914400">
              <a:lnSpc>
                <a:spcPct val="90000"/>
              </a:lnSpc>
              <a:spcAft>
                <a:spcPts val="600"/>
              </a:spcAft>
              <a:buFont typeface="Arial" panose="020B0604020202020204" pitchFamily="34" charset="0"/>
              <a:buChar char="•"/>
            </a:pPr>
            <a:r>
              <a:rPr lang="en-US" sz="2400" dirty="0"/>
              <a:t>Made four voyages in 1560s</a:t>
            </a:r>
          </a:p>
        </p:txBody>
      </p:sp>
    </p:spTree>
    <p:extLst>
      <p:ext uri="{BB962C8B-B14F-4D97-AF65-F5344CB8AC3E}">
        <p14:creationId xmlns:p14="http://schemas.microsoft.com/office/powerpoint/2010/main" val="2502808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259681" y="7489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3" name="AutoShape 8" descr="http://img1.wikia.nocookie.net/__cb20100517091648/logopedia/images/1/1b/EasyJet_logo.svg"/>
          <p:cNvSpPr>
            <a:spLocks noChangeAspect="1" noChangeArrowheads="1"/>
          </p:cNvSpPr>
          <p:nvPr/>
        </p:nvSpPr>
        <p:spPr bwMode="auto">
          <a:xfrm>
            <a:off x="1259681" y="171450"/>
            <a:ext cx="5643563" cy="14287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12" name="Rectangle 11"/>
          <p:cNvSpPr/>
          <p:nvPr/>
        </p:nvSpPr>
        <p:spPr>
          <a:xfrm>
            <a:off x="2534735" y="1440181"/>
            <a:ext cx="6156684" cy="734302"/>
          </a:xfrm>
          <a:prstGeom prst="rect">
            <a:avLst/>
          </a:prstGeom>
        </p:spPr>
        <p:txBody>
          <a:bodyPr wrap="square" lIns="135000" tIns="135000" rIns="135000" bIns="135000" numCol="1" spcCol="180000">
            <a:spAutoFit/>
          </a:bodyPr>
          <a:lstStyle/>
          <a:p>
            <a:endParaRPr lang="en-GB" sz="1500" dirty="0"/>
          </a:p>
          <a:p>
            <a:endParaRPr lang="en-GB" sz="1500" dirty="0"/>
          </a:p>
        </p:txBody>
      </p:sp>
      <p:sp>
        <p:nvSpPr>
          <p:cNvPr id="13" name="Rectangle 12"/>
          <p:cNvSpPr/>
          <p:nvPr/>
        </p:nvSpPr>
        <p:spPr>
          <a:xfrm>
            <a:off x="4488873" y="4665518"/>
            <a:ext cx="4202546" cy="1346007"/>
          </a:xfrm>
          <a:prstGeom prst="rect">
            <a:avLst/>
          </a:prstGeom>
        </p:spPr>
        <p:txBody>
          <a:bodyPr wrap="square" lIns="135000" tIns="135000" rIns="135000" bIns="135000" numCol="1" spcCol="180000">
            <a:spAutoFit/>
          </a:bodyPr>
          <a:lstStyle/>
          <a:p>
            <a:pPr algn="r"/>
            <a:r>
              <a:rPr lang="en-GB" sz="1050" dirty="0"/>
              <a:t>Philip Stanhope (1673–1726), 3rd Earl of Chesterfield, with His Wife, Lady Elizabeth Savile, Children and Nubian Slave  (c. 1695);  Louise de </a:t>
            </a:r>
            <a:r>
              <a:rPr lang="en-GB" sz="1050" dirty="0" err="1"/>
              <a:t>Kéroualle</a:t>
            </a:r>
            <a:r>
              <a:rPr lang="en-GB" sz="1050" dirty="0"/>
              <a:t>, Duchess of Portsmouth  by Pierre </a:t>
            </a:r>
            <a:r>
              <a:rPr lang="en-GB" sz="1050" dirty="0" err="1"/>
              <a:t>Mignard</a:t>
            </a:r>
            <a:r>
              <a:rPr lang="en-GB" sz="1050" dirty="0"/>
              <a:t> (1682)</a:t>
            </a:r>
          </a:p>
          <a:p>
            <a:endParaRPr lang="en-GB" sz="1200" b="1" dirty="0"/>
          </a:p>
          <a:p>
            <a:endParaRPr lang="en-GB" sz="1275" dirty="0"/>
          </a:p>
          <a:p>
            <a:endParaRPr lang="en-GB" sz="1350" dirty="0"/>
          </a:p>
        </p:txBody>
      </p:sp>
      <p:pic>
        <p:nvPicPr>
          <p:cNvPr id="11" name="Picture 5" descr="http://ichef.bbci.co.uk/arts/yourpaintings/images/paintings/can/large/syo_can_a_44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9725" y="-98015"/>
            <a:ext cx="6764275" cy="431222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0CC9AE6-B1F3-42E6-82DF-DA0DB7362638}"/>
              </a:ext>
            </a:extLst>
          </p:cNvPr>
          <p:cNvPicPr>
            <a:picLocks noChangeAspect="1"/>
          </p:cNvPicPr>
          <p:nvPr/>
        </p:nvPicPr>
        <p:blipFill>
          <a:blip r:embed="rId4"/>
          <a:stretch>
            <a:fillRect/>
          </a:stretch>
        </p:blipFill>
        <p:spPr>
          <a:xfrm>
            <a:off x="0" y="1736916"/>
            <a:ext cx="3846909" cy="5121084"/>
          </a:xfrm>
          <a:prstGeom prst="rect">
            <a:avLst/>
          </a:prstGeom>
        </p:spPr>
      </p:pic>
    </p:spTree>
    <p:extLst>
      <p:ext uri="{BB962C8B-B14F-4D97-AF65-F5344CB8AC3E}">
        <p14:creationId xmlns:p14="http://schemas.microsoft.com/office/powerpoint/2010/main" val="1128575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8F5BED0-E484-4F6B-936D-7F4E97CE5124}"/>
              </a:ext>
            </a:extLst>
          </p:cNvPr>
          <p:cNvSpPr>
            <a:spLocks noChangeArrowheads="1"/>
          </p:cNvSpPr>
          <p:nvPr/>
        </p:nvSpPr>
        <p:spPr bwMode="auto">
          <a:xfrm>
            <a:off x="181870" y="2669814"/>
            <a:ext cx="7915276"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Williamson’s Liverpool Advertiser and Mercantile Register</a:t>
            </a:r>
            <a:r>
              <a:rPr kumimoji="0" lang="en-GB" altLang="en-US" sz="14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30 January 1761</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025" name="Picture 2" descr="https://www.runaways.gla.ac.uk/images/800/r0643_001.jpg">
            <a:extLst>
              <a:ext uri="{FF2B5EF4-FFF2-40B4-BE49-F238E27FC236}">
                <a16:creationId xmlns:a16="http://schemas.microsoft.com/office/drawing/2014/main" id="{B26EBD25-3D45-43A7-9922-F8FC2D0774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870" y="3036194"/>
            <a:ext cx="8780259" cy="34566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AB6FA158-5C58-4131-B2D4-CD217873E578}"/>
              </a:ext>
            </a:extLst>
          </p:cNvPr>
          <p:cNvSpPr>
            <a:spLocks noChangeArrowheads="1"/>
          </p:cNvSpPr>
          <p:nvPr/>
        </p:nvSpPr>
        <p:spPr bwMode="auto">
          <a:xfrm>
            <a:off x="181871" y="3958084"/>
            <a:ext cx="7915276" cy="700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6" name="Picture 5">
            <a:extLst>
              <a:ext uri="{FF2B5EF4-FFF2-40B4-BE49-F238E27FC236}">
                <a16:creationId xmlns:a16="http://schemas.microsoft.com/office/drawing/2014/main" id="{262AAAA0-B3E0-477F-B951-D7816562FD86}"/>
              </a:ext>
            </a:extLst>
          </p:cNvPr>
          <p:cNvPicPr>
            <a:picLocks noChangeAspect="1"/>
          </p:cNvPicPr>
          <p:nvPr/>
        </p:nvPicPr>
        <p:blipFill rotWithShape="1">
          <a:blip r:embed="rId4"/>
          <a:srcRect l="15937" t="11035" r="22343" b="73546"/>
          <a:stretch/>
        </p:blipFill>
        <p:spPr>
          <a:xfrm>
            <a:off x="1532039" y="1726833"/>
            <a:ext cx="5643563" cy="842011"/>
          </a:xfrm>
          <a:prstGeom prst="rect">
            <a:avLst/>
          </a:prstGeom>
        </p:spPr>
      </p:pic>
      <p:sp>
        <p:nvSpPr>
          <p:cNvPr id="7" name="Title 6">
            <a:extLst>
              <a:ext uri="{FF2B5EF4-FFF2-40B4-BE49-F238E27FC236}">
                <a16:creationId xmlns:a16="http://schemas.microsoft.com/office/drawing/2014/main" id="{E4B72252-3902-4C6C-9E4A-1AEA39E65000}"/>
              </a:ext>
            </a:extLst>
          </p:cNvPr>
          <p:cNvSpPr>
            <a:spLocks noGrp="1"/>
          </p:cNvSpPr>
          <p:nvPr>
            <p:ph type="title"/>
          </p:nvPr>
        </p:nvSpPr>
        <p:spPr/>
        <p:txBody>
          <a:bodyPr/>
          <a:lstStyle/>
          <a:p>
            <a:pPr algn="ctr"/>
            <a:r>
              <a:rPr lang="en-GB" dirty="0">
                <a:latin typeface="Cooper Black" panose="0208090404030B020404" pitchFamily="18" charset="0"/>
              </a:rPr>
              <a:t>Runaway Slaves in Georgian Britain</a:t>
            </a:r>
          </a:p>
        </p:txBody>
      </p:sp>
      <p:sp>
        <p:nvSpPr>
          <p:cNvPr id="8" name="Content Placeholder 7">
            <a:extLst>
              <a:ext uri="{FF2B5EF4-FFF2-40B4-BE49-F238E27FC236}">
                <a16:creationId xmlns:a16="http://schemas.microsoft.com/office/drawing/2014/main" id="{BF915D2B-5AC7-4DC3-94DC-47DED3FBFAB1}"/>
              </a:ext>
            </a:extLst>
          </p:cNvPr>
          <p:cNvSpPr>
            <a:spLocks noGrp="1"/>
          </p:cNvSpPr>
          <p:nvPr>
            <p:ph idx="1"/>
          </p:nvPr>
        </p:nvSpPr>
        <p:spPr>
          <a:xfrm>
            <a:off x="3314700" y="4343399"/>
            <a:ext cx="5200650" cy="1833563"/>
          </a:xfrm>
        </p:spPr>
        <p:txBody>
          <a:bodyPr/>
          <a:lstStyle/>
          <a:p>
            <a:endParaRPr lang="en-GB" dirty="0"/>
          </a:p>
        </p:txBody>
      </p:sp>
    </p:spTree>
    <p:extLst>
      <p:ext uri="{BB962C8B-B14F-4D97-AF65-F5344CB8AC3E}">
        <p14:creationId xmlns:p14="http://schemas.microsoft.com/office/powerpoint/2010/main" val="2553894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A0986-26E3-40C4-A878-8811ECE7C9B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6F2C63B-CACB-4D7A-B6AF-D8D60FAD096C}"/>
              </a:ext>
            </a:extLst>
          </p:cNvPr>
          <p:cNvSpPr>
            <a:spLocks noGrp="1"/>
          </p:cNvSpPr>
          <p:nvPr>
            <p:ph idx="1"/>
          </p:nvPr>
        </p:nvSpPr>
        <p:spPr/>
        <p:txBody>
          <a:bodyPr/>
          <a:lstStyle/>
          <a:p>
            <a:endParaRPr lang="en-GB"/>
          </a:p>
        </p:txBody>
      </p:sp>
      <p:pic>
        <p:nvPicPr>
          <p:cNvPr id="2050" name="Picture 7" descr="Liverpool General Advertiser, or the Commercial Register - 1767-08-21">
            <a:extLst>
              <a:ext uri="{FF2B5EF4-FFF2-40B4-BE49-F238E27FC236}">
                <a16:creationId xmlns:a16="http://schemas.microsoft.com/office/drawing/2014/main" id="{DD8ECB5C-0B22-4454-A775-B9C85796BF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610"/>
            <a:ext cx="5734050" cy="2819400"/>
          </a:xfrm>
          <a:prstGeom prst="rect">
            <a:avLst/>
          </a:prstGeom>
          <a:noFill/>
          <a:extLst>
            <a:ext uri="{909E8E84-426E-40DD-AFC4-6F175D3DCCD1}">
              <a14:hiddenFill xmlns:a14="http://schemas.microsoft.com/office/drawing/2010/main">
                <a:solidFill>
                  <a:srgbClr val="FFFFFF"/>
                </a:solidFill>
              </a14:hiddenFill>
            </a:ext>
          </a:extLst>
        </p:spPr>
      </p:pic>
      <p:pic>
        <p:nvPicPr>
          <p:cNvPr id="2049" name="Picture 8" descr="Liverpool General Advertiser, or the Commercial Register - 1768-09-02">
            <a:extLst>
              <a:ext uri="{FF2B5EF4-FFF2-40B4-BE49-F238E27FC236}">
                <a16:creationId xmlns:a16="http://schemas.microsoft.com/office/drawing/2014/main" id="{DCD4C1E4-D7D4-4A84-9242-B148B9A894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9950" y="2711014"/>
            <a:ext cx="5734050" cy="42100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B40FAE4-8654-4507-8E90-82A7C623F889}"/>
              </a:ext>
            </a:extLst>
          </p:cNvPr>
          <p:cNvSpPr>
            <a:spLocks noChangeArrowheads="1"/>
          </p:cNvSpPr>
          <p:nvPr/>
        </p:nvSpPr>
        <p:spPr bwMode="auto">
          <a:xfrm>
            <a:off x="5879307" y="619919"/>
            <a:ext cx="1835944"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1"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Liverpool General Advertiser, or the Commercial Register</a:t>
            </a:r>
            <a:r>
              <a:rPr kumimoji="0" lang="en-GB" altLang="en-US" sz="14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21 August 1767</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59B869A1-63A7-4CE5-B855-578D8583B0AD}"/>
              </a:ext>
            </a:extLst>
          </p:cNvPr>
          <p:cNvSpPr>
            <a:spLocks noChangeArrowheads="1"/>
          </p:cNvSpPr>
          <p:nvPr/>
        </p:nvSpPr>
        <p:spPr bwMode="auto">
          <a:xfrm>
            <a:off x="1595438" y="3645179"/>
            <a:ext cx="1814512"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400" b="1"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kumimoji="0" lang="en-GB" altLang="en-US" sz="1400" b="1" i="1"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Liverpool General Advertiser, or the Commercial Register</a:t>
            </a:r>
            <a:r>
              <a:rPr kumimoji="0" lang="en-GB" altLang="en-US" sz="1400" b="1"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 September 1768</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5">
            <a:extLst>
              <a:ext uri="{FF2B5EF4-FFF2-40B4-BE49-F238E27FC236}">
                <a16:creationId xmlns:a16="http://schemas.microsoft.com/office/drawing/2014/main" id="{23775A9C-0C22-4A69-BA92-3AA6CCE82053}"/>
              </a:ext>
            </a:extLst>
          </p:cNvPr>
          <p:cNvSpPr>
            <a:spLocks noChangeArrowheads="1"/>
          </p:cNvSpPr>
          <p:nvPr/>
        </p:nvSpPr>
        <p:spPr bwMode="auto">
          <a:xfrm>
            <a:off x="1843088" y="82819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42548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F13BB-1D3B-4152-BD67-7FF54A906BD8}"/>
              </a:ext>
            </a:extLst>
          </p:cNvPr>
          <p:cNvSpPr>
            <a:spLocks noGrp="1"/>
          </p:cNvSpPr>
          <p:nvPr>
            <p:ph type="title"/>
          </p:nvPr>
        </p:nvSpPr>
        <p:spPr>
          <a:xfrm>
            <a:off x="486697" y="172066"/>
            <a:ext cx="3845274" cy="1676603"/>
          </a:xfrm>
        </p:spPr>
        <p:txBody>
          <a:bodyPr>
            <a:normAutofit fontScale="90000"/>
          </a:bodyPr>
          <a:lstStyle/>
          <a:p>
            <a:r>
              <a:rPr lang="en-GB" dirty="0">
                <a:latin typeface="Cooper Black" panose="0208090404030B020404" pitchFamily="18" charset="0"/>
              </a:rPr>
              <a:t>Somerset v Stewart 1772</a:t>
            </a:r>
          </a:p>
        </p:txBody>
      </p:sp>
      <p:sp>
        <p:nvSpPr>
          <p:cNvPr id="3" name="Content Placeholder 2">
            <a:extLst>
              <a:ext uri="{FF2B5EF4-FFF2-40B4-BE49-F238E27FC236}">
                <a16:creationId xmlns:a16="http://schemas.microsoft.com/office/drawing/2014/main" id="{B13F3D41-0DA9-4340-97F4-5B6BD0F1EF88}"/>
              </a:ext>
            </a:extLst>
          </p:cNvPr>
          <p:cNvSpPr>
            <a:spLocks noGrp="1"/>
          </p:cNvSpPr>
          <p:nvPr>
            <p:ph idx="1"/>
          </p:nvPr>
        </p:nvSpPr>
        <p:spPr>
          <a:xfrm>
            <a:off x="486697" y="1848670"/>
            <a:ext cx="3845272" cy="4375150"/>
          </a:xfrm>
        </p:spPr>
        <p:txBody>
          <a:bodyPr>
            <a:normAutofit fontScale="92500" lnSpcReduction="20000"/>
          </a:bodyPr>
          <a:lstStyle/>
          <a:p>
            <a:pPr marL="0" indent="0">
              <a:buNone/>
            </a:pPr>
            <a:r>
              <a:rPr lang="en-GB" sz="2400" dirty="0"/>
              <a:t>The state of </a:t>
            </a:r>
            <a:r>
              <a:rPr lang="en-GB" sz="2400" dirty="0">
                <a:solidFill>
                  <a:srgbClr val="FFFF00"/>
                </a:solidFill>
              </a:rPr>
              <a:t>slavery is of such a nature that it is </a:t>
            </a:r>
            <a:r>
              <a:rPr lang="en-GB" sz="2400" b="1" dirty="0">
                <a:solidFill>
                  <a:srgbClr val="FFFF00"/>
                </a:solidFill>
              </a:rPr>
              <a:t>incapable of being introduced on any reasons, moral or political</a:t>
            </a:r>
            <a:r>
              <a:rPr lang="en-GB" sz="2400" dirty="0"/>
              <a:t>, but only by positive law,  which preserves its force long after the reasons, occasions, and time itself from whence it was created, is erased from memory. It is so odious, that nothing can be suffered to support it, but positive law. Whatever inconveniences, therefore, may follow from the decision, </a:t>
            </a:r>
            <a:r>
              <a:rPr lang="en-GB" sz="2400" b="1" i="1" dirty="0">
                <a:solidFill>
                  <a:srgbClr val="FFFF00"/>
                </a:solidFill>
              </a:rPr>
              <a:t>I cannot say this case is allowed or approved by the law of England; and therefore the black must be discharged.</a:t>
            </a:r>
          </a:p>
        </p:txBody>
      </p:sp>
      <p:pic>
        <p:nvPicPr>
          <p:cNvPr id="4" name="Picture 3">
            <a:extLst>
              <a:ext uri="{FF2B5EF4-FFF2-40B4-BE49-F238E27FC236}">
                <a16:creationId xmlns:a16="http://schemas.microsoft.com/office/drawing/2014/main" id="{454B29FB-B7C0-4750-BB69-BAA8BB36F576}"/>
              </a:ext>
            </a:extLst>
          </p:cNvPr>
          <p:cNvPicPr>
            <a:picLocks noChangeAspect="1"/>
          </p:cNvPicPr>
          <p:nvPr/>
        </p:nvPicPr>
        <p:blipFill rotWithShape="1">
          <a:blip r:embed="rId3"/>
          <a:srcRect l="1453" r="6173" b="3"/>
          <a:stretch/>
        </p:blipFill>
        <p:spPr>
          <a:xfrm>
            <a:off x="4567958" y="407854"/>
            <a:ext cx="4096293" cy="5577837"/>
          </a:xfrm>
          <a:prstGeom prst="rect">
            <a:avLst/>
          </a:prstGeom>
          <a:effectLst/>
        </p:spPr>
      </p:pic>
      <p:sp>
        <p:nvSpPr>
          <p:cNvPr id="5" name="Rectangle 4">
            <a:extLst>
              <a:ext uri="{FF2B5EF4-FFF2-40B4-BE49-F238E27FC236}">
                <a16:creationId xmlns:a16="http://schemas.microsoft.com/office/drawing/2014/main" id="{E904686E-1E3C-46E4-A428-C56B7F33501E}"/>
              </a:ext>
            </a:extLst>
          </p:cNvPr>
          <p:cNvSpPr/>
          <p:nvPr/>
        </p:nvSpPr>
        <p:spPr>
          <a:xfrm>
            <a:off x="4567958" y="6065882"/>
            <a:ext cx="4572000" cy="646331"/>
          </a:xfrm>
          <a:prstGeom prst="rect">
            <a:avLst/>
          </a:prstGeom>
        </p:spPr>
        <p:txBody>
          <a:bodyPr>
            <a:spAutoFit/>
          </a:bodyPr>
          <a:lstStyle/>
          <a:p>
            <a:r>
              <a:rPr lang="en-GB" dirty="0"/>
              <a:t>William Murray, 1st Earl of Mansfield (1705 – 1793) – Lord Chief Justice</a:t>
            </a:r>
          </a:p>
        </p:txBody>
      </p:sp>
    </p:spTree>
    <p:extLst>
      <p:ext uri="{BB962C8B-B14F-4D97-AF65-F5344CB8AC3E}">
        <p14:creationId xmlns:p14="http://schemas.microsoft.com/office/powerpoint/2010/main" val="2657197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1FB5660-6FA6-4A0A-8C2F-9DF57DC129BA}"/>
              </a:ext>
            </a:extLst>
          </p:cNvPr>
          <p:cNvPicPr>
            <a:picLocks noChangeAspect="1"/>
          </p:cNvPicPr>
          <p:nvPr/>
        </p:nvPicPr>
        <p:blipFill>
          <a:blip r:embed="rId3"/>
          <a:stretch>
            <a:fillRect/>
          </a:stretch>
        </p:blipFill>
        <p:spPr>
          <a:xfrm>
            <a:off x="575496" y="0"/>
            <a:ext cx="7993007" cy="6858000"/>
          </a:xfrm>
          <a:prstGeom prst="rect">
            <a:avLst/>
          </a:prstGeom>
        </p:spPr>
      </p:pic>
      <p:sp>
        <p:nvSpPr>
          <p:cNvPr id="3" name="Rectangle 2">
            <a:extLst>
              <a:ext uri="{FF2B5EF4-FFF2-40B4-BE49-F238E27FC236}">
                <a16:creationId xmlns:a16="http://schemas.microsoft.com/office/drawing/2014/main" id="{288ABEA3-F3AD-47B6-8B86-322B514BCF4D}"/>
              </a:ext>
            </a:extLst>
          </p:cNvPr>
          <p:cNvSpPr/>
          <p:nvPr/>
        </p:nvSpPr>
        <p:spPr>
          <a:xfrm>
            <a:off x="0" y="3995678"/>
            <a:ext cx="1283524" cy="2862322"/>
          </a:xfrm>
          <a:prstGeom prst="rect">
            <a:avLst/>
          </a:prstGeom>
          <a:solidFill>
            <a:schemeClr val="accent1"/>
          </a:solidFill>
        </p:spPr>
        <p:txBody>
          <a:bodyPr wrap="square">
            <a:spAutoFit/>
          </a:bodyPr>
          <a:lstStyle/>
          <a:p>
            <a:r>
              <a:rPr lang="en-GB" dirty="0"/>
              <a:t>David Martin, </a:t>
            </a:r>
            <a:r>
              <a:rPr lang="en-GB" i="1" dirty="0"/>
              <a:t>Portrait of Dido Elizabeth Belle Lindsay and Lady Elizabeth Murray</a:t>
            </a:r>
          </a:p>
        </p:txBody>
      </p:sp>
      <p:sp>
        <p:nvSpPr>
          <p:cNvPr id="4" name="Title 1">
            <a:extLst>
              <a:ext uri="{FF2B5EF4-FFF2-40B4-BE49-F238E27FC236}">
                <a16:creationId xmlns:a16="http://schemas.microsoft.com/office/drawing/2014/main" id="{84D409AB-1D46-4D72-A751-7932ED852D3D}"/>
              </a:ext>
            </a:extLst>
          </p:cNvPr>
          <p:cNvSpPr txBox="1">
            <a:spLocks/>
          </p:cNvSpPr>
          <p:nvPr/>
        </p:nvSpPr>
        <p:spPr>
          <a:xfrm>
            <a:off x="775320" y="0"/>
            <a:ext cx="7793183" cy="178051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700" dirty="0">
                <a:solidFill>
                  <a:srgbClr val="FFFF00"/>
                </a:solidFill>
                <a:latin typeface="Cooper Black" panose="0208090404030B020404" pitchFamily="18" charset="0"/>
              </a:rPr>
              <a:t>Dido Elizabeth Belle </a:t>
            </a:r>
          </a:p>
          <a:p>
            <a:r>
              <a:rPr lang="en-GB" sz="3700" dirty="0">
                <a:solidFill>
                  <a:srgbClr val="FFFF00"/>
                </a:solidFill>
                <a:latin typeface="Cooper Black" panose="0208090404030B020404" pitchFamily="18" charset="0"/>
              </a:rPr>
              <a:t>(1761–1804)</a:t>
            </a:r>
          </a:p>
          <a:p>
            <a:endParaRPr lang="en-GB" sz="3700" dirty="0">
              <a:latin typeface="Cooper Black" panose="0208090404030B020404" pitchFamily="18" charset="0"/>
            </a:endParaRPr>
          </a:p>
        </p:txBody>
      </p:sp>
    </p:spTree>
    <p:extLst>
      <p:ext uri="{BB962C8B-B14F-4D97-AF65-F5344CB8AC3E}">
        <p14:creationId xmlns:p14="http://schemas.microsoft.com/office/powerpoint/2010/main" val="2607481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54732-554C-4729-AE96-5D76493072DD}"/>
              </a:ext>
            </a:extLst>
          </p:cNvPr>
          <p:cNvSpPr>
            <a:spLocks noGrp="1"/>
          </p:cNvSpPr>
          <p:nvPr>
            <p:ph type="title"/>
          </p:nvPr>
        </p:nvSpPr>
        <p:spPr>
          <a:xfrm>
            <a:off x="486696" y="629266"/>
            <a:ext cx="3845274" cy="1676603"/>
          </a:xfrm>
        </p:spPr>
        <p:txBody>
          <a:bodyPr>
            <a:normAutofit/>
          </a:bodyPr>
          <a:lstStyle/>
          <a:p>
            <a:r>
              <a:rPr lang="en-GB" sz="3400" dirty="0">
                <a:latin typeface="Cooper Black" panose="0208090404030B020404" pitchFamily="18" charset="0"/>
              </a:rPr>
              <a:t>Ignatius Sancho (c. 1729–1780)</a:t>
            </a:r>
            <a:br>
              <a:rPr lang="en-GB" sz="3400" dirty="0">
                <a:latin typeface="Cooper Black" panose="0208090404030B020404" pitchFamily="18" charset="0"/>
              </a:rPr>
            </a:br>
            <a:endParaRPr lang="en-GB" sz="3400" dirty="0">
              <a:latin typeface="Cooper Black" panose="0208090404030B020404" pitchFamily="18" charset="0"/>
            </a:endParaRPr>
          </a:p>
        </p:txBody>
      </p:sp>
      <p:sp>
        <p:nvSpPr>
          <p:cNvPr id="8" name="Content Placeholder 7">
            <a:extLst>
              <a:ext uri="{FF2B5EF4-FFF2-40B4-BE49-F238E27FC236}">
                <a16:creationId xmlns:a16="http://schemas.microsoft.com/office/drawing/2014/main" id="{23F90EA0-F89D-4F14-B901-7892162AA29A}"/>
              </a:ext>
            </a:extLst>
          </p:cNvPr>
          <p:cNvSpPr>
            <a:spLocks noGrp="1"/>
          </p:cNvSpPr>
          <p:nvPr>
            <p:ph idx="1"/>
          </p:nvPr>
        </p:nvSpPr>
        <p:spPr>
          <a:xfrm>
            <a:off x="486697" y="2438400"/>
            <a:ext cx="3845272" cy="3785419"/>
          </a:xfrm>
        </p:spPr>
        <p:txBody>
          <a:bodyPr>
            <a:normAutofit fontScale="92500" lnSpcReduction="10000"/>
          </a:bodyPr>
          <a:lstStyle/>
          <a:p>
            <a:r>
              <a:rPr lang="en-GB" dirty="0"/>
              <a:t>Born on a slave ship during Middle Passage to Columbia, New Granada</a:t>
            </a:r>
          </a:p>
          <a:p>
            <a:r>
              <a:rPr lang="en-GB" dirty="0"/>
              <a:t>Came to England aged 2</a:t>
            </a:r>
          </a:p>
          <a:p>
            <a:r>
              <a:rPr lang="en-GB" dirty="0"/>
              <a:t>Ran away to household of Duke of Montagu</a:t>
            </a:r>
          </a:p>
          <a:p>
            <a:r>
              <a:rPr lang="en-GB" dirty="0"/>
              <a:t>Composer, actor,  writer and tobacco merchant  </a:t>
            </a:r>
          </a:p>
          <a:p>
            <a:r>
              <a:rPr lang="en-GB" dirty="0"/>
              <a:t>Eligible to vote through property qualifications.</a:t>
            </a:r>
            <a:endParaRPr lang="en-US" dirty="0"/>
          </a:p>
        </p:txBody>
      </p:sp>
      <p:pic>
        <p:nvPicPr>
          <p:cNvPr id="4" name="Content Placeholder 3" descr="A person wearing a suit and tie&#10;&#10;Description automatically generated">
            <a:extLst>
              <a:ext uri="{FF2B5EF4-FFF2-40B4-BE49-F238E27FC236}">
                <a16:creationId xmlns:a16="http://schemas.microsoft.com/office/drawing/2014/main" id="{E58C2A3C-A86A-4F13-9586-C60CB99C2473}"/>
              </a:ext>
            </a:extLst>
          </p:cNvPr>
          <p:cNvPicPr>
            <a:picLocks noChangeAspect="1"/>
          </p:cNvPicPr>
          <p:nvPr/>
        </p:nvPicPr>
        <p:blipFill rotWithShape="1">
          <a:blip r:embed="rId3"/>
          <a:srcRect l="2280" r="9242" b="3"/>
          <a:stretch/>
        </p:blipFill>
        <p:spPr>
          <a:xfrm>
            <a:off x="4567959" y="640082"/>
            <a:ext cx="4096293" cy="5577837"/>
          </a:xfrm>
          <a:prstGeom prst="rect">
            <a:avLst/>
          </a:prstGeom>
          <a:effectLst/>
        </p:spPr>
      </p:pic>
    </p:spTree>
    <p:extLst>
      <p:ext uri="{BB962C8B-B14F-4D97-AF65-F5344CB8AC3E}">
        <p14:creationId xmlns:p14="http://schemas.microsoft.com/office/powerpoint/2010/main" val="4089361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219C9-9A4C-4ADF-9172-92A2515EF539}"/>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5E762F7A-1456-4801-8B92-D14F0187E35E}"/>
              </a:ext>
            </a:extLst>
          </p:cNvPr>
          <p:cNvPicPr>
            <a:picLocks noGrp="1" noChangeAspect="1"/>
          </p:cNvPicPr>
          <p:nvPr>
            <p:ph idx="1"/>
          </p:nvPr>
        </p:nvPicPr>
        <p:blipFill>
          <a:blip r:embed="rId3"/>
          <a:stretch>
            <a:fillRect/>
          </a:stretch>
        </p:blipFill>
        <p:spPr>
          <a:xfrm>
            <a:off x="98109" y="0"/>
            <a:ext cx="5552242" cy="4005943"/>
          </a:xfrm>
          <a:prstGeom prst="rect">
            <a:avLst/>
          </a:prstGeom>
        </p:spPr>
      </p:pic>
      <p:pic>
        <p:nvPicPr>
          <p:cNvPr id="5" name="Picture 4">
            <a:extLst>
              <a:ext uri="{FF2B5EF4-FFF2-40B4-BE49-F238E27FC236}">
                <a16:creationId xmlns:a16="http://schemas.microsoft.com/office/drawing/2014/main" id="{9E5282C7-17C7-4ADF-B8CB-5320026B8D04}"/>
              </a:ext>
            </a:extLst>
          </p:cNvPr>
          <p:cNvPicPr>
            <a:picLocks noChangeAspect="1"/>
          </p:cNvPicPr>
          <p:nvPr/>
        </p:nvPicPr>
        <p:blipFill>
          <a:blip r:embed="rId4"/>
          <a:stretch>
            <a:fillRect/>
          </a:stretch>
        </p:blipFill>
        <p:spPr>
          <a:xfrm>
            <a:off x="4194629" y="3371168"/>
            <a:ext cx="4949371" cy="3486832"/>
          </a:xfrm>
          <a:prstGeom prst="rect">
            <a:avLst/>
          </a:prstGeom>
        </p:spPr>
      </p:pic>
    </p:spTree>
    <p:extLst>
      <p:ext uri="{BB962C8B-B14F-4D97-AF65-F5344CB8AC3E}">
        <p14:creationId xmlns:p14="http://schemas.microsoft.com/office/powerpoint/2010/main" val="3824319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BA148-099D-40AC-B6F1-D1E5FCB39C7A}"/>
              </a:ext>
            </a:extLst>
          </p:cNvPr>
          <p:cNvSpPr>
            <a:spLocks noGrp="1"/>
          </p:cNvSpPr>
          <p:nvPr>
            <p:ph type="title"/>
          </p:nvPr>
        </p:nvSpPr>
        <p:spPr>
          <a:xfrm>
            <a:off x="486696" y="629266"/>
            <a:ext cx="3845274" cy="1676603"/>
          </a:xfrm>
        </p:spPr>
        <p:txBody>
          <a:bodyPr>
            <a:normAutofit/>
          </a:bodyPr>
          <a:lstStyle/>
          <a:p>
            <a:r>
              <a:rPr lang="en-GB" sz="3100" dirty="0" err="1">
                <a:latin typeface="Cooper Black" panose="0208090404030B020404" pitchFamily="18" charset="0"/>
              </a:rPr>
              <a:t>Ottobah</a:t>
            </a:r>
            <a:r>
              <a:rPr lang="en-GB" sz="3100" dirty="0">
                <a:latin typeface="Cooper Black" panose="0208090404030B020404" pitchFamily="18" charset="0"/>
              </a:rPr>
              <a:t> </a:t>
            </a:r>
            <a:r>
              <a:rPr lang="en-GB" sz="3100" dirty="0" err="1">
                <a:latin typeface="Cooper Black" panose="0208090404030B020404" pitchFamily="18" charset="0"/>
              </a:rPr>
              <a:t>Cugoano</a:t>
            </a:r>
            <a:r>
              <a:rPr lang="en-GB" sz="3100" dirty="0">
                <a:latin typeface="Cooper Black" panose="0208090404030B020404" pitchFamily="18" charset="0"/>
              </a:rPr>
              <a:t>  (c. 1757 –after 1791)</a:t>
            </a:r>
          </a:p>
        </p:txBody>
      </p:sp>
      <p:sp>
        <p:nvSpPr>
          <p:cNvPr id="8" name="Content Placeholder 7">
            <a:extLst>
              <a:ext uri="{FF2B5EF4-FFF2-40B4-BE49-F238E27FC236}">
                <a16:creationId xmlns:a16="http://schemas.microsoft.com/office/drawing/2014/main" id="{E0C607C7-37D9-4C48-9B3B-B4F0784BEC2B}"/>
              </a:ext>
            </a:extLst>
          </p:cNvPr>
          <p:cNvSpPr>
            <a:spLocks noGrp="1"/>
          </p:cNvSpPr>
          <p:nvPr>
            <p:ph idx="1"/>
          </p:nvPr>
        </p:nvSpPr>
        <p:spPr>
          <a:xfrm>
            <a:off x="486697" y="2438400"/>
            <a:ext cx="3845272" cy="3785419"/>
          </a:xfrm>
        </p:spPr>
        <p:txBody>
          <a:bodyPr>
            <a:normAutofit fontScale="77500" lnSpcReduction="20000"/>
          </a:bodyPr>
          <a:lstStyle/>
          <a:p>
            <a:r>
              <a:rPr lang="en-GB" dirty="0"/>
              <a:t>b. near </a:t>
            </a:r>
            <a:r>
              <a:rPr lang="en-GB" dirty="0" err="1"/>
              <a:t>Ajumako</a:t>
            </a:r>
            <a:r>
              <a:rPr lang="en-GB" dirty="0"/>
              <a:t>, Ghana</a:t>
            </a:r>
          </a:p>
          <a:p>
            <a:r>
              <a:rPr lang="en-GB" dirty="0"/>
              <a:t>Aged 13, sold into slavery and transported to Grenada to work on an island plantation.</a:t>
            </a:r>
          </a:p>
          <a:p>
            <a:r>
              <a:rPr lang="en-GB" dirty="0"/>
              <a:t>Purchased in 1772 by an English merchant, who took him to England. </a:t>
            </a:r>
          </a:p>
          <a:p>
            <a:r>
              <a:rPr lang="en-GB" dirty="0"/>
              <a:t>Baptised as John Stuart: given his freedom following  Somerset Case (1772)</a:t>
            </a:r>
          </a:p>
          <a:p>
            <a:r>
              <a:rPr lang="en-GB" dirty="0"/>
              <a:t>In 1784, employed as a servant by the artists Richard and Maria </a:t>
            </a:r>
            <a:r>
              <a:rPr lang="en-GB" dirty="0" err="1"/>
              <a:t>Cosway</a:t>
            </a:r>
            <a:endParaRPr lang="en-US" dirty="0"/>
          </a:p>
        </p:txBody>
      </p:sp>
      <p:pic>
        <p:nvPicPr>
          <p:cNvPr id="4" name="Content Placeholder 3">
            <a:extLst>
              <a:ext uri="{FF2B5EF4-FFF2-40B4-BE49-F238E27FC236}">
                <a16:creationId xmlns:a16="http://schemas.microsoft.com/office/drawing/2014/main" id="{E60A9F7C-F971-4369-A0E6-743B612038F6}"/>
              </a:ext>
            </a:extLst>
          </p:cNvPr>
          <p:cNvPicPr>
            <a:picLocks noChangeAspect="1"/>
          </p:cNvPicPr>
          <p:nvPr/>
        </p:nvPicPr>
        <p:blipFill rotWithShape="1">
          <a:blip r:embed="rId3"/>
          <a:srcRect l="14943" r="29060"/>
          <a:stretch/>
        </p:blipFill>
        <p:spPr>
          <a:xfrm>
            <a:off x="4567959" y="640082"/>
            <a:ext cx="4096293" cy="5577837"/>
          </a:xfrm>
          <a:prstGeom prst="rect">
            <a:avLst/>
          </a:prstGeom>
          <a:effectLst/>
        </p:spPr>
      </p:pic>
      <p:sp>
        <p:nvSpPr>
          <p:cNvPr id="5" name="Rectangle 4">
            <a:extLst>
              <a:ext uri="{FF2B5EF4-FFF2-40B4-BE49-F238E27FC236}">
                <a16:creationId xmlns:a16="http://schemas.microsoft.com/office/drawing/2014/main" id="{7C63EC9F-CC56-471D-A48D-C503D11440D4}"/>
              </a:ext>
            </a:extLst>
          </p:cNvPr>
          <p:cNvSpPr/>
          <p:nvPr/>
        </p:nvSpPr>
        <p:spPr>
          <a:xfrm>
            <a:off x="6616105" y="5657671"/>
            <a:ext cx="2438400" cy="1200329"/>
          </a:xfrm>
          <a:prstGeom prst="rect">
            <a:avLst/>
          </a:prstGeom>
          <a:solidFill>
            <a:schemeClr val="bg2"/>
          </a:solidFill>
        </p:spPr>
        <p:txBody>
          <a:bodyPr wrap="square">
            <a:spAutoFit/>
          </a:bodyPr>
          <a:lstStyle/>
          <a:p>
            <a:r>
              <a:rPr lang="en-GB" dirty="0"/>
              <a:t>Richard </a:t>
            </a:r>
            <a:r>
              <a:rPr lang="en-GB" dirty="0" err="1"/>
              <a:t>Cosway</a:t>
            </a:r>
            <a:r>
              <a:rPr lang="en-GB" dirty="0"/>
              <a:t>, </a:t>
            </a:r>
            <a:r>
              <a:rPr lang="en-GB" i="1" dirty="0"/>
              <a:t>Richard and Maria </a:t>
            </a:r>
            <a:r>
              <a:rPr lang="en-GB" i="1" dirty="0" err="1"/>
              <a:t>Cosway</a:t>
            </a:r>
            <a:r>
              <a:rPr lang="en-GB" i="1" dirty="0"/>
              <a:t> and </a:t>
            </a:r>
            <a:r>
              <a:rPr lang="en-GB" i="1" dirty="0" err="1"/>
              <a:t>Ottobah</a:t>
            </a:r>
            <a:r>
              <a:rPr lang="en-GB" i="1" dirty="0"/>
              <a:t> </a:t>
            </a:r>
            <a:r>
              <a:rPr lang="en-GB" i="1" dirty="0" err="1"/>
              <a:t>Cugoano</a:t>
            </a:r>
            <a:r>
              <a:rPr lang="en-GB" i="1" dirty="0"/>
              <a:t> </a:t>
            </a:r>
            <a:r>
              <a:rPr lang="en-GB" dirty="0"/>
              <a:t>(1784)</a:t>
            </a:r>
          </a:p>
        </p:txBody>
      </p:sp>
    </p:spTree>
    <p:extLst>
      <p:ext uri="{BB962C8B-B14F-4D97-AF65-F5344CB8AC3E}">
        <p14:creationId xmlns:p14="http://schemas.microsoft.com/office/powerpoint/2010/main" val="10747746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A603-678F-4463-973D-BAE4B329F8A3}"/>
              </a:ext>
            </a:extLst>
          </p:cNvPr>
          <p:cNvSpPr>
            <a:spLocks noGrp="1"/>
          </p:cNvSpPr>
          <p:nvPr>
            <p:ph type="title"/>
          </p:nvPr>
        </p:nvSpPr>
        <p:spPr>
          <a:xfrm>
            <a:off x="486696" y="629266"/>
            <a:ext cx="3845274" cy="1676603"/>
          </a:xfrm>
        </p:spPr>
        <p:txBody>
          <a:bodyPr>
            <a:normAutofit/>
          </a:bodyPr>
          <a:lstStyle/>
          <a:p>
            <a:r>
              <a:rPr lang="en-GB" sz="4100" err="1">
                <a:latin typeface="Cooper Black" panose="0208090404030B020404" pitchFamily="18" charset="0"/>
              </a:rPr>
              <a:t>Cugoano</a:t>
            </a:r>
            <a:r>
              <a:rPr lang="en-GB" sz="4100">
                <a:latin typeface="Cooper Black" panose="0208090404030B020404" pitchFamily="18" charset="0"/>
              </a:rPr>
              <a:t> and Abolitionism</a:t>
            </a:r>
            <a:endParaRPr lang="en-GB" sz="4100"/>
          </a:p>
        </p:txBody>
      </p:sp>
      <p:sp>
        <p:nvSpPr>
          <p:cNvPr id="3" name="Content Placeholder 2">
            <a:extLst>
              <a:ext uri="{FF2B5EF4-FFF2-40B4-BE49-F238E27FC236}">
                <a16:creationId xmlns:a16="http://schemas.microsoft.com/office/drawing/2014/main" id="{A0E73B79-C93F-4BB1-9ADA-81AA3C292DD4}"/>
              </a:ext>
            </a:extLst>
          </p:cNvPr>
          <p:cNvSpPr>
            <a:spLocks noGrp="1"/>
          </p:cNvSpPr>
          <p:nvPr>
            <p:ph idx="1"/>
          </p:nvPr>
        </p:nvSpPr>
        <p:spPr>
          <a:xfrm>
            <a:off x="486697" y="2438400"/>
            <a:ext cx="3845272" cy="3785419"/>
          </a:xfrm>
        </p:spPr>
        <p:txBody>
          <a:bodyPr>
            <a:normAutofit/>
          </a:bodyPr>
          <a:lstStyle/>
          <a:p>
            <a:r>
              <a:rPr lang="en-GB" sz="2400"/>
              <a:t>Active in London-based Sons of Africa corresponding society </a:t>
            </a:r>
          </a:p>
          <a:p>
            <a:r>
              <a:rPr lang="en-GB" sz="2400"/>
              <a:t>Friends with Olaudah Equiano</a:t>
            </a:r>
          </a:p>
          <a:p>
            <a:r>
              <a:rPr lang="en-GB" sz="2400"/>
              <a:t>Published </a:t>
            </a:r>
            <a:r>
              <a:rPr lang="en-GB" sz="2400" i="1"/>
              <a:t>Thoughts and Sentiments on the Evil and Wicked Traffic of the Slavery and Commerce of the Human Species </a:t>
            </a:r>
            <a:r>
              <a:rPr lang="en-GB" sz="2400"/>
              <a:t>(1787)</a:t>
            </a:r>
          </a:p>
        </p:txBody>
      </p:sp>
      <p:pic>
        <p:nvPicPr>
          <p:cNvPr id="4" name="Picture 3">
            <a:extLst>
              <a:ext uri="{FF2B5EF4-FFF2-40B4-BE49-F238E27FC236}">
                <a16:creationId xmlns:a16="http://schemas.microsoft.com/office/drawing/2014/main" id="{058405C8-4940-4CAA-8D1C-A3865B3CD44E}"/>
              </a:ext>
            </a:extLst>
          </p:cNvPr>
          <p:cNvPicPr>
            <a:picLocks noChangeAspect="1"/>
          </p:cNvPicPr>
          <p:nvPr/>
        </p:nvPicPr>
        <p:blipFill rotWithShape="1">
          <a:blip r:embed="rId3"/>
          <a:srcRect t="9291" r="1" b="8328"/>
          <a:stretch/>
        </p:blipFill>
        <p:spPr>
          <a:xfrm>
            <a:off x="4567959" y="640082"/>
            <a:ext cx="4096293" cy="5577837"/>
          </a:xfrm>
          <a:prstGeom prst="rect">
            <a:avLst/>
          </a:prstGeom>
          <a:effectLst/>
        </p:spPr>
      </p:pic>
    </p:spTree>
    <p:extLst>
      <p:ext uri="{BB962C8B-B14F-4D97-AF65-F5344CB8AC3E}">
        <p14:creationId xmlns:p14="http://schemas.microsoft.com/office/powerpoint/2010/main" val="1774621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A603-678F-4463-973D-BAE4B329F8A3}"/>
              </a:ext>
            </a:extLst>
          </p:cNvPr>
          <p:cNvSpPr>
            <a:spLocks noGrp="1"/>
          </p:cNvSpPr>
          <p:nvPr>
            <p:ph type="title"/>
          </p:nvPr>
        </p:nvSpPr>
        <p:spPr>
          <a:xfrm>
            <a:off x="486696" y="0"/>
            <a:ext cx="7885779" cy="1676603"/>
          </a:xfrm>
        </p:spPr>
        <p:txBody>
          <a:bodyPr>
            <a:normAutofit/>
          </a:bodyPr>
          <a:lstStyle/>
          <a:p>
            <a:r>
              <a:rPr lang="en-GB" sz="4100" dirty="0" err="1">
                <a:latin typeface="Cooper Black" panose="0208090404030B020404" pitchFamily="18" charset="0"/>
              </a:rPr>
              <a:t>Cugoano</a:t>
            </a:r>
            <a:r>
              <a:rPr lang="en-GB" sz="4100" dirty="0">
                <a:latin typeface="Cooper Black" panose="0208090404030B020404" pitchFamily="18" charset="0"/>
              </a:rPr>
              <a:t> and Abolitionism</a:t>
            </a:r>
            <a:endParaRPr lang="en-GB" sz="4100" dirty="0"/>
          </a:p>
        </p:txBody>
      </p:sp>
      <p:sp>
        <p:nvSpPr>
          <p:cNvPr id="3" name="Content Placeholder 2">
            <a:extLst>
              <a:ext uri="{FF2B5EF4-FFF2-40B4-BE49-F238E27FC236}">
                <a16:creationId xmlns:a16="http://schemas.microsoft.com/office/drawing/2014/main" id="{A0E73B79-C93F-4BB1-9ADA-81AA3C292DD4}"/>
              </a:ext>
            </a:extLst>
          </p:cNvPr>
          <p:cNvSpPr>
            <a:spLocks noGrp="1"/>
          </p:cNvSpPr>
          <p:nvPr>
            <p:ph idx="1"/>
          </p:nvPr>
        </p:nvSpPr>
        <p:spPr>
          <a:xfrm>
            <a:off x="486696" y="1728788"/>
            <a:ext cx="5114003" cy="4495031"/>
          </a:xfrm>
        </p:spPr>
        <p:txBody>
          <a:bodyPr>
            <a:normAutofit/>
          </a:bodyPr>
          <a:lstStyle/>
          <a:p>
            <a:pPr marL="0" indent="0" algn="just">
              <a:buNone/>
            </a:pPr>
            <a:r>
              <a:rPr lang="en-GB" sz="3200" dirty="0"/>
              <a:t>“.. Every man, as </a:t>
            </a:r>
            <a:r>
              <a:rPr lang="en-GB" sz="3200" b="1" dirty="0">
                <a:solidFill>
                  <a:srgbClr val="FFFF00"/>
                </a:solidFill>
              </a:rPr>
              <a:t>a rational creature</a:t>
            </a:r>
            <a:r>
              <a:rPr lang="en-GB" sz="3200" dirty="0"/>
              <a:t>, is responsible for his actions, and he becomes </a:t>
            </a:r>
            <a:r>
              <a:rPr lang="en-GB" sz="3200" b="1" dirty="0">
                <a:solidFill>
                  <a:srgbClr val="FFFF00"/>
                </a:solidFill>
              </a:rPr>
              <a:t>not only guilty in doing evil himself, but in letting others rob and oppress their fellow-creatures with impunity</a:t>
            </a:r>
            <a:r>
              <a:rPr lang="en-GB" sz="3200" dirty="0"/>
              <a:t>, or in not delivering the oppressed when he has it in his power to help them.” </a:t>
            </a:r>
          </a:p>
        </p:txBody>
      </p:sp>
      <p:pic>
        <p:nvPicPr>
          <p:cNvPr id="4" name="Picture 3">
            <a:extLst>
              <a:ext uri="{FF2B5EF4-FFF2-40B4-BE49-F238E27FC236}">
                <a16:creationId xmlns:a16="http://schemas.microsoft.com/office/drawing/2014/main" id="{058405C8-4940-4CAA-8D1C-A3865B3CD44E}"/>
              </a:ext>
            </a:extLst>
          </p:cNvPr>
          <p:cNvPicPr>
            <a:picLocks noChangeAspect="1"/>
          </p:cNvPicPr>
          <p:nvPr/>
        </p:nvPicPr>
        <p:blipFill rotWithShape="1">
          <a:blip r:embed="rId3"/>
          <a:srcRect t="9291" r="1" b="8328"/>
          <a:stretch/>
        </p:blipFill>
        <p:spPr>
          <a:xfrm>
            <a:off x="6034180" y="2026447"/>
            <a:ext cx="2872960" cy="3912050"/>
          </a:xfrm>
          <a:prstGeom prst="rect">
            <a:avLst/>
          </a:prstGeom>
          <a:effectLst/>
        </p:spPr>
      </p:pic>
    </p:spTree>
    <p:extLst>
      <p:ext uri="{BB962C8B-B14F-4D97-AF65-F5344CB8AC3E}">
        <p14:creationId xmlns:p14="http://schemas.microsoft.com/office/powerpoint/2010/main" val="34018358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1D44D2-A954-4A5C-84DD-446BD21C5E1B}"/>
              </a:ext>
            </a:extLst>
          </p:cNvPr>
          <p:cNvSpPr>
            <a:spLocks noGrp="1"/>
          </p:cNvSpPr>
          <p:nvPr>
            <p:ph type="title"/>
          </p:nvPr>
        </p:nvSpPr>
        <p:spPr/>
        <p:txBody>
          <a:bodyPr/>
          <a:lstStyle/>
          <a:p>
            <a:endParaRPr lang="en-GB" dirty="0"/>
          </a:p>
        </p:txBody>
      </p:sp>
      <p:sp>
        <p:nvSpPr>
          <p:cNvPr id="10" name="Content Placeholder 2">
            <a:extLst>
              <a:ext uri="{FF2B5EF4-FFF2-40B4-BE49-F238E27FC236}">
                <a16:creationId xmlns:a16="http://schemas.microsoft.com/office/drawing/2014/main" id="{9359270D-2AC6-41F2-891C-3E3120FDEBBC}"/>
              </a:ext>
            </a:extLst>
          </p:cNvPr>
          <p:cNvSpPr>
            <a:spLocks noGrp="1"/>
          </p:cNvSpPr>
          <p:nvPr>
            <p:ph idx="1"/>
          </p:nvPr>
        </p:nvSpPr>
        <p:spPr>
          <a:xfrm>
            <a:off x="657225" y="465139"/>
            <a:ext cx="7886700" cy="6127748"/>
          </a:xfrm>
        </p:spPr>
        <p:txBody>
          <a:bodyPr>
            <a:normAutofit lnSpcReduction="10000"/>
          </a:bodyPr>
          <a:lstStyle/>
          <a:p>
            <a:pPr marL="0" indent="0" algn="just">
              <a:buNone/>
            </a:pPr>
            <a:r>
              <a:rPr lang="en-GB" sz="3200" dirty="0"/>
              <a:t>“Nothing else can be conceived, but that the power of infernal </a:t>
            </a:r>
            <a:r>
              <a:rPr lang="en-GB" sz="3200" b="1" dirty="0">
                <a:solidFill>
                  <a:srgbClr val="FFFF00"/>
                </a:solidFill>
              </a:rPr>
              <a:t>wickedness has so reigned and pervaded over the enlightened nations, as to infatuate and lead on the great men, and the kings of Europe, to promote and establish such a horrible traffic of wickedness as the African slave trade and the West-India slavery</a:t>
            </a:r>
            <a:r>
              <a:rPr lang="en-GB" sz="3200" b="1" dirty="0"/>
              <a:t>, </a:t>
            </a:r>
            <a:r>
              <a:rPr lang="en-GB" sz="3200" dirty="0"/>
              <a:t>and thereby to bring themselves under the guilty responsibility of such awful iniquity. The kings and governors of the nations in general have power to prevent their subjects and people from enslaving and oppressing others… but if they do not … </a:t>
            </a:r>
            <a:r>
              <a:rPr lang="en-GB" sz="3200" b="1" dirty="0">
                <a:solidFill>
                  <a:srgbClr val="FFFF00"/>
                </a:solidFill>
              </a:rPr>
              <a:t>they must then be responsible for their crime</a:t>
            </a:r>
            <a:r>
              <a:rPr lang="en-GB" sz="3200" dirty="0">
                <a:solidFill>
                  <a:srgbClr val="FFFF00"/>
                </a:solidFill>
              </a:rPr>
              <a:t>s</a:t>
            </a:r>
            <a:r>
              <a:rPr lang="en-GB" sz="2400" dirty="0"/>
              <a:t>.”</a:t>
            </a:r>
          </a:p>
        </p:txBody>
      </p:sp>
    </p:spTree>
    <p:extLst>
      <p:ext uri="{BB962C8B-B14F-4D97-AF65-F5344CB8AC3E}">
        <p14:creationId xmlns:p14="http://schemas.microsoft.com/office/powerpoint/2010/main" val="2757674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D83F5-C435-4B9B-9224-E14BF739C6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3D0240-30AF-4675-8758-3DD4018E3375}"/>
              </a:ext>
            </a:extLst>
          </p:cNvPr>
          <p:cNvSpPr>
            <a:spLocks noGrp="1"/>
          </p:cNvSpPr>
          <p:nvPr>
            <p:ph idx="1"/>
          </p:nvPr>
        </p:nvSpPr>
        <p:spPr>
          <a:xfrm>
            <a:off x="628650" y="638175"/>
            <a:ext cx="7886700" cy="5538788"/>
          </a:xfrm>
        </p:spPr>
        <p:txBody>
          <a:bodyPr>
            <a:normAutofit/>
          </a:bodyPr>
          <a:lstStyle/>
          <a:p>
            <a:pPr marL="0" indent="0" algn="just">
              <a:buNone/>
            </a:pPr>
            <a:r>
              <a:rPr lang="en-GB" sz="3600" dirty="0"/>
              <a:t>“I would propose that a </a:t>
            </a:r>
            <a:r>
              <a:rPr lang="en-GB" sz="3600" b="1" dirty="0">
                <a:solidFill>
                  <a:srgbClr val="FFFF00"/>
                </a:solidFill>
              </a:rPr>
              <a:t>total abolition of slavery </a:t>
            </a:r>
            <a:r>
              <a:rPr lang="en-GB" sz="3600" dirty="0"/>
              <a:t>should be made and proclaimed; and that an universal emancipation of slaves should begin from the date thereof … and that </a:t>
            </a:r>
            <a:r>
              <a:rPr lang="en-GB" sz="3600" b="1" dirty="0">
                <a:solidFill>
                  <a:srgbClr val="FFFF00"/>
                </a:solidFill>
              </a:rPr>
              <a:t>a fleet of some ships of war should be immediately sent to the coast of Africa</a:t>
            </a:r>
            <a:r>
              <a:rPr lang="en-GB" sz="3600" dirty="0"/>
              <a:t>, and particularly where the slave trade is carried on … to intercept all merchant ships that were bringing them away … whatever nation they belonged to.”</a:t>
            </a:r>
          </a:p>
        </p:txBody>
      </p:sp>
    </p:spTree>
    <p:extLst>
      <p:ext uri="{BB962C8B-B14F-4D97-AF65-F5344CB8AC3E}">
        <p14:creationId xmlns:p14="http://schemas.microsoft.com/office/powerpoint/2010/main" val="782739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F7CB-09A9-4C89-8973-FAEF623A122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862CB22-D458-4523-9C15-32692F105B5C}"/>
              </a:ext>
            </a:extLst>
          </p:cNvPr>
          <p:cNvSpPr>
            <a:spLocks noGrp="1"/>
          </p:cNvSpPr>
          <p:nvPr>
            <p:ph idx="1"/>
          </p:nvPr>
        </p:nvSpPr>
        <p:spPr>
          <a:xfrm>
            <a:off x="628650" y="525461"/>
            <a:ext cx="7886700" cy="7113589"/>
          </a:xfrm>
        </p:spPr>
        <p:txBody>
          <a:bodyPr>
            <a:normAutofit/>
          </a:bodyPr>
          <a:lstStyle/>
          <a:p>
            <a:pPr marL="0" indent="0" algn="just">
              <a:buNone/>
            </a:pPr>
            <a:r>
              <a:rPr lang="en-GB" sz="3200" dirty="0"/>
              <a:t>“History affords us many examples of </a:t>
            </a:r>
            <a:r>
              <a:rPr lang="en-GB" sz="3200" b="1" dirty="0">
                <a:solidFill>
                  <a:srgbClr val="FFFF00"/>
                </a:solidFill>
              </a:rPr>
              <a:t>severe retaliations, revolutions and dreadful overthrows; and of many crying under the heavy load of subjection and oppression, seeking for deliverance </a:t>
            </a:r>
          </a:p>
          <a:p>
            <a:pPr marL="0" indent="0" algn="just">
              <a:buNone/>
            </a:pPr>
            <a:r>
              <a:rPr lang="en-GB" sz="3200" dirty="0"/>
              <a:t>	“ … What </a:t>
            </a:r>
            <a:r>
              <a:rPr lang="en-GB" sz="3200" dirty="0">
                <a:solidFill>
                  <a:srgbClr val="FFFF00"/>
                </a:solidFill>
              </a:rPr>
              <a:t>revolution </a:t>
            </a:r>
            <a:r>
              <a:rPr lang="en-GB" sz="3200" dirty="0"/>
              <a:t>the end of that predominant evil of slavery and oppression may produce, whether the wise and considerate will surrender and give it up, and make</a:t>
            </a:r>
            <a:r>
              <a:rPr lang="en-GB" sz="3200" dirty="0">
                <a:solidFill>
                  <a:srgbClr val="FFFF00"/>
                </a:solidFill>
              </a:rPr>
              <a:t> </a:t>
            </a:r>
            <a:r>
              <a:rPr lang="en-GB" sz="4400" b="1" dirty="0">
                <a:solidFill>
                  <a:srgbClr val="FFFF00"/>
                </a:solidFill>
              </a:rPr>
              <a:t>restitution</a:t>
            </a:r>
            <a:r>
              <a:rPr lang="en-GB" sz="3200" dirty="0">
                <a:solidFill>
                  <a:srgbClr val="FFFF00"/>
                </a:solidFill>
              </a:rPr>
              <a:t> </a:t>
            </a:r>
            <a:r>
              <a:rPr lang="en-GB" sz="3200" dirty="0"/>
              <a:t>for the injuries that they have already done, as far as they can.”</a:t>
            </a:r>
          </a:p>
        </p:txBody>
      </p:sp>
    </p:spTree>
    <p:extLst>
      <p:ext uri="{BB962C8B-B14F-4D97-AF65-F5344CB8AC3E}">
        <p14:creationId xmlns:p14="http://schemas.microsoft.com/office/powerpoint/2010/main" val="3201987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92C0B72-D6CB-49E9-ACBF-B1B290AF25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CCB632-35EA-4819-94A6-0744DA1DBD83}"/>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2082DBBA-2607-4E22-995B-34A7D65D07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015" y="46796"/>
            <a:ext cx="8102985" cy="6811204"/>
          </a:xfrm>
          <a:prstGeom prst="rect">
            <a:avLst/>
          </a:prstGeom>
        </p:spPr>
      </p:pic>
      <p:sp>
        <p:nvSpPr>
          <p:cNvPr id="5" name="Rectangle 4">
            <a:extLst>
              <a:ext uri="{FF2B5EF4-FFF2-40B4-BE49-F238E27FC236}">
                <a16:creationId xmlns:a16="http://schemas.microsoft.com/office/drawing/2014/main" id="{0A3CA441-4036-4E1A-BDEE-335E5D1401FA}"/>
              </a:ext>
            </a:extLst>
          </p:cNvPr>
          <p:cNvSpPr/>
          <p:nvPr/>
        </p:nvSpPr>
        <p:spPr>
          <a:xfrm>
            <a:off x="0" y="2607612"/>
            <a:ext cx="1585913" cy="2733395"/>
          </a:xfrm>
          <a:prstGeom prst="rect">
            <a:avLst/>
          </a:prstGeom>
          <a:solidFill>
            <a:schemeClr val="bg1"/>
          </a:solidFill>
        </p:spPr>
        <p:txBody>
          <a:bodyPr wrap="square" lIns="180000" tIns="180000" rIns="180000" bIns="180000" numCol="1" spcCol="180000">
            <a:spAutoFit/>
          </a:bodyPr>
          <a:lstStyle/>
          <a:p>
            <a:r>
              <a:rPr lang="en-GB" sz="1400" i="1" dirty="0"/>
              <a:t>Anti-Slavery Society Convention, 1840</a:t>
            </a:r>
            <a:r>
              <a:rPr lang="en-GB" sz="1400" dirty="0"/>
              <a:t> by Benjamin Robert Haydon (1841)</a:t>
            </a:r>
          </a:p>
          <a:p>
            <a:endParaRPr lang="en-GB" sz="1400" dirty="0"/>
          </a:p>
          <a:p>
            <a:r>
              <a:rPr lang="en-GB" sz="1400" dirty="0"/>
              <a:t>Campaign for worldwide abolition of slavery</a:t>
            </a:r>
            <a:endParaRPr lang="en-GB" dirty="0"/>
          </a:p>
        </p:txBody>
      </p:sp>
      <p:sp>
        <p:nvSpPr>
          <p:cNvPr id="8" name="Title 1">
            <a:extLst>
              <a:ext uri="{FF2B5EF4-FFF2-40B4-BE49-F238E27FC236}">
                <a16:creationId xmlns:a16="http://schemas.microsoft.com/office/drawing/2014/main" id="{9985A61A-5E57-4A94-A5D6-07D600834741}"/>
              </a:ext>
            </a:extLst>
          </p:cNvPr>
          <p:cNvSpPr txBox="1">
            <a:spLocks/>
          </p:cNvSpPr>
          <p:nvPr/>
        </p:nvSpPr>
        <p:spPr>
          <a:xfrm>
            <a:off x="4907756" y="432594"/>
            <a:ext cx="2528888" cy="1325563"/>
          </a:xfrm>
          <a:prstGeom prst="rect">
            <a:avLst/>
          </a:prstGeom>
          <a:solidFill>
            <a:schemeClr val="bg1">
              <a:alpha val="47000"/>
            </a:schemeClr>
          </a:solidFill>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FFFF00"/>
                </a:solidFill>
                <a:latin typeface="Cooper Black" panose="0208090404030B020404" pitchFamily="18" charset="0"/>
              </a:rPr>
              <a:t>African Diaspora and Abolitionism</a:t>
            </a:r>
          </a:p>
        </p:txBody>
      </p:sp>
    </p:spTree>
    <p:extLst>
      <p:ext uri="{BB962C8B-B14F-4D97-AF65-F5344CB8AC3E}">
        <p14:creationId xmlns:p14="http://schemas.microsoft.com/office/powerpoint/2010/main" val="22170961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2E43-F61D-4748-BC1E-321F2FA6B40D}"/>
              </a:ext>
            </a:extLst>
          </p:cNvPr>
          <p:cNvSpPr>
            <a:spLocks noGrp="1"/>
          </p:cNvSpPr>
          <p:nvPr>
            <p:ph type="title"/>
          </p:nvPr>
        </p:nvSpPr>
        <p:spPr/>
        <p:txBody>
          <a:bodyPr>
            <a:normAutofit/>
          </a:bodyPr>
          <a:lstStyle/>
          <a:p>
            <a:pPr algn="ctr"/>
            <a:r>
              <a:rPr lang="en-GB" sz="3600" dirty="0">
                <a:solidFill>
                  <a:srgbClr val="FFFF00"/>
                </a:solidFill>
                <a:latin typeface="Cooper Black" panose="0208090404030B020404" pitchFamily="18" charset="0"/>
              </a:rPr>
              <a:t>African American Abolitionists in Victorian Britain</a:t>
            </a:r>
          </a:p>
        </p:txBody>
      </p:sp>
      <p:sp>
        <p:nvSpPr>
          <p:cNvPr id="3" name="Content Placeholder 2">
            <a:extLst>
              <a:ext uri="{FF2B5EF4-FFF2-40B4-BE49-F238E27FC236}">
                <a16:creationId xmlns:a16="http://schemas.microsoft.com/office/drawing/2014/main" id="{5BA576B6-EAFE-4599-82E1-BD46813F8A99}"/>
              </a:ext>
            </a:extLst>
          </p:cNvPr>
          <p:cNvSpPr>
            <a:spLocks noGrp="1"/>
          </p:cNvSpPr>
          <p:nvPr>
            <p:ph idx="1"/>
          </p:nvPr>
        </p:nvSpPr>
        <p:spPr>
          <a:xfrm>
            <a:off x="628650" y="1825624"/>
            <a:ext cx="7886700" cy="5032375"/>
          </a:xfrm>
        </p:spPr>
        <p:txBody>
          <a:bodyPr>
            <a:normAutofit fontScale="77500" lnSpcReduction="20000"/>
          </a:bodyPr>
          <a:lstStyle/>
          <a:p>
            <a:pPr marL="0" indent="0" algn="just">
              <a:buNone/>
            </a:pPr>
            <a:r>
              <a:rPr lang="en-GB" sz="3100" dirty="0">
                <a:solidFill>
                  <a:srgbClr val="FFFF00"/>
                </a:solidFill>
              </a:rPr>
              <a:t>No person of my complexion can visit this country without being struck with the marked difference between the English and the Americans</a:t>
            </a:r>
            <a:r>
              <a:rPr lang="en-GB" sz="3100" dirty="0"/>
              <a:t>.  The prejudice which I have experienced on all and every occasion in the United States… vanished as soon as I set foot on the soil of Britain. In America I had been bought and sold as a slave, in the Southern States. In the so-called free States, I had been treated as one born to occupy an inferior position – in steamers, compelled to take my fare on the deck; in hotels, to take my meals in the kitchen; in coaches, to ride on the outside; in railways, to ride in the ‘negro car;’ and in churches, to sit in the "negro pew." </a:t>
            </a:r>
            <a:r>
              <a:rPr lang="en-GB" sz="3100" dirty="0">
                <a:solidFill>
                  <a:srgbClr val="FFFF00"/>
                </a:solidFill>
              </a:rPr>
              <a:t>But no sooner was I on British soil, than I was recognised as a man, and an equal. The very dogs in the streets appeared conscious of my manhoo</a:t>
            </a:r>
            <a:r>
              <a:rPr lang="en-GB" sz="3100" dirty="0"/>
              <a:t>d. Such is the difference, and such is the change that is brought about by a trip of nine days in an Atlantic steamer.</a:t>
            </a:r>
          </a:p>
          <a:p>
            <a:pPr algn="r">
              <a:buFontTx/>
              <a:buChar char="-"/>
            </a:pPr>
            <a:r>
              <a:rPr lang="en-GB" dirty="0"/>
              <a:t>William Wells Brown, </a:t>
            </a:r>
            <a:r>
              <a:rPr lang="en-GB" i="1" dirty="0"/>
              <a:t>Three Years in Europe, or, Places I Have Seen and People I Have Met </a:t>
            </a:r>
            <a:r>
              <a:rPr lang="en-GB" dirty="0"/>
              <a:t>(London: Charles </a:t>
            </a:r>
            <a:r>
              <a:rPr lang="en-GB" dirty="0" err="1"/>
              <a:t>Gilpin</a:t>
            </a:r>
            <a:r>
              <a:rPr lang="en-GB" dirty="0"/>
              <a:t>, 1852), pp. 5–6.</a:t>
            </a:r>
          </a:p>
          <a:p>
            <a:pPr>
              <a:buFontTx/>
              <a:buChar char="-"/>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554349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2E43-F61D-4748-BC1E-321F2FA6B40D}"/>
              </a:ext>
            </a:extLst>
          </p:cNvPr>
          <p:cNvSpPr>
            <a:spLocks noGrp="1"/>
          </p:cNvSpPr>
          <p:nvPr>
            <p:ph type="title"/>
          </p:nvPr>
        </p:nvSpPr>
        <p:spPr/>
        <p:txBody>
          <a:bodyPr>
            <a:normAutofit/>
          </a:bodyPr>
          <a:lstStyle/>
          <a:p>
            <a:pPr algn="ctr"/>
            <a:r>
              <a:rPr lang="en-GB" sz="3600" dirty="0">
                <a:solidFill>
                  <a:srgbClr val="FFFF00"/>
                </a:solidFill>
                <a:latin typeface="Cooper Black" panose="0208090404030B020404" pitchFamily="18" charset="0"/>
              </a:rPr>
              <a:t>African American Abolitionists in Victorian Britain</a:t>
            </a:r>
          </a:p>
        </p:txBody>
      </p:sp>
      <p:sp>
        <p:nvSpPr>
          <p:cNvPr id="3" name="Content Placeholder 2">
            <a:extLst>
              <a:ext uri="{FF2B5EF4-FFF2-40B4-BE49-F238E27FC236}">
                <a16:creationId xmlns:a16="http://schemas.microsoft.com/office/drawing/2014/main" id="{5BA576B6-EAFE-4599-82E1-BD46813F8A99}"/>
              </a:ext>
            </a:extLst>
          </p:cNvPr>
          <p:cNvSpPr>
            <a:spLocks noGrp="1"/>
          </p:cNvSpPr>
          <p:nvPr>
            <p:ph idx="1"/>
          </p:nvPr>
        </p:nvSpPr>
        <p:spPr>
          <a:xfrm>
            <a:off x="628650" y="1595440"/>
            <a:ext cx="7886700" cy="5032375"/>
          </a:xfrm>
        </p:spPr>
        <p:txBody>
          <a:bodyPr>
            <a:normAutofit/>
          </a:bodyPr>
          <a:lstStyle/>
          <a:p>
            <a:pPr marL="0" indent="0" algn="just">
              <a:buNone/>
            </a:pPr>
            <a:r>
              <a:rPr lang="en-GB" sz="3200" dirty="0">
                <a:solidFill>
                  <a:srgbClr val="FFFF00"/>
                </a:solidFill>
              </a:rPr>
              <a:t>For the first time in my life, I can say “I am truly free.” </a:t>
            </a:r>
            <a:r>
              <a:rPr lang="en-GB" sz="3200" dirty="0"/>
              <a:t>My old master may make his appearance here, with the Constitution of the United States in his pocket, the Fugitive Slave Law in one hand and the chains in the other, and claim me as his property, but all will avail him nothing. I can here stand and look the tyrant in the face, and tell him that I am his equal! </a:t>
            </a:r>
            <a:r>
              <a:rPr lang="en-GB" sz="3200" dirty="0">
                <a:solidFill>
                  <a:srgbClr val="FFFF00"/>
                </a:solidFill>
              </a:rPr>
              <a:t>England is, indeed, the “land of the free, and the home of the brave.”</a:t>
            </a:r>
          </a:p>
          <a:p>
            <a:pPr marL="0" indent="0" algn="r">
              <a:buNone/>
            </a:pPr>
            <a:r>
              <a:rPr lang="en-GB" dirty="0"/>
              <a:t>- Brown, </a:t>
            </a:r>
            <a:r>
              <a:rPr lang="en-GB" i="1" dirty="0"/>
              <a:t>Three Years in Europe, </a:t>
            </a:r>
            <a:r>
              <a:rPr lang="en-GB" dirty="0"/>
              <a:t>p. 9</a:t>
            </a:r>
          </a:p>
          <a:p>
            <a:pPr>
              <a:buFontTx/>
              <a:buChar char="-"/>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62225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259681" y="7489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AutoShape 8" descr="http://img1.wikia.nocookie.net/__cb20100517091648/logopedia/images/1/1b/EasyJet_logo.svg"/>
          <p:cNvSpPr>
            <a:spLocks noChangeAspect="1" noChangeArrowheads="1"/>
          </p:cNvSpPr>
          <p:nvPr/>
        </p:nvSpPr>
        <p:spPr bwMode="auto">
          <a:xfrm>
            <a:off x="1259681" y="171450"/>
            <a:ext cx="5643563" cy="14287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12" name="Rectangle 11"/>
          <p:cNvSpPr/>
          <p:nvPr/>
        </p:nvSpPr>
        <p:spPr>
          <a:xfrm>
            <a:off x="1493658" y="998731"/>
            <a:ext cx="6156684" cy="734302"/>
          </a:xfrm>
          <a:prstGeom prst="rect">
            <a:avLst/>
          </a:prstGeom>
        </p:spPr>
        <p:txBody>
          <a:bodyPr wrap="square" lIns="135000" tIns="135000" rIns="135000" bIns="135000" numCol="1" spcCol="180000">
            <a:spAutoFit/>
          </a:bodyPr>
          <a:lstStyle/>
          <a:p>
            <a:endParaRPr lang="en-GB" sz="1500" dirty="0"/>
          </a:p>
          <a:p>
            <a:endParaRPr lang="en-GB" sz="1500" dirty="0"/>
          </a:p>
        </p:txBody>
      </p:sp>
      <p:sp>
        <p:nvSpPr>
          <p:cNvPr id="10" name="Rectangle 9"/>
          <p:cNvSpPr/>
          <p:nvPr/>
        </p:nvSpPr>
        <p:spPr>
          <a:xfrm>
            <a:off x="7197068" y="643469"/>
            <a:ext cx="2018965" cy="838176"/>
          </a:xfrm>
          <a:prstGeom prst="rect">
            <a:avLst/>
          </a:prstGeom>
        </p:spPr>
        <p:txBody>
          <a:bodyPr wrap="square" lIns="135000" tIns="135000" rIns="135000" bIns="135000" numCol="1" spcCol="180000">
            <a:spAutoFit/>
          </a:bodyPr>
          <a:lstStyle/>
          <a:p>
            <a:r>
              <a:rPr lang="en-GB" sz="1275" dirty="0"/>
              <a:t>‘</a:t>
            </a:r>
            <a:r>
              <a:rPr lang="en-GB" sz="1200" dirty="0"/>
              <a:t>Prince’s Landing Stage, Liverpool’ (</a:t>
            </a:r>
            <a:r>
              <a:rPr lang="en-GB" sz="1200" i="1" dirty="0"/>
              <a:t>The Graphic</a:t>
            </a:r>
            <a:r>
              <a:rPr lang="en-GB" sz="1200" dirty="0"/>
              <a:t>, 1872)</a:t>
            </a:r>
            <a:endParaRPr lang="en-GB" sz="1275" dirty="0"/>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749" t="3780" r="2456" b="10537"/>
          <a:stretch/>
        </p:blipFill>
        <p:spPr bwMode="auto">
          <a:xfrm>
            <a:off x="126840" y="1410280"/>
            <a:ext cx="8890320" cy="5384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3">
            <a:extLst>
              <a:ext uri="{FF2B5EF4-FFF2-40B4-BE49-F238E27FC236}">
                <a16:creationId xmlns:a16="http://schemas.microsoft.com/office/drawing/2014/main" id="{BAFC1AAA-B4DE-4BA6-8303-CD7A49B1E802}"/>
              </a:ext>
            </a:extLst>
          </p:cNvPr>
          <p:cNvSpPr>
            <a:spLocks noGrp="1"/>
          </p:cNvSpPr>
          <p:nvPr>
            <p:ph type="title"/>
          </p:nvPr>
        </p:nvSpPr>
        <p:spPr>
          <a:xfrm>
            <a:off x="319850" y="63211"/>
            <a:ext cx="7886700" cy="1325563"/>
          </a:xfrm>
        </p:spPr>
        <p:txBody>
          <a:bodyPr/>
          <a:lstStyle/>
          <a:p>
            <a:r>
              <a:rPr lang="en-GB" dirty="0">
                <a:solidFill>
                  <a:srgbClr val="FFFF00"/>
                </a:solidFill>
                <a:latin typeface="Cooper Black" panose="0208090404030B020404" pitchFamily="18" charset="0"/>
              </a:rPr>
              <a:t>African Diaspora in Victorian  </a:t>
            </a:r>
            <a:r>
              <a:rPr lang="en-GB" dirty="0" err="1">
                <a:solidFill>
                  <a:srgbClr val="FFFF00"/>
                </a:solidFill>
                <a:latin typeface="Cooper Black" panose="0208090404030B020404" pitchFamily="18" charset="0"/>
              </a:rPr>
              <a:t>Sailortowns</a:t>
            </a:r>
            <a:endParaRPr lang="en-GB" dirty="0">
              <a:solidFill>
                <a:srgbClr val="FFFF00"/>
              </a:solidFill>
              <a:latin typeface="Cooper Black" panose="0208090404030B020404" pitchFamily="18" charset="0"/>
            </a:endParaRPr>
          </a:p>
        </p:txBody>
      </p:sp>
      <p:sp>
        <p:nvSpPr>
          <p:cNvPr id="5" name="Content Placeholder 4">
            <a:extLst>
              <a:ext uri="{FF2B5EF4-FFF2-40B4-BE49-F238E27FC236}">
                <a16:creationId xmlns:a16="http://schemas.microsoft.com/office/drawing/2014/main" id="{0BCAD8B4-4ADF-4FC9-934B-08E6D0C11A71}"/>
              </a:ext>
            </a:extLst>
          </p:cNvPr>
          <p:cNvSpPr>
            <a:spLocks noGrp="1"/>
          </p:cNvSpPr>
          <p:nvPr>
            <p:ph idx="1"/>
          </p:nvPr>
        </p:nvSpPr>
        <p:spPr>
          <a:xfrm>
            <a:off x="500063" y="1816086"/>
            <a:ext cx="7886700" cy="4351338"/>
          </a:xfrm>
        </p:spPr>
        <p:txBody>
          <a:bodyPr/>
          <a:lstStyle/>
          <a:p>
            <a:endParaRPr lang="en-GB" dirty="0"/>
          </a:p>
        </p:txBody>
      </p:sp>
    </p:spTree>
    <p:extLst>
      <p:ext uri="{BB962C8B-B14F-4D97-AF65-F5344CB8AC3E}">
        <p14:creationId xmlns:p14="http://schemas.microsoft.com/office/powerpoint/2010/main" val="17741033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1799037"/>
            <a:ext cx="4162450" cy="2019693"/>
          </a:xfrm>
          <a:prstGeom prst="rect">
            <a:avLst/>
          </a:prstGeom>
        </p:spPr>
      </p:pic>
      <p:pic>
        <p:nvPicPr>
          <p:cNvPr id="4" name="Picture 3"/>
          <p:cNvPicPr>
            <a:picLocks noChangeAspect="1"/>
          </p:cNvPicPr>
          <p:nvPr/>
        </p:nvPicPr>
        <p:blipFill>
          <a:blip r:embed="rId4"/>
          <a:stretch>
            <a:fillRect/>
          </a:stretch>
        </p:blipFill>
        <p:spPr>
          <a:xfrm>
            <a:off x="96441" y="3818730"/>
            <a:ext cx="1640393" cy="2946381"/>
          </a:xfrm>
          <a:prstGeom prst="rect">
            <a:avLst/>
          </a:prstGeom>
        </p:spPr>
      </p:pic>
      <p:sp>
        <p:nvSpPr>
          <p:cNvPr id="7" name="Title 6">
            <a:extLst>
              <a:ext uri="{FF2B5EF4-FFF2-40B4-BE49-F238E27FC236}">
                <a16:creationId xmlns:a16="http://schemas.microsoft.com/office/drawing/2014/main" id="{9B6B01C1-59A3-435F-8B8B-D31F2943F697}"/>
              </a:ext>
            </a:extLst>
          </p:cNvPr>
          <p:cNvSpPr>
            <a:spLocks noGrp="1"/>
          </p:cNvSpPr>
          <p:nvPr>
            <p:ph type="title"/>
          </p:nvPr>
        </p:nvSpPr>
        <p:spPr>
          <a:xfrm>
            <a:off x="628650" y="126409"/>
            <a:ext cx="8129588" cy="1672628"/>
          </a:xfrm>
        </p:spPr>
        <p:txBody>
          <a:bodyPr>
            <a:noAutofit/>
          </a:bodyPr>
          <a:lstStyle/>
          <a:p>
            <a:pPr algn="ctr"/>
            <a:r>
              <a:rPr lang="en-GB" sz="3600" dirty="0">
                <a:solidFill>
                  <a:srgbClr val="FFFF00"/>
                </a:solidFill>
                <a:latin typeface="Cooper Black" panose="0208090404030B020404" pitchFamily="18" charset="0"/>
              </a:rPr>
              <a:t>African Diasporic Stage Performers: </a:t>
            </a:r>
            <a:br>
              <a:rPr lang="en-GB" sz="3600" dirty="0">
                <a:solidFill>
                  <a:srgbClr val="FFFF00"/>
                </a:solidFill>
                <a:latin typeface="Cooper Black" panose="0208090404030B020404" pitchFamily="18" charset="0"/>
              </a:rPr>
            </a:br>
            <a:r>
              <a:rPr lang="en-GB" sz="3600" dirty="0">
                <a:solidFill>
                  <a:srgbClr val="FFFF00"/>
                </a:solidFill>
                <a:latin typeface="Cooper Black" panose="0208090404030B020404" pitchFamily="18" charset="0"/>
              </a:rPr>
              <a:t>Martini </a:t>
            </a:r>
            <a:r>
              <a:rPr lang="en-GB" sz="3600" dirty="0" err="1">
                <a:solidFill>
                  <a:srgbClr val="FFFF00"/>
                </a:solidFill>
                <a:latin typeface="Cooper Black" panose="0208090404030B020404" pitchFamily="18" charset="0"/>
              </a:rPr>
              <a:t>Maccomo</a:t>
            </a:r>
            <a:r>
              <a:rPr lang="en-GB" sz="3600" dirty="0">
                <a:solidFill>
                  <a:srgbClr val="FFFF00"/>
                </a:solidFill>
                <a:latin typeface="Cooper Black" panose="0208090404030B020404" pitchFamily="18" charset="0"/>
              </a:rPr>
              <a:t> (d. 1871)</a:t>
            </a:r>
          </a:p>
        </p:txBody>
      </p:sp>
      <p:pic>
        <p:nvPicPr>
          <p:cNvPr id="9" name="Picture 8">
            <a:extLst>
              <a:ext uri="{FF2B5EF4-FFF2-40B4-BE49-F238E27FC236}">
                <a16:creationId xmlns:a16="http://schemas.microsoft.com/office/drawing/2014/main" id="{8B8CB4B8-FEF5-41BE-A3C5-B501D099D50D}"/>
              </a:ext>
            </a:extLst>
          </p:cNvPr>
          <p:cNvPicPr>
            <a:picLocks noChangeAspect="1"/>
          </p:cNvPicPr>
          <p:nvPr/>
        </p:nvPicPr>
        <p:blipFill>
          <a:blip r:embed="rId5"/>
          <a:stretch>
            <a:fillRect/>
          </a:stretch>
        </p:blipFill>
        <p:spPr>
          <a:xfrm>
            <a:off x="3914775" y="1767664"/>
            <a:ext cx="5132784" cy="4997447"/>
          </a:xfrm>
          <a:prstGeom prst="rect">
            <a:avLst/>
          </a:prstGeom>
        </p:spPr>
      </p:pic>
    </p:spTree>
    <p:extLst>
      <p:ext uri="{BB962C8B-B14F-4D97-AF65-F5344CB8AC3E}">
        <p14:creationId xmlns:p14="http://schemas.microsoft.com/office/powerpoint/2010/main" val="15483673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8587" y="1913337"/>
            <a:ext cx="2885480" cy="4944663"/>
          </a:xfrm>
          <a:prstGeom prst="rect">
            <a:avLst/>
          </a:prstGeom>
        </p:spPr>
      </p:pic>
      <p:pic>
        <p:nvPicPr>
          <p:cNvPr id="3" name="Picture 2"/>
          <p:cNvPicPr>
            <a:picLocks noChangeAspect="1"/>
          </p:cNvPicPr>
          <p:nvPr/>
        </p:nvPicPr>
        <p:blipFill>
          <a:blip r:embed="rId4"/>
          <a:stretch>
            <a:fillRect/>
          </a:stretch>
        </p:blipFill>
        <p:spPr>
          <a:xfrm>
            <a:off x="3961730" y="1799037"/>
            <a:ext cx="4735270" cy="3617532"/>
          </a:xfrm>
          <a:prstGeom prst="rect">
            <a:avLst/>
          </a:prstGeom>
        </p:spPr>
      </p:pic>
      <p:pic>
        <p:nvPicPr>
          <p:cNvPr id="4" name="Picture 3"/>
          <p:cNvPicPr>
            <a:picLocks noChangeAspect="1"/>
          </p:cNvPicPr>
          <p:nvPr/>
        </p:nvPicPr>
        <p:blipFill>
          <a:blip r:embed="rId5"/>
          <a:stretch>
            <a:fillRect/>
          </a:stretch>
        </p:blipFill>
        <p:spPr>
          <a:xfrm>
            <a:off x="3961730" y="2987100"/>
            <a:ext cx="4735270" cy="3870900"/>
          </a:xfrm>
          <a:prstGeom prst="rect">
            <a:avLst/>
          </a:prstGeom>
        </p:spPr>
      </p:pic>
      <p:sp>
        <p:nvSpPr>
          <p:cNvPr id="5" name="Rectangle 4"/>
          <p:cNvSpPr/>
          <p:nvPr/>
        </p:nvSpPr>
        <p:spPr>
          <a:xfrm>
            <a:off x="-1081757" y="5900594"/>
            <a:ext cx="5043487" cy="830997"/>
          </a:xfrm>
          <a:prstGeom prst="rect">
            <a:avLst/>
          </a:prstGeom>
        </p:spPr>
        <p:txBody>
          <a:bodyPr wrap="square">
            <a:spAutoFit/>
          </a:bodyPr>
          <a:lstStyle/>
          <a:p>
            <a:pPr lvl="8" algn="r"/>
            <a:r>
              <a:rPr lang="en-US" sz="1200" i="1" dirty="0">
                <a:solidFill>
                  <a:srgbClr val="FFFF00"/>
                </a:solidFill>
                <a:latin typeface="Arial" panose="020B0604020202020204" pitchFamily="34" charset="0"/>
                <a:cs typeface="Arial" panose="020B0604020202020204" pitchFamily="34" charset="0"/>
              </a:rPr>
              <a:t>Liverpool Mercury, </a:t>
            </a:r>
            <a:r>
              <a:rPr lang="en-US" sz="1200" dirty="0">
                <a:solidFill>
                  <a:srgbClr val="FFFF00"/>
                </a:solidFill>
                <a:latin typeface="Arial" panose="020B0604020202020204" pitchFamily="34" charset="0"/>
                <a:cs typeface="Arial" panose="020B0604020202020204" pitchFamily="34" charset="0"/>
              </a:rPr>
              <a:t>February  8 1866, p. 57</a:t>
            </a:r>
          </a:p>
        </p:txBody>
      </p:sp>
      <p:sp>
        <p:nvSpPr>
          <p:cNvPr id="6" name="Title 6">
            <a:extLst>
              <a:ext uri="{FF2B5EF4-FFF2-40B4-BE49-F238E27FC236}">
                <a16:creationId xmlns:a16="http://schemas.microsoft.com/office/drawing/2014/main" id="{D4377360-6BDF-4AA1-8EAF-522C8CDBAC66}"/>
              </a:ext>
            </a:extLst>
          </p:cNvPr>
          <p:cNvSpPr txBox="1">
            <a:spLocks/>
          </p:cNvSpPr>
          <p:nvPr/>
        </p:nvSpPr>
        <p:spPr>
          <a:xfrm>
            <a:off x="628649" y="126409"/>
            <a:ext cx="8186737" cy="167262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dirty="0">
                <a:solidFill>
                  <a:srgbClr val="FFFF00"/>
                </a:solidFill>
                <a:latin typeface="Cooper Black" panose="0208090404030B020404" pitchFamily="18" charset="0"/>
              </a:rPr>
              <a:t>African Diasporic Stage Performers: </a:t>
            </a:r>
            <a:br>
              <a:rPr lang="en-GB" sz="3600" dirty="0">
                <a:solidFill>
                  <a:srgbClr val="FFFF00"/>
                </a:solidFill>
                <a:latin typeface="Cooper Black" panose="0208090404030B020404" pitchFamily="18" charset="0"/>
              </a:rPr>
            </a:br>
            <a:r>
              <a:rPr lang="en-GB" sz="3600" dirty="0">
                <a:solidFill>
                  <a:srgbClr val="FFFF00"/>
                </a:solidFill>
                <a:latin typeface="Cooper Black" panose="0208090404030B020404" pitchFamily="18" charset="0"/>
              </a:rPr>
              <a:t>Martini </a:t>
            </a:r>
            <a:r>
              <a:rPr lang="en-GB" sz="3600" dirty="0" err="1">
                <a:solidFill>
                  <a:srgbClr val="FFFF00"/>
                </a:solidFill>
                <a:latin typeface="Cooper Black" panose="0208090404030B020404" pitchFamily="18" charset="0"/>
              </a:rPr>
              <a:t>Maccomo</a:t>
            </a:r>
            <a:r>
              <a:rPr lang="en-GB" sz="3600" dirty="0">
                <a:solidFill>
                  <a:srgbClr val="FFFF00"/>
                </a:solidFill>
                <a:latin typeface="Cooper Black" panose="0208090404030B020404" pitchFamily="18" charset="0"/>
              </a:rPr>
              <a:t> (d. 1871)</a:t>
            </a:r>
          </a:p>
        </p:txBody>
      </p:sp>
      <p:cxnSp>
        <p:nvCxnSpPr>
          <p:cNvPr id="8" name="Straight Connector 7">
            <a:extLst>
              <a:ext uri="{FF2B5EF4-FFF2-40B4-BE49-F238E27FC236}">
                <a16:creationId xmlns:a16="http://schemas.microsoft.com/office/drawing/2014/main" id="{66539B40-5529-46AE-8F47-5C8FA408D891}"/>
              </a:ext>
            </a:extLst>
          </p:cNvPr>
          <p:cNvCxnSpPr/>
          <p:nvPr/>
        </p:nvCxnSpPr>
        <p:spPr>
          <a:xfrm>
            <a:off x="4086225" y="4171950"/>
            <a:ext cx="3286125"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1930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257300"/>
            <a:ext cx="9144000" cy="5942390"/>
          </a:xfrm>
          <a:prstGeom prst="rect">
            <a:avLst/>
          </a:prstGeom>
          <a:noFill/>
        </p:spPr>
        <p:txBody>
          <a:bodyPr wrap="square" lIns="405000" tIns="405000" rIns="405000" bIns="405000" rtlCol="0">
            <a:spAutoFit/>
          </a:bodyPr>
          <a:lstStyle/>
          <a:p>
            <a:pPr algn="just"/>
            <a:r>
              <a:rPr lang="en-US" sz="2200" dirty="0">
                <a:cs typeface="Arial" panose="020B0604020202020204" pitchFamily="34" charset="0"/>
              </a:rPr>
              <a:t>We crowded round, and  … I had a peep </a:t>
            </a:r>
            <a:r>
              <a:rPr lang="en-US" sz="2200" dirty="0">
                <a:solidFill>
                  <a:srgbClr val="FFFF00"/>
                </a:solidFill>
                <a:cs typeface="Arial" panose="020B0604020202020204" pitchFamily="34" charset="0"/>
              </a:rPr>
              <a:t>at a dirty, ragged, black-haired child  was frightened </a:t>
            </a:r>
            <a:r>
              <a:rPr lang="en-US" sz="2200" dirty="0">
                <a:cs typeface="Arial" panose="020B0604020202020204" pitchFamily="34" charset="0"/>
              </a:rPr>
              <a:t>…. It [the child] only stared round, and repeated over and over again </a:t>
            </a:r>
            <a:r>
              <a:rPr lang="en-US" sz="2200" dirty="0">
                <a:solidFill>
                  <a:srgbClr val="FFFF00"/>
                </a:solidFill>
                <a:cs typeface="Arial" panose="020B0604020202020204" pitchFamily="34" charset="0"/>
              </a:rPr>
              <a:t>some gibberish that nobody could understand</a:t>
            </a:r>
            <a:r>
              <a:rPr lang="en-US" sz="2200" dirty="0">
                <a:cs typeface="Arial" panose="020B0604020202020204" pitchFamily="34" charset="0"/>
              </a:rPr>
              <a:t>.</a:t>
            </a:r>
          </a:p>
          <a:p>
            <a:pPr algn="just"/>
            <a:r>
              <a:rPr lang="en-US" sz="2200" dirty="0">
                <a:cs typeface="Arial" panose="020B0604020202020204" pitchFamily="34" charset="0"/>
              </a:rPr>
              <a:t>	“… The master tried to explain the matter …. all that I could make out, was a tale of his seeing </a:t>
            </a:r>
            <a:r>
              <a:rPr lang="en-US" sz="2200" u="sng" dirty="0">
                <a:solidFill>
                  <a:srgbClr val="FFFF00"/>
                </a:solidFill>
                <a:cs typeface="Arial" panose="020B0604020202020204" pitchFamily="34" charset="0"/>
              </a:rPr>
              <a:t>it</a:t>
            </a:r>
            <a:r>
              <a:rPr lang="en-US" sz="2200" dirty="0">
                <a:solidFill>
                  <a:srgbClr val="FFFF00"/>
                </a:solidFill>
                <a:cs typeface="Arial" panose="020B0604020202020204" pitchFamily="34" charset="0"/>
              </a:rPr>
              <a:t> starving, and houseless, and as good as dumb, in the streets of Liverpool</a:t>
            </a:r>
            <a:r>
              <a:rPr lang="en-US" sz="2200" dirty="0">
                <a:cs typeface="Arial" panose="020B0604020202020204" pitchFamily="34" charset="0"/>
              </a:rPr>
              <a:t>, where he picked it up and inquired for its owner. Not a soul knew to whom it belonged, he said; and … he thought it better to take it home with him at once … because he was determined he would not leave it as he found it. </a:t>
            </a:r>
          </a:p>
          <a:p>
            <a:pPr algn="just"/>
            <a:r>
              <a:rPr lang="en-US" sz="2200" dirty="0">
                <a:cs typeface="Arial" panose="020B0604020202020204" pitchFamily="34" charset="0"/>
              </a:rPr>
              <a:t>	“… This was Heathcliff’s first introduction to the family.”</a:t>
            </a:r>
          </a:p>
          <a:p>
            <a:pPr algn="just"/>
            <a:r>
              <a:rPr lang="en-US" sz="2200" dirty="0">
                <a:cs typeface="Arial" panose="020B0604020202020204" pitchFamily="34" charset="0"/>
              </a:rPr>
              <a:t>	“‘But who is this? Where did she pick up this companion? Oho! I declare he is </a:t>
            </a:r>
            <a:r>
              <a:rPr lang="en-US" sz="2200" dirty="0">
                <a:solidFill>
                  <a:srgbClr val="FFFF00"/>
                </a:solidFill>
                <a:cs typeface="Arial" panose="020B0604020202020204" pitchFamily="34" charset="0"/>
              </a:rPr>
              <a:t>that strange acquisition my late </a:t>
            </a:r>
            <a:r>
              <a:rPr lang="en-US" sz="2200" dirty="0" err="1">
                <a:solidFill>
                  <a:srgbClr val="FFFF00"/>
                </a:solidFill>
                <a:cs typeface="Arial" panose="020B0604020202020204" pitchFamily="34" charset="0"/>
              </a:rPr>
              <a:t>neighbour</a:t>
            </a:r>
            <a:r>
              <a:rPr lang="en-US" sz="2200" dirty="0">
                <a:solidFill>
                  <a:srgbClr val="FFFF00"/>
                </a:solidFill>
                <a:cs typeface="Arial" panose="020B0604020202020204" pitchFamily="34" charset="0"/>
              </a:rPr>
              <a:t> made, in his journey to Liverpool – a little Lascar, or an American or Spanish castaway</a:t>
            </a:r>
            <a:r>
              <a:rPr lang="en-US" sz="2200" dirty="0">
                <a:cs typeface="Arial" panose="020B0604020202020204" pitchFamily="34" charset="0"/>
              </a:rPr>
              <a:t>.’</a:t>
            </a:r>
          </a:p>
          <a:p>
            <a:pPr marL="214313" indent="-214313" algn="r">
              <a:buFontTx/>
              <a:buChar char="-"/>
            </a:pPr>
            <a:r>
              <a:rPr lang="en-US" sz="2000" dirty="0">
                <a:cs typeface="Arial" panose="020B0604020202020204" pitchFamily="34" charset="0"/>
              </a:rPr>
              <a:t>Emily </a:t>
            </a:r>
            <a:r>
              <a:rPr lang="en-US" sz="2000" dirty="0" err="1">
                <a:cs typeface="Arial" panose="020B0604020202020204" pitchFamily="34" charset="0"/>
              </a:rPr>
              <a:t>Brontë</a:t>
            </a:r>
            <a:r>
              <a:rPr lang="en-US" sz="2000" dirty="0">
                <a:cs typeface="Arial" panose="020B0604020202020204" pitchFamily="34" charset="0"/>
              </a:rPr>
              <a:t>, </a:t>
            </a:r>
            <a:r>
              <a:rPr lang="en-US" sz="2000" i="1" dirty="0">
                <a:cs typeface="Arial" panose="020B0604020202020204" pitchFamily="34" charset="0"/>
              </a:rPr>
              <a:t>Wuthering Heights </a:t>
            </a:r>
            <a:r>
              <a:rPr lang="en-US" sz="2000" dirty="0">
                <a:cs typeface="Arial" panose="020B0604020202020204" pitchFamily="34" charset="0"/>
              </a:rPr>
              <a:t>(Oxford, 1995 [1847]), pp. 30–32, 44</a:t>
            </a:r>
            <a:r>
              <a:rPr lang="en-US" sz="1650" dirty="0">
                <a:cs typeface="Arial" panose="020B0604020202020204" pitchFamily="34" charset="0"/>
              </a:rPr>
              <a:t>.</a:t>
            </a:r>
          </a:p>
          <a:p>
            <a:pPr marL="214313" indent="-214313" algn="just">
              <a:buFontTx/>
              <a:buChar char="-"/>
            </a:pPr>
            <a:endParaRPr lang="en-US" sz="1350" dirty="0">
              <a:solidFill>
                <a:srgbClr val="7030A0"/>
              </a:solidFill>
              <a:latin typeface="Arial" panose="020B0604020202020204" pitchFamily="34" charset="0"/>
              <a:cs typeface="Arial" panose="020B0604020202020204" pitchFamily="34" charset="0"/>
            </a:endParaRPr>
          </a:p>
          <a:p>
            <a:pPr algn="just"/>
            <a:endParaRPr lang="en-US" sz="1350" dirty="0">
              <a:solidFill>
                <a:srgbClr val="7030A0"/>
              </a:solidFill>
              <a:latin typeface="Arial" panose="020B0604020202020204" pitchFamily="34" charset="0"/>
              <a:cs typeface="Arial" panose="020B0604020202020204" pitchFamily="34" charset="0"/>
            </a:endParaRPr>
          </a:p>
        </p:txBody>
      </p:sp>
      <p:sp>
        <p:nvSpPr>
          <p:cNvPr id="6" name="Title 3">
            <a:extLst>
              <a:ext uri="{FF2B5EF4-FFF2-40B4-BE49-F238E27FC236}">
                <a16:creationId xmlns:a16="http://schemas.microsoft.com/office/drawing/2014/main" id="{C3C4DE89-05D3-4678-8A46-BAA4F3FB78A9}"/>
              </a:ext>
            </a:extLst>
          </p:cNvPr>
          <p:cNvSpPr>
            <a:spLocks noGrp="1"/>
          </p:cNvSpPr>
          <p:nvPr>
            <p:ph type="title"/>
          </p:nvPr>
        </p:nvSpPr>
        <p:spPr>
          <a:xfrm>
            <a:off x="628650" y="220373"/>
            <a:ext cx="7886700" cy="1325563"/>
          </a:xfrm>
        </p:spPr>
        <p:txBody>
          <a:bodyPr/>
          <a:lstStyle/>
          <a:p>
            <a:pPr algn="ctr"/>
            <a:r>
              <a:rPr lang="en-GB" dirty="0">
                <a:solidFill>
                  <a:srgbClr val="FFFF00"/>
                </a:solidFill>
                <a:latin typeface="Cooper Black" panose="0208090404030B020404" pitchFamily="18" charset="0"/>
              </a:rPr>
              <a:t>African Diaspora in Victorian  Literature </a:t>
            </a:r>
          </a:p>
        </p:txBody>
      </p:sp>
    </p:spTree>
    <p:extLst>
      <p:ext uri="{BB962C8B-B14F-4D97-AF65-F5344CB8AC3E}">
        <p14:creationId xmlns:p14="http://schemas.microsoft.com/office/powerpoint/2010/main" val="2346803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D468E-54F0-41D7-959C-CBB31D9A19D5}"/>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41973F39-44ED-4F31-8A94-FF7678A7E853}"/>
              </a:ext>
            </a:extLst>
          </p:cNvPr>
          <p:cNvPicPr>
            <a:picLocks noGrp="1" noChangeAspect="1"/>
          </p:cNvPicPr>
          <p:nvPr>
            <p:ph idx="1"/>
          </p:nvPr>
        </p:nvPicPr>
        <p:blipFill>
          <a:blip r:embed="rId3"/>
          <a:stretch>
            <a:fillRect/>
          </a:stretch>
        </p:blipFill>
        <p:spPr>
          <a:xfrm>
            <a:off x="6958013" y="3515884"/>
            <a:ext cx="1887847" cy="2976990"/>
          </a:xfrm>
          <a:prstGeom prst="rect">
            <a:avLst/>
          </a:prstGeom>
        </p:spPr>
      </p:pic>
      <p:pic>
        <p:nvPicPr>
          <p:cNvPr id="5" name="Picture 4">
            <a:extLst>
              <a:ext uri="{FF2B5EF4-FFF2-40B4-BE49-F238E27FC236}">
                <a16:creationId xmlns:a16="http://schemas.microsoft.com/office/drawing/2014/main" id="{FC2BCB6E-8EA6-4CE5-952D-ACFA6F540BE3}"/>
              </a:ext>
            </a:extLst>
          </p:cNvPr>
          <p:cNvPicPr>
            <a:picLocks noChangeAspect="1"/>
          </p:cNvPicPr>
          <p:nvPr/>
        </p:nvPicPr>
        <p:blipFill>
          <a:blip r:embed="rId4" cstate="print"/>
          <a:srcRect/>
          <a:stretch>
            <a:fillRect/>
          </a:stretch>
        </p:blipFill>
        <p:spPr bwMode="auto">
          <a:xfrm>
            <a:off x="3815158" y="493312"/>
            <a:ext cx="3995730" cy="2935688"/>
          </a:xfrm>
          <a:prstGeom prst="rect">
            <a:avLst/>
          </a:prstGeom>
          <a:noFill/>
          <a:ln w="9525">
            <a:noFill/>
            <a:miter lim="800000"/>
            <a:headEnd/>
            <a:tailEnd/>
          </a:ln>
        </p:spPr>
      </p:pic>
      <p:pic>
        <p:nvPicPr>
          <p:cNvPr id="6" name="Picture 5">
            <a:extLst>
              <a:ext uri="{FF2B5EF4-FFF2-40B4-BE49-F238E27FC236}">
                <a16:creationId xmlns:a16="http://schemas.microsoft.com/office/drawing/2014/main" id="{C201DB3C-15DF-476E-B50D-8DEB518D7FF8}"/>
              </a:ext>
            </a:extLst>
          </p:cNvPr>
          <p:cNvPicPr>
            <a:picLocks noChangeAspect="1"/>
          </p:cNvPicPr>
          <p:nvPr/>
        </p:nvPicPr>
        <p:blipFill>
          <a:blip r:embed="rId5" cstate="print"/>
          <a:srcRect l="19068" r="14431" b="-39"/>
          <a:stretch>
            <a:fillRect/>
          </a:stretch>
        </p:blipFill>
        <p:spPr bwMode="auto">
          <a:xfrm>
            <a:off x="1029173" y="531495"/>
            <a:ext cx="2529205" cy="5795010"/>
          </a:xfrm>
          <a:prstGeom prst="rect">
            <a:avLst/>
          </a:prstGeom>
          <a:noFill/>
          <a:ln w="9525">
            <a:noFill/>
            <a:miter lim="800000"/>
            <a:headEnd/>
            <a:tailEnd/>
          </a:ln>
        </p:spPr>
      </p:pic>
      <p:sp>
        <p:nvSpPr>
          <p:cNvPr id="9" name="TextBox 8">
            <a:extLst>
              <a:ext uri="{FF2B5EF4-FFF2-40B4-BE49-F238E27FC236}">
                <a16:creationId xmlns:a16="http://schemas.microsoft.com/office/drawing/2014/main" id="{813FEACD-D202-4555-BBBD-9F35016F00F2}"/>
              </a:ext>
            </a:extLst>
          </p:cNvPr>
          <p:cNvSpPr txBox="1"/>
          <p:nvPr/>
        </p:nvSpPr>
        <p:spPr>
          <a:xfrm>
            <a:off x="3829051" y="3961103"/>
            <a:ext cx="2858289" cy="1711366"/>
          </a:xfrm>
          <a:prstGeom prst="rect">
            <a:avLst/>
          </a:prstGeom>
          <a:noFill/>
        </p:spPr>
        <p:txBody>
          <a:bodyPr wrap="square">
            <a:spAutoFit/>
          </a:bodyPr>
          <a:lstStyle/>
          <a:p>
            <a:pPr>
              <a:lnSpc>
                <a:spcPct val="150000"/>
              </a:lnSpc>
            </a:pPr>
            <a:r>
              <a:rPr lang="en-GB" sz="1800" dirty="0">
                <a:effectLst/>
                <a:ea typeface="Calibri" panose="020F0502020204030204" pitchFamily="34" charset="0"/>
                <a:cs typeface="Times New Roman" panose="02020603050405020304" pitchFamily="18" charset="0"/>
              </a:rPr>
              <a:t>Boys from the Liverpool Wesleyan Mission Boys' Home, c. 1905 </a:t>
            </a:r>
          </a:p>
          <a:p>
            <a:pPr>
              <a:lnSpc>
                <a:spcPct val="150000"/>
              </a:lnSpc>
            </a:pPr>
            <a:r>
              <a:rPr lang="en-GB" dirty="0">
                <a:ea typeface="Calibri" panose="020F0502020204030204" pitchFamily="34" charset="0"/>
                <a:cs typeface="Times New Roman" panose="02020603050405020304" pitchFamily="18" charset="0"/>
              </a:rPr>
              <a:t>Liverpool Record Office</a:t>
            </a:r>
            <a:endParaRPr lang="en-GB" sz="18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593334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 y="0"/>
            <a:ext cx="5340887" cy="7550522"/>
          </a:xfrm>
          <a:prstGeom prst="rect">
            <a:avLst/>
          </a:prstGeom>
          <a:noFill/>
        </p:spPr>
        <p:txBody>
          <a:bodyPr wrap="square" lIns="405000" tIns="405000" rIns="405000" bIns="405000" rtlCol="0">
            <a:spAutoFit/>
          </a:bodyPr>
          <a:lstStyle/>
          <a:p>
            <a:pPr algn="just"/>
            <a:r>
              <a:rPr lang="en-GB" sz="2000" dirty="0">
                <a:cs typeface="Arial" panose="020B0604020202020204" pitchFamily="34" charset="0"/>
              </a:rPr>
              <a:t>“ … </a:t>
            </a:r>
            <a:r>
              <a:rPr lang="en-US" sz="2000" dirty="0">
                <a:cs typeface="Arial" panose="020B0604020202020204" pitchFamily="34" charset="0"/>
              </a:rPr>
              <a:t>There was British Jack; there was Loafing Jack of the Stars and Stripes; there was Spanish Jack … Maltese Jack, and Jack of Sweden, and Jack the Finn, looming through the smoke of their pipes, and turning faces that looked as if they were carved out of dark wood, towards the young lady dancing the hornpipe</a:t>
            </a:r>
          </a:p>
          <a:p>
            <a:pPr algn="just"/>
            <a:r>
              <a:rPr lang="en-GB" sz="2000" dirty="0">
                <a:cs typeface="Arial" panose="020B0604020202020204" pitchFamily="34" charset="0"/>
              </a:rPr>
              <a:t>	“… </a:t>
            </a:r>
            <a:r>
              <a:rPr lang="en-US" sz="2000" dirty="0">
                <a:solidFill>
                  <a:srgbClr val="FFFF00"/>
                </a:solidFill>
              </a:rPr>
              <a:t>But we had not yet looked for Dark Jack</a:t>
            </a:r>
            <a:r>
              <a:rPr lang="en-US" sz="2000" dirty="0"/>
              <a:t> … There was no disappointment in the matter of Dark Jack; </a:t>
            </a:r>
            <a:r>
              <a:rPr lang="en-US" sz="2000" i="1" dirty="0"/>
              <a:t>he</a:t>
            </a:r>
            <a:r>
              <a:rPr lang="en-US" sz="2000" dirty="0"/>
              <a:t> was producible.  The Genii set us down in the little first floor of a little public-house, and there, in a stiflingly close atmosphere, were Dark Jack, and Dark Jack’s delight, his </a:t>
            </a:r>
            <a:r>
              <a:rPr lang="en-US" sz="2000" i="1" dirty="0"/>
              <a:t>white</a:t>
            </a:r>
            <a:r>
              <a:rPr lang="en-US" sz="2000" dirty="0"/>
              <a:t> unlovely Nan, sitting against the wall all round the room. </a:t>
            </a:r>
            <a:r>
              <a:rPr lang="en-GB" sz="1800" dirty="0">
                <a:effectLst/>
                <a:latin typeface="Calibri" panose="020F0502020204030204" pitchFamily="34" charset="0"/>
                <a:ea typeface="Calibri" panose="020F0502020204030204" pitchFamily="34" charset="0"/>
              </a:rPr>
              <a:t>More than that: Dark Jack’s delight was the least unlovely Nan, both morally and physically, that I saw that night.</a:t>
            </a:r>
            <a:endParaRPr lang="en-US" sz="2000" dirty="0"/>
          </a:p>
          <a:p>
            <a:pPr algn="r"/>
            <a:endParaRPr lang="en-US" sz="1650" dirty="0">
              <a:solidFill>
                <a:srgbClr val="7030A0"/>
              </a:solidFill>
              <a:latin typeface="Arial" panose="020B0604020202020204" pitchFamily="34" charset="0"/>
              <a:cs typeface="Arial" panose="020B0604020202020204" pitchFamily="34" charset="0"/>
            </a:endParaRPr>
          </a:p>
          <a:p>
            <a:pPr marL="214313" indent="-214313" algn="just">
              <a:buFontTx/>
              <a:buChar char="-"/>
            </a:pPr>
            <a:endParaRPr lang="en-US" sz="1350" dirty="0">
              <a:solidFill>
                <a:srgbClr val="7030A0"/>
              </a:solidFill>
              <a:latin typeface="Arial" panose="020B0604020202020204" pitchFamily="34" charset="0"/>
              <a:cs typeface="Arial" panose="020B0604020202020204" pitchFamily="34" charset="0"/>
            </a:endParaRPr>
          </a:p>
          <a:p>
            <a:pPr algn="just"/>
            <a:endParaRPr lang="en-US" sz="1350" dirty="0">
              <a:solidFill>
                <a:srgbClr val="7030A0"/>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rotWithShape="1">
          <a:blip r:embed="rId3"/>
          <a:srcRect l="1569" t="1693" r="196" b="7937"/>
          <a:stretch/>
        </p:blipFill>
        <p:spPr>
          <a:xfrm>
            <a:off x="5340885" y="2321229"/>
            <a:ext cx="3803115" cy="2839039"/>
          </a:xfrm>
          <a:prstGeom prst="rect">
            <a:avLst/>
          </a:prstGeom>
        </p:spPr>
      </p:pic>
      <p:sp>
        <p:nvSpPr>
          <p:cNvPr id="3" name="Rectangle 2"/>
          <p:cNvSpPr/>
          <p:nvPr/>
        </p:nvSpPr>
        <p:spPr>
          <a:xfrm>
            <a:off x="4986338" y="5178117"/>
            <a:ext cx="4157661" cy="1477328"/>
          </a:xfrm>
          <a:prstGeom prst="rect">
            <a:avLst/>
          </a:prstGeom>
        </p:spPr>
        <p:txBody>
          <a:bodyPr wrap="square">
            <a:spAutoFit/>
          </a:bodyPr>
          <a:lstStyle/>
          <a:p>
            <a:pPr algn="r"/>
            <a:r>
              <a:rPr lang="en-US" dirty="0">
                <a:cs typeface="Arial" panose="020B0604020202020204" pitchFamily="34" charset="0"/>
              </a:rPr>
              <a:t>Charles Dickens, ‘Poor Mercantile Jack,’ </a:t>
            </a:r>
            <a:r>
              <a:rPr lang="en-US" i="1" dirty="0">
                <a:cs typeface="Arial" panose="020B0604020202020204" pitchFamily="34" charset="0"/>
              </a:rPr>
              <a:t>The Uncommercial </a:t>
            </a:r>
            <a:r>
              <a:rPr lang="en-US" i="1" dirty="0" err="1">
                <a:cs typeface="Arial" panose="020B0604020202020204" pitchFamily="34" charset="0"/>
              </a:rPr>
              <a:t>Traveller</a:t>
            </a:r>
            <a:r>
              <a:rPr lang="en-US" i="1" dirty="0">
                <a:cs typeface="Arial" panose="020B0604020202020204" pitchFamily="34" charset="0"/>
              </a:rPr>
              <a:t> </a:t>
            </a:r>
            <a:r>
              <a:rPr lang="en-US" dirty="0">
                <a:cs typeface="Arial" panose="020B0604020202020204" pitchFamily="34" charset="0"/>
              </a:rPr>
              <a:t>(1861)</a:t>
            </a:r>
          </a:p>
          <a:p>
            <a:pPr algn="r"/>
            <a:endParaRPr lang="en-US" sz="1350" dirty="0">
              <a:cs typeface="Arial" panose="020B0604020202020204" pitchFamily="34" charset="0"/>
            </a:endParaRPr>
          </a:p>
          <a:p>
            <a:pPr algn="r"/>
            <a:r>
              <a:rPr lang="en-US" sz="1350" dirty="0">
                <a:cs typeface="Arial" panose="020B0604020202020204" pitchFamily="34" charset="0"/>
              </a:rPr>
              <a:t>Illustration by Charles S Reinhart accompaniment to ‘Poor Mercantile Jack’ (</a:t>
            </a:r>
            <a:r>
              <a:rPr lang="en-US" sz="1350" i="1" dirty="0">
                <a:cs typeface="Arial" panose="020B0604020202020204" pitchFamily="34" charset="0"/>
              </a:rPr>
              <a:t>Uncommercial </a:t>
            </a:r>
            <a:r>
              <a:rPr lang="en-US" sz="1350" i="1" dirty="0" err="1">
                <a:cs typeface="Arial" panose="020B0604020202020204" pitchFamily="34" charset="0"/>
              </a:rPr>
              <a:t>Traveller</a:t>
            </a:r>
            <a:r>
              <a:rPr lang="en-US" sz="1350" i="1" dirty="0">
                <a:cs typeface="Arial" panose="020B0604020202020204" pitchFamily="34" charset="0"/>
              </a:rPr>
              <a:t> </a:t>
            </a:r>
            <a:r>
              <a:rPr lang="en-US" sz="1350" dirty="0">
                <a:cs typeface="Arial" panose="020B0604020202020204" pitchFamily="34" charset="0"/>
              </a:rPr>
              <a:t>American Household Edition</a:t>
            </a:r>
            <a:r>
              <a:rPr lang="en-US" sz="1350" i="1" dirty="0">
                <a:cs typeface="Arial" panose="020B0604020202020204" pitchFamily="34" charset="0"/>
              </a:rPr>
              <a:t>) </a:t>
            </a:r>
          </a:p>
        </p:txBody>
      </p:sp>
      <p:sp>
        <p:nvSpPr>
          <p:cNvPr id="7" name="Title 3">
            <a:extLst>
              <a:ext uri="{FF2B5EF4-FFF2-40B4-BE49-F238E27FC236}">
                <a16:creationId xmlns:a16="http://schemas.microsoft.com/office/drawing/2014/main" id="{3D3B1B67-801F-44D4-9838-904D269412C8}"/>
              </a:ext>
            </a:extLst>
          </p:cNvPr>
          <p:cNvSpPr txBox="1">
            <a:spLocks/>
          </p:cNvSpPr>
          <p:nvPr/>
        </p:nvSpPr>
        <p:spPr>
          <a:xfrm>
            <a:off x="5529262" y="341055"/>
            <a:ext cx="3360201" cy="1962325"/>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3600" dirty="0">
                <a:solidFill>
                  <a:srgbClr val="FFFF00"/>
                </a:solidFill>
                <a:latin typeface="Cooper Black" panose="0208090404030B020404" pitchFamily="18" charset="0"/>
              </a:rPr>
              <a:t>African Diaspora in Victorian  Literature</a:t>
            </a:r>
          </a:p>
        </p:txBody>
      </p:sp>
    </p:spTree>
    <p:extLst>
      <p:ext uri="{BB962C8B-B14F-4D97-AF65-F5344CB8AC3E}">
        <p14:creationId xmlns:p14="http://schemas.microsoft.com/office/powerpoint/2010/main" val="1996166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B883-23EA-4BBC-884B-22968C198A87}"/>
              </a:ext>
            </a:extLst>
          </p:cNvPr>
          <p:cNvSpPr>
            <a:spLocks noGrp="1"/>
          </p:cNvSpPr>
          <p:nvPr>
            <p:ph type="title"/>
          </p:nvPr>
        </p:nvSpPr>
        <p:spPr>
          <a:xfrm>
            <a:off x="628650" y="47370"/>
            <a:ext cx="7886700" cy="1325563"/>
          </a:xfrm>
        </p:spPr>
        <p:txBody>
          <a:bodyPr>
            <a:normAutofit fontScale="90000"/>
          </a:bodyPr>
          <a:lstStyle/>
          <a:p>
            <a:pPr algn="ctr"/>
            <a:r>
              <a:rPr lang="en-GB" dirty="0">
                <a:solidFill>
                  <a:srgbClr val="FFFF00"/>
                </a:solidFill>
                <a:latin typeface="Cooper Black" panose="0208090404030B020404" pitchFamily="18" charset="0"/>
              </a:rPr>
              <a:t>African Diaspora in Victorian  </a:t>
            </a:r>
            <a:r>
              <a:rPr lang="en-GB" dirty="0" err="1">
                <a:solidFill>
                  <a:srgbClr val="FFFF00"/>
                </a:solidFill>
                <a:latin typeface="Cooper Black" panose="0208090404030B020404" pitchFamily="18" charset="0"/>
              </a:rPr>
              <a:t>Sailortowns</a:t>
            </a:r>
            <a:r>
              <a:rPr lang="en-GB" dirty="0">
                <a:solidFill>
                  <a:srgbClr val="FFFF00"/>
                </a:solidFill>
                <a:latin typeface="Cooper Black" panose="0208090404030B020404" pitchFamily="18" charset="0"/>
              </a:rPr>
              <a:t>: ‘Darker Cardiff’</a:t>
            </a:r>
          </a:p>
        </p:txBody>
      </p:sp>
      <p:pic>
        <p:nvPicPr>
          <p:cNvPr id="4" name="Content Placeholder 3">
            <a:extLst>
              <a:ext uri="{FF2B5EF4-FFF2-40B4-BE49-F238E27FC236}">
                <a16:creationId xmlns:a16="http://schemas.microsoft.com/office/drawing/2014/main" id="{A08C1CAB-2A66-4DE7-A466-5968CBB0E42C}"/>
              </a:ext>
            </a:extLst>
          </p:cNvPr>
          <p:cNvPicPr>
            <a:picLocks noGrp="1" noChangeAspect="1"/>
          </p:cNvPicPr>
          <p:nvPr>
            <p:ph idx="1"/>
          </p:nvPr>
        </p:nvPicPr>
        <p:blipFill>
          <a:blip r:embed="rId3"/>
          <a:stretch>
            <a:fillRect/>
          </a:stretch>
        </p:blipFill>
        <p:spPr>
          <a:xfrm>
            <a:off x="4462291" y="1271332"/>
            <a:ext cx="4639458" cy="2481287"/>
          </a:xfrm>
          <a:prstGeom prst="rect">
            <a:avLst/>
          </a:prstGeom>
        </p:spPr>
      </p:pic>
      <p:pic>
        <p:nvPicPr>
          <p:cNvPr id="6" name="Content Placeholder 7">
            <a:extLst>
              <a:ext uri="{FF2B5EF4-FFF2-40B4-BE49-F238E27FC236}">
                <a16:creationId xmlns:a16="http://schemas.microsoft.com/office/drawing/2014/main" id="{24DFB991-92C6-454D-8A95-A630AF50C832}"/>
              </a:ext>
            </a:extLst>
          </p:cNvPr>
          <p:cNvPicPr>
            <a:picLocks noChangeAspect="1"/>
          </p:cNvPicPr>
          <p:nvPr/>
        </p:nvPicPr>
        <p:blipFill rotWithShape="1">
          <a:blip r:embed="rId4"/>
          <a:srcRect l="23267" t="27737" r="56119" b="27476"/>
          <a:stretch/>
        </p:blipFill>
        <p:spPr>
          <a:xfrm>
            <a:off x="7087871" y="4100056"/>
            <a:ext cx="2069410" cy="2529050"/>
          </a:xfrm>
          <a:prstGeom prst="rect">
            <a:avLst/>
          </a:prstGeom>
        </p:spPr>
      </p:pic>
      <p:pic>
        <p:nvPicPr>
          <p:cNvPr id="7" name="Picture 6">
            <a:extLst>
              <a:ext uri="{FF2B5EF4-FFF2-40B4-BE49-F238E27FC236}">
                <a16:creationId xmlns:a16="http://schemas.microsoft.com/office/drawing/2014/main" id="{9E7494F4-275B-45C7-9836-3EF69D67225E}"/>
              </a:ext>
            </a:extLst>
          </p:cNvPr>
          <p:cNvPicPr>
            <a:picLocks noChangeAspect="1"/>
          </p:cNvPicPr>
          <p:nvPr/>
        </p:nvPicPr>
        <p:blipFill rotWithShape="1">
          <a:blip r:embed="rId5"/>
          <a:srcRect r="2771" b="59723"/>
          <a:stretch/>
        </p:blipFill>
        <p:spPr>
          <a:xfrm>
            <a:off x="39934" y="1441239"/>
            <a:ext cx="3346990" cy="3367100"/>
          </a:xfrm>
          <a:prstGeom prst="rect">
            <a:avLst/>
          </a:prstGeom>
        </p:spPr>
      </p:pic>
      <p:sp>
        <p:nvSpPr>
          <p:cNvPr id="8" name="TextBox 7">
            <a:extLst>
              <a:ext uri="{FF2B5EF4-FFF2-40B4-BE49-F238E27FC236}">
                <a16:creationId xmlns:a16="http://schemas.microsoft.com/office/drawing/2014/main" id="{0D363045-433A-4EE2-8523-7AC25570A28B}"/>
              </a:ext>
            </a:extLst>
          </p:cNvPr>
          <p:cNvSpPr txBox="1"/>
          <p:nvPr/>
        </p:nvSpPr>
        <p:spPr>
          <a:xfrm>
            <a:off x="0" y="5133277"/>
            <a:ext cx="2888517" cy="646331"/>
          </a:xfrm>
          <a:prstGeom prst="rect">
            <a:avLst/>
          </a:prstGeom>
          <a:noFill/>
        </p:spPr>
        <p:txBody>
          <a:bodyPr wrap="square">
            <a:spAutoFit/>
          </a:bodyPr>
          <a:lstStyle/>
          <a:p>
            <a:r>
              <a:rPr lang="en-GB" i="1" dirty="0"/>
              <a:t>Western </a:t>
            </a:r>
            <a:r>
              <a:rPr lang="en-GB" dirty="0"/>
              <a:t>Mail, 17 March 1894, p. 4</a:t>
            </a:r>
          </a:p>
        </p:txBody>
      </p:sp>
      <p:sp>
        <p:nvSpPr>
          <p:cNvPr id="9" name="TextBox 8">
            <a:extLst>
              <a:ext uri="{FF2B5EF4-FFF2-40B4-BE49-F238E27FC236}">
                <a16:creationId xmlns:a16="http://schemas.microsoft.com/office/drawing/2014/main" id="{C2D84200-BBE8-4400-A7C5-56F85034537E}"/>
              </a:ext>
            </a:extLst>
          </p:cNvPr>
          <p:cNvSpPr txBox="1"/>
          <p:nvPr/>
        </p:nvSpPr>
        <p:spPr>
          <a:xfrm>
            <a:off x="561075" y="6027840"/>
            <a:ext cx="2590157" cy="646331"/>
          </a:xfrm>
          <a:prstGeom prst="rect">
            <a:avLst/>
          </a:prstGeom>
          <a:noFill/>
        </p:spPr>
        <p:txBody>
          <a:bodyPr wrap="square">
            <a:spAutoFit/>
          </a:bodyPr>
          <a:lstStyle/>
          <a:p>
            <a:r>
              <a:rPr lang="en-GB" i="1" dirty="0"/>
              <a:t>Western Mail</a:t>
            </a:r>
            <a:r>
              <a:rPr lang="en-GB" dirty="0"/>
              <a:t>, 13 </a:t>
            </a:r>
            <a:r>
              <a:rPr lang="en-GB" i="0" dirty="0">
                <a:solidFill>
                  <a:srgbClr val="FFFFFF"/>
                </a:solidFill>
                <a:effectLst/>
              </a:rPr>
              <a:t>October 1893</a:t>
            </a:r>
            <a:r>
              <a:rPr lang="en-GB" dirty="0"/>
              <a:t>, p. 7</a:t>
            </a:r>
            <a:endParaRPr lang="en-GB" i="1" dirty="0"/>
          </a:p>
        </p:txBody>
      </p:sp>
      <p:pic>
        <p:nvPicPr>
          <p:cNvPr id="10" name="Picture 9">
            <a:extLst>
              <a:ext uri="{FF2B5EF4-FFF2-40B4-BE49-F238E27FC236}">
                <a16:creationId xmlns:a16="http://schemas.microsoft.com/office/drawing/2014/main" id="{3D61E578-DDC9-47A7-B59F-352909541F98}"/>
              </a:ext>
            </a:extLst>
          </p:cNvPr>
          <p:cNvPicPr>
            <a:picLocks noChangeAspect="1"/>
          </p:cNvPicPr>
          <p:nvPr/>
        </p:nvPicPr>
        <p:blipFill rotWithShape="1">
          <a:blip r:embed="rId6"/>
          <a:srcRect l="27269" t="38143" r="50822" b="12454"/>
          <a:stretch/>
        </p:blipFill>
        <p:spPr>
          <a:xfrm>
            <a:off x="3329381" y="4122050"/>
            <a:ext cx="2069411" cy="2624796"/>
          </a:xfrm>
          <a:prstGeom prst="rect">
            <a:avLst/>
          </a:prstGeom>
        </p:spPr>
      </p:pic>
      <p:pic>
        <p:nvPicPr>
          <p:cNvPr id="12" name="Picture 11">
            <a:extLst>
              <a:ext uri="{FF2B5EF4-FFF2-40B4-BE49-F238E27FC236}">
                <a16:creationId xmlns:a16="http://schemas.microsoft.com/office/drawing/2014/main" id="{943E2266-4530-4D92-AC9A-6ABBC4FB997D}"/>
              </a:ext>
            </a:extLst>
          </p:cNvPr>
          <p:cNvPicPr>
            <a:picLocks noChangeAspect="1"/>
          </p:cNvPicPr>
          <p:nvPr/>
        </p:nvPicPr>
        <p:blipFill rotWithShape="1">
          <a:blip r:embed="rId7"/>
          <a:srcRect l="16825" t="34599" r="61930" b="11393"/>
          <a:stretch/>
        </p:blipFill>
        <p:spPr>
          <a:xfrm>
            <a:off x="5310184" y="4100056"/>
            <a:ext cx="1835534" cy="2624797"/>
          </a:xfrm>
          <a:prstGeom prst="rect">
            <a:avLst/>
          </a:prstGeom>
        </p:spPr>
      </p:pic>
      <p:sp>
        <p:nvSpPr>
          <p:cNvPr id="14" name="TextBox 13">
            <a:extLst>
              <a:ext uri="{FF2B5EF4-FFF2-40B4-BE49-F238E27FC236}">
                <a16:creationId xmlns:a16="http://schemas.microsoft.com/office/drawing/2014/main" id="{2B2CB23C-C019-4F0D-AD27-380EEDABD215}"/>
              </a:ext>
            </a:extLst>
          </p:cNvPr>
          <p:cNvSpPr txBox="1"/>
          <p:nvPr/>
        </p:nvSpPr>
        <p:spPr>
          <a:xfrm>
            <a:off x="3529014" y="1429577"/>
            <a:ext cx="933278" cy="1742248"/>
          </a:xfrm>
          <a:prstGeom prst="rect">
            <a:avLst/>
          </a:prstGeom>
          <a:noFill/>
        </p:spPr>
        <p:txBody>
          <a:bodyPr wrap="square">
            <a:spAutoFit/>
          </a:bodyPr>
          <a:lstStyle/>
          <a:p>
            <a:pPr marL="0" indent="0">
              <a:buNone/>
            </a:pPr>
            <a:r>
              <a:rPr lang="en-GB" i="1" dirty="0"/>
              <a:t>South Wales Echo</a:t>
            </a:r>
            <a:r>
              <a:rPr lang="en-GB" dirty="0"/>
              <a:t>, 1 January 1894, p. 4</a:t>
            </a:r>
          </a:p>
        </p:txBody>
      </p:sp>
    </p:spTree>
    <p:extLst>
      <p:ext uri="{BB962C8B-B14F-4D97-AF65-F5344CB8AC3E}">
        <p14:creationId xmlns:p14="http://schemas.microsoft.com/office/powerpoint/2010/main" val="3184632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BB44A2-4DD3-43F7-95B5-208F0513B294}"/>
              </a:ext>
            </a:extLst>
          </p:cNvPr>
          <p:cNvPicPr>
            <a:picLocks noChangeAspect="1"/>
          </p:cNvPicPr>
          <p:nvPr/>
        </p:nvPicPr>
        <p:blipFill rotWithShape="1">
          <a:blip r:embed="rId3"/>
          <a:srcRect l="17741" t="30338" r="62839" b="30223"/>
          <a:stretch/>
        </p:blipFill>
        <p:spPr>
          <a:xfrm>
            <a:off x="262420" y="1790105"/>
            <a:ext cx="3237045" cy="3697946"/>
          </a:xfrm>
          <a:prstGeom prst="rect">
            <a:avLst/>
          </a:prstGeom>
        </p:spPr>
      </p:pic>
      <p:pic>
        <p:nvPicPr>
          <p:cNvPr id="13" name="Picture 12">
            <a:extLst>
              <a:ext uri="{FF2B5EF4-FFF2-40B4-BE49-F238E27FC236}">
                <a16:creationId xmlns:a16="http://schemas.microsoft.com/office/drawing/2014/main" id="{1CBAA2FD-7434-4E35-99D4-586A45416EF4}"/>
              </a:ext>
            </a:extLst>
          </p:cNvPr>
          <p:cNvPicPr>
            <a:picLocks noChangeAspect="1"/>
          </p:cNvPicPr>
          <p:nvPr/>
        </p:nvPicPr>
        <p:blipFill rotWithShape="1">
          <a:blip r:embed="rId4"/>
          <a:srcRect l="15833" t="31037" r="65471" b="34565"/>
          <a:stretch/>
        </p:blipFill>
        <p:spPr>
          <a:xfrm>
            <a:off x="3499465" y="1790104"/>
            <a:ext cx="3573400" cy="3697945"/>
          </a:xfrm>
          <a:prstGeom prst="rect">
            <a:avLst/>
          </a:prstGeom>
        </p:spPr>
      </p:pic>
      <p:sp>
        <p:nvSpPr>
          <p:cNvPr id="17" name="TextBox 16">
            <a:extLst>
              <a:ext uri="{FF2B5EF4-FFF2-40B4-BE49-F238E27FC236}">
                <a16:creationId xmlns:a16="http://schemas.microsoft.com/office/drawing/2014/main" id="{750168A6-3ACE-408E-AB3F-A594DFCF4945}"/>
              </a:ext>
            </a:extLst>
          </p:cNvPr>
          <p:cNvSpPr txBox="1"/>
          <p:nvPr/>
        </p:nvSpPr>
        <p:spPr>
          <a:xfrm>
            <a:off x="7372350" y="2728914"/>
            <a:ext cx="1352068" cy="715581"/>
          </a:xfrm>
          <a:prstGeom prst="rect">
            <a:avLst/>
          </a:prstGeom>
          <a:noFill/>
        </p:spPr>
        <p:txBody>
          <a:bodyPr wrap="square">
            <a:spAutoFit/>
          </a:bodyPr>
          <a:lstStyle/>
          <a:p>
            <a:r>
              <a:rPr lang="en-GB" sz="1350" i="1" dirty="0"/>
              <a:t>Western Mail</a:t>
            </a:r>
            <a:r>
              <a:rPr lang="en-GB" sz="1350" dirty="0"/>
              <a:t>, 30 March 1897, p. 7</a:t>
            </a:r>
            <a:endParaRPr lang="en-GB" sz="1350" i="1" dirty="0"/>
          </a:p>
        </p:txBody>
      </p:sp>
      <p:sp>
        <p:nvSpPr>
          <p:cNvPr id="6" name="Title 1">
            <a:extLst>
              <a:ext uri="{FF2B5EF4-FFF2-40B4-BE49-F238E27FC236}">
                <a16:creationId xmlns:a16="http://schemas.microsoft.com/office/drawing/2014/main" id="{DAE1F5E1-568A-4263-AC9C-756CEF176E82}"/>
              </a:ext>
            </a:extLst>
          </p:cNvPr>
          <p:cNvSpPr>
            <a:spLocks noGrp="1"/>
          </p:cNvSpPr>
          <p:nvPr>
            <p:ph type="title"/>
          </p:nvPr>
        </p:nvSpPr>
        <p:spPr>
          <a:xfrm>
            <a:off x="628650" y="365125"/>
            <a:ext cx="7886700" cy="1325563"/>
          </a:xfrm>
        </p:spPr>
        <p:txBody>
          <a:bodyPr>
            <a:normAutofit fontScale="90000"/>
          </a:bodyPr>
          <a:lstStyle/>
          <a:p>
            <a:pPr algn="ctr"/>
            <a:r>
              <a:rPr lang="en-GB" dirty="0">
                <a:solidFill>
                  <a:srgbClr val="FFFF00"/>
                </a:solidFill>
                <a:latin typeface="Cooper Black" panose="0208090404030B020404" pitchFamily="18" charset="0"/>
              </a:rPr>
              <a:t>African Diaspora in Victorian  </a:t>
            </a:r>
            <a:r>
              <a:rPr lang="en-GB" dirty="0" err="1">
                <a:solidFill>
                  <a:srgbClr val="FFFF00"/>
                </a:solidFill>
                <a:latin typeface="Cooper Black" panose="0208090404030B020404" pitchFamily="18" charset="0"/>
              </a:rPr>
              <a:t>Sailortowns</a:t>
            </a:r>
            <a:r>
              <a:rPr lang="en-GB" dirty="0">
                <a:solidFill>
                  <a:srgbClr val="FFFF00"/>
                </a:solidFill>
                <a:latin typeface="Cooper Black" panose="0208090404030B020404" pitchFamily="18" charset="0"/>
              </a:rPr>
              <a:t>: ‘Darker Cardiff’</a:t>
            </a:r>
          </a:p>
        </p:txBody>
      </p:sp>
    </p:spTree>
    <p:extLst>
      <p:ext uri="{BB962C8B-B14F-4D97-AF65-F5344CB8AC3E}">
        <p14:creationId xmlns:p14="http://schemas.microsoft.com/office/powerpoint/2010/main" val="18704897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259681" y="7489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3" name="AutoShape 8" descr="http://img1.wikia.nocookie.net/__cb20100517091648/logopedia/images/1/1b/EasyJet_logo.svg"/>
          <p:cNvSpPr>
            <a:spLocks noChangeAspect="1" noChangeArrowheads="1"/>
          </p:cNvSpPr>
          <p:nvPr/>
        </p:nvSpPr>
        <p:spPr bwMode="auto">
          <a:xfrm>
            <a:off x="1259681" y="171450"/>
            <a:ext cx="5643563" cy="14287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12" name="Rectangle 11"/>
          <p:cNvSpPr/>
          <p:nvPr/>
        </p:nvSpPr>
        <p:spPr>
          <a:xfrm>
            <a:off x="1493658" y="998731"/>
            <a:ext cx="6156684" cy="734302"/>
          </a:xfrm>
          <a:prstGeom prst="rect">
            <a:avLst/>
          </a:prstGeom>
        </p:spPr>
        <p:txBody>
          <a:bodyPr wrap="square" lIns="135000" tIns="135000" rIns="135000" bIns="135000" numCol="1" spcCol="180000">
            <a:spAutoFit/>
          </a:bodyPr>
          <a:lstStyle/>
          <a:p>
            <a:endParaRPr lang="en-GB" sz="1500" dirty="0"/>
          </a:p>
          <a:p>
            <a:endParaRPr lang="en-GB" sz="1500" dirty="0"/>
          </a:p>
        </p:txBody>
      </p:sp>
      <p:pic>
        <p:nvPicPr>
          <p:cNvPr id="512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5016" y="1365882"/>
            <a:ext cx="2195995" cy="22943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3881" y="3972369"/>
            <a:ext cx="1785183" cy="2704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E8871476-EAB4-4125-A5F1-93E875FC3C4F}"/>
              </a:ext>
            </a:extLst>
          </p:cNvPr>
          <p:cNvSpPr/>
          <p:nvPr/>
        </p:nvSpPr>
        <p:spPr>
          <a:xfrm>
            <a:off x="173967" y="831062"/>
            <a:ext cx="7022926" cy="6597445"/>
          </a:xfrm>
          <a:prstGeom prst="rect">
            <a:avLst/>
          </a:prstGeom>
        </p:spPr>
        <p:txBody>
          <a:bodyPr wrap="square" lIns="135000" tIns="135000" rIns="135000" bIns="135000" numCol="1" spcCol="180000">
            <a:spAutoFit/>
          </a:bodyPr>
          <a:lstStyle/>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Climate of fear over racial ‘degeneration’ and ‘miscegenation’</a:t>
            </a:r>
          </a:p>
          <a:p>
            <a:pPr marL="342900" indent="-342900">
              <a:buFont typeface="Arial" panose="020B0604020202020204" pitchFamily="34" charset="0"/>
              <a:buChar char="•"/>
            </a:pPr>
            <a:r>
              <a:rPr lang="en-GB" sz="2400" dirty="0"/>
              <a:t>1905 Aliens Act for first time introduced official restrictions on immigration to the British Isles</a:t>
            </a:r>
          </a:p>
          <a:p>
            <a:pPr marL="342900" indent="-342900">
              <a:buFont typeface="Arial" panose="020B0604020202020204" pitchFamily="34" charset="0"/>
              <a:buChar char="•"/>
            </a:pPr>
            <a:r>
              <a:rPr lang="en-GB" sz="2400" dirty="0"/>
              <a:t>Tightened with Aliens Restriction Act and Trading with the Enemy Act in 1914</a:t>
            </a:r>
          </a:p>
          <a:p>
            <a:pPr marL="342900" indent="-342900">
              <a:buFont typeface="Arial" panose="020B0604020202020204" pitchFamily="34" charset="0"/>
              <a:buChar char="•"/>
            </a:pPr>
            <a:r>
              <a:rPr lang="en-GB" sz="2400" dirty="0"/>
              <a:t>Special Restriction (Coloured Alien Seamen) Order, 1915, required non-Britons to register with police in British ports</a:t>
            </a:r>
          </a:p>
          <a:p>
            <a:pPr marL="342900" indent="-342900">
              <a:buFont typeface="Arial" panose="020B0604020202020204" pitchFamily="34" charset="0"/>
              <a:buChar char="•"/>
            </a:pPr>
            <a:r>
              <a:rPr lang="en-GB" sz="2400" dirty="0"/>
              <a:t>First modern passports introduced 1915 </a:t>
            </a:r>
          </a:p>
          <a:p>
            <a:pPr marL="342900" indent="-342900">
              <a:buFont typeface="Arial" panose="020B0604020202020204" pitchFamily="34" charset="0"/>
              <a:buChar char="•"/>
            </a:pPr>
            <a:r>
              <a:rPr lang="en-GB" sz="2400" dirty="0"/>
              <a:t>Legislation again tightened in 1919</a:t>
            </a:r>
          </a:p>
          <a:p>
            <a:pPr algn="r"/>
            <a:endParaRPr lang="en-GB" dirty="0">
              <a:solidFill>
                <a:srgbClr val="FFFF00"/>
              </a:solidFill>
            </a:endParaRPr>
          </a:p>
          <a:p>
            <a:pPr algn="r"/>
            <a:r>
              <a:rPr lang="en-GB" dirty="0">
                <a:solidFill>
                  <a:srgbClr val="FFFF00"/>
                </a:solidFill>
              </a:rPr>
              <a:t>1902 anti-Alien flyer;</a:t>
            </a:r>
          </a:p>
          <a:p>
            <a:pPr algn="r"/>
            <a:r>
              <a:rPr lang="en-GB" dirty="0">
                <a:solidFill>
                  <a:srgbClr val="FFFF00"/>
                </a:solidFill>
              </a:rPr>
              <a:t>cover of  </a:t>
            </a:r>
            <a:r>
              <a:rPr lang="en-GB" i="1" dirty="0">
                <a:solidFill>
                  <a:srgbClr val="FFFF00"/>
                </a:solidFill>
              </a:rPr>
              <a:t>Limehouse Nights,</a:t>
            </a:r>
          </a:p>
          <a:p>
            <a:pPr algn="r"/>
            <a:r>
              <a:rPr lang="en-GB" dirty="0">
                <a:solidFill>
                  <a:srgbClr val="FFFF00"/>
                </a:solidFill>
              </a:rPr>
              <a:t>a book of scurrilous stories set in Chinatown in London’s East End;</a:t>
            </a:r>
          </a:p>
          <a:p>
            <a:endParaRPr lang="en-GB" dirty="0"/>
          </a:p>
          <a:p>
            <a:endParaRPr lang="en-GB" dirty="0"/>
          </a:p>
          <a:p>
            <a:pPr marL="257175" indent="-257175">
              <a:buFontTx/>
              <a:buChar char="-"/>
            </a:pPr>
            <a:endParaRPr lang="en-GB" sz="1500" dirty="0"/>
          </a:p>
        </p:txBody>
      </p:sp>
      <p:sp>
        <p:nvSpPr>
          <p:cNvPr id="4" name="Rectangle 3">
            <a:extLst>
              <a:ext uri="{FF2B5EF4-FFF2-40B4-BE49-F238E27FC236}">
                <a16:creationId xmlns:a16="http://schemas.microsoft.com/office/drawing/2014/main" id="{5FD68AB2-2217-4E86-AADE-BDA356C2A790}"/>
              </a:ext>
            </a:extLst>
          </p:cNvPr>
          <p:cNvSpPr/>
          <p:nvPr/>
        </p:nvSpPr>
        <p:spPr>
          <a:xfrm>
            <a:off x="268515" y="239646"/>
            <a:ext cx="8606970" cy="1077218"/>
          </a:xfrm>
          <a:prstGeom prst="rect">
            <a:avLst/>
          </a:prstGeom>
        </p:spPr>
        <p:txBody>
          <a:bodyPr wrap="square">
            <a:spAutoFit/>
          </a:bodyPr>
          <a:lstStyle/>
          <a:p>
            <a:pPr algn="ctr"/>
            <a:r>
              <a:rPr lang="en-GB" sz="3200" dirty="0">
                <a:solidFill>
                  <a:srgbClr val="FFFF00"/>
                </a:solidFill>
                <a:latin typeface="Cooper Black" panose="0208090404030B020404" pitchFamily="18" charset="0"/>
              </a:rPr>
              <a:t>Anti-‘Alien’ Sentiment in Early 20</a:t>
            </a:r>
            <a:r>
              <a:rPr lang="en-GB" sz="3200" baseline="30000" dirty="0">
                <a:solidFill>
                  <a:srgbClr val="FFFF00"/>
                </a:solidFill>
                <a:latin typeface="Cooper Black" panose="0208090404030B020404" pitchFamily="18" charset="0"/>
              </a:rPr>
              <a:t>th </a:t>
            </a:r>
            <a:r>
              <a:rPr lang="en-GB" sz="3200" dirty="0">
                <a:solidFill>
                  <a:srgbClr val="FFFF00"/>
                </a:solidFill>
                <a:latin typeface="Cooper Black" panose="0208090404030B020404" pitchFamily="18" charset="0"/>
              </a:rPr>
              <a:t>Century</a:t>
            </a:r>
          </a:p>
        </p:txBody>
      </p:sp>
    </p:spTree>
    <p:extLst>
      <p:ext uri="{BB962C8B-B14F-4D97-AF65-F5344CB8AC3E}">
        <p14:creationId xmlns:p14="http://schemas.microsoft.com/office/powerpoint/2010/main" val="20304779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AF12F6B-3436-40A9-AC30-52A7852CF717}"/>
              </a:ext>
            </a:extLst>
          </p:cNvPr>
          <p:cNvSpPr/>
          <p:nvPr/>
        </p:nvSpPr>
        <p:spPr>
          <a:xfrm>
            <a:off x="630936" y="4460383"/>
            <a:ext cx="7882128" cy="1193672"/>
          </a:xfrm>
          <a:prstGeom prst="rect">
            <a:avLst/>
          </a:prstGeom>
        </p:spPr>
        <p:txBody>
          <a:bodyPr vert="horz" lIns="91440" tIns="45720" rIns="91440" bIns="45720" rtlCol="0" anchor="b">
            <a:normAutofit fontScale="92500" lnSpcReduction="10000"/>
          </a:bodyPr>
          <a:lstStyle/>
          <a:p>
            <a:pPr algn="ctr" defTabSz="914400">
              <a:lnSpc>
                <a:spcPct val="90000"/>
              </a:lnSpc>
              <a:spcBef>
                <a:spcPct val="0"/>
              </a:spcBef>
              <a:spcAft>
                <a:spcPts val="600"/>
              </a:spcAft>
            </a:pPr>
            <a:r>
              <a:rPr lang="en-US" sz="4300" kern="1200" dirty="0">
                <a:solidFill>
                  <a:schemeClr val="tx1"/>
                </a:solidFill>
                <a:latin typeface="Cooper Black" panose="0208090404030B020404" pitchFamily="18" charset="0"/>
                <a:ea typeface="+mj-ea"/>
                <a:cs typeface="+mj-cs"/>
              </a:rPr>
              <a:t>British West Indies Regiment </a:t>
            </a:r>
          </a:p>
          <a:p>
            <a:pPr algn="ctr" defTabSz="914400">
              <a:lnSpc>
                <a:spcPct val="90000"/>
              </a:lnSpc>
              <a:spcBef>
                <a:spcPct val="0"/>
              </a:spcBef>
              <a:spcAft>
                <a:spcPts val="600"/>
              </a:spcAft>
            </a:pPr>
            <a:r>
              <a:rPr lang="en-US" sz="4300" kern="1200" dirty="0">
                <a:solidFill>
                  <a:schemeClr val="tx1"/>
                </a:solidFill>
                <a:latin typeface="Cooper Black" panose="0208090404030B020404" pitchFamily="18" charset="0"/>
                <a:ea typeface="+mj-ea"/>
                <a:cs typeface="+mj-cs"/>
              </a:rPr>
              <a:t>WWI</a:t>
            </a:r>
          </a:p>
        </p:txBody>
      </p:sp>
      <p:pic>
        <p:nvPicPr>
          <p:cNvPr id="4" name="Picture 3">
            <a:extLst>
              <a:ext uri="{FF2B5EF4-FFF2-40B4-BE49-F238E27FC236}">
                <a16:creationId xmlns:a16="http://schemas.microsoft.com/office/drawing/2014/main" id="{CE524923-0DF0-449D-9C49-1E6B029C7EE9}"/>
              </a:ext>
            </a:extLst>
          </p:cNvPr>
          <p:cNvPicPr>
            <a:picLocks noChangeAspect="1"/>
          </p:cNvPicPr>
          <p:nvPr/>
        </p:nvPicPr>
        <p:blipFill rotWithShape="1">
          <a:blip r:embed="rId3"/>
          <a:srcRect l="9591" r="13691"/>
          <a:stretch/>
        </p:blipFill>
        <p:spPr>
          <a:xfrm>
            <a:off x="187636" y="220253"/>
            <a:ext cx="4303869" cy="4081291"/>
          </a:xfrm>
          <a:prstGeom prst="rect">
            <a:avLst/>
          </a:prstGeom>
        </p:spPr>
      </p:pic>
      <p:pic>
        <p:nvPicPr>
          <p:cNvPr id="2" name="Picture 1">
            <a:extLst>
              <a:ext uri="{FF2B5EF4-FFF2-40B4-BE49-F238E27FC236}">
                <a16:creationId xmlns:a16="http://schemas.microsoft.com/office/drawing/2014/main" id="{51EDD64B-98D8-4B72-A350-2D65D89F93D6}"/>
              </a:ext>
            </a:extLst>
          </p:cNvPr>
          <p:cNvPicPr>
            <a:picLocks noChangeAspect="1"/>
          </p:cNvPicPr>
          <p:nvPr/>
        </p:nvPicPr>
        <p:blipFill rotWithShape="1">
          <a:blip r:embed="rId4"/>
          <a:srcRect l="8566" r="12609" b="1"/>
          <a:stretch/>
        </p:blipFill>
        <p:spPr>
          <a:xfrm>
            <a:off x="4652493" y="220252"/>
            <a:ext cx="4303869" cy="4081291"/>
          </a:xfrm>
          <a:prstGeom prst="rect">
            <a:avLst/>
          </a:prstGeom>
        </p:spPr>
      </p:pic>
    </p:spTree>
    <p:extLst>
      <p:ext uri="{BB962C8B-B14F-4D97-AF65-F5344CB8AC3E}">
        <p14:creationId xmlns:p14="http://schemas.microsoft.com/office/powerpoint/2010/main" val="13041623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03656-184B-4814-B815-D0AC5CD893AF}"/>
              </a:ext>
            </a:extLst>
          </p:cNvPr>
          <p:cNvSpPr>
            <a:spLocks noGrp="1"/>
          </p:cNvSpPr>
          <p:nvPr>
            <p:ph type="title"/>
          </p:nvPr>
        </p:nvSpPr>
        <p:spPr>
          <a:xfrm>
            <a:off x="4441370" y="365127"/>
            <a:ext cx="4073979" cy="1057274"/>
          </a:xfrm>
        </p:spPr>
        <p:txBody>
          <a:bodyPr>
            <a:normAutofit fontScale="90000"/>
          </a:bodyPr>
          <a:lstStyle/>
          <a:p>
            <a:pPr algn="r"/>
            <a:r>
              <a:rPr lang="en-GB" dirty="0">
                <a:latin typeface="Cooper Black" panose="0208090404030B020404" pitchFamily="18" charset="0"/>
              </a:rPr>
              <a:t>1919 Race Riots</a:t>
            </a:r>
          </a:p>
        </p:txBody>
      </p:sp>
      <p:pic>
        <p:nvPicPr>
          <p:cNvPr id="4" name="Content Placeholder 3" descr="A person wearing a black hat&#10;&#10;Description automatically generated">
            <a:extLst>
              <a:ext uri="{FF2B5EF4-FFF2-40B4-BE49-F238E27FC236}">
                <a16:creationId xmlns:a16="http://schemas.microsoft.com/office/drawing/2014/main" id="{E58D36B2-F9B5-45A4-9C29-6B68F3041ECC}"/>
              </a:ext>
            </a:extLst>
          </p:cNvPr>
          <p:cNvPicPr>
            <a:picLocks noGrp="1" noChangeAspect="1"/>
          </p:cNvPicPr>
          <p:nvPr>
            <p:ph idx="1"/>
          </p:nvPr>
        </p:nvPicPr>
        <p:blipFill>
          <a:blip r:embed="rId3"/>
          <a:stretch>
            <a:fillRect/>
          </a:stretch>
        </p:blipFill>
        <p:spPr>
          <a:xfrm>
            <a:off x="4610099" y="1831976"/>
            <a:ext cx="3905250" cy="2190750"/>
          </a:xfrm>
          <a:prstGeom prst="rect">
            <a:avLst/>
          </a:prstGeom>
        </p:spPr>
      </p:pic>
      <p:pic>
        <p:nvPicPr>
          <p:cNvPr id="5" name="Picture 4" descr="A vintage photo of a person&#10;&#10;Description automatically generated">
            <a:extLst>
              <a:ext uri="{FF2B5EF4-FFF2-40B4-BE49-F238E27FC236}">
                <a16:creationId xmlns:a16="http://schemas.microsoft.com/office/drawing/2014/main" id="{AC93CBFB-F7E6-4832-8FF7-BE1C61267820}"/>
              </a:ext>
            </a:extLst>
          </p:cNvPr>
          <p:cNvPicPr>
            <a:picLocks noChangeAspect="1"/>
          </p:cNvPicPr>
          <p:nvPr/>
        </p:nvPicPr>
        <p:blipFill>
          <a:blip r:embed="rId4"/>
          <a:stretch>
            <a:fillRect/>
          </a:stretch>
        </p:blipFill>
        <p:spPr>
          <a:xfrm>
            <a:off x="153473" y="365126"/>
            <a:ext cx="3634756" cy="6294333"/>
          </a:xfrm>
          <a:prstGeom prst="rect">
            <a:avLst/>
          </a:prstGeom>
        </p:spPr>
      </p:pic>
      <p:pic>
        <p:nvPicPr>
          <p:cNvPr id="6" name="Picture 5" descr="A close up of a newspaper&#10;&#10;Description automatically generated">
            <a:extLst>
              <a:ext uri="{FF2B5EF4-FFF2-40B4-BE49-F238E27FC236}">
                <a16:creationId xmlns:a16="http://schemas.microsoft.com/office/drawing/2014/main" id="{8D3459BA-32E6-41C8-87CA-5D207383D75D}"/>
              </a:ext>
            </a:extLst>
          </p:cNvPr>
          <p:cNvPicPr>
            <a:picLocks noChangeAspect="1"/>
          </p:cNvPicPr>
          <p:nvPr/>
        </p:nvPicPr>
        <p:blipFill>
          <a:blip r:embed="rId5"/>
          <a:stretch>
            <a:fillRect/>
          </a:stretch>
        </p:blipFill>
        <p:spPr>
          <a:xfrm>
            <a:off x="4525055" y="4115251"/>
            <a:ext cx="2349650" cy="2377622"/>
          </a:xfrm>
          <a:prstGeom prst="rect">
            <a:avLst/>
          </a:prstGeom>
        </p:spPr>
      </p:pic>
    </p:spTree>
    <p:extLst>
      <p:ext uri="{BB962C8B-B14F-4D97-AF65-F5344CB8AC3E}">
        <p14:creationId xmlns:p14="http://schemas.microsoft.com/office/powerpoint/2010/main" val="3991447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F7249-94D8-4EC0-A371-6A15A2DC4F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56F46F-B013-43FB-B9D7-844E9AF2F5F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BFCFD22-911B-4DBD-AB8A-F97C395E1244}"/>
              </a:ext>
            </a:extLst>
          </p:cNvPr>
          <p:cNvPicPr>
            <a:picLocks noChangeAspect="1"/>
          </p:cNvPicPr>
          <p:nvPr/>
        </p:nvPicPr>
        <p:blipFill>
          <a:blip r:embed="rId3"/>
          <a:stretch>
            <a:fillRect/>
          </a:stretch>
        </p:blipFill>
        <p:spPr>
          <a:xfrm>
            <a:off x="871538" y="246856"/>
            <a:ext cx="7135290" cy="6364287"/>
          </a:xfrm>
          <a:prstGeom prst="rect">
            <a:avLst/>
          </a:prstGeom>
        </p:spPr>
      </p:pic>
    </p:spTree>
    <p:extLst>
      <p:ext uri="{BB962C8B-B14F-4D97-AF65-F5344CB8AC3E}">
        <p14:creationId xmlns:p14="http://schemas.microsoft.com/office/powerpoint/2010/main" val="28191668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73922" cy="6020788"/>
          </a:xfrm>
          <a:prstGeom prst="rect">
            <a:avLst/>
          </a:prstGeom>
          <a:noFill/>
        </p:spPr>
        <p:txBody>
          <a:bodyPr wrap="square" lIns="540000" tIns="360000" rIns="540000" bIns="360000" rtlCol="0">
            <a:spAutoFit/>
          </a:bodyPr>
          <a:lstStyle/>
          <a:p>
            <a:pPr algn="just"/>
            <a:endParaRPr lang="en-GB" sz="800" b="1" dirty="0"/>
          </a:p>
          <a:p>
            <a:pPr algn="just"/>
            <a:r>
              <a:rPr lang="en-GB" sz="2000" dirty="0"/>
              <a:t>“The re-arrangement of the Zoological Collections has been now nearly completed. This room is devoted to Man and the Simian </a:t>
            </a:r>
            <a:r>
              <a:rPr lang="en-GB" sz="2000" dirty="0" err="1"/>
              <a:t>Anthropoidea</a:t>
            </a:r>
            <a:r>
              <a:rPr lang="en-GB" sz="2000" dirty="0"/>
              <a:t>, </a:t>
            </a:r>
            <a:r>
              <a:rPr lang="en-GB" sz="2000" dirty="0" err="1"/>
              <a:t>viz</a:t>
            </a:r>
            <a:r>
              <a:rPr lang="en-GB" sz="2000" dirty="0"/>
              <a:t>: the Chimpanzees, the Gorillas, the Orang-utans, and the Gibbons</a:t>
            </a:r>
            <a:r>
              <a:rPr lang="en-GB" sz="2000" b="1" dirty="0"/>
              <a:t>. The </a:t>
            </a:r>
            <a:r>
              <a:rPr lang="en-GB" sz="2000" b="1" dirty="0">
                <a:solidFill>
                  <a:srgbClr val="FFFF00"/>
                </a:solidFill>
              </a:rPr>
              <a:t>new series of skulls, casts, and photographic enlargements, illustrating the various races of mankind — the Caucasian, the Mongolian, and the Melanesian — has been remarkably popular</a:t>
            </a:r>
            <a:r>
              <a:rPr lang="en-GB" sz="2000" b="1" dirty="0"/>
              <a:t>, and this section will be further extended whenever opportunity offers</a:t>
            </a:r>
            <a:r>
              <a:rPr lang="en-GB" sz="2000" dirty="0"/>
              <a:t>. </a:t>
            </a:r>
            <a:r>
              <a:rPr lang="en-GB" sz="2000" b="1" u="sng" dirty="0"/>
              <a:t>Advantage is also taken of opportunities of </a:t>
            </a:r>
            <a:r>
              <a:rPr lang="en-GB" sz="2000" b="1" u="sng" dirty="0">
                <a:solidFill>
                  <a:srgbClr val="FFFF00"/>
                </a:solidFill>
              </a:rPr>
              <a:t>obtaining photographs direct from life</a:t>
            </a:r>
            <a:r>
              <a:rPr lang="en-GB" sz="2000" b="1" u="sng" dirty="0"/>
              <a:t> from natives of the various countries who come to the Port of Liverpool. No such collection as this, it is believed, exists in any other Museum.</a:t>
            </a:r>
            <a:r>
              <a:rPr lang="en-GB" sz="2000" dirty="0"/>
              <a:t> </a:t>
            </a:r>
          </a:p>
          <a:p>
            <a:pPr algn="just"/>
            <a:r>
              <a:rPr lang="en-GB" sz="2000" dirty="0"/>
              <a:t>	“…</a:t>
            </a:r>
            <a:r>
              <a:rPr lang="en-GB" sz="2000" b="1" dirty="0"/>
              <a:t>The addition of these photographs and drawings is being continued as rapidly as they can be obtained or made. A </a:t>
            </a:r>
            <a:r>
              <a:rPr lang="en-GB" sz="2000" b="1" dirty="0">
                <a:solidFill>
                  <a:srgbClr val="FFFF00"/>
                </a:solidFill>
              </a:rPr>
              <a:t>set of photographs of </a:t>
            </a:r>
            <a:r>
              <a:rPr lang="en-GB" sz="2000" b="1" dirty="0" err="1">
                <a:solidFill>
                  <a:srgbClr val="FFFF00"/>
                </a:solidFill>
              </a:rPr>
              <a:t>Kru</a:t>
            </a:r>
            <a:r>
              <a:rPr lang="en-GB" sz="2000" b="1" dirty="0">
                <a:solidFill>
                  <a:srgbClr val="FFFF00"/>
                </a:solidFill>
              </a:rPr>
              <a:t>-boys from Liberia, West Africa, were taken from the life, and have been enlarged for exhibition in the Ethnographical Galleries,</a:t>
            </a:r>
            <a:r>
              <a:rPr lang="en-GB" sz="2000" dirty="0">
                <a:solidFill>
                  <a:srgbClr val="FFFF00"/>
                </a:solidFill>
              </a:rPr>
              <a:t> a</a:t>
            </a:r>
            <a:r>
              <a:rPr lang="en-GB" sz="2000" dirty="0"/>
              <a:t>s well as a series from original negatives of the natives of </a:t>
            </a:r>
            <a:r>
              <a:rPr lang="en-GB" sz="2000" dirty="0" err="1"/>
              <a:t>Taupota</a:t>
            </a:r>
            <a:r>
              <a:rPr lang="en-GB" sz="2000" dirty="0"/>
              <a:t>, SE New Guinea.”</a:t>
            </a:r>
          </a:p>
          <a:p>
            <a:pPr marL="342900" indent="-342900" algn="r">
              <a:buFontTx/>
              <a:buChar char="-"/>
            </a:pPr>
            <a:r>
              <a:rPr lang="en-US" i="1" dirty="0">
                <a:solidFill>
                  <a:prstClr val="black"/>
                </a:solidFill>
              </a:rPr>
              <a:t>44</a:t>
            </a:r>
            <a:r>
              <a:rPr lang="en-US" i="1" baseline="30000" dirty="0">
                <a:solidFill>
                  <a:prstClr val="black"/>
                </a:solidFill>
              </a:rPr>
              <a:t>th</a:t>
            </a:r>
            <a:r>
              <a:rPr lang="en-US" i="1" dirty="0">
                <a:solidFill>
                  <a:prstClr val="black"/>
                </a:solidFill>
              </a:rPr>
              <a:t> </a:t>
            </a:r>
            <a:r>
              <a:rPr lang="en-US" i="1" dirty="0">
                <a:solidFill>
                  <a:srgbClr val="FFFF00"/>
                </a:solidFill>
              </a:rPr>
              <a:t>Annual Report of the </a:t>
            </a:r>
            <a:r>
              <a:rPr lang="en-US" i="1" dirty="0" err="1">
                <a:solidFill>
                  <a:srgbClr val="FFFF00"/>
                </a:solidFill>
              </a:rPr>
              <a:t>ommittee</a:t>
            </a:r>
            <a:r>
              <a:rPr lang="en-US" i="1" dirty="0">
                <a:solidFill>
                  <a:srgbClr val="FFFF00"/>
                </a:solidFill>
              </a:rPr>
              <a:t> of the Free Public Museums of the City of Liverpool </a:t>
            </a:r>
            <a:r>
              <a:rPr lang="en-US" dirty="0">
                <a:solidFill>
                  <a:srgbClr val="FFFF00"/>
                </a:solidFill>
              </a:rPr>
              <a:t>(JR Williams &amp; Co: Liverpool, 1897), pp. 13, 25.</a:t>
            </a:r>
          </a:p>
        </p:txBody>
      </p:sp>
    </p:spTree>
    <p:extLst>
      <p:ext uri="{BB962C8B-B14F-4D97-AF65-F5344CB8AC3E}">
        <p14:creationId xmlns:p14="http://schemas.microsoft.com/office/powerpoint/2010/main" val="8474295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p:cNvPicPr>
          <p:nvPr/>
        </p:nvPicPr>
        <p:blipFill rotWithShape="1">
          <a:blip r:embed="rId3">
            <a:extLst>
              <a:ext uri="{28A0092B-C50C-407E-A947-70E740481C1C}">
                <a14:useLocalDpi xmlns:a14="http://schemas.microsoft.com/office/drawing/2010/main" val="0"/>
              </a:ext>
            </a:extLst>
          </a:blip>
          <a:srcRect l="7521" t="2935" r="4620" b="6878"/>
          <a:stretch/>
        </p:blipFill>
        <p:spPr bwMode="auto">
          <a:xfrm>
            <a:off x="-2305" y="0"/>
            <a:ext cx="6131643" cy="3940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ifty-First Annual Report d.jpg"/>
          <p:cNvPicPr>
            <a:picLocks noChangeAspect="1"/>
          </p:cNvPicPr>
          <p:nvPr/>
        </p:nvPicPr>
        <p:blipFill rotWithShape="1">
          <a:blip r:embed="rId4" cstate="print"/>
          <a:srcRect t="14443" b="24514"/>
          <a:stretch/>
        </p:blipFill>
        <p:spPr>
          <a:xfrm>
            <a:off x="0" y="3573016"/>
            <a:ext cx="3233488" cy="3370436"/>
          </a:xfrm>
          <a:prstGeom prst="rect">
            <a:avLst/>
          </a:prstGeom>
        </p:spPr>
      </p:pic>
      <p:sp>
        <p:nvSpPr>
          <p:cNvPr id="10" name="TextBox 17"/>
          <p:cNvSpPr txBox="1">
            <a:spLocks noChangeArrowheads="1"/>
          </p:cNvSpPr>
          <p:nvPr/>
        </p:nvSpPr>
        <p:spPr bwMode="auto">
          <a:xfrm>
            <a:off x="6443442" y="1909468"/>
            <a:ext cx="2356293"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None/>
            </a:pPr>
            <a:r>
              <a:rPr lang="en-US" altLang="en-US" sz="1400" dirty="0"/>
              <a:t>African section of Mayer Museum [</a:t>
            </a:r>
            <a:r>
              <a:rPr lang="en-US" altLang="en-US" sz="1400" dirty="0" err="1"/>
              <a:t>Antropological</a:t>
            </a:r>
            <a:r>
              <a:rPr lang="en-US" altLang="en-US" sz="1400" dirty="0"/>
              <a:t> galleries] and Mammalian Gallery, Liverpool Museum, from </a:t>
            </a:r>
            <a:r>
              <a:rPr lang="en-US" altLang="en-US" sz="1400" i="1" dirty="0"/>
              <a:t>Fifty-First Annual Report of the Committee of the Free Public Museums of the City of Liverpool </a:t>
            </a:r>
            <a:r>
              <a:rPr lang="en-US" altLang="en-US" sz="1400" dirty="0"/>
              <a:t>(Liverpool, 1904)</a:t>
            </a:r>
          </a:p>
        </p:txBody>
      </p:sp>
      <p:sp>
        <p:nvSpPr>
          <p:cNvPr id="13" name="TextBox 12"/>
          <p:cNvSpPr txBox="1"/>
          <p:nvPr/>
        </p:nvSpPr>
        <p:spPr>
          <a:xfrm>
            <a:off x="3205321" y="4107824"/>
            <a:ext cx="5908518" cy="2764173"/>
          </a:xfrm>
          <a:prstGeom prst="rect">
            <a:avLst/>
          </a:prstGeom>
          <a:noFill/>
        </p:spPr>
        <p:txBody>
          <a:bodyPr wrap="square" lIns="360000" tIns="180000" rIns="360000" bIns="180000" rtlCol="0">
            <a:spAutoFit/>
          </a:bodyPr>
          <a:lstStyle/>
          <a:p>
            <a:pPr algn="just"/>
            <a:r>
              <a:rPr lang="en-GB" dirty="0">
                <a:solidFill>
                  <a:srgbClr val="FFFF00"/>
                </a:solidFill>
              </a:rPr>
              <a:t>“</a:t>
            </a:r>
            <a:r>
              <a:rPr lang="en-GB" b="1" dirty="0">
                <a:solidFill>
                  <a:srgbClr val="FF0000"/>
                </a:solidFill>
              </a:rPr>
              <a:t>The Biological series falls into logical sequence with the Anthropological exhibits </a:t>
            </a:r>
            <a:r>
              <a:rPr lang="en-GB" dirty="0">
                <a:solidFill>
                  <a:srgbClr val="FFFF00"/>
                </a:solidFill>
              </a:rPr>
              <a:t>… the series will commence </a:t>
            </a:r>
            <a:r>
              <a:rPr lang="en-GB" b="1" dirty="0">
                <a:solidFill>
                  <a:srgbClr val="FFFF00"/>
                </a:solidFill>
              </a:rPr>
              <a:t>with the highest animal forms in their culmination in Man, as exemplified in  </a:t>
            </a:r>
            <a:r>
              <a:rPr lang="en-GB" dirty="0">
                <a:solidFill>
                  <a:srgbClr val="FFFF00"/>
                </a:solidFill>
              </a:rPr>
              <a:t>… handiwork [of] </a:t>
            </a:r>
            <a:r>
              <a:rPr lang="en-GB" b="1" dirty="0">
                <a:solidFill>
                  <a:srgbClr val="FFFF00"/>
                </a:solidFill>
              </a:rPr>
              <a:t>the three great ethnic divisions of the globe, namely, the Caucasian (white), the Mongolian (yellow), and the </a:t>
            </a:r>
            <a:r>
              <a:rPr lang="en-GB" b="1" dirty="0" err="1">
                <a:solidFill>
                  <a:srgbClr val="FFFF00"/>
                </a:solidFill>
              </a:rPr>
              <a:t>Melanian</a:t>
            </a:r>
            <a:r>
              <a:rPr lang="en-GB" b="1" dirty="0">
                <a:solidFill>
                  <a:srgbClr val="FFFF00"/>
                </a:solidFill>
              </a:rPr>
              <a:t> (black) Races</a:t>
            </a:r>
            <a:r>
              <a:rPr lang="en-GB" dirty="0">
                <a:solidFill>
                  <a:srgbClr val="FFFF00"/>
                </a:solidFill>
              </a:rPr>
              <a:t>.”</a:t>
            </a:r>
          </a:p>
          <a:p>
            <a:pPr marL="285750" indent="-285750" algn="r">
              <a:buFontTx/>
              <a:buChar char="-"/>
            </a:pPr>
            <a:r>
              <a:rPr lang="en-US" sz="1500" i="1" dirty="0">
                <a:solidFill>
                  <a:schemeClr val="bg1"/>
                </a:solidFill>
              </a:rPr>
              <a:t>Forty-Ninth Annual Report of the … Museums … of Liverpool </a:t>
            </a:r>
            <a:r>
              <a:rPr lang="en-US" sz="1500" dirty="0">
                <a:solidFill>
                  <a:schemeClr val="bg1"/>
                </a:solidFill>
              </a:rPr>
              <a:t>(1902), pp. 36, 55.</a:t>
            </a:r>
            <a:endParaRPr lang="en-US" dirty="0">
              <a:solidFill>
                <a:schemeClr val="bg1"/>
              </a:solidFill>
            </a:endParaRPr>
          </a:p>
        </p:txBody>
      </p:sp>
      <p:sp>
        <p:nvSpPr>
          <p:cNvPr id="6" name="TextBox 5"/>
          <p:cNvSpPr txBox="1"/>
          <p:nvPr/>
        </p:nvSpPr>
        <p:spPr>
          <a:xfrm>
            <a:off x="5129213" y="0"/>
            <a:ext cx="3984626" cy="1963954"/>
          </a:xfrm>
          <a:prstGeom prst="rect">
            <a:avLst/>
          </a:prstGeom>
          <a:noFill/>
        </p:spPr>
        <p:txBody>
          <a:bodyPr wrap="square" lIns="360000" tIns="180000" rIns="360000" bIns="180000" rtlCol="0">
            <a:spAutoFit/>
          </a:bodyPr>
          <a:lstStyle/>
          <a:p>
            <a:pPr algn="r"/>
            <a:r>
              <a:rPr lang="en-US" sz="2000" b="1" dirty="0">
                <a:latin typeface="Cooper Black" panose="0208090404030B020404" pitchFamily="18" charset="0"/>
              </a:rPr>
              <a:t> </a:t>
            </a:r>
          </a:p>
          <a:p>
            <a:pPr algn="r"/>
            <a:r>
              <a:rPr lang="en-US" sz="2800" b="1" dirty="0">
                <a:solidFill>
                  <a:srgbClr val="FFFF00"/>
                </a:solidFill>
                <a:latin typeface="Cooper Black" panose="0208090404030B020404" pitchFamily="18" charset="0"/>
              </a:rPr>
              <a:t>MUSEUSMS AND </a:t>
            </a:r>
          </a:p>
          <a:p>
            <a:pPr algn="r"/>
            <a:r>
              <a:rPr lang="en-US" sz="2800" b="1" dirty="0">
                <a:solidFill>
                  <a:srgbClr val="FFFF00"/>
                </a:solidFill>
                <a:latin typeface="Cooper Black" panose="0208090404030B020404" pitchFamily="18" charset="0"/>
              </a:rPr>
              <a:t>RACIAL PSEUDOSCIENCE</a:t>
            </a:r>
            <a:endParaRPr lang="en-US" sz="1600" dirty="0">
              <a:solidFill>
                <a:srgbClr val="FFFF00"/>
              </a:solidFill>
              <a:latin typeface="Cooper Black" panose="0208090404030B020404" pitchFamily="18" charset="0"/>
            </a:endParaRPr>
          </a:p>
        </p:txBody>
      </p:sp>
    </p:spTree>
    <p:extLst>
      <p:ext uri="{BB962C8B-B14F-4D97-AF65-F5344CB8AC3E}">
        <p14:creationId xmlns:p14="http://schemas.microsoft.com/office/powerpoint/2010/main" val="7574972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536E-9F40-4031-A1A2-D0CA5468D735}"/>
              </a:ext>
            </a:extLst>
          </p:cNvPr>
          <p:cNvSpPr>
            <a:spLocks noGrp="1"/>
          </p:cNvSpPr>
          <p:nvPr>
            <p:ph type="title"/>
          </p:nvPr>
        </p:nvSpPr>
        <p:spPr>
          <a:xfrm>
            <a:off x="628650" y="123826"/>
            <a:ext cx="7886700" cy="1325563"/>
          </a:xfrm>
        </p:spPr>
        <p:txBody>
          <a:bodyPr>
            <a:normAutofit/>
          </a:bodyPr>
          <a:lstStyle/>
          <a:p>
            <a:pPr algn="ctr"/>
            <a:r>
              <a:rPr lang="en-GB" sz="4000" dirty="0">
                <a:solidFill>
                  <a:srgbClr val="FFFF00"/>
                </a:solidFill>
                <a:latin typeface="Cooper Black" panose="0208090404030B020404" pitchFamily="18" charset="0"/>
              </a:rPr>
              <a:t>JB Priestley’s Liverpool Journey (1935)</a:t>
            </a:r>
          </a:p>
        </p:txBody>
      </p:sp>
      <p:sp>
        <p:nvSpPr>
          <p:cNvPr id="3" name="Content Placeholder 2">
            <a:extLst>
              <a:ext uri="{FF2B5EF4-FFF2-40B4-BE49-F238E27FC236}">
                <a16:creationId xmlns:a16="http://schemas.microsoft.com/office/drawing/2014/main" id="{F30BABC4-F22D-49AA-880B-3F2D7B5DE109}"/>
              </a:ext>
            </a:extLst>
          </p:cNvPr>
          <p:cNvSpPr>
            <a:spLocks noGrp="1"/>
          </p:cNvSpPr>
          <p:nvPr>
            <p:ph idx="1"/>
          </p:nvPr>
        </p:nvSpPr>
        <p:spPr>
          <a:xfrm>
            <a:off x="471488" y="1493836"/>
            <a:ext cx="5529263" cy="5108574"/>
          </a:xfrm>
        </p:spPr>
        <p:txBody>
          <a:bodyPr>
            <a:normAutofit fontScale="92500" lnSpcReduction="10000"/>
          </a:bodyPr>
          <a:lstStyle/>
          <a:p>
            <a:pPr marL="0" indent="0" algn="just">
              <a:buNone/>
            </a:pPr>
            <a:r>
              <a:rPr lang="en-GB" dirty="0"/>
              <a:t>I began telephoning newspaper acquaintances in the city. I was on the trail.  It led me to the vicar of the queerest parish in England …</a:t>
            </a:r>
          </a:p>
          <a:p>
            <a:pPr marL="0" indent="0" algn="just">
              <a:buNone/>
            </a:pPr>
            <a:r>
              <a:rPr lang="en-GB" dirty="0"/>
              <a:t>	Faces that had shone for a season  in brothels in Victorians time now peered and mumbled at  us. Port Said and Bombay, Zanzibar and Hongkong had  called here. The babies told the tale plainly enough. They were of all shades, and Asia and Africa came peeping out  of their eyes. </a:t>
            </a:r>
          </a:p>
          <a:p>
            <a:pPr marL="0" indent="0" algn="r">
              <a:buNone/>
            </a:pPr>
            <a:r>
              <a:rPr lang="en-GB"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JB Priestley,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English Journey </a:t>
            </a:r>
            <a:r>
              <a:rPr lang="en-GB" sz="1800" dirty="0">
                <a:effectLst/>
                <a:latin typeface="Calibri" panose="020F0502020204030204" pitchFamily="34" charset="0"/>
                <a:ea typeface="Calibri" panose="020F0502020204030204" pitchFamily="34" charset="0"/>
                <a:cs typeface="Times New Roman" panose="02020603050405020304" pitchFamily="18" charset="0"/>
              </a:rPr>
              <a:t>(London: Victor Gollancz, 1935)</a:t>
            </a:r>
          </a:p>
          <a:p>
            <a:pPr marL="0" indent="0">
              <a:buNone/>
            </a:pPr>
            <a:endParaRPr lang="en-GB" dirty="0"/>
          </a:p>
        </p:txBody>
      </p:sp>
      <p:pic>
        <p:nvPicPr>
          <p:cNvPr id="5" name="Picture 4">
            <a:extLst>
              <a:ext uri="{FF2B5EF4-FFF2-40B4-BE49-F238E27FC236}">
                <a16:creationId xmlns:a16="http://schemas.microsoft.com/office/drawing/2014/main" id="{0C84EBC9-CA79-443B-BB85-B7FE1F39C1F1}"/>
              </a:ext>
            </a:extLst>
          </p:cNvPr>
          <p:cNvPicPr>
            <a:picLocks noChangeAspect="1"/>
          </p:cNvPicPr>
          <p:nvPr/>
        </p:nvPicPr>
        <p:blipFill>
          <a:blip r:embed="rId3"/>
          <a:stretch>
            <a:fillRect/>
          </a:stretch>
        </p:blipFill>
        <p:spPr>
          <a:xfrm>
            <a:off x="6286500" y="1493836"/>
            <a:ext cx="2857500" cy="3914775"/>
          </a:xfrm>
          <a:prstGeom prst="rect">
            <a:avLst/>
          </a:prstGeom>
        </p:spPr>
      </p:pic>
    </p:spTree>
    <p:extLst>
      <p:ext uri="{BB962C8B-B14F-4D97-AF65-F5344CB8AC3E}">
        <p14:creationId xmlns:p14="http://schemas.microsoft.com/office/powerpoint/2010/main" val="30211137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536E-9F40-4031-A1A2-D0CA5468D735}"/>
              </a:ext>
            </a:extLst>
          </p:cNvPr>
          <p:cNvSpPr>
            <a:spLocks noGrp="1"/>
          </p:cNvSpPr>
          <p:nvPr>
            <p:ph type="title"/>
          </p:nvPr>
        </p:nvSpPr>
        <p:spPr>
          <a:xfrm>
            <a:off x="628650" y="18255"/>
            <a:ext cx="7886700" cy="1325563"/>
          </a:xfrm>
        </p:spPr>
        <p:txBody>
          <a:bodyPr>
            <a:normAutofit/>
          </a:bodyPr>
          <a:lstStyle/>
          <a:p>
            <a:pPr algn="ctr"/>
            <a:r>
              <a:rPr lang="en-GB" sz="3600" dirty="0">
                <a:solidFill>
                  <a:srgbClr val="FFFF00"/>
                </a:solidFill>
                <a:latin typeface="Cooper Black" panose="0208090404030B020404" pitchFamily="18" charset="0"/>
              </a:rPr>
              <a:t>Priestley’s Liverpool Journey</a:t>
            </a:r>
            <a:endParaRPr lang="en-GB" sz="3600" dirty="0"/>
          </a:p>
        </p:txBody>
      </p:sp>
      <p:sp>
        <p:nvSpPr>
          <p:cNvPr id="3" name="Content Placeholder 2">
            <a:extLst>
              <a:ext uri="{FF2B5EF4-FFF2-40B4-BE49-F238E27FC236}">
                <a16:creationId xmlns:a16="http://schemas.microsoft.com/office/drawing/2014/main" id="{F30BABC4-F22D-49AA-880B-3F2D7B5DE109}"/>
              </a:ext>
            </a:extLst>
          </p:cNvPr>
          <p:cNvSpPr>
            <a:spLocks noGrp="1"/>
          </p:cNvSpPr>
          <p:nvPr>
            <p:ph idx="1"/>
          </p:nvPr>
        </p:nvSpPr>
        <p:spPr>
          <a:xfrm>
            <a:off x="628650" y="1092200"/>
            <a:ext cx="7886700" cy="5494338"/>
          </a:xfrm>
        </p:spPr>
        <p:txBody>
          <a:bodyPr>
            <a:normAutofit fontScale="77500" lnSpcReduction="20000"/>
          </a:bodyPr>
          <a:lstStyle/>
          <a:p>
            <a:pPr marL="0" indent="0" algn="just">
              <a:buNone/>
            </a:pPr>
            <a:r>
              <a:rPr lang="en-GB" dirty="0"/>
              <a:t>We hurried off to the local school that all these half-caste  children attended. … All the races of mankind were there, wonderfully  mixed. Imagine an infant class of half-castes, quadroons, </a:t>
            </a:r>
            <a:r>
              <a:rPr lang="en-GB" dirty="0" err="1"/>
              <a:t>octaroons</a:t>
            </a:r>
            <a:r>
              <a:rPr lang="en-GB" dirty="0"/>
              <a:t>, with all the latitudes and longitudes confused in  them … They could  have been pictured in the act, not as a Liverpool infants’  class but as the human race …  There cannot be a queerer class anywhere in the world. The woolly curls of the negro,  the smooth brown skin of the Malay, the … Chinese, they were all there, crazily combined with  features that had arrived in Lancashire by way of half a  dozen different European countries, from Scandinavia to  Italy. Nor did their appearance tell the whole tale; indeed,  it could be oddly deceptive. A boy could look pure Liverpool and prove to be three parts Chinese. The negro influence was the most obvious. One little girl looked ready to bud into another Florence Mills. A handsome sturdy lad, with a fine head, proudly carried, and big flashing eyes, was the grandson of an African chieftain.  … We spoke to several of the children when the class broke up. The boys rushed down to the tiny schoolyard … and there, in the dusky half-light, had a glorious scuffle with  We could see them down there, like a miniature  League of Nations assembly gone mad.</a:t>
            </a:r>
          </a:p>
        </p:txBody>
      </p:sp>
    </p:spTree>
    <p:extLst>
      <p:ext uri="{BB962C8B-B14F-4D97-AF65-F5344CB8AC3E}">
        <p14:creationId xmlns:p14="http://schemas.microsoft.com/office/powerpoint/2010/main" val="7391783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8D462-AE5A-4928-8D03-664F7124E3B6}"/>
              </a:ext>
            </a:extLst>
          </p:cNvPr>
          <p:cNvSpPr>
            <a:spLocks noGrp="1"/>
          </p:cNvSpPr>
          <p:nvPr>
            <p:ph type="title"/>
          </p:nvPr>
        </p:nvSpPr>
        <p:spPr/>
        <p:txBody>
          <a:bodyPr>
            <a:normAutofit fontScale="90000"/>
          </a:bodyPr>
          <a:lstStyle/>
          <a:p>
            <a:pPr algn="ctr"/>
            <a:r>
              <a:rPr lang="en-GB" dirty="0">
                <a:latin typeface="Cooper Black" panose="0208090404030B020404" pitchFamily="18" charset="0"/>
              </a:rPr>
              <a:t>Florence Mills (1896—1927)</a:t>
            </a:r>
            <a:br>
              <a:rPr lang="en-GB" dirty="0">
                <a:latin typeface="Cooper Black" panose="0208090404030B020404" pitchFamily="18" charset="0"/>
              </a:rPr>
            </a:br>
            <a:endParaRPr lang="en-GB" dirty="0">
              <a:latin typeface="Cooper Black" panose="0208090404030B020404" pitchFamily="18" charset="0"/>
            </a:endParaRPr>
          </a:p>
        </p:txBody>
      </p:sp>
      <p:pic>
        <p:nvPicPr>
          <p:cNvPr id="4" name="Content Placeholder 3">
            <a:extLst>
              <a:ext uri="{FF2B5EF4-FFF2-40B4-BE49-F238E27FC236}">
                <a16:creationId xmlns:a16="http://schemas.microsoft.com/office/drawing/2014/main" id="{2953E4FA-871B-45A8-99AD-37F7D617DEF6}"/>
              </a:ext>
            </a:extLst>
          </p:cNvPr>
          <p:cNvPicPr>
            <a:picLocks noGrp="1" noChangeAspect="1"/>
          </p:cNvPicPr>
          <p:nvPr>
            <p:ph idx="1"/>
          </p:nvPr>
        </p:nvPicPr>
        <p:blipFill>
          <a:blip r:embed="rId3"/>
          <a:stretch>
            <a:fillRect/>
          </a:stretch>
        </p:blipFill>
        <p:spPr>
          <a:xfrm>
            <a:off x="5588302" y="1253331"/>
            <a:ext cx="3323334" cy="4351338"/>
          </a:xfrm>
          <a:prstGeom prst="rect">
            <a:avLst/>
          </a:prstGeom>
        </p:spPr>
      </p:pic>
      <p:pic>
        <p:nvPicPr>
          <p:cNvPr id="6" name="Picture 5">
            <a:extLst>
              <a:ext uri="{FF2B5EF4-FFF2-40B4-BE49-F238E27FC236}">
                <a16:creationId xmlns:a16="http://schemas.microsoft.com/office/drawing/2014/main" id="{EFEE466E-D76B-4632-AEEA-4760EAF1B6A0}"/>
              </a:ext>
            </a:extLst>
          </p:cNvPr>
          <p:cNvPicPr>
            <a:picLocks noChangeAspect="1"/>
          </p:cNvPicPr>
          <p:nvPr/>
        </p:nvPicPr>
        <p:blipFill>
          <a:blip r:embed="rId4"/>
          <a:stretch>
            <a:fillRect/>
          </a:stretch>
        </p:blipFill>
        <p:spPr>
          <a:xfrm>
            <a:off x="389701" y="1371600"/>
            <a:ext cx="3517941" cy="4556919"/>
          </a:xfrm>
          <a:prstGeom prst="rect">
            <a:avLst/>
          </a:prstGeom>
        </p:spPr>
      </p:pic>
      <p:pic>
        <p:nvPicPr>
          <p:cNvPr id="7" name="Picture 6">
            <a:extLst>
              <a:ext uri="{FF2B5EF4-FFF2-40B4-BE49-F238E27FC236}">
                <a16:creationId xmlns:a16="http://schemas.microsoft.com/office/drawing/2014/main" id="{98B3802B-F6BF-414C-97A3-4DB977B9DE07}"/>
              </a:ext>
            </a:extLst>
          </p:cNvPr>
          <p:cNvPicPr>
            <a:picLocks noChangeAspect="1"/>
          </p:cNvPicPr>
          <p:nvPr/>
        </p:nvPicPr>
        <p:blipFill>
          <a:blip r:embed="rId5"/>
          <a:stretch>
            <a:fillRect/>
          </a:stretch>
        </p:blipFill>
        <p:spPr>
          <a:xfrm>
            <a:off x="3823300" y="1511300"/>
            <a:ext cx="2161287" cy="2833687"/>
          </a:xfrm>
          <a:prstGeom prst="rect">
            <a:avLst/>
          </a:prstGeom>
        </p:spPr>
      </p:pic>
      <p:sp>
        <p:nvSpPr>
          <p:cNvPr id="9" name="TextBox 8">
            <a:extLst>
              <a:ext uri="{FF2B5EF4-FFF2-40B4-BE49-F238E27FC236}">
                <a16:creationId xmlns:a16="http://schemas.microsoft.com/office/drawing/2014/main" id="{2E57A077-193E-40C7-9196-E7AADB7169BF}"/>
              </a:ext>
            </a:extLst>
          </p:cNvPr>
          <p:cNvSpPr txBox="1"/>
          <p:nvPr/>
        </p:nvSpPr>
        <p:spPr>
          <a:xfrm>
            <a:off x="510033" y="6169708"/>
            <a:ext cx="4572000" cy="646331"/>
          </a:xfrm>
          <a:prstGeom prst="rect">
            <a:avLst/>
          </a:prstGeom>
          <a:noFill/>
        </p:spPr>
        <p:txBody>
          <a:bodyPr wrap="square">
            <a:spAutoFit/>
          </a:bodyPr>
          <a:lstStyle/>
          <a:p>
            <a:r>
              <a:rPr lang="en-GB" dirty="0"/>
              <a:t>Florence Mills, Roger Matthews and Lottie Gee in Shuffle Along, c. 1921-1922</a:t>
            </a:r>
          </a:p>
        </p:txBody>
      </p:sp>
    </p:spTree>
    <p:extLst>
      <p:ext uri="{BB962C8B-B14F-4D97-AF65-F5344CB8AC3E}">
        <p14:creationId xmlns:p14="http://schemas.microsoft.com/office/powerpoint/2010/main" val="1937130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536E-9F40-4031-A1A2-D0CA5468D735}"/>
              </a:ext>
            </a:extLst>
          </p:cNvPr>
          <p:cNvSpPr>
            <a:spLocks noGrp="1"/>
          </p:cNvSpPr>
          <p:nvPr>
            <p:ph type="title"/>
          </p:nvPr>
        </p:nvSpPr>
        <p:spPr>
          <a:xfrm>
            <a:off x="628650" y="18255"/>
            <a:ext cx="7886700" cy="1325563"/>
          </a:xfrm>
        </p:spPr>
        <p:txBody>
          <a:bodyPr>
            <a:normAutofit/>
          </a:bodyPr>
          <a:lstStyle/>
          <a:p>
            <a:pPr algn="ctr"/>
            <a:r>
              <a:rPr lang="en-GB" sz="3600" dirty="0">
                <a:solidFill>
                  <a:srgbClr val="FFFF00"/>
                </a:solidFill>
                <a:latin typeface="Cooper Black" panose="0208090404030B020404" pitchFamily="18" charset="0"/>
              </a:rPr>
              <a:t>Priestley’s Liverpool Journey</a:t>
            </a:r>
            <a:endParaRPr lang="en-GB" sz="3600" dirty="0"/>
          </a:p>
        </p:txBody>
      </p:sp>
      <p:sp>
        <p:nvSpPr>
          <p:cNvPr id="3" name="Content Placeholder 2">
            <a:extLst>
              <a:ext uri="{FF2B5EF4-FFF2-40B4-BE49-F238E27FC236}">
                <a16:creationId xmlns:a16="http://schemas.microsoft.com/office/drawing/2014/main" id="{F30BABC4-F22D-49AA-880B-3F2D7B5DE109}"/>
              </a:ext>
            </a:extLst>
          </p:cNvPr>
          <p:cNvSpPr>
            <a:spLocks noGrp="1"/>
          </p:cNvSpPr>
          <p:nvPr>
            <p:ph idx="1"/>
          </p:nvPr>
        </p:nvSpPr>
        <p:spPr>
          <a:xfrm>
            <a:off x="628650" y="1092200"/>
            <a:ext cx="7886700" cy="5551488"/>
          </a:xfrm>
        </p:spPr>
        <p:txBody>
          <a:bodyPr>
            <a:normAutofit fontScale="77500" lnSpcReduction="20000"/>
          </a:bodyPr>
          <a:lstStyle/>
          <a:p>
            <a:pPr marL="0" indent="0" algn="just">
              <a:buNone/>
            </a:pPr>
            <a:r>
              <a:rPr lang="en-GB" dirty="0"/>
              <a:t>The children with Chinese strains in them interested [the vicar] the most. Many of the boys, he said,  would probably go to China within a few years. An uncle  of one of them was now an important official in the Chinese  Republican Government; and he too had once been a boy in Liverpool and was now bitterly opposed to Britain and British influence because of the life he had once been compelled to lead in the slums of Pitt Street, Liverpool. It was  more than likely, he continued, that most of the little h***- c**** girls — those smiling exotic dolls — would, within a year or two of leaving school, become prostitutes, following the  female family tradition of the quarter. </a:t>
            </a:r>
          </a:p>
          <a:p>
            <a:pPr marL="0" indent="0" algn="just">
              <a:buNone/>
            </a:pPr>
            <a:r>
              <a:rPr lang="en-GB" dirty="0"/>
              <a:t>	</a:t>
            </a:r>
            <a:r>
              <a:rPr lang="en-GB" sz="3800" dirty="0">
                <a:solidFill>
                  <a:srgbClr val="FFFF00"/>
                </a:solidFill>
              </a:rPr>
              <a:t>I suggested that some  of them, especially those with negro blood in them, might  prove to have theatrical talent, like the “high </a:t>
            </a:r>
            <a:r>
              <a:rPr lang="en-GB" sz="3800" dirty="0" err="1">
                <a:solidFill>
                  <a:srgbClr val="FFFF00"/>
                </a:solidFill>
              </a:rPr>
              <a:t>yallers</a:t>
            </a:r>
            <a:r>
              <a:rPr lang="en-GB" sz="3800" dirty="0">
                <a:solidFill>
                  <a:srgbClr val="FFFF00"/>
                </a:solidFill>
              </a:rPr>
              <a:t>” [mixed race] of  Harlem; but he replied that in his experience they had never  shown any signs of possessing such talent. (But have they  ever been given a chance? I doubt it.)</a:t>
            </a:r>
            <a:endParaRPr lang="en-GB" dirty="0">
              <a:solidFill>
                <a:srgbClr val="FFFF00"/>
              </a:solidFill>
            </a:endParaRPr>
          </a:p>
        </p:txBody>
      </p:sp>
    </p:spTree>
    <p:extLst>
      <p:ext uri="{BB962C8B-B14F-4D97-AF65-F5344CB8AC3E}">
        <p14:creationId xmlns:p14="http://schemas.microsoft.com/office/powerpoint/2010/main" val="21857779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536E-9F40-4031-A1A2-D0CA5468D735}"/>
              </a:ext>
            </a:extLst>
          </p:cNvPr>
          <p:cNvSpPr>
            <a:spLocks noGrp="1"/>
          </p:cNvSpPr>
          <p:nvPr>
            <p:ph type="title"/>
          </p:nvPr>
        </p:nvSpPr>
        <p:spPr>
          <a:xfrm>
            <a:off x="628650" y="18255"/>
            <a:ext cx="7886700" cy="1325563"/>
          </a:xfrm>
        </p:spPr>
        <p:txBody>
          <a:bodyPr>
            <a:normAutofit/>
          </a:bodyPr>
          <a:lstStyle/>
          <a:p>
            <a:pPr algn="ctr"/>
            <a:r>
              <a:rPr lang="en-GB" sz="3600" dirty="0">
                <a:solidFill>
                  <a:srgbClr val="FFFF00"/>
                </a:solidFill>
                <a:latin typeface="Cooper Black" panose="0208090404030B020404" pitchFamily="18" charset="0"/>
              </a:rPr>
              <a:t>Priestley’s Liverpool Journey</a:t>
            </a:r>
            <a:endParaRPr lang="en-GB" sz="3600" dirty="0"/>
          </a:p>
        </p:txBody>
      </p:sp>
      <p:sp>
        <p:nvSpPr>
          <p:cNvPr id="3" name="Content Placeholder 2">
            <a:extLst>
              <a:ext uri="{FF2B5EF4-FFF2-40B4-BE49-F238E27FC236}">
                <a16:creationId xmlns:a16="http://schemas.microsoft.com/office/drawing/2014/main" id="{F30BABC4-F22D-49AA-880B-3F2D7B5DE109}"/>
              </a:ext>
            </a:extLst>
          </p:cNvPr>
          <p:cNvSpPr>
            <a:spLocks noGrp="1"/>
          </p:cNvSpPr>
          <p:nvPr>
            <p:ph idx="1"/>
          </p:nvPr>
        </p:nvSpPr>
        <p:spPr>
          <a:xfrm>
            <a:off x="628650" y="1092200"/>
            <a:ext cx="7886700" cy="4995863"/>
          </a:xfrm>
        </p:spPr>
        <p:txBody>
          <a:bodyPr>
            <a:normAutofit fontScale="92500" lnSpcReduction="20000"/>
          </a:bodyPr>
          <a:lstStyle/>
          <a:p>
            <a:pPr marL="0" indent="0" algn="just">
              <a:buNone/>
            </a:pPr>
            <a:r>
              <a:rPr lang="en-GB" dirty="0"/>
              <a:t>Looking at them, you did not think of the riff-raff of the  stokeholds </a:t>
            </a:r>
            <a:r>
              <a:rPr lang="en-GB" sz="2200" dirty="0"/>
              <a:t>[coal bunker of a ship] </a:t>
            </a:r>
            <a:r>
              <a:rPr lang="en-GB" dirty="0"/>
              <a:t>and the slatterns </a:t>
            </a:r>
            <a:r>
              <a:rPr lang="en-GB" sz="2200" dirty="0"/>
              <a:t>[‘untidy’ woman] </a:t>
            </a:r>
            <a:r>
              <a:rPr lang="en-GB" dirty="0"/>
              <a:t>of the slums who had served as  their parents: they seemed like the charming exotic fruits,  which indeed they were, of some profound anthropological experiment. (… [One] woman who had had four children  all by different fathers, probably all of different race, surely  deserves a subsidy from some anthropological research fund.) </a:t>
            </a:r>
          </a:p>
          <a:p>
            <a:pPr marL="0" indent="0" algn="just">
              <a:buNone/>
            </a:pPr>
            <a:r>
              <a:rPr lang="en-GB" dirty="0"/>
              <a:t>Perhaps we have been given a glimpse of the world of 2433,  by which time the various root races, now all members of a great world state, may have largely intermarried and interbred. … [But] </a:t>
            </a:r>
            <a:r>
              <a:rPr lang="en-GB" dirty="0">
                <a:solidFill>
                  <a:srgbClr val="FFFF00"/>
                </a:solidFill>
              </a:rPr>
              <a:t>We can only remind ourselves that while violent racial prejudices still exist, all the  dice are loaded against the children of mixed blood, the very circumstances of whose parentage have probably been unfortunate</a:t>
            </a:r>
            <a:r>
              <a:rPr lang="en-GB" dirty="0"/>
              <a:t>.</a:t>
            </a:r>
          </a:p>
        </p:txBody>
      </p:sp>
    </p:spTree>
    <p:extLst>
      <p:ext uri="{BB962C8B-B14F-4D97-AF65-F5344CB8AC3E}">
        <p14:creationId xmlns:p14="http://schemas.microsoft.com/office/powerpoint/2010/main" val="18008253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536E-9F40-4031-A1A2-D0CA5468D735}"/>
              </a:ext>
            </a:extLst>
          </p:cNvPr>
          <p:cNvSpPr>
            <a:spLocks noGrp="1"/>
          </p:cNvSpPr>
          <p:nvPr>
            <p:ph type="title"/>
          </p:nvPr>
        </p:nvSpPr>
        <p:spPr>
          <a:xfrm>
            <a:off x="628650" y="18255"/>
            <a:ext cx="7886700" cy="1325563"/>
          </a:xfrm>
        </p:spPr>
        <p:txBody>
          <a:bodyPr>
            <a:normAutofit/>
          </a:bodyPr>
          <a:lstStyle/>
          <a:p>
            <a:pPr algn="ctr"/>
            <a:r>
              <a:rPr lang="en-GB" sz="3600" dirty="0">
                <a:solidFill>
                  <a:srgbClr val="FFFF00"/>
                </a:solidFill>
                <a:latin typeface="Cooper Black" panose="0208090404030B020404" pitchFamily="18" charset="0"/>
              </a:rPr>
              <a:t>Priestley’s Liverpool Journey</a:t>
            </a:r>
            <a:endParaRPr lang="en-GB" sz="3600" dirty="0"/>
          </a:p>
        </p:txBody>
      </p:sp>
      <p:sp>
        <p:nvSpPr>
          <p:cNvPr id="3" name="Content Placeholder 2">
            <a:extLst>
              <a:ext uri="{FF2B5EF4-FFF2-40B4-BE49-F238E27FC236}">
                <a16:creationId xmlns:a16="http://schemas.microsoft.com/office/drawing/2014/main" id="{F30BABC4-F22D-49AA-880B-3F2D7B5DE109}"/>
              </a:ext>
            </a:extLst>
          </p:cNvPr>
          <p:cNvSpPr>
            <a:spLocks noGrp="1"/>
          </p:cNvSpPr>
          <p:nvPr>
            <p:ph idx="1"/>
          </p:nvPr>
        </p:nvSpPr>
        <p:spPr>
          <a:xfrm>
            <a:off x="628650" y="1092200"/>
            <a:ext cx="7886700" cy="5494338"/>
          </a:xfrm>
        </p:spPr>
        <p:txBody>
          <a:bodyPr>
            <a:normAutofit fontScale="92500" lnSpcReduction="20000"/>
          </a:bodyPr>
          <a:lstStyle/>
          <a:p>
            <a:pPr marL="0" indent="0" algn="just">
              <a:buNone/>
            </a:pPr>
            <a:r>
              <a:rPr lang="en-GB" dirty="0"/>
              <a:t>The children with Chinese strains in them interested [the vicar] the most. Many of the boys, he said,  would probably go to China within a few years. </a:t>
            </a:r>
            <a:r>
              <a:rPr lang="en-GB" dirty="0">
                <a:solidFill>
                  <a:srgbClr val="FFFF00"/>
                </a:solidFill>
              </a:rPr>
              <a:t>An uncle of one of them was now an important official in the Chinese  Republican Government; and he too had once been a boy in Liverpool and was now bitterly opposed to Britain and British influence because of the life he had once been compelled to lead in the slums of Pitt Street, Liverpool</a:t>
            </a:r>
            <a:r>
              <a:rPr lang="en-GB" dirty="0"/>
              <a:t>. </a:t>
            </a:r>
          </a:p>
          <a:p>
            <a:pPr marL="0" indent="0" algn="just">
              <a:buNone/>
            </a:pPr>
            <a:r>
              <a:rPr lang="en-GB" dirty="0"/>
              <a:t>	… I wish it were possible to learn what happens to all these quaint  children, where they go, what they do, what manner of men  and women they turn into. </a:t>
            </a:r>
            <a:r>
              <a:rPr lang="en-GB" dirty="0">
                <a:solidFill>
                  <a:srgbClr val="FFFF00"/>
                </a:solidFill>
              </a:rPr>
              <a:t>Will some of them, after extraordinary adventures and vicissitudes, be found, years hence,  negotiating with us in China and defying us in Africa,  inspired by memories of England that do not extend beyond tenements and dark streets in a dock-side slum? </a:t>
            </a:r>
          </a:p>
        </p:txBody>
      </p:sp>
    </p:spTree>
    <p:extLst>
      <p:ext uri="{BB962C8B-B14F-4D97-AF65-F5344CB8AC3E}">
        <p14:creationId xmlns:p14="http://schemas.microsoft.com/office/powerpoint/2010/main" val="168462898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E6E6048-D902-4432-90CF-E1CEED7C7944}"/>
              </a:ext>
            </a:extLst>
          </p:cNvPr>
          <p:cNvPicPr>
            <a:picLocks noChangeAspect="1"/>
          </p:cNvPicPr>
          <p:nvPr/>
        </p:nvPicPr>
        <p:blipFill>
          <a:blip r:embed="rId3"/>
          <a:stretch>
            <a:fillRect/>
          </a:stretch>
        </p:blipFill>
        <p:spPr>
          <a:xfrm>
            <a:off x="3000375" y="3314700"/>
            <a:ext cx="6143625" cy="3543300"/>
          </a:xfrm>
          <a:prstGeom prst="rect">
            <a:avLst/>
          </a:prstGeom>
        </p:spPr>
      </p:pic>
      <p:sp>
        <p:nvSpPr>
          <p:cNvPr id="3" name="Content Placeholder 2">
            <a:extLst>
              <a:ext uri="{FF2B5EF4-FFF2-40B4-BE49-F238E27FC236}">
                <a16:creationId xmlns:a16="http://schemas.microsoft.com/office/drawing/2014/main" id="{E8134FFE-AFFF-4091-B67F-7016135693F8}"/>
              </a:ext>
            </a:extLst>
          </p:cNvPr>
          <p:cNvSpPr>
            <a:spLocks noGrp="1"/>
          </p:cNvSpPr>
          <p:nvPr>
            <p:ph idx="1"/>
          </p:nvPr>
        </p:nvSpPr>
        <p:spPr>
          <a:xfrm flipH="1">
            <a:off x="-2247900" y="5924549"/>
            <a:ext cx="2876550" cy="252413"/>
          </a:xfrm>
        </p:spPr>
        <p:txBody>
          <a:bodyPr>
            <a:normAutofit fontScale="47500" lnSpcReduction="20000"/>
          </a:bodyPr>
          <a:lstStyle/>
          <a:p>
            <a:endParaRPr lang="en-GB" dirty="0"/>
          </a:p>
        </p:txBody>
      </p:sp>
      <p:pic>
        <p:nvPicPr>
          <p:cNvPr id="5" name="Picture 4">
            <a:extLst>
              <a:ext uri="{FF2B5EF4-FFF2-40B4-BE49-F238E27FC236}">
                <a16:creationId xmlns:a16="http://schemas.microsoft.com/office/drawing/2014/main" id="{50160EF1-F4B8-492C-9C98-1787750E08B7}"/>
              </a:ext>
            </a:extLst>
          </p:cNvPr>
          <p:cNvPicPr>
            <a:picLocks noChangeAspect="1"/>
          </p:cNvPicPr>
          <p:nvPr/>
        </p:nvPicPr>
        <p:blipFill>
          <a:blip r:embed="rId4"/>
          <a:stretch>
            <a:fillRect/>
          </a:stretch>
        </p:blipFill>
        <p:spPr>
          <a:xfrm>
            <a:off x="-78287" y="56421"/>
            <a:ext cx="4987730" cy="3545964"/>
          </a:xfrm>
          <a:prstGeom prst="rect">
            <a:avLst/>
          </a:prstGeom>
        </p:spPr>
      </p:pic>
      <p:sp>
        <p:nvSpPr>
          <p:cNvPr id="6" name="Rectangle 5">
            <a:extLst>
              <a:ext uri="{FF2B5EF4-FFF2-40B4-BE49-F238E27FC236}">
                <a16:creationId xmlns:a16="http://schemas.microsoft.com/office/drawing/2014/main" id="{ECE123A7-B7F0-41C9-AD2C-477F8132DBA5}"/>
              </a:ext>
            </a:extLst>
          </p:cNvPr>
          <p:cNvSpPr/>
          <p:nvPr/>
        </p:nvSpPr>
        <p:spPr>
          <a:xfrm>
            <a:off x="373856" y="4145637"/>
            <a:ext cx="2428875" cy="1754326"/>
          </a:xfrm>
          <a:prstGeom prst="rect">
            <a:avLst/>
          </a:prstGeom>
        </p:spPr>
        <p:txBody>
          <a:bodyPr wrap="square">
            <a:spAutoFit/>
          </a:bodyPr>
          <a:lstStyle/>
          <a:p>
            <a:r>
              <a:rPr lang="en-GB" dirty="0"/>
              <a:t>George </a:t>
            </a:r>
            <a:r>
              <a:rPr lang="en-GB" dirty="0" err="1"/>
              <a:t>Padmore</a:t>
            </a:r>
            <a:r>
              <a:rPr lang="en-GB" dirty="0"/>
              <a:t> at the Independent Labour Party Summer School, Letchworth, 1938; CLR James at Speakers Corner, Hyde Pak</a:t>
            </a:r>
          </a:p>
        </p:txBody>
      </p:sp>
      <p:pic>
        <p:nvPicPr>
          <p:cNvPr id="4" name="Picture 3">
            <a:extLst>
              <a:ext uri="{FF2B5EF4-FFF2-40B4-BE49-F238E27FC236}">
                <a16:creationId xmlns:a16="http://schemas.microsoft.com/office/drawing/2014/main" id="{429BCF6C-723C-4316-9553-A113EDDCA3CB}"/>
              </a:ext>
            </a:extLst>
          </p:cNvPr>
          <p:cNvPicPr>
            <a:picLocks noChangeAspect="1"/>
          </p:cNvPicPr>
          <p:nvPr/>
        </p:nvPicPr>
        <p:blipFill>
          <a:blip r:embed="rId5"/>
          <a:stretch>
            <a:fillRect/>
          </a:stretch>
        </p:blipFill>
        <p:spPr>
          <a:xfrm>
            <a:off x="6827886" y="1164431"/>
            <a:ext cx="2143125" cy="2143125"/>
          </a:xfrm>
          <a:prstGeom prst="rect">
            <a:avLst/>
          </a:prstGeom>
        </p:spPr>
      </p:pic>
      <p:sp>
        <p:nvSpPr>
          <p:cNvPr id="8" name="Rectangle 7">
            <a:extLst>
              <a:ext uri="{FF2B5EF4-FFF2-40B4-BE49-F238E27FC236}">
                <a16:creationId xmlns:a16="http://schemas.microsoft.com/office/drawing/2014/main" id="{C57C0F53-6813-4263-8174-BE5A009433F9}"/>
              </a:ext>
            </a:extLst>
          </p:cNvPr>
          <p:cNvSpPr/>
          <p:nvPr/>
        </p:nvSpPr>
        <p:spPr>
          <a:xfrm>
            <a:off x="5505745" y="1889298"/>
            <a:ext cx="1149153" cy="1477328"/>
          </a:xfrm>
          <a:prstGeom prst="rect">
            <a:avLst/>
          </a:prstGeom>
        </p:spPr>
        <p:txBody>
          <a:bodyPr wrap="square">
            <a:spAutoFit/>
          </a:bodyPr>
          <a:lstStyle/>
          <a:p>
            <a:r>
              <a:rPr lang="en-GB" dirty="0"/>
              <a:t>Kwame Nkrumah, </a:t>
            </a:r>
            <a:r>
              <a:rPr lang="en-GB" dirty="0" err="1"/>
              <a:t>Phd</a:t>
            </a:r>
            <a:r>
              <a:rPr lang="en-GB" dirty="0"/>
              <a:t> student at LSE </a:t>
            </a:r>
          </a:p>
        </p:txBody>
      </p:sp>
      <p:sp>
        <p:nvSpPr>
          <p:cNvPr id="10" name="Title 9">
            <a:extLst>
              <a:ext uri="{FF2B5EF4-FFF2-40B4-BE49-F238E27FC236}">
                <a16:creationId xmlns:a16="http://schemas.microsoft.com/office/drawing/2014/main" id="{E44293C6-6906-4904-B205-BAE795809EA8}"/>
              </a:ext>
            </a:extLst>
          </p:cNvPr>
          <p:cNvSpPr>
            <a:spLocks noGrp="1"/>
          </p:cNvSpPr>
          <p:nvPr>
            <p:ph type="title"/>
          </p:nvPr>
        </p:nvSpPr>
        <p:spPr/>
        <p:txBody>
          <a:bodyPr/>
          <a:lstStyle/>
          <a:p>
            <a:endParaRPr lang="en-GB"/>
          </a:p>
        </p:txBody>
      </p:sp>
      <p:sp>
        <p:nvSpPr>
          <p:cNvPr id="11" name="Title 1">
            <a:extLst>
              <a:ext uri="{FF2B5EF4-FFF2-40B4-BE49-F238E27FC236}">
                <a16:creationId xmlns:a16="http://schemas.microsoft.com/office/drawing/2014/main" id="{4D126464-E6E9-4B36-9E0E-44ED4CC63023}"/>
              </a:ext>
            </a:extLst>
          </p:cNvPr>
          <p:cNvSpPr txBox="1">
            <a:spLocks/>
          </p:cNvSpPr>
          <p:nvPr/>
        </p:nvSpPr>
        <p:spPr>
          <a:xfrm>
            <a:off x="4043362" y="56421"/>
            <a:ext cx="5100639" cy="1100867"/>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atin typeface="Cooper Black" panose="0208090404030B020404" pitchFamily="18" charset="0"/>
              </a:rPr>
              <a:t>Anticolonialism</a:t>
            </a:r>
            <a:endParaRPr lang="en-GB" dirty="0">
              <a:latin typeface="Cooper Black" panose="0208090404030B020404" pitchFamily="18" charset="0"/>
            </a:endParaRPr>
          </a:p>
        </p:txBody>
      </p:sp>
    </p:spTree>
    <p:extLst>
      <p:ext uri="{BB962C8B-B14F-4D97-AF65-F5344CB8AC3E}">
        <p14:creationId xmlns:p14="http://schemas.microsoft.com/office/powerpoint/2010/main" val="28788740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28BE1-A8E8-4FEC-B6BB-D8691109E95B}"/>
              </a:ext>
            </a:extLst>
          </p:cNvPr>
          <p:cNvSpPr>
            <a:spLocks noGrp="1"/>
          </p:cNvSpPr>
          <p:nvPr>
            <p:ph type="title"/>
          </p:nvPr>
        </p:nvSpPr>
        <p:spPr>
          <a:xfrm>
            <a:off x="142876" y="152402"/>
            <a:ext cx="9001124" cy="1325563"/>
          </a:xfrm>
        </p:spPr>
        <p:txBody>
          <a:bodyPr>
            <a:normAutofit fontScale="90000"/>
          </a:bodyPr>
          <a:lstStyle/>
          <a:p>
            <a:r>
              <a:rPr lang="en-GB" dirty="0">
                <a:latin typeface="Cooper Black" panose="0208090404030B020404" pitchFamily="18" charset="0"/>
              </a:rPr>
              <a:t>Anticolonialism</a:t>
            </a:r>
            <a:br>
              <a:rPr lang="en-GB" dirty="0">
                <a:latin typeface="Cooper Black" panose="0208090404030B020404" pitchFamily="18" charset="0"/>
              </a:rPr>
            </a:br>
            <a:r>
              <a:rPr lang="en-GB" sz="3600" dirty="0">
                <a:latin typeface="Cooper Black" panose="0208090404030B020404" pitchFamily="18" charset="0"/>
              </a:rPr>
              <a:t>West African Students Union est. 1925</a:t>
            </a:r>
            <a:endParaRPr lang="en-GB" dirty="0">
              <a:latin typeface="Cooper Black" panose="0208090404030B020404" pitchFamily="18" charset="0"/>
            </a:endParaRPr>
          </a:p>
        </p:txBody>
      </p:sp>
      <p:pic>
        <p:nvPicPr>
          <p:cNvPr id="4" name="Content Placeholder 3">
            <a:extLst>
              <a:ext uri="{FF2B5EF4-FFF2-40B4-BE49-F238E27FC236}">
                <a16:creationId xmlns:a16="http://schemas.microsoft.com/office/drawing/2014/main" id="{6497BA74-4AB0-42C1-A50D-BFC161318E22}"/>
              </a:ext>
            </a:extLst>
          </p:cNvPr>
          <p:cNvPicPr>
            <a:picLocks noGrp="1" noChangeAspect="1"/>
          </p:cNvPicPr>
          <p:nvPr>
            <p:ph idx="1"/>
          </p:nvPr>
        </p:nvPicPr>
        <p:blipFill>
          <a:blip r:embed="rId3"/>
          <a:stretch>
            <a:fillRect/>
          </a:stretch>
        </p:blipFill>
        <p:spPr>
          <a:xfrm>
            <a:off x="142876" y="1477965"/>
            <a:ext cx="2583410" cy="3924299"/>
          </a:xfrm>
          <a:prstGeom prst="rect">
            <a:avLst/>
          </a:prstGeom>
        </p:spPr>
      </p:pic>
      <p:pic>
        <p:nvPicPr>
          <p:cNvPr id="5" name="Picture 4">
            <a:extLst>
              <a:ext uri="{FF2B5EF4-FFF2-40B4-BE49-F238E27FC236}">
                <a16:creationId xmlns:a16="http://schemas.microsoft.com/office/drawing/2014/main" id="{4DCE6EB0-16E9-4CB4-9B0D-B4C22D4BC875}"/>
              </a:ext>
            </a:extLst>
          </p:cNvPr>
          <p:cNvPicPr>
            <a:picLocks noChangeAspect="1"/>
          </p:cNvPicPr>
          <p:nvPr/>
        </p:nvPicPr>
        <p:blipFill>
          <a:blip r:embed="rId4"/>
          <a:stretch>
            <a:fillRect/>
          </a:stretch>
        </p:blipFill>
        <p:spPr>
          <a:xfrm>
            <a:off x="2857499" y="1477965"/>
            <a:ext cx="3019425" cy="3623310"/>
          </a:xfrm>
          <a:prstGeom prst="rect">
            <a:avLst/>
          </a:prstGeom>
        </p:spPr>
      </p:pic>
      <p:sp>
        <p:nvSpPr>
          <p:cNvPr id="7" name="TextBox 6">
            <a:extLst>
              <a:ext uri="{FF2B5EF4-FFF2-40B4-BE49-F238E27FC236}">
                <a16:creationId xmlns:a16="http://schemas.microsoft.com/office/drawing/2014/main" id="{3EC24B63-47A4-4079-9FCB-6EB13AB3E31D}"/>
              </a:ext>
            </a:extLst>
          </p:cNvPr>
          <p:cNvSpPr txBox="1"/>
          <p:nvPr/>
        </p:nvSpPr>
        <p:spPr>
          <a:xfrm>
            <a:off x="6224587" y="1477965"/>
            <a:ext cx="2571750" cy="1569660"/>
          </a:xfrm>
          <a:prstGeom prst="rect">
            <a:avLst/>
          </a:prstGeom>
          <a:noFill/>
        </p:spPr>
        <p:txBody>
          <a:bodyPr wrap="square">
            <a:spAutoFit/>
          </a:bodyPr>
          <a:lstStyle/>
          <a:p>
            <a:r>
              <a:rPr lang="en-GB" sz="1600" dirty="0"/>
              <a:t>Kwame Nkrumah greeted by drummer Alf Payne (left) and Nigerian activist </a:t>
            </a:r>
            <a:r>
              <a:rPr lang="en-GB" sz="1600" dirty="0" err="1"/>
              <a:t>Ladipo</a:t>
            </a:r>
            <a:r>
              <a:rPr lang="en-GB" sz="1600" dirty="0"/>
              <a:t> </a:t>
            </a:r>
            <a:r>
              <a:rPr lang="en-GB" sz="1600" dirty="0" err="1"/>
              <a:t>Solanke</a:t>
            </a:r>
            <a:r>
              <a:rPr lang="en-GB" sz="1600" dirty="0"/>
              <a:t> (right) at a meeting of the West African Students Union in London in 1951</a:t>
            </a:r>
          </a:p>
        </p:txBody>
      </p:sp>
      <p:pic>
        <p:nvPicPr>
          <p:cNvPr id="8" name="Picture 7">
            <a:extLst>
              <a:ext uri="{FF2B5EF4-FFF2-40B4-BE49-F238E27FC236}">
                <a16:creationId xmlns:a16="http://schemas.microsoft.com/office/drawing/2014/main" id="{1295CA00-21EC-4E85-8E59-EC383CC79C09}"/>
              </a:ext>
            </a:extLst>
          </p:cNvPr>
          <p:cNvPicPr>
            <a:picLocks noChangeAspect="1"/>
          </p:cNvPicPr>
          <p:nvPr/>
        </p:nvPicPr>
        <p:blipFill>
          <a:blip r:embed="rId5"/>
          <a:stretch>
            <a:fillRect/>
          </a:stretch>
        </p:blipFill>
        <p:spPr>
          <a:xfrm>
            <a:off x="6572250" y="3264774"/>
            <a:ext cx="2571749" cy="3440823"/>
          </a:xfrm>
          <a:prstGeom prst="rect">
            <a:avLst/>
          </a:prstGeom>
        </p:spPr>
      </p:pic>
      <p:sp>
        <p:nvSpPr>
          <p:cNvPr id="10" name="TextBox 9">
            <a:extLst>
              <a:ext uri="{FF2B5EF4-FFF2-40B4-BE49-F238E27FC236}">
                <a16:creationId xmlns:a16="http://schemas.microsoft.com/office/drawing/2014/main" id="{5A4544DE-4089-4A1F-BE18-CC721E714A27}"/>
              </a:ext>
            </a:extLst>
          </p:cNvPr>
          <p:cNvSpPr txBox="1"/>
          <p:nvPr/>
        </p:nvSpPr>
        <p:spPr>
          <a:xfrm>
            <a:off x="5291136" y="5228269"/>
            <a:ext cx="1171575" cy="1477328"/>
          </a:xfrm>
          <a:prstGeom prst="rect">
            <a:avLst/>
          </a:prstGeom>
          <a:noFill/>
        </p:spPr>
        <p:txBody>
          <a:bodyPr wrap="square">
            <a:spAutoFit/>
          </a:bodyPr>
          <a:lstStyle/>
          <a:p>
            <a:r>
              <a:rPr lang="en-GB" dirty="0"/>
              <a:t>Jomo Kenyatta in Russell Square, London</a:t>
            </a:r>
          </a:p>
        </p:txBody>
      </p:sp>
    </p:spTree>
    <p:extLst>
      <p:ext uri="{BB962C8B-B14F-4D97-AF65-F5344CB8AC3E}">
        <p14:creationId xmlns:p14="http://schemas.microsoft.com/office/powerpoint/2010/main" val="38720162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3"/>
          <a:srcRect l="-1462" t="-44964" r="-731" b="49451"/>
          <a:stretch/>
        </p:blipFill>
        <p:spPr>
          <a:xfrm>
            <a:off x="0" y="-3706343"/>
            <a:ext cx="6381750" cy="7711772"/>
          </a:xfrm>
          <a:prstGeom prst="rect">
            <a:avLst/>
          </a:prstGeom>
        </p:spPr>
      </p:pic>
      <p:sp>
        <p:nvSpPr>
          <p:cNvPr id="7" name="Rectangle 6"/>
          <p:cNvSpPr/>
          <p:nvPr/>
        </p:nvSpPr>
        <p:spPr>
          <a:xfrm>
            <a:off x="0" y="3818157"/>
            <a:ext cx="9144000" cy="2881467"/>
          </a:xfrm>
          <a:prstGeom prst="rect">
            <a:avLst/>
          </a:prstGeom>
        </p:spPr>
        <p:txBody>
          <a:bodyPr wrap="square" lIns="360000" tIns="360000" rIns="360000" bIns="360000">
            <a:spAutoFit/>
          </a:bodyPr>
          <a:lstStyle/>
          <a:p>
            <a:r>
              <a:rPr lang="en-GB" sz="2800" dirty="0">
                <a:latin typeface="Cooper Black" panose="0208090404030B020404" pitchFamily="18" charset="0"/>
              </a:rPr>
              <a:t>5</a:t>
            </a:r>
            <a:r>
              <a:rPr lang="en-GB" sz="2800" baseline="30000" dirty="0">
                <a:latin typeface="Cooper Black" panose="0208090404030B020404" pitchFamily="18" charset="0"/>
              </a:rPr>
              <a:t>th</a:t>
            </a:r>
            <a:r>
              <a:rPr lang="en-GB" sz="2800" dirty="0">
                <a:latin typeface="Cooper Black" panose="0208090404030B020404" pitchFamily="18" charset="0"/>
              </a:rPr>
              <a:t> Pan-African Congress:</a:t>
            </a:r>
            <a:endParaRPr lang="en-GB" sz="2800" dirty="0"/>
          </a:p>
          <a:p>
            <a:pPr marL="457200" indent="-457200">
              <a:buFont typeface="Arial" panose="020B0604020202020204" pitchFamily="34" charset="0"/>
              <a:buChar char="•"/>
            </a:pPr>
            <a:r>
              <a:rPr lang="en-GB" sz="2800" dirty="0"/>
              <a:t>Organised by Trinidadian pan-Africanist </a:t>
            </a:r>
            <a:r>
              <a:rPr lang="en-GB" sz="2800" b="1" dirty="0"/>
              <a:t>George </a:t>
            </a:r>
            <a:r>
              <a:rPr lang="en-GB" sz="2800" b="1" dirty="0" err="1"/>
              <a:t>Padmore</a:t>
            </a:r>
            <a:r>
              <a:rPr lang="en-GB" sz="2800" b="1" dirty="0"/>
              <a:t> </a:t>
            </a:r>
            <a:r>
              <a:rPr lang="en-GB" sz="2800" dirty="0"/>
              <a:t>(1903–1959) and </a:t>
            </a:r>
            <a:r>
              <a:rPr lang="en-GB" sz="2800" b="1" dirty="0"/>
              <a:t>Kwame Nkrumah</a:t>
            </a:r>
            <a:r>
              <a:rPr lang="en-GB" sz="2800" dirty="0"/>
              <a:t> (1912–1972) – 1</a:t>
            </a:r>
            <a:r>
              <a:rPr lang="en-GB" sz="2800" baseline="30000" dirty="0"/>
              <a:t>st</a:t>
            </a:r>
            <a:r>
              <a:rPr lang="en-GB" sz="2800" dirty="0"/>
              <a:t> Prime Minister (1957–1960) &amp; President (1960–1966) of independent Ghana</a:t>
            </a:r>
          </a:p>
        </p:txBody>
      </p:sp>
      <p:sp>
        <p:nvSpPr>
          <p:cNvPr id="9" name="Rectangle 8"/>
          <p:cNvSpPr/>
          <p:nvPr/>
        </p:nvSpPr>
        <p:spPr>
          <a:xfrm>
            <a:off x="7865657" y="3171826"/>
            <a:ext cx="1186383" cy="646331"/>
          </a:xfrm>
          <a:prstGeom prst="rect">
            <a:avLst/>
          </a:prstGeom>
        </p:spPr>
        <p:txBody>
          <a:bodyPr wrap="square">
            <a:spAutoFit/>
          </a:bodyPr>
          <a:lstStyle/>
          <a:p>
            <a:pPr algn="ctr"/>
            <a:r>
              <a:rPr lang="en-GB" dirty="0"/>
              <a:t>George </a:t>
            </a:r>
            <a:r>
              <a:rPr lang="en-GB" dirty="0" err="1"/>
              <a:t>Padmore</a:t>
            </a:r>
            <a:endParaRPr lang="en-GB" dirty="0"/>
          </a:p>
        </p:txBody>
      </p:sp>
      <p:pic>
        <p:nvPicPr>
          <p:cNvPr id="10" name="Picture 9"/>
          <p:cNvPicPr>
            <a:picLocks noChangeAspect="1"/>
          </p:cNvPicPr>
          <p:nvPr/>
        </p:nvPicPr>
        <p:blipFill>
          <a:blip r:embed="rId4"/>
          <a:stretch>
            <a:fillRect/>
          </a:stretch>
        </p:blipFill>
        <p:spPr>
          <a:xfrm>
            <a:off x="6574386" y="0"/>
            <a:ext cx="2477655" cy="3171825"/>
          </a:xfrm>
          <a:prstGeom prst="rect">
            <a:avLst/>
          </a:prstGeom>
        </p:spPr>
      </p:pic>
      <p:sp>
        <p:nvSpPr>
          <p:cNvPr id="11" name="Rectangle 10"/>
          <p:cNvSpPr/>
          <p:nvPr/>
        </p:nvSpPr>
        <p:spPr>
          <a:xfrm>
            <a:off x="6381750" y="489561"/>
            <a:ext cx="1149153" cy="646331"/>
          </a:xfrm>
          <a:prstGeom prst="rect">
            <a:avLst/>
          </a:prstGeom>
        </p:spPr>
        <p:txBody>
          <a:bodyPr wrap="square">
            <a:spAutoFit/>
          </a:bodyPr>
          <a:lstStyle/>
          <a:p>
            <a:r>
              <a:rPr lang="en-GB" dirty="0"/>
              <a:t>Kwame Nkrumah </a:t>
            </a:r>
          </a:p>
        </p:txBody>
      </p:sp>
      <p:pic>
        <p:nvPicPr>
          <p:cNvPr id="12" name="Picture 11"/>
          <p:cNvPicPr>
            <a:picLocks noChangeAspect="1"/>
          </p:cNvPicPr>
          <p:nvPr/>
        </p:nvPicPr>
        <p:blipFill>
          <a:blip r:embed="rId5"/>
          <a:stretch>
            <a:fillRect/>
          </a:stretch>
        </p:blipFill>
        <p:spPr>
          <a:xfrm>
            <a:off x="6347777" y="1633977"/>
            <a:ext cx="1325245" cy="2349298"/>
          </a:xfrm>
          <a:prstGeom prst="rect">
            <a:avLst/>
          </a:prstGeom>
        </p:spPr>
      </p:pic>
    </p:spTree>
    <p:extLst>
      <p:ext uri="{BB962C8B-B14F-4D97-AF65-F5344CB8AC3E}">
        <p14:creationId xmlns:p14="http://schemas.microsoft.com/office/powerpoint/2010/main" val="35589992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a:srcRect l="-1462" t="-44964" r="-731" b="49451"/>
          <a:stretch/>
        </p:blipFill>
        <p:spPr>
          <a:xfrm>
            <a:off x="0" y="-3706343"/>
            <a:ext cx="6381750" cy="7711772"/>
          </a:xfrm>
          <a:prstGeom prst="rect">
            <a:avLst/>
          </a:prstGeom>
        </p:spPr>
      </p:pic>
      <p:sp>
        <p:nvSpPr>
          <p:cNvPr id="7" name="Rectangle 6"/>
          <p:cNvSpPr/>
          <p:nvPr/>
        </p:nvSpPr>
        <p:spPr>
          <a:xfrm>
            <a:off x="0" y="4005429"/>
            <a:ext cx="9144000" cy="3220021"/>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r>
              <a:rPr lang="en-GB" dirty="0">
                <a:hlinkClick r:id="rId4"/>
              </a:rPr>
              <a:t>Delegates</a:t>
            </a:r>
            <a:r>
              <a:rPr lang="en-GB" dirty="0"/>
              <a:t> included </a:t>
            </a:r>
            <a:r>
              <a:rPr lang="en-GB" b="1" dirty="0"/>
              <a:t>Jomo Kenyatta </a:t>
            </a:r>
            <a:r>
              <a:rPr lang="en-GB" dirty="0"/>
              <a:t>(c.1897–1978), 1</a:t>
            </a:r>
            <a:r>
              <a:rPr lang="en-GB" baseline="30000" dirty="0"/>
              <a:t>st</a:t>
            </a:r>
            <a:r>
              <a:rPr lang="en-GB" dirty="0"/>
              <a:t> PM (1963–1964) &amp; President (1964–1978) of Kenya; </a:t>
            </a:r>
            <a:r>
              <a:rPr lang="en-GB" b="1" dirty="0"/>
              <a:t>Hastings Banda </a:t>
            </a:r>
            <a:r>
              <a:rPr lang="en-GB" dirty="0"/>
              <a:t>(1898–1997), 1</a:t>
            </a:r>
            <a:r>
              <a:rPr lang="en-GB" baseline="30000" dirty="0"/>
              <a:t>st</a:t>
            </a:r>
            <a:r>
              <a:rPr lang="en-GB" dirty="0"/>
              <a:t> PM (1964–1966) &amp; President of Malawi (1966–1994); Nigerian statesmen </a:t>
            </a:r>
            <a:r>
              <a:rPr lang="en-GB" b="1" dirty="0"/>
              <a:t>Jaja </a:t>
            </a:r>
            <a:r>
              <a:rPr lang="en-GB" b="1" dirty="0" err="1"/>
              <a:t>Wachuku</a:t>
            </a:r>
            <a:r>
              <a:rPr lang="en-GB" b="1" dirty="0"/>
              <a:t> </a:t>
            </a:r>
            <a:r>
              <a:rPr lang="en-GB" dirty="0"/>
              <a:t>(1918–1996) &amp; </a:t>
            </a:r>
            <a:r>
              <a:rPr lang="en-GB" b="1" dirty="0"/>
              <a:t>Obafemi Awolowo </a:t>
            </a:r>
            <a:r>
              <a:rPr lang="en-GB" dirty="0"/>
              <a:t>(1909–1987); </a:t>
            </a:r>
            <a:r>
              <a:rPr lang="en-GB" b="1" dirty="0"/>
              <a:t>Wallace Johnson</a:t>
            </a:r>
            <a:r>
              <a:rPr lang="en-GB" dirty="0"/>
              <a:t> (c. 1894–1965), </a:t>
            </a:r>
            <a:r>
              <a:rPr lang="en-GB" dirty="0" err="1"/>
              <a:t>Sierre</a:t>
            </a:r>
            <a:r>
              <a:rPr lang="en-GB" dirty="0"/>
              <a:t> Leone workers’ leader; </a:t>
            </a:r>
            <a:r>
              <a:rPr lang="en-GB" b="1" dirty="0"/>
              <a:t>WEB Du Bois</a:t>
            </a:r>
            <a:r>
              <a:rPr lang="en-GB" dirty="0"/>
              <a:t>; </a:t>
            </a:r>
            <a:r>
              <a:rPr lang="en-GB" b="1" dirty="0"/>
              <a:t>Amy Jacques Garvey </a:t>
            </a:r>
            <a:r>
              <a:rPr lang="en-GB" dirty="0"/>
              <a:t>(1895–1977), leader of Universal Negro Improvement Association; </a:t>
            </a:r>
            <a:r>
              <a:rPr lang="en-GB" b="1" dirty="0"/>
              <a:t>T. </a:t>
            </a:r>
            <a:r>
              <a:rPr lang="en-GB" b="1" dirty="0" err="1"/>
              <a:t>Ras</a:t>
            </a:r>
            <a:r>
              <a:rPr lang="en-GB" b="1" dirty="0"/>
              <a:t> Makonnen </a:t>
            </a:r>
            <a:r>
              <a:rPr lang="en-GB" dirty="0"/>
              <a:t>(1909–1983), Guyanese-born Pan-Africanist); representatives of </a:t>
            </a:r>
            <a:r>
              <a:rPr lang="en-GB" b="1" dirty="0"/>
              <a:t>worker, welfare &amp; student organisations </a:t>
            </a:r>
            <a:r>
              <a:rPr lang="en-GB" dirty="0"/>
              <a:t>from Liverpool, Cardiff, Manchester, Birmingham, Edinburgh, London, Dublin</a:t>
            </a:r>
          </a:p>
          <a:p>
            <a:pPr marL="285750" indent="-285750">
              <a:buFont typeface="Arial" panose="020B0604020202020204" pitchFamily="34" charset="0"/>
              <a:buChar char="•"/>
            </a:pPr>
            <a:endParaRPr lang="en-GB" dirty="0"/>
          </a:p>
        </p:txBody>
      </p:sp>
      <p:sp>
        <p:nvSpPr>
          <p:cNvPr id="9" name="Rectangle 8"/>
          <p:cNvSpPr/>
          <p:nvPr/>
        </p:nvSpPr>
        <p:spPr>
          <a:xfrm>
            <a:off x="7865657" y="3171826"/>
            <a:ext cx="1186383" cy="646331"/>
          </a:xfrm>
          <a:prstGeom prst="rect">
            <a:avLst/>
          </a:prstGeom>
        </p:spPr>
        <p:txBody>
          <a:bodyPr wrap="square">
            <a:spAutoFit/>
          </a:bodyPr>
          <a:lstStyle/>
          <a:p>
            <a:pPr algn="ctr"/>
            <a:r>
              <a:rPr lang="en-GB" dirty="0"/>
              <a:t>George </a:t>
            </a:r>
            <a:r>
              <a:rPr lang="en-GB" dirty="0" err="1"/>
              <a:t>Padmore</a:t>
            </a:r>
            <a:endParaRPr lang="en-GB" dirty="0"/>
          </a:p>
        </p:txBody>
      </p:sp>
      <p:pic>
        <p:nvPicPr>
          <p:cNvPr id="10" name="Picture 9"/>
          <p:cNvPicPr>
            <a:picLocks noChangeAspect="1"/>
          </p:cNvPicPr>
          <p:nvPr/>
        </p:nvPicPr>
        <p:blipFill>
          <a:blip r:embed="rId5"/>
          <a:stretch>
            <a:fillRect/>
          </a:stretch>
        </p:blipFill>
        <p:spPr>
          <a:xfrm>
            <a:off x="6574386" y="0"/>
            <a:ext cx="2477655" cy="3171825"/>
          </a:xfrm>
          <a:prstGeom prst="rect">
            <a:avLst/>
          </a:prstGeom>
        </p:spPr>
      </p:pic>
      <p:sp>
        <p:nvSpPr>
          <p:cNvPr id="11" name="Rectangle 10"/>
          <p:cNvSpPr/>
          <p:nvPr/>
        </p:nvSpPr>
        <p:spPr>
          <a:xfrm>
            <a:off x="6381750" y="489561"/>
            <a:ext cx="1149153" cy="646331"/>
          </a:xfrm>
          <a:prstGeom prst="rect">
            <a:avLst/>
          </a:prstGeom>
        </p:spPr>
        <p:txBody>
          <a:bodyPr wrap="square">
            <a:spAutoFit/>
          </a:bodyPr>
          <a:lstStyle/>
          <a:p>
            <a:r>
              <a:rPr lang="en-GB" dirty="0"/>
              <a:t>Kwame Nkrumah </a:t>
            </a:r>
          </a:p>
        </p:txBody>
      </p:sp>
      <p:pic>
        <p:nvPicPr>
          <p:cNvPr id="12" name="Picture 11"/>
          <p:cNvPicPr>
            <a:picLocks noChangeAspect="1"/>
          </p:cNvPicPr>
          <p:nvPr/>
        </p:nvPicPr>
        <p:blipFill>
          <a:blip r:embed="rId6"/>
          <a:stretch>
            <a:fillRect/>
          </a:stretch>
        </p:blipFill>
        <p:spPr>
          <a:xfrm>
            <a:off x="6347777" y="1633977"/>
            <a:ext cx="1325245" cy="2349298"/>
          </a:xfrm>
          <a:prstGeom prst="rect">
            <a:avLst/>
          </a:prstGeom>
        </p:spPr>
      </p:pic>
    </p:spTree>
    <p:extLst>
      <p:ext uri="{BB962C8B-B14F-4D97-AF65-F5344CB8AC3E}">
        <p14:creationId xmlns:p14="http://schemas.microsoft.com/office/powerpoint/2010/main" val="36747689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098ea53b4220e0ad07b3efbc0dd7e71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63ae2726fb89a439774d891c1153a1d8"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582EAD-129A-49BD-AADA-F2C6164E8440}">
  <ds:schemaRefs>
    <ds:schemaRef ds:uri="http://schemas.microsoft.com/sharepoint/v3/contenttype/forms"/>
  </ds:schemaRefs>
</ds:datastoreItem>
</file>

<file path=customXml/itemProps2.xml><?xml version="1.0" encoding="utf-8"?>
<ds:datastoreItem xmlns:ds="http://schemas.openxmlformats.org/officeDocument/2006/customXml" ds:itemID="{927B62CC-1F53-4AE7-9890-3332FB5DB9CC}">
  <ds:schemaRefs>
    <ds:schemaRef ds:uri="53eb33a0-f383-4069-9f53-0e79fd56955c"/>
    <ds:schemaRef ds:uri="http://purl.org/dc/terms/"/>
    <ds:schemaRef ds:uri="http://schemas.microsoft.com/office/2006/metadata/properties"/>
    <ds:schemaRef ds:uri="http://www.w3.org/XML/1998/namespace"/>
    <ds:schemaRef ds:uri="http://schemas.microsoft.com/office/2006/documentManagement/types"/>
    <ds:schemaRef ds:uri="http://purl.org/dc/elements/1.1/"/>
    <ds:schemaRef ds:uri="http://purl.org/dc/dcmitype/"/>
    <ds:schemaRef ds:uri="http://schemas.microsoft.com/office/infopath/2007/PartnerControls"/>
    <ds:schemaRef ds:uri="http://schemas.openxmlformats.org/package/2006/metadata/core-properties"/>
    <ds:schemaRef ds:uri="18e00798-69c8-4d73-a841-5247a1895ee0"/>
  </ds:schemaRefs>
</ds:datastoreItem>
</file>

<file path=customXml/itemProps3.xml><?xml version="1.0" encoding="utf-8"?>
<ds:datastoreItem xmlns:ds="http://schemas.openxmlformats.org/officeDocument/2006/customXml" ds:itemID="{A9B7F1B5-2A76-4DDC-9C1D-27DD5CDCD6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520</TotalTime>
  <Words>5964</Words>
  <Application>Microsoft Office PowerPoint</Application>
  <PresentationFormat>On-screen Show (4:3)</PresentationFormat>
  <Paragraphs>267</Paragraphs>
  <Slides>52</Slides>
  <Notes>52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52</vt:i4>
      </vt:variant>
    </vt:vector>
  </HeadingPairs>
  <TitlesOfParts>
    <vt:vector size="62" baseType="lpstr">
      <vt:lpstr>GuardianTextEgyptian</vt:lpstr>
      <vt:lpstr>GuardianTextSans</vt:lpstr>
      <vt:lpstr>inherit</vt:lpstr>
      <vt:lpstr>Arial</vt:lpstr>
      <vt:lpstr>Calibri</vt:lpstr>
      <vt:lpstr>Calibri Light</vt:lpstr>
      <vt:lpstr>Cooper Black</vt:lpstr>
      <vt:lpstr>Georgia</vt:lpstr>
      <vt:lpstr>Times New Roman</vt:lpstr>
      <vt:lpstr>Office Theme</vt:lpstr>
      <vt:lpstr> HPHI5006, 6006 Routes &amp; Roots of the Black Atlantic  Lecture 9: Before the Windrush: A Longer History of African Caribbean Britain Black Romans, Tudors, Georgians, Victorians, Edwardians  </vt:lpstr>
      <vt:lpstr>PowerPoint Presentation</vt:lpstr>
      <vt:lpstr>PowerPoint Presentation</vt:lpstr>
      <vt:lpstr>Historiography:  Non-Academic Authors</vt:lpstr>
      <vt:lpstr>PowerPoint Presentation</vt:lpstr>
      <vt:lpstr>Walter Tull (1888–1918)</vt:lpstr>
      <vt:lpstr>PowerPoint Presentation</vt:lpstr>
      <vt:lpstr>Black Romans</vt:lpstr>
      <vt:lpstr>PowerPoint Presentation</vt:lpstr>
      <vt:lpstr>PowerPoint Presentation</vt:lpstr>
      <vt:lpstr>Elizabeth I’s Deportation Order, 1596</vt:lpstr>
      <vt:lpstr>Admiral Sir John Hawkins (1532–1595) – Britain’s first transatlantic slave trader</vt:lpstr>
      <vt:lpstr>PowerPoint Presentation</vt:lpstr>
      <vt:lpstr>Runaway Slaves in Georgian Britain</vt:lpstr>
      <vt:lpstr>PowerPoint Presentation</vt:lpstr>
      <vt:lpstr>Somerset v Stewart 1772</vt:lpstr>
      <vt:lpstr>PowerPoint Presentation</vt:lpstr>
      <vt:lpstr>Ignatius Sancho (c. 1729–1780) </vt:lpstr>
      <vt:lpstr>PowerPoint Presentation</vt:lpstr>
      <vt:lpstr>Ottobah Cugoano  (c. 1757 –after 1791)</vt:lpstr>
      <vt:lpstr>Cugoano and Abolitionism</vt:lpstr>
      <vt:lpstr>Cugoano and Abolitionism</vt:lpstr>
      <vt:lpstr>PowerPoint Presentation</vt:lpstr>
      <vt:lpstr>PowerPoint Presentation</vt:lpstr>
      <vt:lpstr>PowerPoint Presentation</vt:lpstr>
      <vt:lpstr>PowerPoint Presentation</vt:lpstr>
      <vt:lpstr>African American Abolitionists in Victorian Britain</vt:lpstr>
      <vt:lpstr>African American Abolitionists in Victorian Britain</vt:lpstr>
      <vt:lpstr>African Diaspora in Victorian  Sailortowns</vt:lpstr>
      <vt:lpstr>African Diasporic Stage Performers:  Martini Maccomo (d. 1871)</vt:lpstr>
      <vt:lpstr>PowerPoint Presentation</vt:lpstr>
      <vt:lpstr>African Diaspora in Victorian  Literature </vt:lpstr>
      <vt:lpstr>PowerPoint Presentation</vt:lpstr>
      <vt:lpstr>PowerPoint Presentation</vt:lpstr>
      <vt:lpstr>African Diaspora in Victorian  Sailortowns: ‘Darker Cardiff’</vt:lpstr>
      <vt:lpstr>African Diaspora in Victorian  Sailortowns: ‘Darker Cardiff’</vt:lpstr>
      <vt:lpstr>PowerPoint Presentation</vt:lpstr>
      <vt:lpstr>PowerPoint Presentation</vt:lpstr>
      <vt:lpstr>1919 Race Riots</vt:lpstr>
      <vt:lpstr>PowerPoint Presentation</vt:lpstr>
      <vt:lpstr>PowerPoint Presentation</vt:lpstr>
      <vt:lpstr>PowerPoint Presentation</vt:lpstr>
      <vt:lpstr>JB Priestley’s Liverpool Journey (1935)</vt:lpstr>
      <vt:lpstr>Priestley’s Liverpool Journey</vt:lpstr>
      <vt:lpstr>Florence Mills (1896—1927) </vt:lpstr>
      <vt:lpstr>Priestley’s Liverpool Journey</vt:lpstr>
      <vt:lpstr>Priestley’s Liverpool Journey</vt:lpstr>
      <vt:lpstr>Priestley’s Liverpool Journey</vt:lpstr>
      <vt:lpstr>PowerPoint Presentation</vt:lpstr>
      <vt:lpstr>Anticolonialism West African Students Union est. 1925</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HPHI5006, 6006 Routes &amp; Roots of the Black Atlantic  Lecture 9: Before the Windrush: A Longer History of African Caribbean Britain Black Romans, Tudors, Georgians, Victorians, Edwardians  </dc:title>
  <dc:creator>Alexander Scott</dc:creator>
  <cp:lastModifiedBy>Alexander Scott</cp:lastModifiedBy>
  <cp:revision>9</cp:revision>
  <cp:lastPrinted>2021-12-06T09:38:13Z</cp:lastPrinted>
  <dcterms:created xsi:type="dcterms:W3CDTF">2020-01-19T22:17:36Z</dcterms:created>
  <dcterms:modified xsi:type="dcterms:W3CDTF">2021-12-06T13:08:25Z</dcterms:modified>
</cp:coreProperties>
</file>