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2" r:id="rId1"/>
  </p:sldMasterIdLst>
  <p:notesMasterIdLst>
    <p:notesMasterId r:id="rId14"/>
  </p:notesMasterIdLst>
  <p:sldIdLst>
    <p:sldId id="256" r:id="rId2"/>
    <p:sldId id="275" r:id="rId3"/>
    <p:sldId id="277" r:id="rId4"/>
    <p:sldId id="272" r:id="rId5"/>
    <p:sldId id="279" r:id="rId6"/>
    <p:sldId id="278" r:id="rId7"/>
    <p:sldId id="258" r:id="rId8"/>
    <p:sldId id="273" r:id="rId9"/>
    <p:sldId id="257" r:id="rId10"/>
    <p:sldId id="260" r:id="rId11"/>
    <p:sldId id="259" r:id="rId12"/>
    <p:sldId id="27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5A7F11-C9FA-FC61-5D26-12233E1564A0}" v="8" dt="2025-11-13T15:11:49.0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9346" autoAdjust="0"/>
  </p:normalViewPr>
  <p:slideViewPr>
    <p:cSldViewPr snapToGrid="0">
      <p:cViewPr varScale="1">
        <p:scale>
          <a:sx n="90" d="100"/>
          <a:sy n="90" d="100"/>
        </p:scale>
        <p:origin x="41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5DDFC8-1D07-4F2C-A1CF-59FC8BE78A20}"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4E6733FD-8181-4189-8749-557845FFF8E2}">
      <dgm:prSet/>
      <dgm:spPr/>
      <dgm:t>
        <a:bodyPr/>
        <a:lstStyle/>
        <a:p>
          <a:r>
            <a:rPr lang="en-US" b="1"/>
            <a:t>Stakeholder engagement:</a:t>
          </a:r>
          <a:r>
            <a:rPr lang="en-US"/>
            <a:t> involve ministries, donors, and local champions early.</a:t>
          </a:r>
        </a:p>
      </dgm:t>
    </dgm:pt>
    <dgm:pt modelId="{68414974-0D3D-4FDB-A9B3-017E1921F9D2}" type="parTrans" cxnId="{74D1B60C-1BE4-44C5-958A-E7B9C6D9327C}">
      <dgm:prSet/>
      <dgm:spPr/>
      <dgm:t>
        <a:bodyPr/>
        <a:lstStyle/>
        <a:p>
          <a:endParaRPr lang="en-US"/>
        </a:p>
      </dgm:t>
    </dgm:pt>
    <dgm:pt modelId="{11D4EADD-730D-46F2-A1C5-399DAFE13815}" type="sibTrans" cxnId="{74D1B60C-1BE4-44C5-958A-E7B9C6D9327C}">
      <dgm:prSet/>
      <dgm:spPr/>
      <dgm:t>
        <a:bodyPr/>
        <a:lstStyle/>
        <a:p>
          <a:endParaRPr lang="en-US"/>
        </a:p>
      </dgm:t>
    </dgm:pt>
    <dgm:pt modelId="{6E08C711-660B-401E-90FE-603D083F8FEF}">
      <dgm:prSet/>
      <dgm:spPr/>
      <dgm:t>
        <a:bodyPr/>
        <a:lstStyle/>
        <a:p>
          <a:r>
            <a:rPr lang="en-US" b="1"/>
            <a:t>Governance:</a:t>
          </a:r>
          <a:r>
            <a:rPr lang="en-US"/>
            <a:t> establish clear, context-specific structures (e.g., steering committees).</a:t>
          </a:r>
        </a:p>
      </dgm:t>
    </dgm:pt>
    <dgm:pt modelId="{F6DB7C2D-3FB2-499A-8905-9CE25ADF6109}" type="parTrans" cxnId="{0C0C516E-4BF5-45A1-9148-FE0BE1900056}">
      <dgm:prSet/>
      <dgm:spPr/>
      <dgm:t>
        <a:bodyPr/>
        <a:lstStyle/>
        <a:p>
          <a:endParaRPr lang="en-US"/>
        </a:p>
      </dgm:t>
    </dgm:pt>
    <dgm:pt modelId="{E491F35B-02BF-418D-A141-66E6D54C2401}" type="sibTrans" cxnId="{0C0C516E-4BF5-45A1-9148-FE0BE1900056}">
      <dgm:prSet/>
      <dgm:spPr/>
      <dgm:t>
        <a:bodyPr/>
        <a:lstStyle/>
        <a:p>
          <a:endParaRPr lang="en-US"/>
        </a:p>
      </dgm:t>
    </dgm:pt>
    <dgm:pt modelId="{78F8022B-ECEE-4F50-92E2-6504C5F4497C}">
      <dgm:prSet/>
      <dgm:spPr/>
      <dgm:t>
        <a:bodyPr/>
        <a:lstStyle/>
        <a:p>
          <a:r>
            <a:rPr lang="en-US" b="1"/>
            <a:t>User-centred design:</a:t>
          </a:r>
          <a:r>
            <a:rPr lang="en-US"/>
            <a:t> systems should meet the real needs of clinicians and patients.</a:t>
          </a:r>
        </a:p>
      </dgm:t>
    </dgm:pt>
    <dgm:pt modelId="{002C8AF9-875F-42FF-9406-F7B7D778283A}" type="parTrans" cxnId="{989F624B-7869-498F-8C1A-BB564D144AB1}">
      <dgm:prSet/>
      <dgm:spPr/>
      <dgm:t>
        <a:bodyPr/>
        <a:lstStyle/>
        <a:p>
          <a:endParaRPr lang="en-US"/>
        </a:p>
      </dgm:t>
    </dgm:pt>
    <dgm:pt modelId="{18723D14-12B7-4020-8332-04680456D759}" type="sibTrans" cxnId="{989F624B-7869-498F-8C1A-BB564D144AB1}">
      <dgm:prSet/>
      <dgm:spPr/>
      <dgm:t>
        <a:bodyPr/>
        <a:lstStyle/>
        <a:p>
          <a:endParaRPr lang="en-US"/>
        </a:p>
      </dgm:t>
    </dgm:pt>
    <dgm:pt modelId="{66932247-68C0-49DA-9DF6-DB92528B1330}">
      <dgm:prSet/>
      <dgm:spPr/>
      <dgm:t>
        <a:bodyPr/>
        <a:lstStyle/>
        <a:p>
          <a:r>
            <a:rPr lang="en-US" b="1"/>
            <a:t>Training and capacity-building:</a:t>
          </a:r>
          <a:r>
            <a:rPr lang="en-US"/>
            <a:t> e-learning and national training centres (Ethiopia, Tanzania).</a:t>
          </a:r>
        </a:p>
      </dgm:t>
    </dgm:pt>
    <dgm:pt modelId="{9EB81FCF-D38E-4ABC-9085-6D6C2A4137EF}" type="parTrans" cxnId="{543B563B-3792-405E-A84D-B7D3C5929A93}">
      <dgm:prSet/>
      <dgm:spPr/>
      <dgm:t>
        <a:bodyPr/>
        <a:lstStyle/>
        <a:p>
          <a:endParaRPr lang="en-US"/>
        </a:p>
      </dgm:t>
    </dgm:pt>
    <dgm:pt modelId="{CC51168E-FBD3-47A5-B0DA-20FBA6210041}" type="sibTrans" cxnId="{543B563B-3792-405E-A84D-B7D3C5929A93}">
      <dgm:prSet/>
      <dgm:spPr/>
      <dgm:t>
        <a:bodyPr/>
        <a:lstStyle/>
        <a:p>
          <a:endParaRPr lang="en-US"/>
        </a:p>
      </dgm:t>
    </dgm:pt>
    <dgm:pt modelId="{3A909E49-85CB-4FA8-8154-A09D27B2B067}">
      <dgm:prSet/>
      <dgm:spPr/>
      <dgm:t>
        <a:bodyPr/>
        <a:lstStyle/>
        <a:p>
          <a:r>
            <a:rPr lang="en-US" b="1" i="0" baseline="0"/>
            <a:t>Interoperability and data sharing:</a:t>
          </a:r>
          <a:r>
            <a:rPr lang="en-US" b="0" i="0" baseline="0"/>
            <a:t> achieved through common standards and enterprise architecture.</a:t>
          </a:r>
          <a:endParaRPr lang="en-US"/>
        </a:p>
      </dgm:t>
    </dgm:pt>
    <dgm:pt modelId="{C48B734F-F66A-49B2-8843-31A4707DDC96}" type="parTrans" cxnId="{2C99705C-F97E-45BB-862E-7C2613FB7AF3}">
      <dgm:prSet/>
      <dgm:spPr/>
      <dgm:t>
        <a:bodyPr/>
        <a:lstStyle/>
        <a:p>
          <a:endParaRPr lang="en-US"/>
        </a:p>
      </dgm:t>
    </dgm:pt>
    <dgm:pt modelId="{E1D88AB9-4CFC-49FE-8B33-30EEDEC5F793}" type="sibTrans" cxnId="{2C99705C-F97E-45BB-862E-7C2613FB7AF3}">
      <dgm:prSet/>
      <dgm:spPr/>
      <dgm:t>
        <a:bodyPr/>
        <a:lstStyle/>
        <a:p>
          <a:endParaRPr lang="en-US"/>
        </a:p>
      </dgm:t>
    </dgm:pt>
    <dgm:pt modelId="{7299EB4F-C397-4250-8629-5D41402F5716}">
      <dgm:prSet/>
      <dgm:spPr/>
      <dgm:t>
        <a:bodyPr/>
        <a:lstStyle/>
        <a:p>
          <a:r>
            <a:rPr lang="en-US" b="1" i="0" baseline="0"/>
            <a:t>Funding alignment:</a:t>
          </a:r>
          <a:r>
            <a:rPr lang="en-US" b="0" i="0" baseline="0"/>
            <a:t> Tanzania’s digital health investment roadmap aligns donor and national priorities.</a:t>
          </a:r>
          <a:endParaRPr lang="en-US"/>
        </a:p>
      </dgm:t>
    </dgm:pt>
    <dgm:pt modelId="{6F108E8E-5111-448C-9A8A-B85529A7D724}" type="parTrans" cxnId="{397F5DA2-33A8-4BAD-8075-D78C2838BE6B}">
      <dgm:prSet/>
      <dgm:spPr/>
      <dgm:t>
        <a:bodyPr/>
        <a:lstStyle/>
        <a:p>
          <a:endParaRPr lang="en-US"/>
        </a:p>
      </dgm:t>
    </dgm:pt>
    <dgm:pt modelId="{D2A9C840-F843-4C0A-81DB-E1AC526CAD57}" type="sibTrans" cxnId="{397F5DA2-33A8-4BAD-8075-D78C2838BE6B}">
      <dgm:prSet/>
      <dgm:spPr/>
      <dgm:t>
        <a:bodyPr/>
        <a:lstStyle/>
        <a:p>
          <a:endParaRPr lang="en-US"/>
        </a:p>
      </dgm:t>
    </dgm:pt>
    <dgm:pt modelId="{D1A9137F-E78A-4ED9-B48A-960146C6B89A}">
      <dgm:prSet/>
      <dgm:spPr/>
      <dgm:t>
        <a:bodyPr/>
        <a:lstStyle/>
        <a:p>
          <a:r>
            <a:rPr lang="en-US" b="1" i="0" baseline="0"/>
            <a:t>Core insights:</a:t>
          </a:r>
          <a:endParaRPr lang="en-US"/>
        </a:p>
      </dgm:t>
    </dgm:pt>
    <dgm:pt modelId="{2C54C195-4A1A-4A86-8DBB-30CA884EA632}" type="parTrans" cxnId="{7FE86D33-5CB7-4AF0-9223-B0A36DA10C6A}">
      <dgm:prSet/>
      <dgm:spPr/>
      <dgm:t>
        <a:bodyPr/>
        <a:lstStyle/>
        <a:p>
          <a:endParaRPr lang="en-US"/>
        </a:p>
      </dgm:t>
    </dgm:pt>
    <dgm:pt modelId="{2C0A4344-CEDA-49F9-AD00-43F5A40618F2}" type="sibTrans" cxnId="{7FE86D33-5CB7-4AF0-9223-B0A36DA10C6A}">
      <dgm:prSet/>
      <dgm:spPr/>
      <dgm:t>
        <a:bodyPr/>
        <a:lstStyle/>
        <a:p>
          <a:endParaRPr lang="en-US"/>
        </a:p>
      </dgm:t>
    </dgm:pt>
    <dgm:pt modelId="{29342203-9E78-41DE-8211-CDA1D5ED0C3D}">
      <dgm:prSet/>
      <dgm:spPr/>
      <dgm:t>
        <a:bodyPr/>
        <a:lstStyle/>
        <a:p>
          <a:r>
            <a:rPr lang="en-US" b="0" i="1" baseline="0"/>
            <a:t>Data use ecosystem</a:t>
          </a:r>
          <a:r>
            <a:rPr lang="en-US" b="0" i="0" baseline="0"/>
            <a:t> embeds evidence-based decision-making.</a:t>
          </a:r>
          <a:endParaRPr lang="en-US"/>
        </a:p>
      </dgm:t>
    </dgm:pt>
    <dgm:pt modelId="{52241188-AE06-441A-98C6-7EBF9E3E39F3}" type="parTrans" cxnId="{499FCA52-F8FB-4E2F-B961-F053C1851323}">
      <dgm:prSet/>
      <dgm:spPr/>
      <dgm:t>
        <a:bodyPr/>
        <a:lstStyle/>
        <a:p>
          <a:endParaRPr lang="en-US"/>
        </a:p>
      </dgm:t>
    </dgm:pt>
    <dgm:pt modelId="{B2231A20-BF6E-4C37-931F-9277681DD715}" type="sibTrans" cxnId="{499FCA52-F8FB-4E2F-B961-F053C1851323}">
      <dgm:prSet/>
      <dgm:spPr/>
      <dgm:t>
        <a:bodyPr/>
        <a:lstStyle/>
        <a:p>
          <a:endParaRPr lang="en-US"/>
        </a:p>
      </dgm:t>
    </dgm:pt>
    <dgm:pt modelId="{2CEF2637-4EF7-4E51-BA14-BD7454DCE2A5}">
      <dgm:prSet/>
      <dgm:spPr/>
      <dgm:t>
        <a:bodyPr/>
        <a:lstStyle/>
        <a:p>
          <a:r>
            <a:rPr lang="en-US" b="0" i="1" baseline="0"/>
            <a:t>Change management</a:t>
          </a:r>
          <a:r>
            <a:rPr lang="en-US" b="0" i="0" baseline="0"/>
            <a:t> supports behavioural and organisational adoption.</a:t>
          </a:r>
          <a:endParaRPr lang="en-US"/>
        </a:p>
      </dgm:t>
    </dgm:pt>
    <dgm:pt modelId="{F2177EE9-EE70-4EC0-9BA7-7FA815F5348C}" type="parTrans" cxnId="{D2B3A6E1-7894-433B-B6C9-0FF7EEE03328}">
      <dgm:prSet/>
      <dgm:spPr/>
      <dgm:t>
        <a:bodyPr/>
        <a:lstStyle/>
        <a:p>
          <a:endParaRPr lang="en-US"/>
        </a:p>
      </dgm:t>
    </dgm:pt>
    <dgm:pt modelId="{A99BB38F-197D-4746-8F89-5D9156467FDF}" type="sibTrans" cxnId="{D2B3A6E1-7894-433B-B6C9-0FF7EEE03328}">
      <dgm:prSet/>
      <dgm:spPr/>
      <dgm:t>
        <a:bodyPr/>
        <a:lstStyle/>
        <a:p>
          <a:endParaRPr lang="en-US"/>
        </a:p>
      </dgm:t>
    </dgm:pt>
    <dgm:pt modelId="{526854CD-B8C1-49D4-9A12-66E64C6F30C8}" type="pres">
      <dgm:prSet presAssocID="{0E5DDFC8-1D07-4F2C-A1CF-59FC8BE78A20}" presName="Name0" presStyleCnt="0">
        <dgm:presLayoutVars>
          <dgm:dir/>
          <dgm:resizeHandles val="exact"/>
        </dgm:presLayoutVars>
      </dgm:prSet>
      <dgm:spPr/>
    </dgm:pt>
    <dgm:pt modelId="{A30CC1DC-372C-4CF4-9951-08C330DCD90C}" type="pres">
      <dgm:prSet presAssocID="{4E6733FD-8181-4189-8749-557845FFF8E2}" presName="node" presStyleLbl="node1" presStyleIdx="0" presStyleCnt="7">
        <dgm:presLayoutVars>
          <dgm:bulletEnabled val="1"/>
        </dgm:presLayoutVars>
      </dgm:prSet>
      <dgm:spPr/>
    </dgm:pt>
    <dgm:pt modelId="{F17F404C-B50B-4A39-8C50-3E01F3FB1A2C}" type="pres">
      <dgm:prSet presAssocID="{11D4EADD-730D-46F2-A1C5-399DAFE13815}" presName="sibTrans" presStyleLbl="sibTrans1D1" presStyleIdx="0" presStyleCnt="6"/>
      <dgm:spPr/>
    </dgm:pt>
    <dgm:pt modelId="{4037557B-7BD6-43BF-9C1E-BB21B5559880}" type="pres">
      <dgm:prSet presAssocID="{11D4EADD-730D-46F2-A1C5-399DAFE13815}" presName="connectorText" presStyleLbl="sibTrans1D1" presStyleIdx="0" presStyleCnt="6"/>
      <dgm:spPr/>
    </dgm:pt>
    <dgm:pt modelId="{423385F4-BF77-4064-9804-197E8E20BDA2}" type="pres">
      <dgm:prSet presAssocID="{6E08C711-660B-401E-90FE-603D083F8FEF}" presName="node" presStyleLbl="node1" presStyleIdx="1" presStyleCnt="7">
        <dgm:presLayoutVars>
          <dgm:bulletEnabled val="1"/>
        </dgm:presLayoutVars>
      </dgm:prSet>
      <dgm:spPr/>
    </dgm:pt>
    <dgm:pt modelId="{437AA00D-26AF-4898-BB92-CAB78DDA8013}" type="pres">
      <dgm:prSet presAssocID="{E491F35B-02BF-418D-A141-66E6D54C2401}" presName="sibTrans" presStyleLbl="sibTrans1D1" presStyleIdx="1" presStyleCnt="6"/>
      <dgm:spPr/>
    </dgm:pt>
    <dgm:pt modelId="{89270094-5F79-44F1-B636-E464C131C74B}" type="pres">
      <dgm:prSet presAssocID="{E491F35B-02BF-418D-A141-66E6D54C2401}" presName="connectorText" presStyleLbl="sibTrans1D1" presStyleIdx="1" presStyleCnt="6"/>
      <dgm:spPr/>
    </dgm:pt>
    <dgm:pt modelId="{CB4BA240-534A-4E75-80CF-48FFBD407350}" type="pres">
      <dgm:prSet presAssocID="{78F8022B-ECEE-4F50-92E2-6504C5F4497C}" presName="node" presStyleLbl="node1" presStyleIdx="2" presStyleCnt="7">
        <dgm:presLayoutVars>
          <dgm:bulletEnabled val="1"/>
        </dgm:presLayoutVars>
      </dgm:prSet>
      <dgm:spPr/>
    </dgm:pt>
    <dgm:pt modelId="{B464875E-2C22-4CDC-B66D-570E02C265EF}" type="pres">
      <dgm:prSet presAssocID="{18723D14-12B7-4020-8332-04680456D759}" presName="sibTrans" presStyleLbl="sibTrans1D1" presStyleIdx="2" presStyleCnt="6"/>
      <dgm:spPr/>
    </dgm:pt>
    <dgm:pt modelId="{74A0288F-688C-4274-8725-1312034A93AC}" type="pres">
      <dgm:prSet presAssocID="{18723D14-12B7-4020-8332-04680456D759}" presName="connectorText" presStyleLbl="sibTrans1D1" presStyleIdx="2" presStyleCnt="6"/>
      <dgm:spPr/>
    </dgm:pt>
    <dgm:pt modelId="{1D02362C-5652-45AF-8A8E-CB92F53355F3}" type="pres">
      <dgm:prSet presAssocID="{66932247-68C0-49DA-9DF6-DB92528B1330}" presName="node" presStyleLbl="node1" presStyleIdx="3" presStyleCnt="7">
        <dgm:presLayoutVars>
          <dgm:bulletEnabled val="1"/>
        </dgm:presLayoutVars>
      </dgm:prSet>
      <dgm:spPr/>
    </dgm:pt>
    <dgm:pt modelId="{57234D54-2DD8-4600-AAB0-E1CC2BA29424}" type="pres">
      <dgm:prSet presAssocID="{CC51168E-FBD3-47A5-B0DA-20FBA6210041}" presName="sibTrans" presStyleLbl="sibTrans1D1" presStyleIdx="3" presStyleCnt="6"/>
      <dgm:spPr/>
    </dgm:pt>
    <dgm:pt modelId="{45462D42-EF1F-4F96-B7A3-F44920AA88E8}" type="pres">
      <dgm:prSet presAssocID="{CC51168E-FBD3-47A5-B0DA-20FBA6210041}" presName="connectorText" presStyleLbl="sibTrans1D1" presStyleIdx="3" presStyleCnt="6"/>
      <dgm:spPr/>
    </dgm:pt>
    <dgm:pt modelId="{87F9552A-6737-42AF-8A21-6476E2FC2238}" type="pres">
      <dgm:prSet presAssocID="{3A909E49-85CB-4FA8-8154-A09D27B2B067}" presName="node" presStyleLbl="node1" presStyleIdx="4" presStyleCnt="7">
        <dgm:presLayoutVars>
          <dgm:bulletEnabled val="1"/>
        </dgm:presLayoutVars>
      </dgm:prSet>
      <dgm:spPr/>
    </dgm:pt>
    <dgm:pt modelId="{BA266494-31B9-4A1D-8FA8-31CFF1C74BC4}" type="pres">
      <dgm:prSet presAssocID="{E1D88AB9-4CFC-49FE-8B33-30EEDEC5F793}" presName="sibTrans" presStyleLbl="sibTrans1D1" presStyleIdx="4" presStyleCnt="6"/>
      <dgm:spPr/>
    </dgm:pt>
    <dgm:pt modelId="{F02DCA55-1D25-4E5B-93FE-DD6FCE90C483}" type="pres">
      <dgm:prSet presAssocID="{E1D88AB9-4CFC-49FE-8B33-30EEDEC5F793}" presName="connectorText" presStyleLbl="sibTrans1D1" presStyleIdx="4" presStyleCnt="6"/>
      <dgm:spPr/>
    </dgm:pt>
    <dgm:pt modelId="{3DB253C5-C3BE-4B7D-8CD9-D54E178EB7BF}" type="pres">
      <dgm:prSet presAssocID="{7299EB4F-C397-4250-8629-5D41402F5716}" presName="node" presStyleLbl="node1" presStyleIdx="5" presStyleCnt="7">
        <dgm:presLayoutVars>
          <dgm:bulletEnabled val="1"/>
        </dgm:presLayoutVars>
      </dgm:prSet>
      <dgm:spPr/>
    </dgm:pt>
    <dgm:pt modelId="{5D51ED0A-D729-4E1A-8ADD-2B28665C5794}" type="pres">
      <dgm:prSet presAssocID="{D2A9C840-F843-4C0A-81DB-E1AC526CAD57}" presName="sibTrans" presStyleLbl="sibTrans1D1" presStyleIdx="5" presStyleCnt="6"/>
      <dgm:spPr/>
    </dgm:pt>
    <dgm:pt modelId="{611A2F8C-7FCF-4786-8546-F93DAC691B89}" type="pres">
      <dgm:prSet presAssocID="{D2A9C840-F843-4C0A-81DB-E1AC526CAD57}" presName="connectorText" presStyleLbl="sibTrans1D1" presStyleIdx="5" presStyleCnt="6"/>
      <dgm:spPr/>
    </dgm:pt>
    <dgm:pt modelId="{DFB2B6FE-F954-4FED-866F-E14CB963ABAE}" type="pres">
      <dgm:prSet presAssocID="{D1A9137F-E78A-4ED9-B48A-960146C6B89A}" presName="node" presStyleLbl="node1" presStyleIdx="6" presStyleCnt="7">
        <dgm:presLayoutVars>
          <dgm:bulletEnabled val="1"/>
        </dgm:presLayoutVars>
      </dgm:prSet>
      <dgm:spPr/>
    </dgm:pt>
  </dgm:ptLst>
  <dgm:cxnLst>
    <dgm:cxn modelId="{74D1B60C-1BE4-44C5-958A-E7B9C6D9327C}" srcId="{0E5DDFC8-1D07-4F2C-A1CF-59FC8BE78A20}" destId="{4E6733FD-8181-4189-8749-557845FFF8E2}" srcOrd="0" destOrd="0" parTransId="{68414974-0D3D-4FDB-A9B3-017E1921F9D2}" sibTransId="{11D4EADD-730D-46F2-A1C5-399DAFE13815}"/>
    <dgm:cxn modelId="{8C194014-8D28-4FC6-8438-1D5ACAD8B682}" type="presOf" srcId="{18723D14-12B7-4020-8332-04680456D759}" destId="{B464875E-2C22-4CDC-B66D-570E02C265EF}" srcOrd="0" destOrd="0" presId="urn:microsoft.com/office/officeart/2016/7/layout/RepeatingBendingProcessNew"/>
    <dgm:cxn modelId="{24D6D017-A1F3-4FD4-B2D1-43F2ACE0B7CE}" type="presOf" srcId="{D1A9137F-E78A-4ED9-B48A-960146C6B89A}" destId="{DFB2B6FE-F954-4FED-866F-E14CB963ABAE}" srcOrd="0" destOrd="0" presId="urn:microsoft.com/office/officeart/2016/7/layout/RepeatingBendingProcessNew"/>
    <dgm:cxn modelId="{9A901229-1FE1-4905-BCA3-E126EE959F1F}" type="presOf" srcId="{78F8022B-ECEE-4F50-92E2-6504C5F4497C}" destId="{CB4BA240-534A-4E75-80CF-48FFBD407350}" srcOrd="0" destOrd="0" presId="urn:microsoft.com/office/officeart/2016/7/layout/RepeatingBendingProcessNew"/>
    <dgm:cxn modelId="{7FE86D33-5CB7-4AF0-9223-B0A36DA10C6A}" srcId="{0E5DDFC8-1D07-4F2C-A1CF-59FC8BE78A20}" destId="{D1A9137F-E78A-4ED9-B48A-960146C6B89A}" srcOrd="6" destOrd="0" parTransId="{2C54C195-4A1A-4A86-8DBB-30CA884EA632}" sibTransId="{2C0A4344-CEDA-49F9-AD00-43F5A40618F2}"/>
    <dgm:cxn modelId="{543B563B-3792-405E-A84D-B7D3C5929A93}" srcId="{0E5DDFC8-1D07-4F2C-A1CF-59FC8BE78A20}" destId="{66932247-68C0-49DA-9DF6-DB92528B1330}" srcOrd="3" destOrd="0" parTransId="{9EB81FCF-D38E-4ABC-9085-6D6C2A4137EF}" sibTransId="{CC51168E-FBD3-47A5-B0DA-20FBA6210041}"/>
    <dgm:cxn modelId="{2C99705C-F97E-45BB-862E-7C2613FB7AF3}" srcId="{0E5DDFC8-1D07-4F2C-A1CF-59FC8BE78A20}" destId="{3A909E49-85CB-4FA8-8154-A09D27B2B067}" srcOrd="4" destOrd="0" parTransId="{C48B734F-F66A-49B2-8843-31A4707DDC96}" sibTransId="{E1D88AB9-4CFC-49FE-8B33-30EEDEC5F793}"/>
    <dgm:cxn modelId="{48E89B6A-E690-4157-90A4-D1983CCBA844}" type="presOf" srcId="{D2A9C840-F843-4C0A-81DB-E1AC526CAD57}" destId="{5D51ED0A-D729-4E1A-8ADD-2B28665C5794}" srcOrd="0" destOrd="0" presId="urn:microsoft.com/office/officeart/2016/7/layout/RepeatingBendingProcessNew"/>
    <dgm:cxn modelId="{989F624B-7869-498F-8C1A-BB564D144AB1}" srcId="{0E5DDFC8-1D07-4F2C-A1CF-59FC8BE78A20}" destId="{78F8022B-ECEE-4F50-92E2-6504C5F4497C}" srcOrd="2" destOrd="0" parTransId="{002C8AF9-875F-42FF-9406-F7B7D778283A}" sibTransId="{18723D14-12B7-4020-8332-04680456D759}"/>
    <dgm:cxn modelId="{53412E6D-E1F7-4D43-9D08-CCFEFE97C8A4}" type="presOf" srcId="{66932247-68C0-49DA-9DF6-DB92528B1330}" destId="{1D02362C-5652-45AF-8A8E-CB92F53355F3}" srcOrd="0" destOrd="0" presId="urn:microsoft.com/office/officeart/2016/7/layout/RepeatingBendingProcessNew"/>
    <dgm:cxn modelId="{0C0C516E-4BF5-45A1-9148-FE0BE1900056}" srcId="{0E5DDFC8-1D07-4F2C-A1CF-59FC8BE78A20}" destId="{6E08C711-660B-401E-90FE-603D083F8FEF}" srcOrd="1" destOrd="0" parTransId="{F6DB7C2D-3FB2-499A-8905-9CE25ADF6109}" sibTransId="{E491F35B-02BF-418D-A141-66E6D54C2401}"/>
    <dgm:cxn modelId="{0A918F6E-9E8F-45E9-9A7D-57765F2FFACF}" type="presOf" srcId="{E1D88AB9-4CFC-49FE-8B33-30EEDEC5F793}" destId="{BA266494-31B9-4A1D-8FA8-31CFF1C74BC4}" srcOrd="0" destOrd="0" presId="urn:microsoft.com/office/officeart/2016/7/layout/RepeatingBendingProcessNew"/>
    <dgm:cxn modelId="{547D1051-CB4B-40E3-B01E-007E139D8C1E}" type="presOf" srcId="{CC51168E-FBD3-47A5-B0DA-20FBA6210041}" destId="{45462D42-EF1F-4F96-B7A3-F44920AA88E8}" srcOrd="1" destOrd="0" presId="urn:microsoft.com/office/officeart/2016/7/layout/RepeatingBendingProcessNew"/>
    <dgm:cxn modelId="{499FCA52-F8FB-4E2F-B961-F053C1851323}" srcId="{D1A9137F-E78A-4ED9-B48A-960146C6B89A}" destId="{29342203-9E78-41DE-8211-CDA1D5ED0C3D}" srcOrd="0" destOrd="0" parTransId="{52241188-AE06-441A-98C6-7EBF9E3E39F3}" sibTransId="{B2231A20-BF6E-4C37-931F-9277681DD715}"/>
    <dgm:cxn modelId="{6A2EA981-8F34-44D2-A6B0-04C680A4DCC3}" type="presOf" srcId="{6E08C711-660B-401E-90FE-603D083F8FEF}" destId="{423385F4-BF77-4064-9804-197E8E20BDA2}" srcOrd="0" destOrd="0" presId="urn:microsoft.com/office/officeart/2016/7/layout/RepeatingBendingProcessNew"/>
    <dgm:cxn modelId="{95AB1D8D-220D-423F-8796-F9A3CEFB87E9}" type="presOf" srcId="{E491F35B-02BF-418D-A141-66E6D54C2401}" destId="{437AA00D-26AF-4898-BB92-CAB78DDA8013}" srcOrd="0" destOrd="0" presId="urn:microsoft.com/office/officeart/2016/7/layout/RepeatingBendingProcessNew"/>
    <dgm:cxn modelId="{F2EBAE9D-AC2A-4046-B849-55545F88C52A}" type="presOf" srcId="{29342203-9E78-41DE-8211-CDA1D5ED0C3D}" destId="{DFB2B6FE-F954-4FED-866F-E14CB963ABAE}" srcOrd="0" destOrd="1" presId="urn:microsoft.com/office/officeart/2016/7/layout/RepeatingBendingProcessNew"/>
    <dgm:cxn modelId="{87940BA1-4C09-491C-93F3-4F639A65826E}" type="presOf" srcId="{2CEF2637-4EF7-4E51-BA14-BD7454DCE2A5}" destId="{DFB2B6FE-F954-4FED-866F-E14CB963ABAE}" srcOrd="0" destOrd="2" presId="urn:microsoft.com/office/officeart/2016/7/layout/RepeatingBendingProcessNew"/>
    <dgm:cxn modelId="{397F5DA2-33A8-4BAD-8075-D78C2838BE6B}" srcId="{0E5DDFC8-1D07-4F2C-A1CF-59FC8BE78A20}" destId="{7299EB4F-C397-4250-8629-5D41402F5716}" srcOrd="5" destOrd="0" parTransId="{6F108E8E-5111-448C-9A8A-B85529A7D724}" sibTransId="{D2A9C840-F843-4C0A-81DB-E1AC526CAD57}"/>
    <dgm:cxn modelId="{F222E9A7-CA01-46A0-8CA6-B3552B462C08}" type="presOf" srcId="{7299EB4F-C397-4250-8629-5D41402F5716}" destId="{3DB253C5-C3BE-4B7D-8CD9-D54E178EB7BF}" srcOrd="0" destOrd="0" presId="urn:microsoft.com/office/officeart/2016/7/layout/RepeatingBendingProcessNew"/>
    <dgm:cxn modelId="{C0B3F1B6-703E-43BC-9A41-B1660183C0FF}" type="presOf" srcId="{E491F35B-02BF-418D-A141-66E6D54C2401}" destId="{89270094-5F79-44F1-B636-E464C131C74B}" srcOrd="1" destOrd="0" presId="urn:microsoft.com/office/officeart/2016/7/layout/RepeatingBendingProcessNew"/>
    <dgm:cxn modelId="{F5CB40BD-C903-41B0-9F13-B6BD62A0E503}" type="presOf" srcId="{0E5DDFC8-1D07-4F2C-A1CF-59FC8BE78A20}" destId="{526854CD-B8C1-49D4-9A12-66E64C6F30C8}" srcOrd="0" destOrd="0" presId="urn:microsoft.com/office/officeart/2016/7/layout/RepeatingBendingProcessNew"/>
    <dgm:cxn modelId="{F95776CC-0966-4D5A-88D5-340492F60C3F}" type="presOf" srcId="{D2A9C840-F843-4C0A-81DB-E1AC526CAD57}" destId="{611A2F8C-7FCF-4786-8546-F93DAC691B89}" srcOrd="1" destOrd="0" presId="urn:microsoft.com/office/officeart/2016/7/layout/RepeatingBendingProcessNew"/>
    <dgm:cxn modelId="{2E32CED5-068C-435A-8A52-912BAC4B821F}" type="presOf" srcId="{CC51168E-FBD3-47A5-B0DA-20FBA6210041}" destId="{57234D54-2DD8-4600-AAB0-E1CC2BA29424}" srcOrd="0" destOrd="0" presId="urn:microsoft.com/office/officeart/2016/7/layout/RepeatingBendingProcessNew"/>
    <dgm:cxn modelId="{28CDD8DE-8222-4385-AD78-9C3EE9EFB9B7}" type="presOf" srcId="{E1D88AB9-4CFC-49FE-8B33-30EEDEC5F793}" destId="{F02DCA55-1D25-4E5B-93FE-DD6FCE90C483}" srcOrd="1" destOrd="0" presId="urn:microsoft.com/office/officeart/2016/7/layout/RepeatingBendingProcessNew"/>
    <dgm:cxn modelId="{D2B3A6E1-7894-433B-B6C9-0FF7EEE03328}" srcId="{D1A9137F-E78A-4ED9-B48A-960146C6B89A}" destId="{2CEF2637-4EF7-4E51-BA14-BD7454DCE2A5}" srcOrd="1" destOrd="0" parTransId="{F2177EE9-EE70-4EC0-9BA7-7FA815F5348C}" sibTransId="{A99BB38F-197D-4746-8F89-5D9156467FDF}"/>
    <dgm:cxn modelId="{BB01ACE6-EF76-46B2-B7DB-8AAD1D98DA59}" type="presOf" srcId="{3A909E49-85CB-4FA8-8154-A09D27B2B067}" destId="{87F9552A-6737-42AF-8A21-6476E2FC2238}" srcOrd="0" destOrd="0" presId="urn:microsoft.com/office/officeart/2016/7/layout/RepeatingBendingProcessNew"/>
    <dgm:cxn modelId="{8B2170E7-A06A-4309-AE4F-996A7AB7DE6A}" type="presOf" srcId="{11D4EADD-730D-46F2-A1C5-399DAFE13815}" destId="{F17F404C-B50B-4A39-8C50-3E01F3FB1A2C}" srcOrd="0" destOrd="0" presId="urn:microsoft.com/office/officeart/2016/7/layout/RepeatingBendingProcessNew"/>
    <dgm:cxn modelId="{2F44E9EC-2E7F-491D-AD29-D99F28EB2D56}" type="presOf" srcId="{4E6733FD-8181-4189-8749-557845FFF8E2}" destId="{A30CC1DC-372C-4CF4-9951-08C330DCD90C}" srcOrd="0" destOrd="0" presId="urn:microsoft.com/office/officeart/2016/7/layout/RepeatingBendingProcessNew"/>
    <dgm:cxn modelId="{8C2F06F6-14CE-4EEE-BF1D-E50707AC61EA}" type="presOf" srcId="{18723D14-12B7-4020-8332-04680456D759}" destId="{74A0288F-688C-4274-8725-1312034A93AC}" srcOrd="1" destOrd="0" presId="urn:microsoft.com/office/officeart/2016/7/layout/RepeatingBendingProcessNew"/>
    <dgm:cxn modelId="{41F03FFA-EF60-496C-9321-64E938E31E3A}" type="presOf" srcId="{11D4EADD-730D-46F2-A1C5-399DAFE13815}" destId="{4037557B-7BD6-43BF-9C1E-BB21B5559880}" srcOrd="1" destOrd="0" presId="urn:microsoft.com/office/officeart/2016/7/layout/RepeatingBendingProcessNew"/>
    <dgm:cxn modelId="{8E6C11C6-7FBF-4844-8172-63CD05FA4B92}" type="presParOf" srcId="{526854CD-B8C1-49D4-9A12-66E64C6F30C8}" destId="{A30CC1DC-372C-4CF4-9951-08C330DCD90C}" srcOrd="0" destOrd="0" presId="urn:microsoft.com/office/officeart/2016/7/layout/RepeatingBendingProcessNew"/>
    <dgm:cxn modelId="{E69035BB-BB54-4352-AE47-BE5EFDA7B7CC}" type="presParOf" srcId="{526854CD-B8C1-49D4-9A12-66E64C6F30C8}" destId="{F17F404C-B50B-4A39-8C50-3E01F3FB1A2C}" srcOrd="1" destOrd="0" presId="urn:microsoft.com/office/officeart/2016/7/layout/RepeatingBendingProcessNew"/>
    <dgm:cxn modelId="{7F85744C-5A21-452B-BE86-CA3866E896F8}" type="presParOf" srcId="{F17F404C-B50B-4A39-8C50-3E01F3FB1A2C}" destId="{4037557B-7BD6-43BF-9C1E-BB21B5559880}" srcOrd="0" destOrd="0" presId="urn:microsoft.com/office/officeart/2016/7/layout/RepeatingBendingProcessNew"/>
    <dgm:cxn modelId="{01B53673-360B-4C44-A5C6-7D239B21E444}" type="presParOf" srcId="{526854CD-B8C1-49D4-9A12-66E64C6F30C8}" destId="{423385F4-BF77-4064-9804-197E8E20BDA2}" srcOrd="2" destOrd="0" presId="urn:microsoft.com/office/officeart/2016/7/layout/RepeatingBendingProcessNew"/>
    <dgm:cxn modelId="{77C9B093-D74C-4C8B-829F-55A1F8130D8C}" type="presParOf" srcId="{526854CD-B8C1-49D4-9A12-66E64C6F30C8}" destId="{437AA00D-26AF-4898-BB92-CAB78DDA8013}" srcOrd="3" destOrd="0" presId="urn:microsoft.com/office/officeart/2016/7/layout/RepeatingBendingProcessNew"/>
    <dgm:cxn modelId="{DC310E64-778C-4D21-ADE7-14565280444E}" type="presParOf" srcId="{437AA00D-26AF-4898-BB92-CAB78DDA8013}" destId="{89270094-5F79-44F1-B636-E464C131C74B}" srcOrd="0" destOrd="0" presId="urn:microsoft.com/office/officeart/2016/7/layout/RepeatingBendingProcessNew"/>
    <dgm:cxn modelId="{3AE11003-5ECF-401C-8102-5E27D748D83D}" type="presParOf" srcId="{526854CD-B8C1-49D4-9A12-66E64C6F30C8}" destId="{CB4BA240-534A-4E75-80CF-48FFBD407350}" srcOrd="4" destOrd="0" presId="urn:microsoft.com/office/officeart/2016/7/layout/RepeatingBendingProcessNew"/>
    <dgm:cxn modelId="{7063C9F8-D74C-49AD-AE54-0608B321EEB9}" type="presParOf" srcId="{526854CD-B8C1-49D4-9A12-66E64C6F30C8}" destId="{B464875E-2C22-4CDC-B66D-570E02C265EF}" srcOrd="5" destOrd="0" presId="urn:microsoft.com/office/officeart/2016/7/layout/RepeatingBendingProcessNew"/>
    <dgm:cxn modelId="{9AAD2F64-9833-458B-B854-9CE4CD4FEE98}" type="presParOf" srcId="{B464875E-2C22-4CDC-B66D-570E02C265EF}" destId="{74A0288F-688C-4274-8725-1312034A93AC}" srcOrd="0" destOrd="0" presId="urn:microsoft.com/office/officeart/2016/7/layout/RepeatingBendingProcessNew"/>
    <dgm:cxn modelId="{B6D12014-5BA6-456C-98A9-B23DAD2455F2}" type="presParOf" srcId="{526854CD-B8C1-49D4-9A12-66E64C6F30C8}" destId="{1D02362C-5652-45AF-8A8E-CB92F53355F3}" srcOrd="6" destOrd="0" presId="urn:microsoft.com/office/officeart/2016/7/layout/RepeatingBendingProcessNew"/>
    <dgm:cxn modelId="{9995E82B-4130-4468-9527-7DB294677572}" type="presParOf" srcId="{526854CD-B8C1-49D4-9A12-66E64C6F30C8}" destId="{57234D54-2DD8-4600-AAB0-E1CC2BA29424}" srcOrd="7" destOrd="0" presId="urn:microsoft.com/office/officeart/2016/7/layout/RepeatingBendingProcessNew"/>
    <dgm:cxn modelId="{0A9E718C-D259-40B8-91B6-7386374177EE}" type="presParOf" srcId="{57234D54-2DD8-4600-AAB0-E1CC2BA29424}" destId="{45462D42-EF1F-4F96-B7A3-F44920AA88E8}" srcOrd="0" destOrd="0" presId="urn:microsoft.com/office/officeart/2016/7/layout/RepeatingBendingProcessNew"/>
    <dgm:cxn modelId="{06E66510-10BD-4465-8502-A392A33242A2}" type="presParOf" srcId="{526854CD-B8C1-49D4-9A12-66E64C6F30C8}" destId="{87F9552A-6737-42AF-8A21-6476E2FC2238}" srcOrd="8" destOrd="0" presId="urn:microsoft.com/office/officeart/2016/7/layout/RepeatingBendingProcessNew"/>
    <dgm:cxn modelId="{A5480E91-C451-473E-89B1-F4130F142696}" type="presParOf" srcId="{526854CD-B8C1-49D4-9A12-66E64C6F30C8}" destId="{BA266494-31B9-4A1D-8FA8-31CFF1C74BC4}" srcOrd="9" destOrd="0" presId="urn:microsoft.com/office/officeart/2016/7/layout/RepeatingBendingProcessNew"/>
    <dgm:cxn modelId="{6027D93B-CAC8-46D3-84B9-7235FD91E28F}" type="presParOf" srcId="{BA266494-31B9-4A1D-8FA8-31CFF1C74BC4}" destId="{F02DCA55-1D25-4E5B-93FE-DD6FCE90C483}" srcOrd="0" destOrd="0" presId="urn:microsoft.com/office/officeart/2016/7/layout/RepeatingBendingProcessNew"/>
    <dgm:cxn modelId="{1808D2B2-03E4-4B1E-A5B7-2A9F8F3FD1DC}" type="presParOf" srcId="{526854CD-B8C1-49D4-9A12-66E64C6F30C8}" destId="{3DB253C5-C3BE-4B7D-8CD9-D54E178EB7BF}" srcOrd="10" destOrd="0" presId="urn:microsoft.com/office/officeart/2016/7/layout/RepeatingBendingProcessNew"/>
    <dgm:cxn modelId="{2E57E6D3-9DA8-428F-B800-689E6EA06247}" type="presParOf" srcId="{526854CD-B8C1-49D4-9A12-66E64C6F30C8}" destId="{5D51ED0A-D729-4E1A-8ADD-2B28665C5794}" srcOrd="11" destOrd="0" presId="urn:microsoft.com/office/officeart/2016/7/layout/RepeatingBendingProcessNew"/>
    <dgm:cxn modelId="{EB1EFC2A-5F6B-4B5E-93EF-F23E97B88875}" type="presParOf" srcId="{5D51ED0A-D729-4E1A-8ADD-2B28665C5794}" destId="{611A2F8C-7FCF-4786-8546-F93DAC691B89}" srcOrd="0" destOrd="0" presId="urn:microsoft.com/office/officeart/2016/7/layout/RepeatingBendingProcessNew"/>
    <dgm:cxn modelId="{F17D1456-46EB-4571-AFFF-92A159341CA4}" type="presParOf" srcId="{526854CD-B8C1-49D4-9A12-66E64C6F30C8}" destId="{DFB2B6FE-F954-4FED-866F-E14CB963ABAE}" srcOrd="1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7F404C-B50B-4A39-8C50-3E01F3FB1A2C}">
      <dsp:nvSpPr>
        <dsp:cNvPr id="0" name=""/>
        <dsp:cNvSpPr/>
      </dsp:nvSpPr>
      <dsp:spPr>
        <a:xfrm>
          <a:off x="2047137" y="829583"/>
          <a:ext cx="440216" cy="91440"/>
        </a:xfrm>
        <a:custGeom>
          <a:avLst/>
          <a:gdLst/>
          <a:ahLst/>
          <a:cxnLst/>
          <a:rect l="0" t="0" r="0" b="0"/>
          <a:pathLst>
            <a:path>
              <a:moveTo>
                <a:pt x="0" y="45720"/>
              </a:moveTo>
              <a:lnTo>
                <a:pt x="440216"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55474" y="872949"/>
        <a:ext cx="23540" cy="4708"/>
      </dsp:txXfrm>
    </dsp:sp>
    <dsp:sp modelId="{A30CC1DC-372C-4CF4-9951-08C330DCD90C}">
      <dsp:nvSpPr>
        <dsp:cNvPr id="0" name=""/>
        <dsp:cNvSpPr/>
      </dsp:nvSpPr>
      <dsp:spPr>
        <a:xfrm>
          <a:off x="1911" y="261195"/>
          <a:ext cx="2047026" cy="122821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306" tIns="105289" rIns="100306" bIns="105289" numCol="1" spcCol="1270" anchor="ctr" anchorCtr="0">
          <a:noAutofit/>
        </a:bodyPr>
        <a:lstStyle/>
        <a:p>
          <a:pPr marL="0" lvl="0" indent="0" algn="ctr" defTabSz="577850">
            <a:lnSpc>
              <a:spcPct val="90000"/>
            </a:lnSpc>
            <a:spcBef>
              <a:spcPct val="0"/>
            </a:spcBef>
            <a:spcAft>
              <a:spcPct val="35000"/>
            </a:spcAft>
            <a:buNone/>
          </a:pPr>
          <a:r>
            <a:rPr lang="en-US" sz="1300" b="1" kern="1200"/>
            <a:t>Stakeholder engagement:</a:t>
          </a:r>
          <a:r>
            <a:rPr lang="en-US" sz="1300" kern="1200"/>
            <a:t> involve ministries, donors, and local champions early.</a:t>
          </a:r>
        </a:p>
      </dsp:txBody>
      <dsp:txXfrm>
        <a:off x="1911" y="261195"/>
        <a:ext cx="2047026" cy="1228215"/>
      </dsp:txXfrm>
    </dsp:sp>
    <dsp:sp modelId="{437AA00D-26AF-4898-BB92-CAB78DDA8013}">
      <dsp:nvSpPr>
        <dsp:cNvPr id="0" name=""/>
        <dsp:cNvSpPr/>
      </dsp:nvSpPr>
      <dsp:spPr>
        <a:xfrm>
          <a:off x="4564979" y="829583"/>
          <a:ext cx="440216" cy="91440"/>
        </a:xfrm>
        <a:custGeom>
          <a:avLst/>
          <a:gdLst/>
          <a:ahLst/>
          <a:cxnLst/>
          <a:rect l="0" t="0" r="0" b="0"/>
          <a:pathLst>
            <a:path>
              <a:moveTo>
                <a:pt x="0" y="45720"/>
              </a:moveTo>
              <a:lnTo>
                <a:pt x="440216"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773317" y="872949"/>
        <a:ext cx="23540" cy="4708"/>
      </dsp:txXfrm>
    </dsp:sp>
    <dsp:sp modelId="{423385F4-BF77-4064-9804-197E8E20BDA2}">
      <dsp:nvSpPr>
        <dsp:cNvPr id="0" name=""/>
        <dsp:cNvSpPr/>
      </dsp:nvSpPr>
      <dsp:spPr>
        <a:xfrm>
          <a:off x="2519753" y="261195"/>
          <a:ext cx="2047026" cy="122821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306" tIns="105289" rIns="100306" bIns="105289" numCol="1" spcCol="1270" anchor="ctr" anchorCtr="0">
          <a:noAutofit/>
        </a:bodyPr>
        <a:lstStyle/>
        <a:p>
          <a:pPr marL="0" lvl="0" indent="0" algn="ctr" defTabSz="577850">
            <a:lnSpc>
              <a:spcPct val="90000"/>
            </a:lnSpc>
            <a:spcBef>
              <a:spcPct val="0"/>
            </a:spcBef>
            <a:spcAft>
              <a:spcPct val="35000"/>
            </a:spcAft>
            <a:buNone/>
          </a:pPr>
          <a:r>
            <a:rPr lang="en-US" sz="1300" b="1" kern="1200"/>
            <a:t>Governance:</a:t>
          </a:r>
          <a:r>
            <a:rPr lang="en-US" sz="1300" kern="1200"/>
            <a:t> establish clear, context-specific structures (e.g., steering committees).</a:t>
          </a:r>
        </a:p>
      </dsp:txBody>
      <dsp:txXfrm>
        <a:off x="2519753" y="261195"/>
        <a:ext cx="2047026" cy="1228215"/>
      </dsp:txXfrm>
    </dsp:sp>
    <dsp:sp modelId="{B464875E-2C22-4CDC-B66D-570E02C265EF}">
      <dsp:nvSpPr>
        <dsp:cNvPr id="0" name=""/>
        <dsp:cNvSpPr/>
      </dsp:nvSpPr>
      <dsp:spPr>
        <a:xfrm>
          <a:off x="7082821" y="829583"/>
          <a:ext cx="440216" cy="91440"/>
        </a:xfrm>
        <a:custGeom>
          <a:avLst/>
          <a:gdLst/>
          <a:ahLst/>
          <a:cxnLst/>
          <a:rect l="0" t="0" r="0" b="0"/>
          <a:pathLst>
            <a:path>
              <a:moveTo>
                <a:pt x="0" y="45720"/>
              </a:moveTo>
              <a:lnTo>
                <a:pt x="440216"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291159" y="872949"/>
        <a:ext cx="23540" cy="4708"/>
      </dsp:txXfrm>
    </dsp:sp>
    <dsp:sp modelId="{CB4BA240-534A-4E75-80CF-48FFBD407350}">
      <dsp:nvSpPr>
        <dsp:cNvPr id="0" name=""/>
        <dsp:cNvSpPr/>
      </dsp:nvSpPr>
      <dsp:spPr>
        <a:xfrm>
          <a:off x="5037595" y="261195"/>
          <a:ext cx="2047026" cy="122821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306" tIns="105289" rIns="100306" bIns="105289" numCol="1" spcCol="1270" anchor="ctr" anchorCtr="0">
          <a:noAutofit/>
        </a:bodyPr>
        <a:lstStyle/>
        <a:p>
          <a:pPr marL="0" lvl="0" indent="0" algn="ctr" defTabSz="577850">
            <a:lnSpc>
              <a:spcPct val="90000"/>
            </a:lnSpc>
            <a:spcBef>
              <a:spcPct val="0"/>
            </a:spcBef>
            <a:spcAft>
              <a:spcPct val="35000"/>
            </a:spcAft>
            <a:buNone/>
          </a:pPr>
          <a:r>
            <a:rPr lang="en-US" sz="1300" b="1" kern="1200"/>
            <a:t>User-centred design:</a:t>
          </a:r>
          <a:r>
            <a:rPr lang="en-US" sz="1300" kern="1200"/>
            <a:t> systems should meet the real needs of clinicians and patients.</a:t>
          </a:r>
        </a:p>
      </dsp:txBody>
      <dsp:txXfrm>
        <a:off x="5037595" y="261195"/>
        <a:ext cx="2047026" cy="1228215"/>
      </dsp:txXfrm>
    </dsp:sp>
    <dsp:sp modelId="{57234D54-2DD8-4600-AAB0-E1CC2BA29424}">
      <dsp:nvSpPr>
        <dsp:cNvPr id="0" name=""/>
        <dsp:cNvSpPr/>
      </dsp:nvSpPr>
      <dsp:spPr>
        <a:xfrm>
          <a:off x="1025424" y="1487610"/>
          <a:ext cx="7553526" cy="440216"/>
        </a:xfrm>
        <a:custGeom>
          <a:avLst/>
          <a:gdLst/>
          <a:ahLst/>
          <a:cxnLst/>
          <a:rect l="0" t="0" r="0" b="0"/>
          <a:pathLst>
            <a:path>
              <a:moveTo>
                <a:pt x="7553526" y="0"/>
              </a:moveTo>
              <a:lnTo>
                <a:pt x="7553526" y="237208"/>
              </a:lnTo>
              <a:lnTo>
                <a:pt x="0" y="237208"/>
              </a:lnTo>
              <a:lnTo>
                <a:pt x="0" y="440216"/>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12982" y="1705364"/>
        <a:ext cx="378409" cy="4708"/>
      </dsp:txXfrm>
    </dsp:sp>
    <dsp:sp modelId="{1D02362C-5652-45AF-8A8E-CB92F53355F3}">
      <dsp:nvSpPr>
        <dsp:cNvPr id="0" name=""/>
        <dsp:cNvSpPr/>
      </dsp:nvSpPr>
      <dsp:spPr>
        <a:xfrm>
          <a:off x="7555437" y="261195"/>
          <a:ext cx="2047026" cy="122821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306" tIns="105289" rIns="100306" bIns="105289" numCol="1" spcCol="1270" anchor="ctr" anchorCtr="0">
          <a:noAutofit/>
        </a:bodyPr>
        <a:lstStyle/>
        <a:p>
          <a:pPr marL="0" lvl="0" indent="0" algn="ctr" defTabSz="577850">
            <a:lnSpc>
              <a:spcPct val="90000"/>
            </a:lnSpc>
            <a:spcBef>
              <a:spcPct val="0"/>
            </a:spcBef>
            <a:spcAft>
              <a:spcPct val="35000"/>
            </a:spcAft>
            <a:buNone/>
          </a:pPr>
          <a:r>
            <a:rPr lang="en-US" sz="1300" b="1" kern="1200"/>
            <a:t>Training and capacity-building:</a:t>
          </a:r>
          <a:r>
            <a:rPr lang="en-US" sz="1300" kern="1200"/>
            <a:t> e-learning and national training centres (Ethiopia, Tanzania).</a:t>
          </a:r>
        </a:p>
      </dsp:txBody>
      <dsp:txXfrm>
        <a:off x="7555437" y="261195"/>
        <a:ext cx="2047026" cy="1228215"/>
      </dsp:txXfrm>
    </dsp:sp>
    <dsp:sp modelId="{BA266494-31B9-4A1D-8FA8-31CFF1C74BC4}">
      <dsp:nvSpPr>
        <dsp:cNvPr id="0" name=""/>
        <dsp:cNvSpPr/>
      </dsp:nvSpPr>
      <dsp:spPr>
        <a:xfrm>
          <a:off x="2047137" y="2528614"/>
          <a:ext cx="440216" cy="91440"/>
        </a:xfrm>
        <a:custGeom>
          <a:avLst/>
          <a:gdLst/>
          <a:ahLst/>
          <a:cxnLst/>
          <a:rect l="0" t="0" r="0" b="0"/>
          <a:pathLst>
            <a:path>
              <a:moveTo>
                <a:pt x="0" y="45720"/>
              </a:moveTo>
              <a:lnTo>
                <a:pt x="440216"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55474" y="2571980"/>
        <a:ext cx="23540" cy="4708"/>
      </dsp:txXfrm>
    </dsp:sp>
    <dsp:sp modelId="{87F9552A-6737-42AF-8A21-6476E2FC2238}">
      <dsp:nvSpPr>
        <dsp:cNvPr id="0" name=""/>
        <dsp:cNvSpPr/>
      </dsp:nvSpPr>
      <dsp:spPr>
        <a:xfrm>
          <a:off x="1911" y="1960227"/>
          <a:ext cx="2047026" cy="122821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306" tIns="105289" rIns="100306" bIns="105289" numCol="1" spcCol="1270" anchor="ctr" anchorCtr="0">
          <a:noAutofit/>
        </a:bodyPr>
        <a:lstStyle/>
        <a:p>
          <a:pPr marL="0" lvl="0" indent="0" algn="ctr" defTabSz="577850">
            <a:lnSpc>
              <a:spcPct val="90000"/>
            </a:lnSpc>
            <a:spcBef>
              <a:spcPct val="0"/>
            </a:spcBef>
            <a:spcAft>
              <a:spcPct val="35000"/>
            </a:spcAft>
            <a:buNone/>
          </a:pPr>
          <a:r>
            <a:rPr lang="en-US" sz="1300" b="1" i="0" kern="1200" baseline="0"/>
            <a:t>Interoperability and data sharing:</a:t>
          </a:r>
          <a:r>
            <a:rPr lang="en-US" sz="1300" b="0" i="0" kern="1200" baseline="0"/>
            <a:t> achieved through common standards and enterprise architecture.</a:t>
          </a:r>
          <a:endParaRPr lang="en-US" sz="1300" kern="1200"/>
        </a:p>
      </dsp:txBody>
      <dsp:txXfrm>
        <a:off x="1911" y="1960227"/>
        <a:ext cx="2047026" cy="1228215"/>
      </dsp:txXfrm>
    </dsp:sp>
    <dsp:sp modelId="{5D51ED0A-D729-4E1A-8ADD-2B28665C5794}">
      <dsp:nvSpPr>
        <dsp:cNvPr id="0" name=""/>
        <dsp:cNvSpPr/>
      </dsp:nvSpPr>
      <dsp:spPr>
        <a:xfrm>
          <a:off x="4564979" y="2528614"/>
          <a:ext cx="440216" cy="91440"/>
        </a:xfrm>
        <a:custGeom>
          <a:avLst/>
          <a:gdLst/>
          <a:ahLst/>
          <a:cxnLst/>
          <a:rect l="0" t="0" r="0" b="0"/>
          <a:pathLst>
            <a:path>
              <a:moveTo>
                <a:pt x="0" y="45720"/>
              </a:moveTo>
              <a:lnTo>
                <a:pt x="440216"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773317" y="2571980"/>
        <a:ext cx="23540" cy="4708"/>
      </dsp:txXfrm>
    </dsp:sp>
    <dsp:sp modelId="{3DB253C5-C3BE-4B7D-8CD9-D54E178EB7BF}">
      <dsp:nvSpPr>
        <dsp:cNvPr id="0" name=""/>
        <dsp:cNvSpPr/>
      </dsp:nvSpPr>
      <dsp:spPr>
        <a:xfrm>
          <a:off x="2519753" y="1960227"/>
          <a:ext cx="2047026" cy="122821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306" tIns="105289" rIns="100306" bIns="105289" numCol="1" spcCol="1270" anchor="ctr" anchorCtr="0">
          <a:noAutofit/>
        </a:bodyPr>
        <a:lstStyle/>
        <a:p>
          <a:pPr marL="0" lvl="0" indent="0" algn="ctr" defTabSz="577850">
            <a:lnSpc>
              <a:spcPct val="90000"/>
            </a:lnSpc>
            <a:spcBef>
              <a:spcPct val="0"/>
            </a:spcBef>
            <a:spcAft>
              <a:spcPct val="35000"/>
            </a:spcAft>
            <a:buNone/>
          </a:pPr>
          <a:r>
            <a:rPr lang="en-US" sz="1300" b="1" i="0" kern="1200" baseline="0"/>
            <a:t>Funding alignment:</a:t>
          </a:r>
          <a:r>
            <a:rPr lang="en-US" sz="1300" b="0" i="0" kern="1200" baseline="0"/>
            <a:t> Tanzania’s digital health investment roadmap aligns donor and national priorities.</a:t>
          </a:r>
          <a:endParaRPr lang="en-US" sz="1300" kern="1200"/>
        </a:p>
      </dsp:txBody>
      <dsp:txXfrm>
        <a:off x="2519753" y="1960227"/>
        <a:ext cx="2047026" cy="1228215"/>
      </dsp:txXfrm>
    </dsp:sp>
    <dsp:sp modelId="{DFB2B6FE-F954-4FED-866F-E14CB963ABAE}">
      <dsp:nvSpPr>
        <dsp:cNvPr id="0" name=""/>
        <dsp:cNvSpPr/>
      </dsp:nvSpPr>
      <dsp:spPr>
        <a:xfrm>
          <a:off x="5037595" y="1960227"/>
          <a:ext cx="2047026" cy="122821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306" tIns="105289" rIns="100306" bIns="105289" numCol="1" spcCol="1270" anchor="t" anchorCtr="0">
          <a:noAutofit/>
        </a:bodyPr>
        <a:lstStyle/>
        <a:p>
          <a:pPr marL="0" lvl="0" indent="0" algn="l" defTabSz="577850">
            <a:lnSpc>
              <a:spcPct val="90000"/>
            </a:lnSpc>
            <a:spcBef>
              <a:spcPct val="0"/>
            </a:spcBef>
            <a:spcAft>
              <a:spcPct val="35000"/>
            </a:spcAft>
            <a:buNone/>
          </a:pPr>
          <a:r>
            <a:rPr lang="en-US" sz="1300" b="1" i="0" kern="1200" baseline="0"/>
            <a:t>Core insights:</a:t>
          </a:r>
          <a:endParaRPr lang="en-US" sz="1300" kern="1200"/>
        </a:p>
        <a:p>
          <a:pPr marL="57150" lvl="1" indent="-57150" algn="l" defTabSz="444500">
            <a:lnSpc>
              <a:spcPct val="90000"/>
            </a:lnSpc>
            <a:spcBef>
              <a:spcPct val="0"/>
            </a:spcBef>
            <a:spcAft>
              <a:spcPct val="15000"/>
            </a:spcAft>
            <a:buChar char="•"/>
          </a:pPr>
          <a:r>
            <a:rPr lang="en-US" sz="1000" b="0" i="1" kern="1200" baseline="0"/>
            <a:t>Data use ecosystem</a:t>
          </a:r>
          <a:r>
            <a:rPr lang="en-US" sz="1000" b="0" i="0" kern="1200" baseline="0"/>
            <a:t> embeds evidence-based decision-making.</a:t>
          </a:r>
          <a:endParaRPr lang="en-US" sz="1000" kern="1200"/>
        </a:p>
        <a:p>
          <a:pPr marL="57150" lvl="1" indent="-57150" algn="l" defTabSz="444500">
            <a:lnSpc>
              <a:spcPct val="90000"/>
            </a:lnSpc>
            <a:spcBef>
              <a:spcPct val="0"/>
            </a:spcBef>
            <a:spcAft>
              <a:spcPct val="15000"/>
            </a:spcAft>
            <a:buChar char="•"/>
          </a:pPr>
          <a:r>
            <a:rPr lang="en-US" sz="1000" b="0" i="1" kern="1200" baseline="0"/>
            <a:t>Change management</a:t>
          </a:r>
          <a:r>
            <a:rPr lang="en-US" sz="1000" b="0" i="0" kern="1200" baseline="0"/>
            <a:t> supports behavioural and organisational adoption.</a:t>
          </a:r>
          <a:endParaRPr lang="en-US" sz="1000" kern="1200"/>
        </a:p>
      </dsp:txBody>
      <dsp:txXfrm>
        <a:off x="5037595" y="1960227"/>
        <a:ext cx="2047026" cy="1228215"/>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70D2BD-5263-41D3-8F4E-D86545A34FA8}" type="datetimeFigureOut">
              <a:rPr lang="en-GB" smtClean="0"/>
              <a:t>13/11/2025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1FF95D-F752-44D6-B949-764BB5BC40B2}" type="slidenum">
              <a:rPr lang="en-GB" smtClean="0"/>
              <a:t>‹#›</a:t>
            </a:fld>
            <a:endParaRPr lang="en-GB"/>
          </a:p>
        </p:txBody>
      </p:sp>
    </p:spTree>
    <p:extLst>
      <p:ext uri="{BB962C8B-B14F-4D97-AF65-F5344CB8AC3E}">
        <p14:creationId xmlns:p14="http://schemas.microsoft.com/office/powerpoint/2010/main" val="7994343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51FF95D-F752-44D6-B949-764BB5BC40B2}" type="slidenum">
              <a:rPr lang="en-GB" smtClean="0"/>
              <a:t>11</a:t>
            </a:fld>
            <a:endParaRPr lang="en-GB"/>
          </a:p>
        </p:txBody>
      </p:sp>
    </p:spTree>
    <p:extLst>
      <p:ext uri="{BB962C8B-B14F-4D97-AF65-F5344CB8AC3E}">
        <p14:creationId xmlns:p14="http://schemas.microsoft.com/office/powerpoint/2010/main" val="25354338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3F2B37-793A-065E-710A-4F13E9C046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50FC8F6-F936-2D47-CB88-69F1F428C55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C73A10D-6A36-8714-BEBE-05CB2538107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6EF857D-8E23-EECE-9C94-F97D5BDAD1DA}"/>
              </a:ext>
            </a:extLst>
          </p:cNvPr>
          <p:cNvSpPr>
            <a:spLocks noGrp="1"/>
          </p:cNvSpPr>
          <p:nvPr>
            <p:ph type="sldNum" sz="quarter" idx="5"/>
          </p:nvPr>
        </p:nvSpPr>
        <p:spPr/>
        <p:txBody>
          <a:bodyPr/>
          <a:lstStyle/>
          <a:p>
            <a:fld id="{F51FF95D-F752-44D6-B949-764BB5BC40B2}" type="slidenum">
              <a:rPr lang="en-GB" smtClean="0"/>
              <a:t>12</a:t>
            </a:fld>
            <a:endParaRPr lang="en-GB"/>
          </a:p>
        </p:txBody>
      </p:sp>
    </p:spTree>
    <p:extLst>
      <p:ext uri="{BB962C8B-B14F-4D97-AF65-F5344CB8AC3E}">
        <p14:creationId xmlns:p14="http://schemas.microsoft.com/office/powerpoint/2010/main" val="15463573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A28F1B3-E057-4D61-8B07-E3B150899BBD}" type="datetimeFigureOut">
              <a:rPr lang="en-GB" smtClean="0"/>
              <a:t>13/11/2025</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C6FAEFCA-9BA9-4F28-A77B-C96586E22277}"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63927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28F1B3-E057-4D61-8B07-E3B150899BBD}" type="datetimeFigureOut">
              <a:rPr lang="en-GB" smtClean="0"/>
              <a:t>13/11/2025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FAEFCA-9BA9-4F28-A77B-C96586E22277}"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568871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A28F1B3-E057-4D61-8B07-E3B150899BBD}" type="datetimeFigureOut">
              <a:rPr lang="en-GB" smtClean="0"/>
              <a:t>13/11/2025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FAEFCA-9BA9-4F28-A77B-C96586E22277}"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290146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A28F1B3-E057-4D61-8B07-E3B150899BBD}" type="datetimeFigureOut">
              <a:rPr lang="en-GB" smtClean="0"/>
              <a:t>13/11/2025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FAEFCA-9BA9-4F28-A77B-C96586E22277}"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801943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A28F1B3-E057-4D61-8B07-E3B150899BBD}" type="datetimeFigureOut">
              <a:rPr lang="en-GB" smtClean="0"/>
              <a:t>13/11/2025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6FAEFCA-9BA9-4F28-A77B-C96586E22277}"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281644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A28F1B3-E057-4D61-8B07-E3B150899BBD}" type="datetimeFigureOut">
              <a:rPr lang="en-GB" smtClean="0"/>
              <a:t>13/11/2025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6FAEFCA-9BA9-4F28-A77B-C96586E22277}"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290786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A28F1B3-E057-4D61-8B07-E3B150899BBD}" type="datetimeFigureOut">
              <a:rPr lang="en-GB" smtClean="0"/>
              <a:t>13/11/2025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6FAEFCA-9BA9-4F28-A77B-C96586E22277}" type="slidenum">
              <a:rPr lang="en-GB" smtClean="0"/>
              <a:t>‹#›</a:t>
            </a:fld>
            <a:endParaRPr lang="en-GB"/>
          </a:p>
        </p:txBody>
      </p:sp>
    </p:spTree>
    <p:extLst>
      <p:ext uri="{BB962C8B-B14F-4D97-AF65-F5344CB8AC3E}">
        <p14:creationId xmlns:p14="http://schemas.microsoft.com/office/powerpoint/2010/main" val="16022353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A28F1B3-E057-4D61-8B07-E3B150899BBD}" type="datetimeFigureOut">
              <a:rPr lang="en-GB" smtClean="0"/>
              <a:t>13/11/2025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FAEFCA-9BA9-4F28-A77B-C96586E22277}"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649408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AA28F1B3-E057-4D61-8B07-E3B150899BBD}" type="datetimeFigureOut">
              <a:rPr lang="en-GB" smtClean="0"/>
              <a:t>13/11/2025</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C6FAEFCA-9BA9-4F28-A77B-C96586E22277}"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347230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28F1B3-E057-4D61-8B07-E3B150899BBD}" type="datetimeFigureOut">
              <a:rPr lang="en-GB" smtClean="0"/>
              <a:t>13/11/2025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FAEFCA-9BA9-4F28-A77B-C96586E22277}"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278822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28F1B3-E057-4D61-8B07-E3B150899BBD}" type="datetimeFigureOut">
              <a:rPr lang="en-GB" smtClean="0"/>
              <a:t>13/11/2025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FAEFCA-9BA9-4F28-A77B-C96586E22277}"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009979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AA28F1B3-E057-4D61-8B07-E3B150899BBD}" type="datetimeFigureOut">
              <a:rPr lang="en-GB" smtClean="0"/>
              <a:t>13/11/2025</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C6FAEFCA-9BA9-4F28-A77B-C96586E22277}"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1567379"/>
      </p:ext>
    </p:extLst>
  </p:cSld>
  <p:clrMap bg1="lt1" tx1="dk1" bg2="lt2" tx2="dk2" accent1="accent1" accent2="accent2" accent3="accent3" accent4="accent4" accent5="accent5" accent6="accent6" hlink="hlink" folHlink="folHlink"/>
  <p:sldLayoutIdLst>
    <p:sldLayoutId id="2147483843" r:id="rId1"/>
    <p:sldLayoutId id="2147483844" r:id="rId2"/>
    <p:sldLayoutId id="2147483845" r:id="rId3"/>
    <p:sldLayoutId id="2147483846" r:id="rId4"/>
    <p:sldLayoutId id="2147483847" r:id="rId5"/>
    <p:sldLayoutId id="2147483848" r:id="rId6"/>
    <p:sldLayoutId id="2147483849" r:id="rId7"/>
    <p:sldLayoutId id="2147483850" r:id="rId8"/>
    <p:sldLayoutId id="2147483851" r:id="rId9"/>
    <p:sldLayoutId id="2147483852" r:id="rId10"/>
    <p:sldLayoutId id="214748385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1.jp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3389/fpubh.2023.1106548"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56412368-7E6B-4064-B6FA-72DF6DA0C2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8014FE20-9BCC-4219-A8AD-B1C110BD55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1B0CB8D3-5170-7152-B4E6-F5512121B36A}"/>
              </a:ext>
            </a:extLst>
          </p:cNvPr>
          <p:cNvSpPr>
            <a:spLocks noGrp="1"/>
          </p:cNvSpPr>
          <p:nvPr>
            <p:ph type="ctrTitle"/>
          </p:nvPr>
        </p:nvSpPr>
        <p:spPr>
          <a:xfrm>
            <a:off x="1452617" y="976508"/>
            <a:ext cx="5525305" cy="2367221"/>
          </a:xfrm>
        </p:spPr>
        <p:txBody>
          <a:bodyPr vert="horz" lIns="91440" tIns="45720" rIns="91440" bIns="0" rtlCol="0" anchor="b">
            <a:normAutofit/>
          </a:bodyPr>
          <a:lstStyle/>
          <a:p>
            <a:r>
              <a:rPr lang="en-US" sz="4200"/>
              <a:t>A Holistic Approach to Digital Transformation</a:t>
            </a:r>
          </a:p>
        </p:txBody>
      </p:sp>
      <p:sp>
        <p:nvSpPr>
          <p:cNvPr id="4" name="Title 1">
            <a:extLst>
              <a:ext uri="{FF2B5EF4-FFF2-40B4-BE49-F238E27FC236}">
                <a16:creationId xmlns:a16="http://schemas.microsoft.com/office/drawing/2014/main" id="{3E08B37E-E105-AF6B-8967-CD53A878A1A8}"/>
              </a:ext>
            </a:extLst>
          </p:cNvPr>
          <p:cNvSpPr txBox="1">
            <a:spLocks/>
          </p:cNvSpPr>
          <p:nvPr/>
        </p:nvSpPr>
        <p:spPr>
          <a:xfrm>
            <a:off x="1452617" y="3531204"/>
            <a:ext cx="5530919" cy="1606576"/>
          </a:xfrm>
          <a:prstGeom prst="rect">
            <a:avLst/>
          </a:prstGeom>
        </p:spPr>
        <p:txBody>
          <a:bodyPr vert="horz" lIns="91440" tIns="91440" rIns="91440" bIns="91440" rtlCol="0">
            <a:normAutofit/>
          </a:bodyPr>
          <a:lstStyle>
            <a:lvl1pPr algn="l" defTabSz="914400" rtl="0" eaLnBrk="1" latinLnBrk="0" hangingPunct="1">
              <a:lnSpc>
                <a:spcPct val="90000"/>
              </a:lnSpc>
              <a:spcBef>
                <a:spcPct val="0"/>
              </a:spcBef>
              <a:buNone/>
              <a:defRPr sz="6600" b="0" i="0" kern="1200" cap="all">
                <a:solidFill>
                  <a:schemeClr val="tx1"/>
                </a:solidFill>
                <a:effectLst/>
                <a:latin typeface="+mj-lt"/>
                <a:ea typeface="+mj-ea"/>
                <a:cs typeface="+mj-cs"/>
              </a:defRPr>
            </a:lvl1pPr>
          </a:lstStyle>
          <a:p>
            <a:pPr>
              <a:lnSpc>
                <a:spcPct val="120000"/>
              </a:lnSpc>
              <a:spcBef>
                <a:spcPts val="1000"/>
              </a:spcBef>
              <a:buClr>
                <a:schemeClr val="accent1"/>
              </a:buClr>
              <a:buSzPct val="100000"/>
            </a:pPr>
            <a:r>
              <a:rPr lang="en-US" sz="1800">
                <a:latin typeface="+mn-lt"/>
                <a:ea typeface="+mn-ea"/>
                <a:cs typeface="+mn-cs"/>
              </a:rPr>
              <a:t>Lessons from Werner et al. (2023) on Accelerating Data Use in Health Systems</a:t>
            </a:r>
          </a:p>
        </p:txBody>
      </p:sp>
      <p:cxnSp>
        <p:nvCxnSpPr>
          <p:cNvPr id="34" name="Straight Connector 33">
            <a:extLst>
              <a:ext uri="{FF2B5EF4-FFF2-40B4-BE49-F238E27FC236}">
                <a16:creationId xmlns:a16="http://schemas.microsoft.com/office/drawing/2014/main" id="{A661C966-C6C8-4667-903D-E68521C357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8" y="3528543"/>
            <a:ext cx="55361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36" name="Group 35">
            <a:extLst>
              <a:ext uri="{FF2B5EF4-FFF2-40B4-BE49-F238E27FC236}">
                <a16:creationId xmlns:a16="http://schemas.microsoft.com/office/drawing/2014/main" id="{36439133-030D-427C-AADE-2B48B19917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77388" y="482171"/>
            <a:chExt cx="4074533" cy="5149101"/>
          </a:xfrm>
        </p:grpSpPr>
        <p:sp>
          <p:nvSpPr>
            <p:cNvPr id="37" name="Rectangle 36">
              <a:extLst>
                <a:ext uri="{FF2B5EF4-FFF2-40B4-BE49-F238E27FC236}">
                  <a16:creationId xmlns:a16="http://schemas.microsoft.com/office/drawing/2014/main" id="{2C11378B-6628-411A-9A79-CF10232D7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77388" y="482171"/>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08E6BF6A-26B8-45E6-887E-FE78A7984F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47" y="812507"/>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40" name="Rectangle 39">
            <a:extLst>
              <a:ext uri="{FF2B5EF4-FFF2-40B4-BE49-F238E27FC236}">
                <a16:creationId xmlns:a16="http://schemas.microsoft.com/office/drawing/2014/main" id="{82388B0B-738B-4313-8674-79D97E74A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1624" y="977965"/>
            <a:ext cx="3119444"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descr="Robot">
            <a:extLst>
              <a:ext uri="{FF2B5EF4-FFF2-40B4-BE49-F238E27FC236}">
                <a16:creationId xmlns:a16="http://schemas.microsoft.com/office/drawing/2014/main" id="{AD8D4C33-D556-A84E-B8C9-65561781AC7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16373" y="1649879"/>
            <a:ext cx="2799103" cy="2799103"/>
          </a:xfrm>
          <a:prstGeom prst="rect">
            <a:avLst/>
          </a:prstGeom>
        </p:spPr>
      </p:pic>
      <p:pic>
        <p:nvPicPr>
          <p:cNvPr id="42" name="Picture 41">
            <a:extLst>
              <a:ext uri="{FF2B5EF4-FFF2-40B4-BE49-F238E27FC236}">
                <a16:creationId xmlns:a16="http://schemas.microsoft.com/office/drawing/2014/main" id="{6DF84359-5DD6-461B-9519-90AA2F46C1B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4" name="Straight Connector 43">
            <a:extLst>
              <a:ext uri="{FF2B5EF4-FFF2-40B4-BE49-F238E27FC236}">
                <a16:creationId xmlns:a16="http://schemas.microsoft.com/office/drawing/2014/main" id="{E90BC892-CE86-41EE-8A3B-2178D5170C7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931647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384EC0-5FB2-04E7-6593-2B8B8B4E96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AE210D-73F9-A34D-4C09-CD0821BE06BA}"/>
              </a:ext>
            </a:extLst>
          </p:cNvPr>
          <p:cNvSpPr>
            <a:spLocks noGrp="1"/>
          </p:cNvSpPr>
          <p:nvPr>
            <p:ph type="title"/>
          </p:nvPr>
        </p:nvSpPr>
        <p:spPr>
          <a:xfrm>
            <a:off x="1451579" y="1206348"/>
            <a:ext cx="9603275" cy="647406"/>
          </a:xfrm>
        </p:spPr>
        <p:txBody>
          <a:bodyPr/>
          <a:lstStyle/>
          <a:p>
            <a:r>
              <a:rPr lang="en-GB" dirty="0"/>
              <a:t>Two models for digital transformation</a:t>
            </a:r>
          </a:p>
        </p:txBody>
      </p:sp>
      <p:sp>
        <p:nvSpPr>
          <p:cNvPr id="3" name="Content Placeholder 2">
            <a:extLst>
              <a:ext uri="{FF2B5EF4-FFF2-40B4-BE49-F238E27FC236}">
                <a16:creationId xmlns:a16="http://schemas.microsoft.com/office/drawing/2014/main" id="{58291724-464B-6F62-6DAC-83D8AA2CABC7}"/>
              </a:ext>
            </a:extLst>
          </p:cNvPr>
          <p:cNvSpPr>
            <a:spLocks noGrp="1"/>
          </p:cNvSpPr>
          <p:nvPr>
            <p:ph idx="1"/>
          </p:nvPr>
        </p:nvSpPr>
        <p:spPr>
          <a:xfrm>
            <a:off x="1451579" y="1945760"/>
            <a:ext cx="9603275" cy="1230578"/>
          </a:xfrm>
        </p:spPr>
        <p:txBody>
          <a:bodyPr/>
          <a:lstStyle/>
          <a:p>
            <a:r>
              <a:rPr lang="en-GB" dirty="0"/>
              <a:t>Werner et al. (2023) presented two models relating to digital transformation, the first from the World Health Organization (WHO) (2012) and the second created by the authors.</a:t>
            </a:r>
          </a:p>
        </p:txBody>
      </p:sp>
      <p:pic>
        <p:nvPicPr>
          <p:cNvPr id="4" name="Picture 3">
            <a:extLst>
              <a:ext uri="{FF2B5EF4-FFF2-40B4-BE49-F238E27FC236}">
                <a16:creationId xmlns:a16="http://schemas.microsoft.com/office/drawing/2014/main" id="{FFF3D11D-8584-FA4A-187F-FFC8EEAB252B}"/>
              </a:ext>
            </a:extLst>
          </p:cNvPr>
          <p:cNvPicPr>
            <a:picLocks noChangeAspect="1"/>
          </p:cNvPicPr>
          <p:nvPr/>
        </p:nvPicPr>
        <p:blipFill>
          <a:blip r:embed="rId2"/>
          <a:stretch>
            <a:fillRect/>
          </a:stretch>
        </p:blipFill>
        <p:spPr>
          <a:xfrm>
            <a:off x="442028" y="3176338"/>
            <a:ext cx="6483350" cy="2382630"/>
          </a:xfrm>
          <a:prstGeom prst="rect">
            <a:avLst/>
          </a:prstGeom>
        </p:spPr>
      </p:pic>
      <p:sp>
        <p:nvSpPr>
          <p:cNvPr id="6" name="Content Placeholder 2">
            <a:extLst>
              <a:ext uri="{FF2B5EF4-FFF2-40B4-BE49-F238E27FC236}">
                <a16:creationId xmlns:a16="http://schemas.microsoft.com/office/drawing/2014/main" id="{60A7852F-4E69-8157-5296-18A0FDA7764B}"/>
              </a:ext>
            </a:extLst>
          </p:cNvPr>
          <p:cNvSpPr txBox="1">
            <a:spLocks/>
          </p:cNvSpPr>
          <p:nvPr/>
        </p:nvSpPr>
        <p:spPr>
          <a:xfrm>
            <a:off x="6951045" y="3429000"/>
            <a:ext cx="4565822" cy="2129968"/>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0" indent="0">
              <a:buNone/>
            </a:pPr>
            <a:r>
              <a:rPr lang="en-GB" dirty="0"/>
              <a:t>This model from the WHO (2012) is broad and not drawn from research or evidence. The parts of the model are drawn separately and their interaction with each other is not represented.</a:t>
            </a:r>
          </a:p>
        </p:txBody>
      </p:sp>
    </p:spTree>
    <p:extLst>
      <p:ext uri="{BB962C8B-B14F-4D97-AF65-F5344CB8AC3E}">
        <p14:creationId xmlns:p14="http://schemas.microsoft.com/office/powerpoint/2010/main" val="19739252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696D65-7562-9504-7B51-806B7AEF36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F70124-9360-8355-C611-65A9920FFB05}"/>
              </a:ext>
            </a:extLst>
          </p:cNvPr>
          <p:cNvSpPr>
            <a:spLocks noGrp="1"/>
          </p:cNvSpPr>
          <p:nvPr>
            <p:ph type="title"/>
          </p:nvPr>
        </p:nvSpPr>
        <p:spPr>
          <a:xfrm>
            <a:off x="1451579" y="1206348"/>
            <a:ext cx="9603275" cy="647406"/>
          </a:xfrm>
        </p:spPr>
        <p:txBody>
          <a:bodyPr/>
          <a:lstStyle/>
          <a:p>
            <a:r>
              <a:rPr lang="en-GB" dirty="0"/>
              <a:t>Two models for digital transformation</a:t>
            </a:r>
          </a:p>
        </p:txBody>
      </p:sp>
      <p:sp>
        <p:nvSpPr>
          <p:cNvPr id="6" name="Content Placeholder 2">
            <a:extLst>
              <a:ext uri="{FF2B5EF4-FFF2-40B4-BE49-F238E27FC236}">
                <a16:creationId xmlns:a16="http://schemas.microsoft.com/office/drawing/2014/main" id="{E5D434F6-4992-E0C6-6C62-A8C4C008BE31}"/>
              </a:ext>
            </a:extLst>
          </p:cNvPr>
          <p:cNvSpPr txBox="1">
            <a:spLocks/>
          </p:cNvSpPr>
          <p:nvPr/>
        </p:nvSpPr>
        <p:spPr>
          <a:xfrm>
            <a:off x="5738262" y="2004460"/>
            <a:ext cx="5316592" cy="3647191"/>
          </a:xfrm>
          <a:prstGeom prst="rect">
            <a:avLst/>
          </a:prstGeom>
        </p:spPr>
        <p:txBody>
          <a:bodyPr vert="horz" lIns="91440" tIns="45720" rIns="91440" bIns="45720" rtlCol="0" anchor="t">
            <a:no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0" indent="0">
              <a:buNone/>
            </a:pPr>
            <a:r>
              <a:rPr lang="en-GB" dirty="0"/>
              <a:t>This model from Werner et al. (2023) was created from the results of the authors’ research – via analysis of documentation and interviews.</a:t>
            </a:r>
          </a:p>
          <a:p>
            <a:pPr marL="0" indent="0">
              <a:buNone/>
            </a:pPr>
            <a:endParaRPr lang="en-GB" dirty="0"/>
          </a:p>
          <a:p>
            <a:pPr marL="0" indent="0">
              <a:buNone/>
            </a:pPr>
            <a:r>
              <a:rPr lang="en-GB" dirty="0"/>
              <a:t>This model represents the ten key components of digital transformation to accelerate data use in health. The design of the model shows that all the components interact with each other and places the community and workforce at the centre.</a:t>
            </a:r>
          </a:p>
        </p:txBody>
      </p:sp>
      <p:pic>
        <p:nvPicPr>
          <p:cNvPr id="8" name="Picture 7">
            <a:extLst>
              <a:ext uri="{FF2B5EF4-FFF2-40B4-BE49-F238E27FC236}">
                <a16:creationId xmlns:a16="http://schemas.microsoft.com/office/drawing/2014/main" id="{3487D68F-732B-D37C-655E-C290CE13EB28}"/>
              </a:ext>
            </a:extLst>
          </p:cNvPr>
          <p:cNvPicPr>
            <a:picLocks noChangeAspect="1"/>
          </p:cNvPicPr>
          <p:nvPr/>
        </p:nvPicPr>
        <p:blipFill>
          <a:blip r:embed="rId2"/>
          <a:stretch>
            <a:fillRect/>
          </a:stretch>
        </p:blipFill>
        <p:spPr>
          <a:xfrm>
            <a:off x="847022" y="1934678"/>
            <a:ext cx="4393933" cy="3888631"/>
          </a:xfrm>
          <a:prstGeom prst="rect">
            <a:avLst/>
          </a:prstGeom>
        </p:spPr>
      </p:pic>
    </p:spTree>
    <p:extLst>
      <p:ext uri="{BB962C8B-B14F-4D97-AF65-F5344CB8AC3E}">
        <p14:creationId xmlns:p14="http://schemas.microsoft.com/office/powerpoint/2010/main" val="41704837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60928-1CA7-2E96-DD28-546199B54E02}"/>
              </a:ext>
            </a:extLst>
          </p:cNvPr>
          <p:cNvSpPr>
            <a:spLocks noGrp="1"/>
          </p:cNvSpPr>
          <p:nvPr>
            <p:ph type="title"/>
          </p:nvPr>
        </p:nvSpPr>
        <p:spPr/>
        <p:txBody>
          <a:bodyPr/>
          <a:lstStyle/>
          <a:p>
            <a:r>
              <a:rPr lang="en-GB" dirty="0"/>
              <a:t>How applicable are the components for industrialised nations?</a:t>
            </a:r>
          </a:p>
        </p:txBody>
      </p:sp>
      <p:sp>
        <p:nvSpPr>
          <p:cNvPr id="3" name="Content Placeholder 2">
            <a:extLst>
              <a:ext uri="{FF2B5EF4-FFF2-40B4-BE49-F238E27FC236}">
                <a16:creationId xmlns:a16="http://schemas.microsoft.com/office/drawing/2014/main" id="{D926E4E8-6CA0-B995-4DC5-EC4CB7320A3A}"/>
              </a:ext>
            </a:extLst>
          </p:cNvPr>
          <p:cNvSpPr>
            <a:spLocks noGrp="1"/>
          </p:cNvSpPr>
          <p:nvPr>
            <p:ph idx="1"/>
          </p:nvPr>
        </p:nvSpPr>
        <p:spPr>
          <a:xfrm>
            <a:off x="1451579" y="2037765"/>
            <a:ext cx="9603275" cy="3613887"/>
          </a:xfrm>
        </p:spPr>
        <p:txBody>
          <a:bodyPr/>
          <a:lstStyle/>
          <a:p>
            <a:r>
              <a:rPr lang="en-GB" dirty="0"/>
              <a:t>The ten components in the second model are applicable to industrialised nations.</a:t>
            </a:r>
          </a:p>
          <a:p>
            <a:endParaRPr lang="en-GB" dirty="0"/>
          </a:p>
          <a:p>
            <a:r>
              <a:rPr lang="en-GB" dirty="0"/>
              <a:t>The same components will also have an impact on digital transformation and data use in countries which have more developed digital health systems.</a:t>
            </a:r>
          </a:p>
          <a:p>
            <a:endParaRPr lang="en-GB" dirty="0"/>
          </a:p>
          <a:p>
            <a:r>
              <a:rPr lang="en-GB" dirty="0"/>
              <a:t>Industrialised nations may be in a stronger position with regard to some components but if others are lacking there will be an impact on digital transformation.</a:t>
            </a:r>
          </a:p>
        </p:txBody>
      </p:sp>
    </p:spTree>
    <p:extLst>
      <p:ext uri="{BB962C8B-B14F-4D97-AF65-F5344CB8AC3E}">
        <p14:creationId xmlns:p14="http://schemas.microsoft.com/office/powerpoint/2010/main" val="24797875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A2FF30-225A-B4B0-591C-1DC5E50ED3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C09392-AAC1-43AC-37C5-7D3B8E4D16DE}"/>
              </a:ext>
            </a:extLst>
          </p:cNvPr>
          <p:cNvSpPr>
            <a:spLocks noGrp="1"/>
          </p:cNvSpPr>
          <p:nvPr>
            <p:ph type="title"/>
          </p:nvPr>
        </p:nvSpPr>
        <p:spPr/>
        <p:txBody>
          <a:bodyPr/>
          <a:lstStyle/>
          <a:p>
            <a:r>
              <a:rPr lang="en-GB" dirty="0"/>
              <a:t>What else is needed to apply to </a:t>
            </a:r>
            <a:r>
              <a:rPr lang="en-GB" dirty="0" err="1"/>
              <a:t>wales</a:t>
            </a:r>
            <a:r>
              <a:rPr lang="en-GB" dirty="0"/>
              <a:t> or the UK?</a:t>
            </a:r>
          </a:p>
        </p:txBody>
      </p:sp>
      <p:sp>
        <p:nvSpPr>
          <p:cNvPr id="3" name="Content Placeholder 2">
            <a:extLst>
              <a:ext uri="{FF2B5EF4-FFF2-40B4-BE49-F238E27FC236}">
                <a16:creationId xmlns:a16="http://schemas.microsoft.com/office/drawing/2014/main" id="{A547122D-03B6-1DFF-0120-BDAA0DA69F8A}"/>
              </a:ext>
            </a:extLst>
          </p:cNvPr>
          <p:cNvSpPr>
            <a:spLocks noGrp="1"/>
          </p:cNvSpPr>
          <p:nvPr>
            <p:ph idx="1"/>
          </p:nvPr>
        </p:nvSpPr>
        <p:spPr>
          <a:xfrm>
            <a:off x="1451579" y="2037765"/>
            <a:ext cx="9603275" cy="3236879"/>
          </a:xfrm>
        </p:spPr>
        <p:txBody>
          <a:bodyPr>
            <a:normAutofit fontScale="92500" lnSpcReduction="20000"/>
          </a:bodyPr>
          <a:lstStyle/>
          <a:p>
            <a:pPr marL="0" indent="0">
              <a:buNone/>
            </a:pPr>
            <a:r>
              <a:rPr lang="en-GB" dirty="0"/>
              <a:t>The components are an effective high-level model but some may need more detail and differentiation to take account of the UK specific digital health situation.</a:t>
            </a:r>
          </a:p>
          <a:p>
            <a:pPr marL="0" indent="0">
              <a:buNone/>
            </a:pPr>
            <a:r>
              <a:rPr lang="en-GB" dirty="0"/>
              <a:t>The four nations of the UK have differing:</a:t>
            </a:r>
          </a:p>
          <a:p>
            <a:r>
              <a:rPr lang="en-GB" dirty="0"/>
              <a:t>Policies and Strategies (both health and digital related)</a:t>
            </a:r>
          </a:p>
          <a:p>
            <a:r>
              <a:rPr lang="en-GB" dirty="0"/>
              <a:t>Funding and levels of investment</a:t>
            </a:r>
          </a:p>
          <a:p>
            <a:r>
              <a:rPr lang="en-GB" dirty="0"/>
              <a:t>Governmental structures</a:t>
            </a:r>
          </a:p>
          <a:p>
            <a:r>
              <a:rPr lang="en-GB" dirty="0"/>
              <a:t>Clinical Guidance Structures</a:t>
            </a:r>
          </a:p>
          <a:p>
            <a:pPr marL="0" indent="0">
              <a:buNone/>
            </a:pPr>
            <a:r>
              <a:rPr lang="en-GB" dirty="0"/>
              <a:t>However some changes are mandated across the whole UK despite these differences.</a:t>
            </a:r>
          </a:p>
        </p:txBody>
      </p:sp>
    </p:spTree>
    <p:extLst>
      <p:ext uri="{BB962C8B-B14F-4D97-AF65-F5344CB8AC3E}">
        <p14:creationId xmlns:p14="http://schemas.microsoft.com/office/powerpoint/2010/main" val="23822387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D869C1-AEE8-B15E-49EA-07B6104C1D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5EC77D7-AEE2-18E9-58E1-87754CB8D3F6}"/>
              </a:ext>
            </a:extLst>
          </p:cNvPr>
          <p:cNvSpPr>
            <a:spLocks noGrp="1"/>
          </p:cNvSpPr>
          <p:nvPr>
            <p:ph type="title"/>
          </p:nvPr>
        </p:nvSpPr>
        <p:spPr/>
        <p:txBody>
          <a:bodyPr/>
          <a:lstStyle/>
          <a:p>
            <a:r>
              <a:rPr lang="en-GB" dirty="0"/>
              <a:t>What is a holistic model/approach?</a:t>
            </a:r>
            <a:br>
              <a:rPr lang="en-GB" dirty="0"/>
            </a:br>
            <a:r>
              <a:rPr lang="en-GB" dirty="0"/>
              <a:t>What should be included?</a:t>
            </a:r>
          </a:p>
        </p:txBody>
      </p:sp>
      <p:sp>
        <p:nvSpPr>
          <p:cNvPr id="3" name="Content Placeholder 2">
            <a:extLst>
              <a:ext uri="{FF2B5EF4-FFF2-40B4-BE49-F238E27FC236}">
                <a16:creationId xmlns:a16="http://schemas.microsoft.com/office/drawing/2014/main" id="{75031158-0E21-8F05-DCD4-DFB137E85858}"/>
              </a:ext>
            </a:extLst>
          </p:cNvPr>
          <p:cNvSpPr>
            <a:spLocks noGrp="1"/>
          </p:cNvSpPr>
          <p:nvPr>
            <p:ph idx="1"/>
          </p:nvPr>
        </p:nvSpPr>
        <p:spPr>
          <a:xfrm>
            <a:off x="1451579" y="2037765"/>
            <a:ext cx="9603275" cy="3613887"/>
          </a:xfrm>
        </p:spPr>
        <p:txBody>
          <a:bodyPr/>
          <a:lstStyle/>
          <a:p>
            <a:r>
              <a:rPr lang="en-GB" dirty="0"/>
              <a:t>Definition of holistic is considering whole systems rather than individual parts, in health the whole health care system should be considered</a:t>
            </a:r>
          </a:p>
          <a:p>
            <a:r>
              <a:rPr lang="en-GB" dirty="0"/>
              <a:t>A holistic approach does not just focus on only tools, systems and infrastructure </a:t>
            </a:r>
          </a:p>
          <a:p>
            <a:r>
              <a:rPr lang="en-GB" dirty="0"/>
              <a:t>For digital transformation, the following should also be considered:</a:t>
            </a:r>
          </a:p>
          <a:p>
            <a:pPr lvl="1"/>
            <a:r>
              <a:rPr lang="en-GB" dirty="0"/>
              <a:t>Workforce capacity</a:t>
            </a:r>
          </a:p>
          <a:p>
            <a:pPr lvl="1"/>
            <a:r>
              <a:rPr lang="en-GB" dirty="0"/>
              <a:t>Governance</a:t>
            </a:r>
          </a:p>
          <a:p>
            <a:pPr lvl="1"/>
            <a:r>
              <a:rPr lang="en-GB" dirty="0"/>
              <a:t>Culture</a:t>
            </a:r>
          </a:p>
          <a:p>
            <a:pPr lvl="1"/>
            <a:r>
              <a:rPr lang="en-GB" dirty="0"/>
              <a:t>Change management</a:t>
            </a:r>
          </a:p>
        </p:txBody>
      </p:sp>
    </p:spTree>
    <p:extLst>
      <p:ext uri="{BB962C8B-B14F-4D97-AF65-F5344CB8AC3E}">
        <p14:creationId xmlns:p14="http://schemas.microsoft.com/office/powerpoint/2010/main" val="1671774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8480B-1BAB-9695-295F-36D27B641CF1}"/>
              </a:ext>
            </a:extLst>
          </p:cNvPr>
          <p:cNvSpPr>
            <a:spLocks noGrp="1"/>
          </p:cNvSpPr>
          <p:nvPr>
            <p:ph type="title"/>
          </p:nvPr>
        </p:nvSpPr>
        <p:spPr/>
        <p:txBody>
          <a:bodyPr/>
          <a:lstStyle/>
          <a:p>
            <a:r>
              <a:rPr lang="en-GB" dirty="0"/>
              <a:t>Key elements for a holistic model for developing countries </a:t>
            </a:r>
          </a:p>
        </p:txBody>
      </p:sp>
      <p:sp>
        <p:nvSpPr>
          <p:cNvPr id="3" name="Content Placeholder 2">
            <a:extLst>
              <a:ext uri="{FF2B5EF4-FFF2-40B4-BE49-F238E27FC236}">
                <a16:creationId xmlns:a16="http://schemas.microsoft.com/office/drawing/2014/main" id="{9B142916-95C1-BE02-0C4B-2E83B4897078}"/>
              </a:ext>
            </a:extLst>
          </p:cNvPr>
          <p:cNvSpPr>
            <a:spLocks noGrp="1"/>
          </p:cNvSpPr>
          <p:nvPr>
            <p:ph idx="1"/>
          </p:nvPr>
        </p:nvSpPr>
        <p:spPr>
          <a:xfrm>
            <a:off x="1451579" y="2015732"/>
            <a:ext cx="9603275" cy="2988515"/>
          </a:xfrm>
        </p:spPr>
        <p:txBody>
          <a:bodyPr numCol="2"/>
          <a:lstStyle/>
          <a:p>
            <a:r>
              <a:rPr lang="en-GB" dirty="0"/>
              <a:t>Leadership</a:t>
            </a:r>
          </a:p>
          <a:p>
            <a:r>
              <a:rPr lang="en-GB" dirty="0"/>
              <a:t>Workforce – capacity building</a:t>
            </a:r>
          </a:p>
          <a:p>
            <a:r>
              <a:rPr lang="en-GB" dirty="0"/>
              <a:t>Culture</a:t>
            </a:r>
          </a:p>
          <a:p>
            <a:r>
              <a:rPr lang="en-GB" dirty="0"/>
              <a:t>Existing Infrastructure</a:t>
            </a:r>
          </a:p>
          <a:p>
            <a:r>
              <a:rPr lang="en-GB" dirty="0"/>
              <a:t>Investment</a:t>
            </a:r>
          </a:p>
          <a:p>
            <a:r>
              <a:rPr lang="en-GB" dirty="0"/>
              <a:t>Policy &amp; Legislation</a:t>
            </a:r>
          </a:p>
          <a:p>
            <a:r>
              <a:rPr lang="en-GB" dirty="0"/>
              <a:t>Strategy</a:t>
            </a:r>
          </a:p>
          <a:p>
            <a:r>
              <a:rPr lang="en-GB" dirty="0"/>
              <a:t>Interoperability</a:t>
            </a:r>
          </a:p>
          <a:p>
            <a:r>
              <a:rPr lang="en-GB" dirty="0"/>
              <a:t>Governance</a:t>
            </a:r>
          </a:p>
          <a:p>
            <a:r>
              <a:rPr lang="en-GB" dirty="0"/>
              <a:t>Systems &amp; Applications</a:t>
            </a:r>
          </a:p>
          <a:p>
            <a:r>
              <a:rPr lang="en-GB" dirty="0"/>
              <a:t>Change Management</a:t>
            </a:r>
          </a:p>
        </p:txBody>
      </p:sp>
    </p:spTree>
    <p:extLst>
      <p:ext uri="{BB962C8B-B14F-4D97-AF65-F5344CB8AC3E}">
        <p14:creationId xmlns:p14="http://schemas.microsoft.com/office/powerpoint/2010/main" val="28644890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31B4D-55E9-5B56-DEC3-82618696E996}"/>
              </a:ext>
            </a:extLst>
          </p:cNvPr>
          <p:cNvSpPr>
            <a:spLocks noGrp="1"/>
          </p:cNvSpPr>
          <p:nvPr>
            <p:ph type="title"/>
          </p:nvPr>
        </p:nvSpPr>
        <p:spPr/>
        <p:txBody>
          <a:bodyPr/>
          <a:lstStyle/>
          <a:p>
            <a:r>
              <a:rPr lang="en-GB" dirty="0"/>
              <a:t>Application of the model to the NHS</a:t>
            </a:r>
          </a:p>
        </p:txBody>
      </p:sp>
      <p:sp>
        <p:nvSpPr>
          <p:cNvPr id="3" name="Content Placeholder 2">
            <a:extLst>
              <a:ext uri="{FF2B5EF4-FFF2-40B4-BE49-F238E27FC236}">
                <a16:creationId xmlns:a16="http://schemas.microsoft.com/office/drawing/2014/main" id="{0B786F57-B941-20D4-48D0-AB7CA699A9B9}"/>
              </a:ext>
            </a:extLst>
          </p:cNvPr>
          <p:cNvSpPr>
            <a:spLocks noGrp="1"/>
          </p:cNvSpPr>
          <p:nvPr>
            <p:ph idx="1"/>
          </p:nvPr>
        </p:nvSpPr>
        <p:spPr/>
        <p:txBody>
          <a:bodyPr/>
          <a:lstStyle/>
          <a:p>
            <a:r>
              <a:rPr lang="en-GB" dirty="0"/>
              <a:t>The model can be applied to the NHS</a:t>
            </a:r>
          </a:p>
          <a:p>
            <a:r>
              <a:rPr lang="en-GB" dirty="0"/>
              <a:t>Areas that are still underdeveloped:</a:t>
            </a:r>
          </a:p>
          <a:p>
            <a:pPr lvl="2"/>
            <a:r>
              <a:rPr lang="en-GB" sz="1800" dirty="0"/>
              <a:t>Investment – inconsistent funding between LHBs, crossover with LA investment</a:t>
            </a:r>
          </a:p>
          <a:p>
            <a:pPr lvl="2"/>
            <a:r>
              <a:rPr lang="en-GB" sz="1800" dirty="0"/>
              <a:t>Interoperability</a:t>
            </a:r>
          </a:p>
          <a:p>
            <a:pPr lvl="2"/>
            <a:r>
              <a:rPr lang="en-GB" sz="1800" dirty="0"/>
              <a:t>Existing infrastructure – varies across the NHS</a:t>
            </a:r>
          </a:p>
          <a:p>
            <a:pPr lvl="2"/>
            <a:r>
              <a:rPr lang="en-GB" sz="1800" dirty="0"/>
              <a:t>Workforce capacity</a:t>
            </a:r>
          </a:p>
          <a:p>
            <a:pPr lvl="2"/>
            <a:r>
              <a:rPr lang="en-GB" sz="1800" dirty="0"/>
              <a:t>Culture – in leadership &amp; workforce</a:t>
            </a:r>
          </a:p>
          <a:p>
            <a:pPr marL="914400" lvl="2" indent="0">
              <a:buNone/>
            </a:pPr>
            <a:endParaRPr lang="en-GB" sz="1800" dirty="0"/>
          </a:p>
          <a:p>
            <a:pPr marL="914400" lvl="2" indent="0">
              <a:buNone/>
            </a:pPr>
            <a:endParaRPr lang="en-GB" dirty="0"/>
          </a:p>
        </p:txBody>
      </p:sp>
    </p:spTree>
    <p:extLst>
      <p:ext uri="{BB962C8B-B14F-4D97-AF65-F5344CB8AC3E}">
        <p14:creationId xmlns:p14="http://schemas.microsoft.com/office/powerpoint/2010/main" val="27427053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39" name="Picture 38">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1" name="Straight Connector 40">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45" name="Rectangle 44">
            <a:extLst>
              <a:ext uri="{FF2B5EF4-FFF2-40B4-BE49-F238E27FC236}">
                <a16:creationId xmlns:a16="http://schemas.microsoft.com/office/drawing/2014/main" id="{2FA7AD0A-1871-4DF8-9235-F49D0513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36B04CFB-FAE5-47DD-9B3E-4E9BA7A89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74B60928-1CA7-2E96-DD28-546199B54E02}"/>
              </a:ext>
            </a:extLst>
          </p:cNvPr>
          <p:cNvSpPr>
            <a:spLocks noGrp="1"/>
          </p:cNvSpPr>
          <p:nvPr>
            <p:ph type="title"/>
          </p:nvPr>
        </p:nvSpPr>
        <p:spPr>
          <a:xfrm>
            <a:off x="659301" y="1474969"/>
            <a:ext cx="2823919" cy="1868760"/>
          </a:xfrm>
        </p:spPr>
        <p:txBody>
          <a:bodyPr vert="horz" lIns="91440" tIns="45720" rIns="91440" bIns="0" rtlCol="0" anchor="b">
            <a:normAutofit/>
          </a:bodyPr>
          <a:lstStyle/>
          <a:p>
            <a:r>
              <a:rPr lang="en-US" sz="2800"/>
              <a:t>Core Components &amp; Interactions</a:t>
            </a:r>
          </a:p>
        </p:txBody>
      </p:sp>
      <p:cxnSp>
        <p:nvCxnSpPr>
          <p:cNvPr id="49" name="Straight Connector 48">
            <a:extLst>
              <a:ext uri="{FF2B5EF4-FFF2-40B4-BE49-F238E27FC236}">
                <a16:creationId xmlns:a16="http://schemas.microsoft.com/office/drawing/2014/main" id="{EE68D41B-9286-479F-9AB7-678C8E348D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51" name="Group 50">
            <a:extLst>
              <a:ext uri="{FF2B5EF4-FFF2-40B4-BE49-F238E27FC236}">
                <a16:creationId xmlns:a16="http://schemas.microsoft.com/office/drawing/2014/main" id="{E8ACF89C-CFC3-4D68-B3C4-2BEFB7BBE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52" name="Rectangle 51">
              <a:extLst>
                <a:ext uri="{FF2B5EF4-FFF2-40B4-BE49-F238E27FC236}">
                  <a16:creationId xmlns:a16="http://schemas.microsoft.com/office/drawing/2014/main" id="{3B770B7D-3C5C-4682-8DF0-20783592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A6893E11-7EC1-4EB6-A2A8-0B693F8FE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55" name="Rectangle 54">
            <a:extLst>
              <a:ext uri="{FF2B5EF4-FFF2-40B4-BE49-F238E27FC236}">
                <a16:creationId xmlns:a16="http://schemas.microsoft.com/office/drawing/2014/main" id="{622F7FD7-8884-4FD5-95AB-0B5C6033A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5487" y="977965"/>
            <a:ext cx="6615582"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Content Placeholder 31">
            <a:extLst>
              <a:ext uri="{FF2B5EF4-FFF2-40B4-BE49-F238E27FC236}">
                <a16:creationId xmlns:a16="http://schemas.microsoft.com/office/drawing/2014/main" id="{3B4E02F7-E115-74FA-6603-74489529652A}"/>
              </a:ext>
            </a:extLst>
          </p:cNvPr>
          <p:cNvPicPr>
            <a:picLocks noGrp="1" noChangeAspect="1"/>
          </p:cNvPicPr>
          <p:nvPr>
            <p:ph idx="1"/>
          </p:nvPr>
        </p:nvPicPr>
        <p:blipFill>
          <a:blip r:embed="rId3"/>
          <a:stretch>
            <a:fillRect/>
          </a:stretch>
        </p:blipFill>
        <p:spPr>
          <a:xfrm>
            <a:off x="4863824" y="1116345"/>
            <a:ext cx="5792018" cy="3866172"/>
          </a:xfrm>
          <a:prstGeom prst="rect">
            <a:avLst/>
          </a:prstGeom>
        </p:spPr>
      </p:pic>
      <p:pic>
        <p:nvPicPr>
          <p:cNvPr id="57" name="Picture 56">
            <a:extLst>
              <a:ext uri="{FF2B5EF4-FFF2-40B4-BE49-F238E27FC236}">
                <a16:creationId xmlns:a16="http://schemas.microsoft.com/office/drawing/2014/main" id="{16EFE474-4FE0-4E8F-8F09-5ED2C9E76A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59" name="Straight Connector 58">
            <a:extLst>
              <a:ext uri="{FF2B5EF4-FFF2-40B4-BE49-F238E27FC236}">
                <a16:creationId xmlns:a16="http://schemas.microsoft.com/office/drawing/2014/main" id="{CF8B8C81-54DC-4AF5-B682-3A2C70A6B5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32360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graphicFrame>
        <p:nvGraphicFramePr>
          <p:cNvPr id="10" name="Rectangle 1">
            <a:extLst>
              <a:ext uri="{FF2B5EF4-FFF2-40B4-BE49-F238E27FC236}">
                <a16:creationId xmlns:a16="http://schemas.microsoft.com/office/drawing/2014/main" id="{FAA8E661-09F8-1F58-5A3D-98E30EEBFC0F}"/>
              </a:ext>
            </a:extLst>
          </p:cNvPr>
          <p:cNvGraphicFramePr>
            <a:graphicFrameLocks noGrp="1"/>
          </p:cNvGraphicFramePr>
          <p:nvPr>
            <p:ph idx="1"/>
          </p:nvPr>
        </p:nvGraphicFramePr>
        <p:xfrm>
          <a:off x="1450974" y="2512236"/>
          <a:ext cx="9604375" cy="3449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4">
            <a:extLst>
              <a:ext uri="{FF2B5EF4-FFF2-40B4-BE49-F238E27FC236}">
                <a16:creationId xmlns:a16="http://schemas.microsoft.com/office/drawing/2014/main" id="{A29D2A66-EB99-B9A1-0CA6-865D51C6510C}"/>
              </a:ext>
            </a:extLst>
          </p:cNvPr>
          <p:cNvSpPr txBox="1">
            <a:spLocks noGrp="1"/>
          </p:cNvSpPr>
          <p:nvPr>
            <p:ph type="title"/>
          </p:nvPr>
        </p:nvSpPr>
        <p:spPr>
          <a:xfrm>
            <a:off x="1450975" y="804863"/>
            <a:ext cx="9604375" cy="1049337"/>
          </a:xfrm>
          <a:prstGeom prst="rect">
            <a:avLst/>
          </a:prstGeom>
          <a:noFill/>
        </p:spPr>
        <p:txBody>
          <a:bodyPr wrap="square">
            <a:spAutoFit/>
          </a:bodyPr>
          <a:lstStyle/>
          <a:p>
            <a:r>
              <a:rPr lang="en-GB" sz="2800" b="1" dirty="0"/>
              <a:t>Transferable Practices from International Experience</a:t>
            </a:r>
          </a:p>
        </p:txBody>
      </p:sp>
      <p:sp>
        <p:nvSpPr>
          <p:cNvPr id="6" name="Title 1">
            <a:extLst>
              <a:ext uri="{FF2B5EF4-FFF2-40B4-BE49-F238E27FC236}">
                <a16:creationId xmlns:a16="http://schemas.microsoft.com/office/drawing/2014/main" id="{09075A87-4FB4-7F85-0F29-AA14D8EB7D12}"/>
              </a:ext>
            </a:extLst>
          </p:cNvPr>
          <p:cNvSpPr txBox="1">
            <a:spLocks/>
          </p:cNvSpPr>
          <p:nvPr/>
        </p:nvSpPr>
        <p:spPr>
          <a:xfrm>
            <a:off x="1298945" y="1902337"/>
            <a:ext cx="4608169" cy="1219798"/>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sz="1800" i="1"/>
              <a:t>Global Lessons and Innovations</a:t>
            </a:r>
            <a:endParaRPr lang="en-GB" sz="1800" i="1" dirty="0"/>
          </a:p>
        </p:txBody>
      </p:sp>
    </p:spTree>
    <p:extLst>
      <p:ext uri="{BB962C8B-B14F-4D97-AF65-F5344CB8AC3E}">
        <p14:creationId xmlns:p14="http://schemas.microsoft.com/office/powerpoint/2010/main" val="3246388224"/>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57571-B6D6-AEDC-C0B0-444C94F6C17C}"/>
              </a:ext>
            </a:extLst>
          </p:cNvPr>
          <p:cNvSpPr>
            <a:spLocks noGrp="1"/>
          </p:cNvSpPr>
          <p:nvPr>
            <p:ph type="title"/>
          </p:nvPr>
        </p:nvSpPr>
        <p:spPr>
          <a:xfrm>
            <a:off x="1294362" y="439877"/>
            <a:ext cx="9603275" cy="1049235"/>
          </a:xfrm>
        </p:spPr>
        <p:txBody>
          <a:bodyPr>
            <a:normAutofit/>
          </a:bodyPr>
          <a:lstStyle/>
          <a:p>
            <a:r>
              <a:rPr lang="en-GB" b="1" dirty="0"/>
              <a:t>Inclusive Stakeholder Participation and Mixed-Methods Design</a:t>
            </a:r>
          </a:p>
        </p:txBody>
      </p:sp>
      <p:sp>
        <p:nvSpPr>
          <p:cNvPr id="3" name="Content Placeholder 2">
            <a:extLst>
              <a:ext uri="{FF2B5EF4-FFF2-40B4-BE49-F238E27FC236}">
                <a16:creationId xmlns:a16="http://schemas.microsoft.com/office/drawing/2014/main" id="{6627E4B3-862C-DC89-9D2A-1D162EE00104}"/>
              </a:ext>
            </a:extLst>
          </p:cNvPr>
          <p:cNvSpPr>
            <a:spLocks noGrp="1"/>
          </p:cNvSpPr>
          <p:nvPr>
            <p:ph idx="1"/>
          </p:nvPr>
        </p:nvSpPr>
        <p:spPr>
          <a:xfrm>
            <a:off x="155264" y="2333528"/>
            <a:ext cx="6399487" cy="3450613"/>
          </a:xfrm>
        </p:spPr>
        <p:txBody>
          <a:bodyPr>
            <a:normAutofit fontScale="25000" lnSpcReduction="20000"/>
          </a:bodyPr>
          <a:lstStyle/>
          <a:p>
            <a:pPr marL="0" indent="0">
              <a:buNone/>
            </a:pPr>
            <a:r>
              <a:rPr lang="en-GB" sz="5600" b="1" dirty="0"/>
              <a:t>Framework</a:t>
            </a:r>
            <a:endParaRPr lang="en-GB" sz="5600" dirty="0"/>
          </a:p>
          <a:p>
            <a:r>
              <a:rPr lang="en-GB" sz="5600" dirty="0"/>
              <a:t>Capture a complete, evidence-based view of digital transformation within ABUHB.</a:t>
            </a:r>
          </a:p>
          <a:p>
            <a:r>
              <a:rPr lang="en-GB" sz="5600" dirty="0"/>
              <a:t>Apply the Project Management Framework (PMF) to ensure engagement across all governance levels.</a:t>
            </a:r>
          </a:p>
          <a:p>
            <a:pPr marL="0" indent="0">
              <a:buNone/>
            </a:pPr>
            <a:r>
              <a:rPr lang="en-GB" sz="5600" b="1" dirty="0"/>
              <a:t>Key Stakeholders</a:t>
            </a:r>
            <a:endParaRPr lang="en-GB" sz="5600" dirty="0"/>
          </a:p>
          <a:p>
            <a:r>
              <a:rPr lang="en-GB" sz="5600" b="1" dirty="0"/>
              <a:t>Strategic:</a:t>
            </a:r>
            <a:r>
              <a:rPr lang="en-GB" sz="5600" dirty="0"/>
              <a:t> SRO, Programme &amp; Project Boards, </a:t>
            </a:r>
            <a:r>
              <a:rPr lang="en-GB" sz="5600" dirty="0" err="1"/>
              <a:t>DDaT</a:t>
            </a:r>
            <a:r>
              <a:rPr lang="en-GB" sz="5600" dirty="0"/>
              <a:t> SMT, Change Advisory Board, DHCW,  &amp; Welsh Government.</a:t>
            </a:r>
          </a:p>
          <a:p>
            <a:r>
              <a:rPr lang="en-GB" sz="5600" b="1" dirty="0"/>
              <a:t>Operational:</a:t>
            </a:r>
            <a:r>
              <a:rPr lang="en-GB" sz="5600" dirty="0"/>
              <a:t> Clinical Board Leads, ICT (Networks, Cyber, Desktop, Systems), </a:t>
            </a:r>
          </a:p>
          <a:p>
            <a:pPr marL="0" indent="0">
              <a:buNone/>
            </a:pPr>
            <a:r>
              <a:rPr lang="en-GB" sz="5600" dirty="0"/>
              <a:t>Business Change, Finance, Estates, Consultants, Pharmacists, Nurses, Ward Managers.</a:t>
            </a:r>
          </a:p>
          <a:p>
            <a:r>
              <a:rPr lang="en-GB" sz="5600" b="1" dirty="0"/>
              <a:t>External:</a:t>
            </a:r>
            <a:r>
              <a:rPr lang="en-GB" sz="5600" dirty="0"/>
              <a:t> Partners such as Block, PSBA, Konica Minolta (project dependent).</a:t>
            </a:r>
          </a:p>
          <a:p>
            <a:pPr marL="0" indent="0">
              <a:lnSpc>
                <a:spcPct val="110000"/>
              </a:lnSpc>
              <a:buNone/>
            </a:pPr>
            <a:endParaRPr lang="en-GB" sz="1300" dirty="0"/>
          </a:p>
        </p:txBody>
      </p:sp>
      <p:sp>
        <p:nvSpPr>
          <p:cNvPr id="4" name="Title 1">
            <a:extLst>
              <a:ext uri="{FF2B5EF4-FFF2-40B4-BE49-F238E27FC236}">
                <a16:creationId xmlns:a16="http://schemas.microsoft.com/office/drawing/2014/main" id="{1AB752DC-30B7-B3F2-EBFC-7AACA27FE393}"/>
              </a:ext>
            </a:extLst>
          </p:cNvPr>
          <p:cNvSpPr txBox="1">
            <a:spLocks/>
          </p:cNvSpPr>
          <p:nvPr/>
        </p:nvSpPr>
        <p:spPr>
          <a:xfrm>
            <a:off x="1294362" y="1495896"/>
            <a:ext cx="7772637" cy="77808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sz="1800" i="1" dirty="0"/>
              <a:t>Stakeholders and Framework</a:t>
            </a:r>
            <a:endParaRPr lang="en-GB" sz="1800" b="1" i="1" dirty="0"/>
          </a:p>
        </p:txBody>
      </p:sp>
      <p:sp>
        <p:nvSpPr>
          <p:cNvPr id="5" name="Content Placeholder 2">
            <a:extLst>
              <a:ext uri="{FF2B5EF4-FFF2-40B4-BE49-F238E27FC236}">
                <a16:creationId xmlns:a16="http://schemas.microsoft.com/office/drawing/2014/main" id="{D408FF60-78E6-5F94-B231-DEF4F0EF9190}"/>
              </a:ext>
            </a:extLst>
          </p:cNvPr>
          <p:cNvSpPr txBox="1">
            <a:spLocks/>
          </p:cNvSpPr>
          <p:nvPr/>
        </p:nvSpPr>
        <p:spPr>
          <a:xfrm>
            <a:off x="6437429" y="2333528"/>
            <a:ext cx="5754571" cy="3450613"/>
          </a:xfrm>
          <a:prstGeom prst="rect">
            <a:avLst/>
          </a:prstGeom>
        </p:spPr>
        <p:txBody>
          <a:bodyPr vert="horz" lIns="91440" tIns="45720" rIns="91440" bIns="45720" rtlCol="0" anchor="t">
            <a:normAutofit fontScale="25000" lnSpcReduction="20000"/>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0" indent="0">
              <a:buFont typeface="Arial" panose="020B0604020202020204" pitchFamily="34" charset="0"/>
              <a:buNone/>
            </a:pPr>
            <a:r>
              <a:rPr lang="en-GB" sz="5600" b="1" dirty="0"/>
              <a:t>Data Collection Methods</a:t>
            </a:r>
            <a:endParaRPr lang="en-GB" sz="5600" dirty="0"/>
          </a:p>
          <a:p>
            <a:r>
              <a:rPr lang="en-GB" sz="5600" b="1" dirty="0"/>
              <a:t>Document Review</a:t>
            </a:r>
            <a:r>
              <a:rPr lang="en-GB" sz="5600" dirty="0"/>
              <a:t> – PIDs, risk logs, benefits trackers, lessons learned.</a:t>
            </a:r>
          </a:p>
          <a:p>
            <a:r>
              <a:rPr lang="en-GB" sz="5600" b="1" dirty="0"/>
              <a:t>Interviews &amp; Focus Groups</a:t>
            </a:r>
            <a:r>
              <a:rPr lang="en-GB" sz="5600" dirty="0"/>
              <a:t> – capture qualitative insight and cross-disciplinary views.</a:t>
            </a:r>
          </a:p>
          <a:p>
            <a:r>
              <a:rPr lang="en-GB" sz="5600" b="1" dirty="0"/>
              <a:t>Staff Surveys &amp; Site Observations</a:t>
            </a:r>
            <a:r>
              <a:rPr lang="en-GB" sz="5600" dirty="0"/>
              <a:t> – assess adoption, usability, and workflow impact.</a:t>
            </a:r>
          </a:p>
          <a:p>
            <a:pPr marL="0" indent="0">
              <a:buFont typeface="Arial" panose="020B0604020202020204" pitchFamily="34" charset="0"/>
              <a:buNone/>
            </a:pPr>
            <a:r>
              <a:rPr lang="en-GB" sz="5600" b="1" dirty="0"/>
              <a:t>Validation &amp; Outcome</a:t>
            </a:r>
            <a:endParaRPr lang="en-GB" sz="5600" dirty="0"/>
          </a:p>
          <a:p>
            <a:r>
              <a:rPr lang="en-GB" sz="5600" dirty="0"/>
              <a:t>Findings reviewed through </a:t>
            </a:r>
            <a:r>
              <a:rPr lang="en-GB" sz="5600" dirty="0" err="1"/>
              <a:t>DDaT</a:t>
            </a:r>
            <a:r>
              <a:rPr lang="en-GB" sz="5600" dirty="0"/>
              <a:t> governance groups for assurance and alignment.</a:t>
            </a:r>
          </a:p>
          <a:p>
            <a:r>
              <a:rPr lang="en-GB" sz="5600" dirty="0"/>
              <a:t>Ensures ABUHB’s digital transformation analysis is holistic, evidence-based, and rooted in lived staff and service-user experience.</a:t>
            </a:r>
          </a:p>
          <a:p>
            <a:pPr marL="0" indent="0">
              <a:lnSpc>
                <a:spcPct val="110000"/>
              </a:lnSpc>
              <a:buFont typeface="Arial" panose="020B0604020202020204" pitchFamily="34" charset="0"/>
              <a:buNone/>
            </a:pPr>
            <a:endParaRPr lang="en-GB" sz="1300" dirty="0"/>
          </a:p>
        </p:txBody>
      </p:sp>
    </p:spTree>
    <p:extLst>
      <p:ext uri="{BB962C8B-B14F-4D97-AF65-F5344CB8AC3E}">
        <p14:creationId xmlns:p14="http://schemas.microsoft.com/office/powerpoint/2010/main" val="7262407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a:extLst>
            <a:ext uri="{FF2B5EF4-FFF2-40B4-BE49-F238E27FC236}">
              <a16:creationId xmlns:a16="http://schemas.microsoft.com/office/drawing/2014/main" id="{D1E921AB-A523-06A2-2518-7A8D7FE1CC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505326-455E-BD71-0A9B-82E8223E2B71}"/>
              </a:ext>
            </a:extLst>
          </p:cNvPr>
          <p:cNvSpPr>
            <a:spLocks noGrp="1"/>
          </p:cNvSpPr>
          <p:nvPr>
            <p:ph type="title"/>
          </p:nvPr>
        </p:nvSpPr>
        <p:spPr>
          <a:xfrm>
            <a:off x="1294362" y="1212783"/>
            <a:ext cx="9603275" cy="584337"/>
          </a:xfrm>
        </p:spPr>
        <p:txBody>
          <a:bodyPr>
            <a:normAutofit/>
          </a:bodyPr>
          <a:lstStyle/>
          <a:p>
            <a:r>
              <a:rPr lang="en-GB" b="1" dirty="0"/>
              <a:t>References</a:t>
            </a:r>
          </a:p>
        </p:txBody>
      </p:sp>
      <p:sp>
        <p:nvSpPr>
          <p:cNvPr id="7" name="Content Placeholder 6">
            <a:extLst>
              <a:ext uri="{FF2B5EF4-FFF2-40B4-BE49-F238E27FC236}">
                <a16:creationId xmlns:a16="http://schemas.microsoft.com/office/drawing/2014/main" id="{99F02C73-F7BD-321A-9410-ABE028343A0D}"/>
              </a:ext>
            </a:extLst>
          </p:cNvPr>
          <p:cNvSpPr>
            <a:spLocks noGrp="1"/>
          </p:cNvSpPr>
          <p:nvPr>
            <p:ph idx="1"/>
          </p:nvPr>
        </p:nvSpPr>
        <p:spPr/>
        <p:txBody>
          <a:bodyPr/>
          <a:lstStyle/>
          <a:p>
            <a:r>
              <a:rPr lang="en-GB" dirty="0"/>
              <a:t>​​Werner, L. </a:t>
            </a:r>
            <a:r>
              <a:rPr lang="en-GB" i="1" dirty="0"/>
              <a:t>et al.</a:t>
            </a:r>
            <a:r>
              <a:rPr lang="en-GB" dirty="0"/>
              <a:t> (2023) “How digital transformation can accelerate data use in health systems,” </a:t>
            </a:r>
            <a:r>
              <a:rPr lang="en-GB" i="1" dirty="0"/>
              <a:t>Frontiers in Public Health</a:t>
            </a:r>
            <a:r>
              <a:rPr lang="en-GB" dirty="0"/>
              <a:t> [Preprint], (11). Available at: </a:t>
            </a:r>
            <a:r>
              <a:rPr lang="en-GB" dirty="0">
                <a:hlinkClick r:id="rId3"/>
              </a:rPr>
              <a:t>https://doi.org/10.3389/fpubh.2023.1106548</a:t>
            </a:r>
            <a:r>
              <a:rPr lang="en-GB" dirty="0"/>
              <a:t>. </a:t>
            </a:r>
          </a:p>
          <a:p>
            <a:r>
              <a:rPr lang="en-GB" dirty="0"/>
              <a:t>World Health Organization (WHO), International Telecommunication Union (ITU). National eHealth Strategy Toolkit. Geneva: WHO and ITU. (2012)</a:t>
            </a:r>
          </a:p>
        </p:txBody>
      </p:sp>
    </p:spTree>
    <p:extLst>
      <p:ext uri="{BB962C8B-B14F-4D97-AF65-F5344CB8AC3E}">
        <p14:creationId xmlns:p14="http://schemas.microsoft.com/office/powerpoint/2010/main" val="115052213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0</TotalTime>
  <Words>847</Words>
  <Application>Microsoft Office PowerPoint</Application>
  <PresentationFormat>Widescreen</PresentationFormat>
  <Paragraphs>85</Paragraphs>
  <Slides>12</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Arial</vt:lpstr>
      <vt:lpstr>Gill Sans MT</vt:lpstr>
      <vt:lpstr>Gallery</vt:lpstr>
      <vt:lpstr>A Holistic Approach to Digital Transformation</vt:lpstr>
      <vt:lpstr>Two models for digital transformation</vt:lpstr>
      <vt:lpstr>Two models for digital transformation</vt:lpstr>
      <vt:lpstr>How applicable are the components for industrialised nations?</vt:lpstr>
      <vt:lpstr>What else is needed to apply to wales or the UK?</vt:lpstr>
      <vt:lpstr>What is a holistic model/approach? What should be included?</vt:lpstr>
      <vt:lpstr>Key elements for a holistic model for developing countries </vt:lpstr>
      <vt:lpstr>Application of the model to the NHS</vt:lpstr>
      <vt:lpstr>Core Components &amp; Interactions</vt:lpstr>
      <vt:lpstr>Transferable Practices from International Experience</vt:lpstr>
      <vt:lpstr>Inclusive Stakeholder Participation and Mixed-Methods Design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Shaun Burgess (Aneurin Bevan UHB - Digital Data and Technology)</dc:creator>
  <cp:lastModifiedBy>Simona Ferraraccio</cp:lastModifiedBy>
  <cp:revision>23</cp:revision>
  <dcterms:created xsi:type="dcterms:W3CDTF">2025-11-06T12:44:02Z</dcterms:created>
  <dcterms:modified xsi:type="dcterms:W3CDTF">2025-11-13T16:00:37Z</dcterms:modified>
</cp:coreProperties>
</file>