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sldIdLst>
    <p:sldId id="256" r:id="rId2"/>
    <p:sldId id="299" r:id="rId3"/>
    <p:sldId id="298" r:id="rId4"/>
    <p:sldId id="266" r:id="rId5"/>
    <p:sldId id="296" r:id="rId6"/>
    <p:sldId id="272" r:id="rId7"/>
    <p:sldId id="268" r:id="rId8"/>
    <p:sldId id="273" r:id="rId9"/>
    <p:sldId id="304" r:id="rId10"/>
    <p:sldId id="305" r:id="rId11"/>
    <p:sldId id="271" r:id="rId12"/>
    <p:sldId id="260" r:id="rId13"/>
    <p:sldId id="257" r:id="rId14"/>
    <p:sldId id="261" r:id="rId15"/>
    <p:sldId id="262" r:id="rId16"/>
    <p:sldId id="263" r:id="rId17"/>
    <p:sldId id="265" r:id="rId18"/>
    <p:sldId id="264" r:id="rId19"/>
    <p:sldId id="283" r:id="rId20"/>
    <p:sldId id="276" r:id="rId21"/>
    <p:sldId id="303" r:id="rId22"/>
    <p:sldId id="302" r:id="rId23"/>
    <p:sldId id="287" r:id="rId24"/>
    <p:sldId id="288" r:id="rId25"/>
    <p:sldId id="300" r:id="rId26"/>
    <p:sldId id="293" r:id="rId27"/>
    <p:sldId id="291" r:id="rId28"/>
    <p:sldId id="292" r:id="rId29"/>
    <p:sldId id="294" r:id="rId30"/>
    <p:sldId id="280" r:id="rId31"/>
    <p:sldId id="295" r:id="rId32"/>
    <p:sldId id="289" r:id="rId33"/>
    <p:sldId id="282" r:id="rId34"/>
    <p:sldId id="290" r:id="rId35"/>
    <p:sldId id="281" r:id="rId36"/>
    <p:sldId id="297" r:id="rId37"/>
    <p:sldId id="301" r:id="rId38"/>
    <p:sldId id="25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C966AF-D9FF-95F8-903E-7AD4544DA195}" v="1475" dt="2026-05-05T15:33:48.9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_rels/data2.xml.rels><?xml version="1.0" encoding="UTF-8" standalone="yes"?>
<Relationships xmlns="http://schemas.openxmlformats.org/package/2006/relationships"><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svg"/><Relationship Id="rId1" Type="http://schemas.openxmlformats.org/officeDocument/2006/relationships/image" Target="../media/image26.svg"/><Relationship Id="rId6" Type="http://schemas.openxmlformats.org/officeDocument/2006/relationships/image" Target="../media/image31.svg"/><Relationship Id="rId5" Type="http://schemas.openxmlformats.org/officeDocument/2006/relationships/image" Target="../media/image30.sv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svg"/><Relationship Id="rId1" Type="http://schemas.openxmlformats.org/officeDocument/2006/relationships/image" Target="../media/image26.svg"/><Relationship Id="rId6" Type="http://schemas.openxmlformats.org/officeDocument/2006/relationships/image" Target="../media/image31.svg"/><Relationship Id="rId5" Type="http://schemas.openxmlformats.org/officeDocument/2006/relationships/image" Target="../media/image30.sv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32A249C-B8EE-42A6-B88F-56B8B50D169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B36C3ED-5D11-426A-BED7-9C4A5B90110E}">
      <dgm:prSet/>
      <dgm:spPr/>
      <dgm:t>
        <a:bodyPr/>
        <a:lstStyle/>
        <a:p>
          <a:r>
            <a:rPr lang="en-US"/>
            <a:t>Macro environmental factors are forcing a shift from traditional personnel management top more strategic HRM. </a:t>
          </a:r>
        </a:p>
      </dgm:t>
    </dgm:pt>
    <dgm:pt modelId="{D76D7B36-5D1D-4380-8ED0-283E18A4DBA4}" type="parTrans" cxnId="{5DA33458-2936-4072-A532-A83605BCD07C}">
      <dgm:prSet/>
      <dgm:spPr/>
      <dgm:t>
        <a:bodyPr/>
        <a:lstStyle/>
        <a:p>
          <a:endParaRPr lang="en-US"/>
        </a:p>
      </dgm:t>
    </dgm:pt>
    <dgm:pt modelId="{D9EE0BF7-0FE3-48F1-A36B-3DA1C9B66CB6}" type="sibTrans" cxnId="{5DA33458-2936-4072-A532-A83605BCD07C}">
      <dgm:prSet/>
      <dgm:spPr/>
      <dgm:t>
        <a:bodyPr/>
        <a:lstStyle/>
        <a:p>
          <a:endParaRPr lang="en-US"/>
        </a:p>
      </dgm:t>
    </dgm:pt>
    <dgm:pt modelId="{A50E1B48-F14B-4132-8EF4-8EAEFE13EE3A}">
      <dgm:prSet/>
      <dgm:spPr/>
      <dgm:t>
        <a:bodyPr/>
        <a:lstStyle/>
        <a:p>
          <a:r>
            <a:rPr lang="en-US" u="sng"/>
            <a:t>Recruitment </a:t>
          </a:r>
          <a:endParaRPr lang="en-US"/>
        </a:p>
      </dgm:t>
    </dgm:pt>
    <dgm:pt modelId="{0A561614-C26A-435C-A665-0127D42D773F}" type="parTrans" cxnId="{F48753D6-35E9-4A3B-8541-16500E44A059}">
      <dgm:prSet/>
      <dgm:spPr/>
      <dgm:t>
        <a:bodyPr/>
        <a:lstStyle/>
        <a:p>
          <a:endParaRPr lang="en-US"/>
        </a:p>
      </dgm:t>
    </dgm:pt>
    <dgm:pt modelId="{623EB364-3C83-4BE1-A6C1-B3701D353B3D}" type="sibTrans" cxnId="{F48753D6-35E9-4A3B-8541-16500E44A059}">
      <dgm:prSet/>
      <dgm:spPr/>
      <dgm:t>
        <a:bodyPr/>
        <a:lstStyle/>
        <a:p>
          <a:endParaRPr lang="en-US"/>
        </a:p>
      </dgm:t>
    </dgm:pt>
    <dgm:pt modelId="{2247187B-A2DA-499B-973B-96A68B5AB324}">
      <dgm:prSet/>
      <dgm:spPr/>
      <dgm:t>
        <a:bodyPr/>
        <a:lstStyle/>
        <a:p>
          <a:r>
            <a:rPr lang="en-US"/>
            <a:t>Labor shortages mean </a:t>
          </a:r>
          <a:r>
            <a:rPr lang="en-US" err="1"/>
            <a:t>organisations</a:t>
          </a:r>
          <a:r>
            <a:rPr lang="en-US"/>
            <a:t> must compete for talent. This requires a shift from transactional hiring to value-based recruitment where employer branding and employee experiences are central. </a:t>
          </a:r>
        </a:p>
      </dgm:t>
    </dgm:pt>
    <dgm:pt modelId="{F5E4A58B-1219-4DB6-9AC1-08D85A954C6B}" type="parTrans" cxnId="{0FD13AEF-85FE-474F-BB98-54814BF689B2}">
      <dgm:prSet/>
      <dgm:spPr/>
      <dgm:t>
        <a:bodyPr/>
        <a:lstStyle/>
        <a:p>
          <a:endParaRPr lang="en-US"/>
        </a:p>
      </dgm:t>
    </dgm:pt>
    <dgm:pt modelId="{B46F54C5-177C-45A4-8F5C-0FB5F12A0732}" type="sibTrans" cxnId="{0FD13AEF-85FE-474F-BB98-54814BF689B2}">
      <dgm:prSet/>
      <dgm:spPr/>
      <dgm:t>
        <a:bodyPr/>
        <a:lstStyle/>
        <a:p>
          <a:endParaRPr lang="en-US"/>
        </a:p>
      </dgm:t>
    </dgm:pt>
    <dgm:pt modelId="{7C388996-7835-4CEE-A8D7-E77E9C05A0F3}">
      <dgm:prSet/>
      <dgm:spPr/>
      <dgm:t>
        <a:bodyPr/>
        <a:lstStyle/>
        <a:p>
          <a:r>
            <a:rPr lang="en-US" u="sng"/>
            <a:t>Training and development </a:t>
          </a:r>
          <a:endParaRPr lang="en-US"/>
        </a:p>
      </dgm:t>
    </dgm:pt>
    <dgm:pt modelId="{43B6A053-0279-4C33-BF74-5121116D7684}" type="parTrans" cxnId="{16023852-2CAA-4EFC-878A-E3CFFD598FBF}">
      <dgm:prSet/>
      <dgm:spPr/>
      <dgm:t>
        <a:bodyPr/>
        <a:lstStyle/>
        <a:p>
          <a:endParaRPr lang="en-US"/>
        </a:p>
      </dgm:t>
    </dgm:pt>
    <dgm:pt modelId="{BE150F72-646E-4CA5-8118-44EAA3FC03E5}" type="sibTrans" cxnId="{16023852-2CAA-4EFC-878A-E3CFFD598FBF}">
      <dgm:prSet/>
      <dgm:spPr/>
      <dgm:t>
        <a:bodyPr/>
        <a:lstStyle/>
        <a:p>
          <a:endParaRPr lang="en-US"/>
        </a:p>
      </dgm:t>
    </dgm:pt>
    <dgm:pt modelId="{8E12C055-0C3A-41F2-A2D3-68E8D9A3E8F4}">
      <dgm:prSet/>
      <dgm:spPr/>
      <dgm:t>
        <a:bodyPr/>
        <a:lstStyle/>
        <a:p>
          <a:r>
            <a:rPr lang="en-US"/>
            <a:t>There is increasing emphasis on continuous learning, however training must go beyond operational skills</a:t>
          </a:r>
          <a:r>
            <a:rPr lang="en-US">
              <a:latin typeface="Neue Haas Grotesk Text Pro"/>
            </a:rPr>
            <a:t>, to elaborate </a:t>
          </a:r>
          <a:endParaRPr lang="en-US"/>
        </a:p>
      </dgm:t>
    </dgm:pt>
    <dgm:pt modelId="{1B563B5A-42DF-4589-A709-408BC4E02BB4}" type="parTrans" cxnId="{C650FF79-883B-4470-8187-B9767074AF83}">
      <dgm:prSet/>
      <dgm:spPr/>
      <dgm:t>
        <a:bodyPr/>
        <a:lstStyle/>
        <a:p>
          <a:endParaRPr lang="en-US"/>
        </a:p>
      </dgm:t>
    </dgm:pt>
    <dgm:pt modelId="{9183196E-F4FA-4ADF-9DDE-86DC650E16A5}" type="sibTrans" cxnId="{C650FF79-883B-4470-8187-B9767074AF83}">
      <dgm:prSet/>
      <dgm:spPr/>
      <dgm:t>
        <a:bodyPr/>
        <a:lstStyle/>
        <a:p>
          <a:endParaRPr lang="en-US"/>
        </a:p>
      </dgm:t>
    </dgm:pt>
    <dgm:pt modelId="{55A21D99-2F0D-4D2F-8184-3794DBC1B661}">
      <dgm:prSet phldr="0"/>
      <dgm:spPr/>
      <dgm:t>
        <a:bodyPr/>
        <a:lstStyle/>
        <a:p>
          <a:r>
            <a:rPr lang="en-US">
              <a:latin typeface="Neue Haas Grotesk Text Pro"/>
            </a:rPr>
            <a:t>Soft skills – leadership development – digital competencies </a:t>
          </a:r>
        </a:p>
      </dgm:t>
    </dgm:pt>
    <dgm:pt modelId="{EDB561AC-82CF-43D3-8EC2-146F8689560A}" type="parTrans" cxnId="{78158F31-7B1B-4D8D-8358-FDA0D28CDCC6}">
      <dgm:prSet/>
      <dgm:spPr/>
    </dgm:pt>
    <dgm:pt modelId="{A77D9E27-39F7-44E9-A41F-D92BCEED17C2}" type="sibTrans" cxnId="{78158F31-7B1B-4D8D-8358-FDA0D28CDCC6}">
      <dgm:prSet/>
      <dgm:spPr/>
      <dgm:t>
        <a:bodyPr/>
        <a:lstStyle/>
        <a:p>
          <a:endParaRPr lang="en-US"/>
        </a:p>
      </dgm:t>
    </dgm:pt>
    <dgm:pt modelId="{500288E1-AA98-4D67-BFAD-1182CCEEAEB8}">
      <dgm:prSet phldr="0"/>
      <dgm:spPr/>
      <dgm:t>
        <a:bodyPr/>
        <a:lstStyle/>
        <a:p>
          <a:pPr rtl="0"/>
          <a:r>
            <a:rPr lang="en-US">
              <a:latin typeface="Neue Haas Grotesk Text Pro"/>
            </a:rPr>
            <a:t>Failure to do so risks creating a workforce that is efficient but not adaptable </a:t>
          </a:r>
        </a:p>
      </dgm:t>
    </dgm:pt>
    <dgm:pt modelId="{98443683-390F-4D5E-8A45-D8D2E8613E1E}" type="parTrans" cxnId="{A7357B21-A28C-4084-9B53-50C7601E2A46}">
      <dgm:prSet/>
      <dgm:spPr/>
    </dgm:pt>
    <dgm:pt modelId="{1A476971-6E3D-4F12-B89A-6E8D99BCE5E9}" type="sibTrans" cxnId="{A7357B21-A28C-4084-9B53-50C7601E2A46}">
      <dgm:prSet/>
      <dgm:spPr/>
      <dgm:t>
        <a:bodyPr/>
        <a:lstStyle/>
        <a:p>
          <a:endParaRPr lang="en-US"/>
        </a:p>
      </dgm:t>
    </dgm:pt>
    <dgm:pt modelId="{F73219F5-3D98-49E4-AF4C-1643C81453A3}" type="pres">
      <dgm:prSet presAssocID="{132A249C-B8EE-42A6-B88F-56B8B50D169F}" presName="root" presStyleCnt="0">
        <dgm:presLayoutVars>
          <dgm:dir/>
          <dgm:resizeHandles val="exact"/>
        </dgm:presLayoutVars>
      </dgm:prSet>
      <dgm:spPr/>
    </dgm:pt>
    <dgm:pt modelId="{5A39C093-47E9-4DBE-BDDE-4F87F8E18486}" type="pres">
      <dgm:prSet presAssocID="{2B36C3ED-5D11-426A-BED7-9C4A5B90110E}" presName="compNode" presStyleCnt="0"/>
      <dgm:spPr/>
    </dgm:pt>
    <dgm:pt modelId="{758EE9A5-208F-492D-87D4-6EA7FD6E3020}" type="pres">
      <dgm:prSet presAssocID="{2B36C3ED-5D11-426A-BED7-9C4A5B90110E}" presName="bgRect" presStyleLbl="bgShp" presStyleIdx="0" presStyleCnt="7"/>
      <dgm:spPr/>
    </dgm:pt>
    <dgm:pt modelId="{3DDD2C87-53C1-46A7-8DEB-7959B5E051E3}" type="pres">
      <dgm:prSet presAssocID="{2B36C3ED-5D11-426A-BED7-9C4A5B90110E}"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26F11C18-13D7-491D-9A8D-1B6CBBEE953D}" type="pres">
      <dgm:prSet presAssocID="{2B36C3ED-5D11-426A-BED7-9C4A5B90110E}" presName="spaceRect" presStyleCnt="0"/>
      <dgm:spPr/>
    </dgm:pt>
    <dgm:pt modelId="{E8B121C0-E2B2-45F0-A03C-177DA59F413D}" type="pres">
      <dgm:prSet presAssocID="{2B36C3ED-5D11-426A-BED7-9C4A5B90110E}" presName="parTx" presStyleLbl="revTx" presStyleIdx="0" presStyleCnt="7">
        <dgm:presLayoutVars>
          <dgm:chMax val="0"/>
          <dgm:chPref val="0"/>
        </dgm:presLayoutVars>
      </dgm:prSet>
      <dgm:spPr/>
    </dgm:pt>
    <dgm:pt modelId="{F202BF9A-B834-48B4-9740-FBE40BCEC20E}" type="pres">
      <dgm:prSet presAssocID="{D9EE0BF7-0FE3-48F1-A36B-3DA1C9B66CB6}" presName="sibTrans" presStyleCnt="0"/>
      <dgm:spPr/>
    </dgm:pt>
    <dgm:pt modelId="{7889683D-1931-4D23-8B6E-8B387DA217C2}" type="pres">
      <dgm:prSet presAssocID="{A50E1B48-F14B-4132-8EF4-8EAEFE13EE3A}" presName="compNode" presStyleCnt="0"/>
      <dgm:spPr/>
    </dgm:pt>
    <dgm:pt modelId="{C735B72A-B8F7-4CFC-8984-722CED2202F1}" type="pres">
      <dgm:prSet presAssocID="{A50E1B48-F14B-4132-8EF4-8EAEFE13EE3A}" presName="bgRect" presStyleLbl="bgShp" presStyleIdx="1" presStyleCnt="7"/>
      <dgm:spPr/>
    </dgm:pt>
    <dgm:pt modelId="{626705E6-0F6B-41ED-82D5-F5C796737593}" type="pres">
      <dgm:prSet presAssocID="{A50E1B48-F14B-4132-8EF4-8EAEFE13EE3A}"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6DCEB6D-596E-4BA6-8C9E-50CB22B0D66A}" type="pres">
      <dgm:prSet presAssocID="{A50E1B48-F14B-4132-8EF4-8EAEFE13EE3A}" presName="spaceRect" presStyleCnt="0"/>
      <dgm:spPr/>
    </dgm:pt>
    <dgm:pt modelId="{AAA37860-9EAE-4117-B0A5-4B7AE9C5E9DC}" type="pres">
      <dgm:prSet presAssocID="{A50E1B48-F14B-4132-8EF4-8EAEFE13EE3A}" presName="parTx" presStyleLbl="revTx" presStyleIdx="1" presStyleCnt="7">
        <dgm:presLayoutVars>
          <dgm:chMax val="0"/>
          <dgm:chPref val="0"/>
        </dgm:presLayoutVars>
      </dgm:prSet>
      <dgm:spPr/>
    </dgm:pt>
    <dgm:pt modelId="{28426BD4-518C-4147-A5E4-1E6B4D03AC89}" type="pres">
      <dgm:prSet presAssocID="{623EB364-3C83-4BE1-A6C1-B3701D353B3D}" presName="sibTrans" presStyleCnt="0"/>
      <dgm:spPr/>
    </dgm:pt>
    <dgm:pt modelId="{B83C3EE7-BCEA-4BD4-9739-C4CE7C26C00F}" type="pres">
      <dgm:prSet presAssocID="{2247187B-A2DA-499B-973B-96A68B5AB324}" presName="compNode" presStyleCnt="0"/>
      <dgm:spPr/>
    </dgm:pt>
    <dgm:pt modelId="{E83BD8CD-4F0B-4E76-B101-DDA0EFA2677F}" type="pres">
      <dgm:prSet presAssocID="{2247187B-A2DA-499B-973B-96A68B5AB324}" presName="bgRect" presStyleLbl="bgShp" presStyleIdx="2" presStyleCnt="7"/>
      <dgm:spPr/>
    </dgm:pt>
    <dgm:pt modelId="{4593026E-B3C9-48D0-B59D-C70AE1FD71BC}" type="pres">
      <dgm:prSet presAssocID="{2247187B-A2DA-499B-973B-96A68B5AB32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91316E82-22F8-46CF-B3AE-7F00BDAB9490}" type="pres">
      <dgm:prSet presAssocID="{2247187B-A2DA-499B-973B-96A68B5AB324}" presName="spaceRect" presStyleCnt="0"/>
      <dgm:spPr/>
    </dgm:pt>
    <dgm:pt modelId="{3712737E-936A-46D6-BDC9-42C8F807D072}" type="pres">
      <dgm:prSet presAssocID="{2247187B-A2DA-499B-973B-96A68B5AB324}" presName="parTx" presStyleLbl="revTx" presStyleIdx="2" presStyleCnt="7">
        <dgm:presLayoutVars>
          <dgm:chMax val="0"/>
          <dgm:chPref val="0"/>
        </dgm:presLayoutVars>
      </dgm:prSet>
      <dgm:spPr/>
    </dgm:pt>
    <dgm:pt modelId="{71BD6B0A-6C43-40B3-82F3-9008B55BA0A0}" type="pres">
      <dgm:prSet presAssocID="{B46F54C5-177C-45A4-8F5C-0FB5F12A0732}" presName="sibTrans" presStyleCnt="0"/>
      <dgm:spPr/>
    </dgm:pt>
    <dgm:pt modelId="{5CD1ADA5-93D3-48E6-86E8-547C7BBB8D62}" type="pres">
      <dgm:prSet presAssocID="{7C388996-7835-4CEE-A8D7-E77E9C05A0F3}" presName="compNode" presStyleCnt="0"/>
      <dgm:spPr/>
    </dgm:pt>
    <dgm:pt modelId="{3932CBF5-05BB-4B84-A209-70B02A768889}" type="pres">
      <dgm:prSet presAssocID="{7C388996-7835-4CEE-A8D7-E77E9C05A0F3}" presName="bgRect" presStyleLbl="bgShp" presStyleIdx="3" presStyleCnt="7"/>
      <dgm:spPr/>
    </dgm:pt>
    <dgm:pt modelId="{2B41BDDA-0C46-44B0-974E-34851632B80C}" type="pres">
      <dgm:prSet presAssocID="{7C388996-7835-4CEE-A8D7-E77E9C05A0F3}"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7341B1F-5F47-4DDF-A5F9-58F5E6FF6C7D}" type="pres">
      <dgm:prSet presAssocID="{7C388996-7835-4CEE-A8D7-E77E9C05A0F3}" presName="spaceRect" presStyleCnt="0"/>
      <dgm:spPr/>
    </dgm:pt>
    <dgm:pt modelId="{8AA9D00F-33B9-4523-BD0E-A302741842B2}" type="pres">
      <dgm:prSet presAssocID="{7C388996-7835-4CEE-A8D7-E77E9C05A0F3}" presName="parTx" presStyleLbl="revTx" presStyleIdx="3" presStyleCnt="7">
        <dgm:presLayoutVars>
          <dgm:chMax val="0"/>
          <dgm:chPref val="0"/>
        </dgm:presLayoutVars>
      </dgm:prSet>
      <dgm:spPr/>
    </dgm:pt>
    <dgm:pt modelId="{142B852F-9052-4331-AA14-CAEBB464CB44}" type="pres">
      <dgm:prSet presAssocID="{BE150F72-646E-4CA5-8118-44EAA3FC03E5}" presName="sibTrans" presStyleCnt="0"/>
      <dgm:spPr/>
    </dgm:pt>
    <dgm:pt modelId="{8BFDBE80-D41F-4CA6-AE8E-98909DF5CAC0}" type="pres">
      <dgm:prSet presAssocID="{8E12C055-0C3A-41F2-A2D3-68E8D9A3E8F4}" presName="compNode" presStyleCnt="0"/>
      <dgm:spPr/>
    </dgm:pt>
    <dgm:pt modelId="{EC1D193C-AA26-46FF-9160-F91B11151948}" type="pres">
      <dgm:prSet presAssocID="{8E12C055-0C3A-41F2-A2D3-68E8D9A3E8F4}" presName="bgRect" presStyleLbl="bgShp" presStyleIdx="4" presStyleCnt="7"/>
      <dgm:spPr/>
    </dgm:pt>
    <dgm:pt modelId="{8DBF7E80-575D-4F1A-A632-A7B696AE69D9}" type="pres">
      <dgm:prSet presAssocID="{8E12C055-0C3A-41F2-A2D3-68E8D9A3E8F4}"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lassroom"/>
        </a:ext>
      </dgm:extLst>
    </dgm:pt>
    <dgm:pt modelId="{F4CBBB70-6C28-4E39-9299-124175853812}" type="pres">
      <dgm:prSet presAssocID="{8E12C055-0C3A-41F2-A2D3-68E8D9A3E8F4}" presName="spaceRect" presStyleCnt="0"/>
      <dgm:spPr/>
    </dgm:pt>
    <dgm:pt modelId="{84369AB0-B059-4AAF-8526-B9615390FF77}" type="pres">
      <dgm:prSet presAssocID="{8E12C055-0C3A-41F2-A2D3-68E8D9A3E8F4}" presName="parTx" presStyleLbl="revTx" presStyleIdx="4" presStyleCnt="7">
        <dgm:presLayoutVars>
          <dgm:chMax val="0"/>
          <dgm:chPref val="0"/>
        </dgm:presLayoutVars>
      </dgm:prSet>
      <dgm:spPr/>
    </dgm:pt>
    <dgm:pt modelId="{F7E3CF3F-1177-47D9-9272-940E95F655C1}" type="pres">
      <dgm:prSet presAssocID="{9183196E-F4FA-4ADF-9DDE-86DC650E16A5}" presName="sibTrans" presStyleCnt="0"/>
      <dgm:spPr/>
    </dgm:pt>
    <dgm:pt modelId="{ABD47D62-FFD2-419C-BD0D-366E42E6AA75}" type="pres">
      <dgm:prSet presAssocID="{55A21D99-2F0D-4D2F-8184-3794DBC1B661}" presName="compNode" presStyleCnt="0"/>
      <dgm:spPr/>
    </dgm:pt>
    <dgm:pt modelId="{D6A50E59-8A8E-4779-8667-132670399C3C}" type="pres">
      <dgm:prSet presAssocID="{55A21D99-2F0D-4D2F-8184-3794DBC1B661}" presName="bgRect" presStyleLbl="bgShp" presStyleIdx="5" presStyleCnt="7"/>
      <dgm:spPr/>
    </dgm:pt>
    <dgm:pt modelId="{8C63E9D3-CE94-430A-9A1C-5CEB98D116F9}" type="pres">
      <dgm:prSet presAssocID="{55A21D99-2F0D-4D2F-8184-3794DBC1B661}" presName="iconRect" presStyleLbl="node1" presStyleIdx="5" presStyleCnt="7"/>
      <dgm:spPr>
        <a:ln>
          <a:noFill/>
        </a:ln>
      </dgm:spPr>
    </dgm:pt>
    <dgm:pt modelId="{D0E63300-B9E0-4330-B192-05B3243479AB}" type="pres">
      <dgm:prSet presAssocID="{55A21D99-2F0D-4D2F-8184-3794DBC1B661}" presName="spaceRect" presStyleCnt="0"/>
      <dgm:spPr/>
    </dgm:pt>
    <dgm:pt modelId="{6708E2C1-3740-4461-8896-A6C78225B058}" type="pres">
      <dgm:prSet presAssocID="{55A21D99-2F0D-4D2F-8184-3794DBC1B661}" presName="parTx" presStyleLbl="revTx" presStyleIdx="5" presStyleCnt="7">
        <dgm:presLayoutVars>
          <dgm:chMax val="0"/>
          <dgm:chPref val="0"/>
        </dgm:presLayoutVars>
      </dgm:prSet>
      <dgm:spPr/>
    </dgm:pt>
    <dgm:pt modelId="{1F4365B2-2AA4-41D9-A31D-7087C3B8C12D}" type="pres">
      <dgm:prSet presAssocID="{A77D9E27-39F7-44E9-A41F-D92BCEED17C2}" presName="sibTrans" presStyleCnt="0"/>
      <dgm:spPr/>
    </dgm:pt>
    <dgm:pt modelId="{DA62035E-8A00-42CA-BDB0-B23E19CE286D}" type="pres">
      <dgm:prSet presAssocID="{500288E1-AA98-4D67-BFAD-1182CCEEAEB8}" presName="compNode" presStyleCnt="0"/>
      <dgm:spPr/>
    </dgm:pt>
    <dgm:pt modelId="{3D66F59C-279E-4BB9-B704-89296C8147EF}" type="pres">
      <dgm:prSet presAssocID="{500288E1-AA98-4D67-BFAD-1182CCEEAEB8}" presName="bgRect" presStyleLbl="bgShp" presStyleIdx="6" presStyleCnt="7"/>
      <dgm:spPr/>
    </dgm:pt>
    <dgm:pt modelId="{16FC68D1-187C-4A93-BD86-7EC5FB9C4DB4}" type="pres">
      <dgm:prSet presAssocID="{500288E1-AA98-4D67-BFAD-1182CCEEAEB8}" presName="iconRect" presStyleLbl="node1" presStyleIdx="6" presStyleCnt="7"/>
      <dgm:spPr>
        <a:ln>
          <a:noFill/>
        </a:ln>
      </dgm:spPr>
    </dgm:pt>
    <dgm:pt modelId="{3FC2B508-8F7E-41A3-AC5A-34CB5ACFFC74}" type="pres">
      <dgm:prSet presAssocID="{500288E1-AA98-4D67-BFAD-1182CCEEAEB8}" presName="spaceRect" presStyleCnt="0"/>
      <dgm:spPr/>
    </dgm:pt>
    <dgm:pt modelId="{E8FDEBF2-F7CA-4662-A8BE-ADC94AEE3408}" type="pres">
      <dgm:prSet presAssocID="{500288E1-AA98-4D67-BFAD-1182CCEEAEB8}" presName="parTx" presStyleLbl="revTx" presStyleIdx="6" presStyleCnt="7">
        <dgm:presLayoutVars>
          <dgm:chMax val="0"/>
          <dgm:chPref val="0"/>
        </dgm:presLayoutVars>
      </dgm:prSet>
      <dgm:spPr/>
    </dgm:pt>
  </dgm:ptLst>
  <dgm:cxnLst>
    <dgm:cxn modelId="{A2AA4C04-7B26-402E-BCE3-F1FC44BD3F2F}" type="presOf" srcId="{7C388996-7835-4CEE-A8D7-E77E9C05A0F3}" destId="{8AA9D00F-33B9-4523-BD0E-A302741842B2}" srcOrd="0" destOrd="0" presId="urn:microsoft.com/office/officeart/2018/2/layout/IconVerticalSolidList"/>
    <dgm:cxn modelId="{A7357B21-A28C-4084-9B53-50C7601E2A46}" srcId="{132A249C-B8EE-42A6-B88F-56B8B50D169F}" destId="{500288E1-AA98-4D67-BFAD-1182CCEEAEB8}" srcOrd="6" destOrd="0" parTransId="{98443683-390F-4D5E-8A45-D8D2E8613E1E}" sibTransId="{1A476971-6E3D-4F12-B89A-6E8D99BCE5E9}"/>
    <dgm:cxn modelId="{78158F31-7B1B-4D8D-8358-FDA0D28CDCC6}" srcId="{132A249C-B8EE-42A6-B88F-56B8B50D169F}" destId="{55A21D99-2F0D-4D2F-8184-3794DBC1B661}" srcOrd="5" destOrd="0" parTransId="{EDB561AC-82CF-43D3-8EC2-146F8689560A}" sibTransId="{A77D9E27-39F7-44E9-A41F-D92BCEED17C2}"/>
    <dgm:cxn modelId="{A518845F-C220-432E-839E-A0A6A341F14D}" type="presOf" srcId="{132A249C-B8EE-42A6-B88F-56B8B50D169F}" destId="{F73219F5-3D98-49E4-AF4C-1643C81453A3}" srcOrd="0" destOrd="0" presId="urn:microsoft.com/office/officeart/2018/2/layout/IconVerticalSolidList"/>
    <dgm:cxn modelId="{F00DF94E-14F1-4EF7-A4E6-604132B84694}" type="presOf" srcId="{A50E1B48-F14B-4132-8EF4-8EAEFE13EE3A}" destId="{AAA37860-9EAE-4117-B0A5-4B7AE9C5E9DC}" srcOrd="0" destOrd="0" presId="urn:microsoft.com/office/officeart/2018/2/layout/IconVerticalSolidList"/>
    <dgm:cxn modelId="{16023852-2CAA-4EFC-878A-E3CFFD598FBF}" srcId="{132A249C-B8EE-42A6-B88F-56B8B50D169F}" destId="{7C388996-7835-4CEE-A8D7-E77E9C05A0F3}" srcOrd="3" destOrd="0" parTransId="{43B6A053-0279-4C33-BF74-5121116D7684}" sibTransId="{BE150F72-646E-4CA5-8118-44EAA3FC03E5}"/>
    <dgm:cxn modelId="{5DA33458-2936-4072-A532-A83605BCD07C}" srcId="{132A249C-B8EE-42A6-B88F-56B8B50D169F}" destId="{2B36C3ED-5D11-426A-BED7-9C4A5B90110E}" srcOrd="0" destOrd="0" parTransId="{D76D7B36-5D1D-4380-8ED0-283E18A4DBA4}" sibTransId="{D9EE0BF7-0FE3-48F1-A36B-3DA1C9B66CB6}"/>
    <dgm:cxn modelId="{C650FF79-883B-4470-8187-B9767074AF83}" srcId="{132A249C-B8EE-42A6-B88F-56B8B50D169F}" destId="{8E12C055-0C3A-41F2-A2D3-68E8D9A3E8F4}" srcOrd="4" destOrd="0" parTransId="{1B563B5A-42DF-4589-A709-408BC4E02BB4}" sibTransId="{9183196E-F4FA-4ADF-9DDE-86DC650E16A5}"/>
    <dgm:cxn modelId="{5155F295-B3FB-45E3-9926-ECDDFEE4EEBF}" type="presOf" srcId="{55A21D99-2F0D-4D2F-8184-3794DBC1B661}" destId="{6708E2C1-3740-4461-8896-A6C78225B058}" srcOrd="0" destOrd="0" presId="urn:microsoft.com/office/officeart/2018/2/layout/IconVerticalSolidList"/>
    <dgm:cxn modelId="{98B36C9B-62CB-4EB0-8523-840280286E67}" type="presOf" srcId="{2247187B-A2DA-499B-973B-96A68B5AB324}" destId="{3712737E-936A-46D6-BDC9-42C8F807D072}" srcOrd="0" destOrd="0" presId="urn:microsoft.com/office/officeart/2018/2/layout/IconVerticalSolidList"/>
    <dgm:cxn modelId="{D3894CA9-D2F2-44F3-A8EA-B7CFD9578FF1}" type="presOf" srcId="{500288E1-AA98-4D67-BFAD-1182CCEEAEB8}" destId="{E8FDEBF2-F7CA-4662-A8BE-ADC94AEE3408}" srcOrd="0" destOrd="0" presId="urn:microsoft.com/office/officeart/2018/2/layout/IconVerticalSolidList"/>
    <dgm:cxn modelId="{F48753D6-35E9-4A3B-8541-16500E44A059}" srcId="{132A249C-B8EE-42A6-B88F-56B8B50D169F}" destId="{A50E1B48-F14B-4132-8EF4-8EAEFE13EE3A}" srcOrd="1" destOrd="0" parTransId="{0A561614-C26A-435C-A665-0127D42D773F}" sibTransId="{623EB364-3C83-4BE1-A6C1-B3701D353B3D}"/>
    <dgm:cxn modelId="{0FD13AEF-85FE-474F-BB98-54814BF689B2}" srcId="{132A249C-B8EE-42A6-B88F-56B8B50D169F}" destId="{2247187B-A2DA-499B-973B-96A68B5AB324}" srcOrd="2" destOrd="0" parTransId="{F5E4A58B-1219-4DB6-9AC1-08D85A954C6B}" sibTransId="{B46F54C5-177C-45A4-8F5C-0FB5F12A0732}"/>
    <dgm:cxn modelId="{35E202F1-A49D-4E0F-9DED-1E943CA88576}" type="presOf" srcId="{8E12C055-0C3A-41F2-A2D3-68E8D9A3E8F4}" destId="{84369AB0-B059-4AAF-8526-B9615390FF77}" srcOrd="0" destOrd="0" presId="urn:microsoft.com/office/officeart/2018/2/layout/IconVerticalSolidList"/>
    <dgm:cxn modelId="{8853BEF7-89FF-4FF6-9F59-C997BC7336C2}" type="presOf" srcId="{2B36C3ED-5D11-426A-BED7-9C4A5B90110E}" destId="{E8B121C0-E2B2-45F0-A03C-177DA59F413D}" srcOrd="0" destOrd="0" presId="urn:microsoft.com/office/officeart/2018/2/layout/IconVerticalSolidList"/>
    <dgm:cxn modelId="{9E52D790-FB2A-4660-ADAC-B08213123614}" type="presParOf" srcId="{F73219F5-3D98-49E4-AF4C-1643C81453A3}" destId="{5A39C093-47E9-4DBE-BDDE-4F87F8E18486}" srcOrd="0" destOrd="0" presId="urn:microsoft.com/office/officeart/2018/2/layout/IconVerticalSolidList"/>
    <dgm:cxn modelId="{DD0EA9A5-4663-480B-BC39-0EA95BBD1E3B}" type="presParOf" srcId="{5A39C093-47E9-4DBE-BDDE-4F87F8E18486}" destId="{758EE9A5-208F-492D-87D4-6EA7FD6E3020}" srcOrd="0" destOrd="0" presId="urn:microsoft.com/office/officeart/2018/2/layout/IconVerticalSolidList"/>
    <dgm:cxn modelId="{C1EBDF73-3B25-4163-A10E-966B677DFA18}" type="presParOf" srcId="{5A39C093-47E9-4DBE-BDDE-4F87F8E18486}" destId="{3DDD2C87-53C1-46A7-8DEB-7959B5E051E3}" srcOrd="1" destOrd="0" presId="urn:microsoft.com/office/officeart/2018/2/layout/IconVerticalSolidList"/>
    <dgm:cxn modelId="{A60B3F33-7AE5-497F-82ED-FFB732429B1C}" type="presParOf" srcId="{5A39C093-47E9-4DBE-BDDE-4F87F8E18486}" destId="{26F11C18-13D7-491D-9A8D-1B6CBBEE953D}" srcOrd="2" destOrd="0" presId="urn:microsoft.com/office/officeart/2018/2/layout/IconVerticalSolidList"/>
    <dgm:cxn modelId="{4642476C-EA04-4783-8F15-4414DF199177}" type="presParOf" srcId="{5A39C093-47E9-4DBE-BDDE-4F87F8E18486}" destId="{E8B121C0-E2B2-45F0-A03C-177DA59F413D}" srcOrd="3" destOrd="0" presId="urn:microsoft.com/office/officeart/2018/2/layout/IconVerticalSolidList"/>
    <dgm:cxn modelId="{15D9F4D0-46CB-4C48-A200-540665742C4B}" type="presParOf" srcId="{F73219F5-3D98-49E4-AF4C-1643C81453A3}" destId="{F202BF9A-B834-48B4-9740-FBE40BCEC20E}" srcOrd="1" destOrd="0" presId="urn:microsoft.com/office/officeart/2018/2/layout/IconVerticalSolidList"/>
    <dgm:cxn modelId="{D8E9D3E8-80B1-4C37-A526-F96EB191B66C}" type="presParOf" srcId="{F73219F5-3D98-49E4-AF4C-1643C81453A3}" destId="{7889683D-1931-4D23-8B6E-8B387DA217C2}" srcOrd="2" destOrd="0" presId="urn:microsoft.com/office/officeart/2018/2/layout/IconVerticalSolidList"/>
    <dgm:cxn modelId="{E5376EE4-1A6E-4825-9C61-B3BB58065C9E}" type="presParOf" srcId="{7889683D-1931-4D23-8B6E-8B387DA217C2}" destId="{C735B72A-B8F7-4CFC-8984-722CED2202F1}" srcOrd="0" destOrd="0" presId="urn:microsoft.com/office/officeart/2018/2/layout/IconVerticalSolidList"/>
    <dgm:cxn modelId="{297CD9B0-101D-40B0-A0A7-0995425C27A8}" type="presParOf" srcId="{7889683D-1931-4D23-8B6E-8B387DA217C2}" destId="{626705E6-0F6B-41ED-82D5-F5C796737593}" srcOrd="1" destOrd="0" presId="urn:microsoft.com/office/officeart/2018/2/layout/IconVerticalSolidList"/>
    <dgm:cxn modelId="{8EC244E9-B72A-4401-B550-16538293525A}" type="presParOf" srcId="{7889683D-1931-4D23-8B6E-8B387DA217C2}" destId="{66DCEB6D-596E-4BA6-8C9E-50CB22B0D66A}" srcOrd="2" destOrd="0" presId="urn:microsoft.com/office/officeart/2018/2/layout/IconVerticalSolidList"/>
    <dgm:cxn modelId="{9864553B-EF4E-4A88-97F9-8624AD6DE787}" type="presParOf" srcId="{7889683D-1931-4D23-8B6E-8B387DA217C2}" destId="{AAA37860-9EAE-4117-B0A5-4B7AE9C5E9DC}" srcOrd="3" destOrd="0" presId="urn:microsoft.com/office/officeart/2018/2/layout/IconVerticalSolidList"/>
    <dgm:cxn modelId="{C403E972-0A33-417F-8C8C-3C07C0C68C48}" type="presParOf" srcId="{F73219F5-3D98-49E4-AF4C-1643C81453A3}" destId="{28426BD4-518C-4147-A5E4-1E6B4D03AC89}" srcOrd="3" destOrd="0" presId="urn:microsoft.com/office/officeart/2018/2/layout/IconVerticalSolidList"/>
    <dgm:cxn modelId="{08AB11DF-9423-48BF-9776-2B81933BBE93}" type="presParOf" srcId="{F73219F5-3D98-49E4-AF4C-1643C81453A3}" destId="{B83C3EE7-BCEA-4BD4-9739-C4CE7C26C00F}" srcOrd="4" destOrd="0" presId="urn:microsoft.com/office/officeart/2018/2/layout/IconVerticalSolidList"/>
    <dgm:cxn modelId="{D708C4F3-9F45-43B9-84E6-9F3D06B0E6C0}" type="presParOf" srcId="{B83C3EE7-BCEA-4BD4-9739-C4CE7C26C00F}" destId="{E83BD8CD-4F0B-4E76-B101-DDA0EFA2677F}" srcOrd="0" destOrd="0" presId="urn:microsoft.com/office/officeart/2018/2/layout/IconVerticalSolidList"/>
    <dgm:cxn modelId="{585DD8ED-EA0B-46A1-B52B-D87C1E5255A1}" type="presParOf" srcId="{B83C3EE7-BCEA-4BD4-9739-C4CE7C26C00F}" destId="{4593026E-B3C9-48D0-B59D-C70AE1FD71BC}" srcOrd="1" destOrd="0" presId="urn:microsoft.com/office/officeart/2018/2/layout/IconVerticalSolidList"/>
    <dgm:cxn modelId="{44494CE4-AAF4-4166-9399-CA4885B0EFD9}" type="presParOf" srcId="{B83C3EE7-BCEA-4BD4-9739-C4CE7C26C00F}" destId="{91316E82-22F8-46CF-B3AE-7F00BDAB9490}" srcOrd="2" destOrd="0" presId="urn:microsoft.com/office/officeart/2018/2/layout/IconVerticalSolidList"/>
    <dgm:cxn modelId="{50A4CF1F-882F-4F8C-805F-35649D2B5121}" type="presParOf" srcId="{B83C3EE7-BCEA-4BD4-9739-C4CE7C26C00F}" destId="{3712737E-936A-46D6-BDC9-42C8F807D072}" srcOrd="3" destOrd="0" presId="urn:microsoft.com/office/officeart/2018/2/layout/IconVerticalSolidList"/>
    <dgm:cxn modelId="{F69841A6-8FE1-4876-B116-D3582AFC2EB7}" type="presParOf" srcId="{F73219F5-3D98-49E4-AF4C-1643C81453A3}" destId="{71BD6B0A-6C43-40B3-82F3-9008B55BA0A0}" srcOrd="5" destOrd="0" presId="urn:microsoft.com/office/officeart/2018/2/layout/IconVerticalSolidList"/>
    <dgm:cxn modelId="{A4BC349A-27B9-4D38-9071-7524CA23DC4F}" type="presParOf" srcId="{F73219F5-3D98-49E4-AF4C-1643C81453A3}" destId="{5CD1ADA5-93D3-48E6-86E8-547C7BBB8D62}" srcOrd="6" destOrd="0" presId="urn:microsoft.com/office/officeart/2018/2/layout/IconVerticalSolidList"/>
    <dgm:cxn modelId="{174C25A8-877E-4630-9DA7-EA6D7F5BA6AA}" type="presParOf" srcId="{5CD1ADA5-93D3-48E6-86E8-547C7BBB8D62}" destId="{3932CBF5-05BB-4B84-A209-70B02A768889}" srcOrd="0" destOrd="0" presId="urn:microsoft.com/office/officeart/2018/2/layout/IconVerticalSolidList"/>
    <dgm:cxn modelId="{7337D18A-03E2-49DE-AE9F-2FBEDD9893CE}" type="presParOf" srcId="{5CD1ADA5-93D3-48E6-86E8-547C7BBB8D62}" destId="{2B41BDDA-0C46-44B0-974E-34851632B80C}" srcOrd="1" destOrd="0" presId="urn:microsoft.com/office/officeart/2018/2/layout/IconVerticalSolidList"/>
    <dgm:cxn modelId="{BAE72462-6BA1-4186-B91A-4985A0EBC520}" type="presParOf" srcId="{5CD1ADA5-93D3-48E6-86E8-547C7BBB8D62}" destId="{E7341B1F-5F47-4DDF-A5F9-58F5E6FF6C7D}" srcOrd="2" destOrd="0" presId="urn:microsoft.com/office/officeart/2018/2/layout/IconVerticalSolidList"/>
    <dgm:cxn modelId="{1FC7D515-5EAD-40CA-93D1-F43E34DBE098}" type="presParOf" srcId="{5CD1ADA5-93D3-48E6-86E8-547C7BBB8D62}" destId="{8AA9D00F-33B9-4523-BD0E-A302741842B2}" srcOrd="3" destOrd="0" presId="urn:microsoft.com/office/officeart/2018/2/layout/IconVerticalSolidList"/>
    <dgm:cxn modelId="{FA408CE8-CFFA-4ECA-95BF-13B0A489FEC1}" type="presParOf" srcId="{F73219F5-3D98-49E4-AF4C-1643C81453A3}" destId="{142B852F-9052-4331-AA14-CAEBB464CB44}" srcOrd="7" destOrd="0" presId="urn:microsoft.com/office/officeart/2018/2/layout/IconVerticalSolidList"/>
    <dgm:cxn modelId="{C168CA35-B9F7-497F-B462-688801B69171}" type="presParOf" srcId="{F73219F5-3D98-49E4-AF4C-1643C81453A3}" destId="{8BFDBE80-D41F-4CA6-AE8E-98909DF5CAC0}" srcOrd="8" destOrd="0" presId="urn:microsoft.com/office/officeart/2018/2/layout/IconVerticalSolidList"/>
    <dgm:cxn modelId="{9639E86B-F3A0-4C5B-AEBE-015A02B323C2}" type="presParOf" srcId="{8BFDBE80-D41F-4CA6-AE8E-98909DF5CAC0}" destId="{EC1D193C-AA26-46FF-9160-F91B11151948}" srcOrd="0" destOrd="0" presId="urn:microsoft.com/office/officeart/2018/2/layout/IconVerticalSolidList"/>
    <dgm:cxn modelId="{73F54049-2078-4014-A131-89D58ECAEE57}" type="presParOf" srcId="{8BFDBE80-D41F-4CA6-AE8E-98909DF5CAC0}" destId="{8DBF7E80-575D-4F1A-A632-A7B696AE69D9}" srcOrd="1" destOrd="0" presId="urn:microsoft.com/office/officeart/2018/2/layout/IconVerticalSolidList"/>
    <dgm:cxn modelId="{F5BDBE9C-5D01-414C-8F55-652642F35BE7}" type="presParOf" srcId="{8BFDBE80-D41F-4CA6-AE8E-98909DF5CAC0}" destId="{F4CBBB70-6C28-4E39-9299-124175853812}" srcOrd="2" destOrd="0" presId="urn:microsoft.com/office/officeart/2018/2/layout/IconVerticalSolidList"/>
    <dgm:cxn modelId="{833BECA1-FF79-4047-BCE3-9E43531F817B}" type="presParOf" srcId="{8BFDBE80-D41F-4CA6-AE8E-98909DF5CAC0}" destId="{84369AB0-B059-4AAF-8526-B9615390FF77}" srcOrd="3" destOrd="0" presId="urn:microsoft.com/office/officeart/2018/2/layout/IconVerticalSolidList"/>
    <dgm:cxn modelId="{DA745A76-19CF-4A1B-83BB-86E5F00968E6}" type="presParOf" srcId="{F73219F5-3D98-49E4-AF4C-1643C81453A3}" destId="{F7E3CF3F-1177-47D9-9272-940E95F655C1}" srcOrd="9" destOrd="0" presId="urn:microsoft.com/office/officeart/2018/2/layout/IconVerticalSolidList"/>
    <dgm:cxn modelId="{E71F0712-8B28-4788-806F-98E9C4484CE0}" type="presParOf" srcId="{F73219F5-3D98-49E4-AF4C-1643C81453A3}" destId="{ABD47D62-FFD2-419C-BD0D-366E42E6AA75}" srcOrd="10" destOrd="0" presId="urn:microsoft.com/office/officeart/2018/2/layout/IconVerticalSolidList"/>
    <dgm:cxn modelId="{C61C3659-136E-4A5D-A4DE-1432CCDFE605}" type="presParOf" srcId="{ABD47D62-FFD2-419C-BD0D-366E42E6AA75}" destId="{D6A50E59-8A8E-4779-8667-132670399C3C}" srcOrd="0" destOrd="0" presId="urn:microsoft.com/office/officeart/2018/2/layout/IconVerticalSolidList"/>
    <dgm:cxn modelId="{5F1CBB50-6F2B-49C6-BAF0-7F2760C0A1A2}" type="presParOf" srcId="{ABD47D62-FFD2-419C-BD0D-366E42E6AA75}" destId="{8C63E9D3-CE94-430A-9A1C-5CEB98D116F9}" srcOrd="1" destOrd="0" presId="urn:microsoft.com/office/officeart/2018/2/layout/IconVerticalSolidList"/>
    <dgm:cxn modelId="{B4E1AE68-7338-47B0-AB05-A7E1927A4D6A}" type="presParOf" srcId="{ABD47D62-FFD2-419C-BD0D-366E42E6AA75}" destId="{D0E63300-B9E0-4330-B192-05B3243479AB}" srcOrd="2" destOrd="0" presId="urn:microsoft.com/office/officeart/2018/2/layout/IconVerticalSolidList"/>
    <dgm:cxn modelId="{C49BCFB5-A255-4827-AC09-96AA5936BEE2}" type="presParOf" srcId="{ABD47D62-FFD2-419C-BD0D-366E42E6AA75}" destId="{6708E2C1-3740-4461-8896-A6C78225B058}" srcOrd="3" destOrd="0" presId="urn:microsoft.com/office/officeart/2018/2/layout/IconVerticalSolidList"/>
    <dgm:cxn modelId="{3951BB6E-AED9-4E31-8A60-3BC9CA8FF9E6}" type="presParOf" srcId="{F73219F5-3D98-49E4-AF4C-1643C81453A3}" destId="{1F4365B2-2AA4-41D9-A31D-7087C3B8C12D}" srcOrd="11" destOrd="0" presId="urn:microsoft.com/office/officeart/2018/2/layout/IconVerticalSolidList"/>
    <dgm:cxn modelId="{B3E46B28-A102-49E8-A197-36C4516039E6}" type="presParOf" srcId="{F73219F5-3D98-49E4-AF4C-1643C81453A3}" destId="{DA62035E-8A00-42CA-BDB0-B23E19CE286D}" srcOrd="12" destOrd="0" presId="urn:microsoft.com/office/officeart/2018/2/layout/IconVerticalSolidList"/>
    <dgm:cxn modelId="{3AD9ED9E-C62A-480A-8D32-6AB8B71B6CAD}" type="presParOf" srcId="{DA62035E-8A00-42CA-BDB0-B23E19CE286D}" destId="{3D66F59C-279E-4BB9-B704-89296C8147EF}" srcOrd="0" destOrd="0" presId="urn:microsoft.com/office/officeart/2018/2/layout/IconVerticalSolidList"/>
    <dgm:cxn modelId="{95442A31-B27C-4F70-8690-DB1EE5A81B4B}" type="presParOf" srcId="{DA62035E-8A00-42CA-BDB0-B23E19CE286D}" destId="{16FC68D1-187C-4A93-BD86-7EC5FB9C4DB4}" srcOrd="1" destOrd="0" presId="urn:microsoft.com/office/officeart/2018/2/layout/IconVerticalSolidList"/>
    <dgm:cxn modelId="{311BCFFC-9E2F-4EA6-A515-2148D849DCF5}" type="presParOf" srcId="{DA62035E-8A00-42CA-BDB0-B23E19CE286D}" destId="{3FC2B508-8F7E-41A3-AC5A-34CB5ACFFC74}" srcOrd="2" destOrd="0" presId="urn:microsoft.com/office/officeart/2018/2/layout/IconVerticalSolidList"/>
    <dgm:cxn modelId="{45CDC7B5-0E60-4DBA-B4BB-6344B3B8B20F}" type="presParOf" srcId="{DA62035E-8A00-42CA-BDB0-B23E19CE286D}" destId="{E8FDEBF2-F7CA-4662-A8BE-ADC94AEE34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C4E8FE-DDC6-4230-AA06-60C4129E49B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E926A25-7380-4DD9-853E-3EB53FF1119E}">
      <dgm:prSet/>
      <dgm:spPr/>
      <dgm:t>
        <a:bodyPr/>
        <a:lstStyle/>
        <a:p>
          <a:r>
            <a:rPr lang="en-US" u="sng"/>
            <a:t>Retention </a:t>
          </a:r>
          <a:endParaRPr lang="en-US"/>
        </a:p>
      </dgm:t>
    </dgm:pt>
    <dgm:pt modelId="{929C44D6-86E0-4281-B84E-C032FE9302BA}" type="parTrans" cxnId="{A6257E99-51AD-4DE9-8CE4-E06C68A6956E}">
      <dgm:prSet/>
      <dgm:spPr/>
      <dgm:t>
        <a:bodyPr/>
        <a:lstStyle/>
        <a:p>
          <a:endParaRPr lang="en-US"/>
        </a:p>
      </dgm:t>
    </dgm:pt>
    <dgm:pt modelId="{5A3EA19E-D02F-4CEB-9C69-45046D59B0A3}" type="sibTrans" cxnId="{A6257E99-51AD-4DE9-8CE4-E06C68A6956E}">
      <dgm:prSet/>
      <dgm:spPr/>
      <dgm:t>
        <a:bodyPr/>
        <a:lstStyle/>
        <a:p>
          <a:endParaRPr lang="en-US"/>
        </a:p>
      </dgm:t>
    </dgm:pt>
    <dgm:pt modelId="{ED4457B8-379B-4041-8573-094D1CB76763}">
      <dgm:prSet custT="1"/>
      <dgm:spPr/>
      <dgm:t>
        <a:bodyPr/>
        <a:lstStyle/>
        <a:p>
          <a:pPr rtl="0"/>
          <a:r>
            <a:rPr lang="en-US" dirty="0"/>
            <a:t>Retention strategies must address both financial and non-financial factors. A purely wage based approach is insufficient and may lead to short term improvements but not term loyalty</a:t>
          </a:r>
          <a:r>
            <a:rPr lang="en-US" dirty="0">
              <a:latin typeface="Neue Haas Grotesk Text Pro"/>
            </a:rPr>
            <a:t> </a:t>
          </a:r>
          <a:r>
            <a:rPr lang="en-US" sz="1200" dirty="0">
              <a:latin typeface="Calibri"/>
              <a:ea typeface="Calibri"/>
              <a:cs typeface="Calibri"/>
            </a:rPr>
            <a:t>(</a:t>
          </a:r>
          <a:r>
            <a:rPr lang="en-US" sz="1200" dirty="0" err="1">
              <a:latin typeface="Calibri"/>
              <a:ea typeface="Calibri"/>
              <a:cs typeface="Calibri"/>
            </a:rPr>
            <a:t>Caudhary</a:t>
          </a:r>
          <a:r>
            <a:rPr lang="en-US" sz="1200" dirty="0">
              <a:latin typeface="Calibri"/>
              <a:ea typeface="Calibri"/>
              <a:cs typeface="Calibri"/>
            </a:rPr>
            <a:t> and Sharma, 2024</a:t>
          </a:r>
          <a:r>
            <a:rPr lang="en-US" dirty="0">
              <a:latin typeface="Neue Haas Grotesk Text Pro"/>
            </a:rPr>
            <a:t>).</a:t>
          </a:r>
          <a:endParaRPr lang="en-US" dirty="0"/>
        </a:p>
      </dgm:t>
    </dgm:pt>
    <dgm:pt modelId="{A9631F27-B9CF-484C-A7B2-73B633467372}" type="parTrans" cxnId="{2AC03617-E8C5-455C-8BAD-0E28A6F07CAC}">
      <dgm:prSet/>
      <dgm:spPr/>
      <dgm:t>
        <a:bodyPr/>
        <a:lstStyle/>
        <a:p>
          <a:endParaRPr lang="en-US"/>
        </a:p>
      </dgm:t>
    </dgm:pt>
    <dgm:pt modelId="{AE9AB3F0-BA60-4B8A-A06E-0F0A9DD455F8}" type="sibTrans" cxnId="{2AC03617-E8C5-455C-8BAD-0E28A6F07CAC}">
      <dgm:prSet/>
      <dgm:spPr/>
      <dgm:t>
        <a:bodyPr/>
        <a:lstStyle/>
        <a:p>
          <a:endParaRPr lang="en-US"/>
        </a:p>
      </dgm:t>
    </dgm:pt>
    <dgm:pt modelId="{2C47C203-C172-499B-98AA-DEA0EBF74694}">
      <dgm:prSet/>
      <dgm:spPr/>
      <dgm:t>
        <a:bodyPr/>
        <a:lstStyle/>
        <a:p>
          <a:r>
            <a:rPr lang="en-US"/>
            <a:t>Personnel management</a:t>
          </a:r>
        </a:p>
      </dgm:t>
    </dgm:pt>
    <dgm:pt modelId="{0FF2FA30-A1F3-4C68-A767-60538361A397}" type="parTrans" cxnId="{CB4C21BF-E7B1-4D3A-9E4F-0A0C1073411C}">
      <dgm:prSet/>
      <dgm:spPr/>
      <dgm:t>
        <a:bodyPr/>
        <a:lstStyle/>
        <a:p>
          <a:endParaRPr lang="en-US"/>
        </a:p>
      </dgm:t>
    </dgm:pt>
    <dgm:pt modelId="{F81BA672-0CB0-499B-9A84-BF3509FFE5E9}" type="sibTrans" cxnId="{CB4C21BF-E7B1-4D3A-9E4F-0A0C1073411C}">
      <dgm:prSet/>
      <dgm:spPr/>
      <dgm:t>
        <a:bodyPr/>
        <a:lstStyle/>
        <a:p>
          <a:endParaRPr lang="en-US"/>
        </a:p>
      </dgm:t>
    </dgm:pt>
    <dgm:pt modelId="{F3B21069-FA91-4C4F-AE41-F8AEE7DC8892}">
      <dgm:prSet/>
      <dgm:spPr/>
      <dgm:t>
        <a:bodyPr/>
        <a:lstStyle/>
        <a:p>
          <a:r>
            <a:rPr lang="en-US"/>
            <a:t>There is a growing need for:</a:t>
          </a:r>
        </a:p>
      </dgm:t>
    </dgm:pt>
    <dgm:pt modelId="{187A0551-05B9-47F5-AD7F-D3BAFC349C5A}" type="parTrans" cxnId="{9362A792-71F3-4AE6-91B4-0EA842E1A373}">
      <dgm:prSet/>
      <dgm:spPr/>
      <dgm:t>
        <a:bodyPr/>
        <a:lstStyle/>
        <a:p>
          <a:endParaRPr lang="en-US"/>
        </a:p>
      </dgm:t>
    </dgm:pt>
    <dgm:pt modelId="{49C9496C-613C-461B-98AA-6EB82A9B7C62}" type="sibTrans" cxnId="{9362A792-71F3-4AE6-91B4-0EA842E1A373}">
      <dgm:prSet/>
      <dgm:spPr/>
      <dgm:t>
        <a:bodyPr/>
        <a:lstStyle/>
        <a:p>
          <a:endParaRPr lang="en-US"/>
        </a:p>
      </dgm:t>
    </dgm:pt>
    <dgm:pt modelId="{66002D67-5F4E-4CC5-A0AD-43F0C5B0E2D6}">
      <dgm:prSet/>
      <dgm:spPr/>
      <dgm:t>
        <a:bodyPr/>
        <a:lstStyle/>
        <a:p>
          <a:r>
            <a:rPr lang="en-US"/>
            <a:t>Employee engagement strategies </a:t>
          </a:r>
        </a:p>
      </dgm:t>
    </dgm:pt>
    <dgm:pt modelId="{8A953DB8-48F6-4158-8D42-31CA99D6B9C7}" type="parTrans" cxnId="{C1F1776F-9BF1-47F5-A207-5686880DF587}">
      <dgm:prSet/>
      <dgm:spPr/>
      <dgm:t>
        <a:bodyPr/>
        <a:lstStyle/>
        <a:p>
          <a:endParaRPr lang="en-US"/>
        </a:p>
      </dgm:t>
    </dgm:pt>
    <dgm:pt modelId="{F5CAB285-D22D-4DA6-AAD4-20BA9D5A0DAE}" type="sibTrans" cxnId="{C1F1776F-9BF1-47F5-A207-5686880DF587}">
      <dgm:prSet/>
      <dgm:spPr/>
      <dgm:t>
        <a:bodyPr/>
        <a:lstStyle/>
        <a:p>
          <a:endParaRPr lang="en-US"/>
        </a:p>
      </dgm:t>
    </dgm:pt>
    <dgm:pt modelId="{EEF07479-3046-4058-A692-109F21FCA50D}">
      <dgm:prSet/>
      <dgm:spPr/>
      <dgm:t>
        <a:bodyPr/>
        <a:lstStyle/>
        <a:p>
          <a:r>
            <a:rPr lang="en-US"/>
            <a:t>Inclusive workplace cultures </a:t>
          </a:r>
        </a:p>
      </dgm:t>
    </dgm:pt>
    <dgm:pt modelId="{4B33AFF3-6401-446D-B5E9-6277C0A59046}" type="parTrans" cxnId="{39502547-0155-44AB-B784-0C4BC55754A8}">
      <dgm:prSet/>
      <dgm:spPr/>
      <dgm:t>
        <a:bodyPr/>
        <a:lstStyle/>
        <a:p>
          <a:endParaRPr lang="en-US"/>
        </a:p>
      </dgm:t>
    </dgm:pt>
    <dgm:pt modelId="{BFE8EDBE-46FD-4A66-BF19-F4F927C2D8B5}" type="sibTrans" cxnId="{39502547-0155-44AB-B784-0C4BC55754A8}">
      <dgm:prSet/>
      <dgm:spPr/>
      <dgm:t>
        <a:bodyPr/>
        <a:lstStyle/>
        <a:p>
          <a:endParaRPr lang="en-US"/>
        </a:p>
      </dgm:t>
    </dgm:pt>
    <dgm:pt modelId="{7D41AFB1-29B2-4D32-9D9B-B4F51FEB1EFE}">
      <dgm:prSet/>
      <dgm:spPr/>
      <dgm:t>
        <a:bodyPr/>
        <a:lstStyle/>
        <a:p>
          <a:r>
            <a:rPr lang="en-US"/>
            <a:t>Data driven decision making </a:t>
          </a:r>
        </a:p>
      </dgm:t>
    </dgm:pt>
    <dgm:pt modelId="{7EA565E8-7376-49B0-883B-238C2BDDF061}" type="parTrans" cxnId="{2A3BF6F6-75EA-47AE-9A2D-9BC1D00F7B91}">
      <dgm:prSet/>
      <dgm:spPr/>
      <dgm:t>
        <a:bodyPr/>
        <a:lstStyle/>
        <a:p>
          <a:endParaRPr lang="en-US"/>
        </a:p>
      </dgm:t>
    </dgm:pt>
    <dgm:pt modelId="{05ED78A3-A25F-4B78-A64F-2B9DDA758072}" type="sibTrans" cxnId="{2A3BF6F6-75EA-47AE-9A2D-9BC1D00F7B91}">
      <dgm:prSet/>
      <dgm:spPr/>
      <dgm:t>
        <a:bodyPr/>
        <a:lstStyle/>
        <a:p>
          <a:endParaRPr lang="en-US"/>
        </a:p>
      </dgm:t>
    </dgm:pt>
    <dgm:pt modelId="{CF171B63-B7A8-4909-9112-E102ED8EA04A}" type="pres">
      <dgm:prSet presAssocID="{D1C4E8FE-DDC6-4230-AA06-60C4129E49BD}" presName="root" presStyleCnt="0">
        <dgm:presLayoutVars>
          <dgm:dir/>
          <dgm:resizeHandles val="exact"/>
        </dgm:presLayoutVars>
      </dgm:prSet>
      <dgm:spPr/>
    </dgm:pt>
    <dgm:pt modelId="{E606373D-5F69-42EE-A001-44A7374A0423}" type="pres">
      <dgm:prSet presAssocID="{9E926A25-7380-4DD9-853E-3EB53FF1119E}" presName="compNode" presStyleCnt="0"/>
      <dgm:spPr/>
    </dgm:pt>
    <dgm:pt modelId="{7F104B49-EBC4-41AE-B5C2-4A6D89521A54}" type="pres">
      <dgm:prSet presAssocID="{9E926A25-7380-4DD9-853E-3EB53FF1119E}" presName="bgRect" presStyleLbl="bgShp" presStyleIdx="0" presStyleCnt="7"/>
      <dgm:spPr/>
    </dgm:pt>
    <dgm:pt modelId="{BE4FDB4E-C89C-4788-9C42-F965FCBAC0D5}" type="pres">
      <dgm:prSet presAssocID="{9E926A25-7380-4DD9-853E-3EB53FF1119E}"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DD73CEBC-45BC-40F7-962E-13F960ECAF0B}" type="pres">
      <dgm:prSet presAssocID="{9E926A25-7380-4DD9-853E-3EB53FF1119E}" presName="spaceRect" presStyleCnt="0"/>
      <dgm:spPr/>
    </dgm:pt>
    <dgm:pt modelId="{12B1AA48-0038-4D51-9053-D603D46C8636}" type="pres">
      <dgm:prSet presAssocID="{9E926A25-7380-4DD9-853E-3EB53FF1119E}" presName="parTx" presStyleLbl="revTx" presStyleIdx="0" presStyleCnt="7">
        <dgm:presLayoutVars>
          <dgm:chMax val="0"/>
          <dgm:chPref val="0"/>
        </dgm:presLayoutVars>
      </dgm:prSet>
      <dgm:spPr/>
    </dgm:pt>
    <dgm:pt modelId="{B1A845D5-033A-4D99-B0CC-EAA014C28642}" type="pres">
      <dgm:prSet presAssocID="{5A3EA19E-D02F-4CEB-9C69-45046D59B0A3}" presName="sibTrans" presStyleCnt="0"/>
      <dgm:spPr/>
    </dgm:pt>
    <dgm:pt modelId="{6D8DBAE1-610C-42DB-B6B8-28921475F3E9}" type="pres">
      <dgm:prSet presAssocID="{ED4457B8-379B-4041-8573-094D1CB76763}" presName="compNode" presStyleCnt="0"/>
      <dgm:spPr/>
    </dgm:pt>
    <dgm:pt modelId="{0970ACBB-475F-4C1A-A365-1A87BC585275}" type="pres">
      <dgm:prSet presAssocID="{ED4457B8-379B-4041-8573-094D1CB76763}" presName="bgRect" presStyleLbl="bgShp" presStyleIdx="1" presStyleCnt="7"/>
      <dgm:spPr/>
    </dgm:pt>
    <dgm:pt modelId="{F9FF0DA8-9989-4B41-9700-BD4E0DFC2AFD}" type="pres">
      <dgm:prSet presAssocID="{ED4457B8-379B-4041-8573-094D1CB76763}"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4CEE995F-DD43-4046-94B9-E195C398BDF5}" type="pres">
      <dgm:prSet presAssocID="{ED4457B8-379B-4041-8573-094D1CB76763}" presName="spaceRect" presStyleCnt="0"/>
      <dgm:spPr/>
    </dgm:pt>
    <dgm:pt modelId="{104A5395-DFFA-4811-81DA-E7B297546ACD}" type="pres">
      <dgm:prSet presAssocID="{ED4457B8-379B-4041-8573-094D1CB76763}" presName="parTx" presStyleLbl="revTx" presStyleIdx="1" presStyleCnt="7">
        <dgm:presLayoutVars>
          <dgm:chMax val="0"/>
          <dgm:chPref val="0"/>
        </dgm:presLayoutVars>
      </dgm:prSet>
      <dgm:spPr/>
    </dgm:pt>
    <dgm:pt modelId="{8BDB02A9-5A27-46BE-A644-D1846357D879}" type="pres">
      <dgm:prSet presAssocID="{AE9AB3F0-BA60-4B8A-A06E-0F0A9DD455F8}" presName="sibTrans" presStyleCnt="0"/>
      <dgm:spPr/>
    </dgm:pt>
    <dgm:pt modelId="{153B7F2E-3F94-43E2-A8A8-965E0B15FF86}" type="pres">
      <dgm:prSet presAssocID="{2C47C203-C172-499B-98AA-DEA0EBF74694}" presName="compNode" presStyleCnt="0"/>
      <dgm:spPr/>
    </dgm:pt>
    <dgm:pt modelId="{59DA8816-08BD-4739-9F79-6F9A6852BA5D}" type="pres">
      <dgm:prSet presAssocID="{2C47C203-C172-499B-98AA-DEA0EBF74694}" presName="bgRect" presStyleLbl="bgShp" presStyleIdx="2" presStyleCnt="7"/>
      <dgm:spPr/>
    </dgm:pt>
    <dgm:pt modelId="{9993C8D8-F6DA-4353-BEC5-91E88E2787EB}" type="pres">
      <dgm:prSet presAssocID="{2C47C203-C172-499B-98AA-DEA0EBF7469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m"/>
        </a:ext>
      </dgm:extLst>
    </dgm:pt>
    <dgm:pt modelId="{8D971411-0FBB-4F28-9FA9-8737863C9452}" type="pres">
      <dgm:prSet presAssocID="{2C47C203-C172-499B-98AA-DEA0EBF74694}" presName="spaceRect" presStyleCnt="0"/>
      <dgm:spPr/>
    </dgm:pt>
    <dgm:pt modelId="{946F82DB-C1F4-4E09-B8FF-980C81BA8784}" type="pres">
      <dgm:prSet presAssocID="{2C47C203-C172-499B-98AA-DEA0EBF74694}" presName="parTx" presStyleLbl="revTx" presStyleIdx="2" presStyleCnt="7">
        <dgm:presLayoutVars>
          <dgm:chMax val="0"/>
          <dgm:chPref val="0"/>
        </dgm:presLayoutVars>
      </dgm:prSet>
      <dgm:spPr/>
    </dgm:pt>
    <dgm:pt modelId="{41FE8A4E-A73A-467A-B914-742B698277D1}" type="pres">
      <dgm:prSet presAssocID="{F81BA672-0CB0-499B-9A84-BF3509FFE5E9}" presName="sibTrans" presStyleCnt="0"/>
      <dgm:spPr/>
    </dgm:pt>
    <dgm:pt modelId="{69C3C2BB-7479-4F89-91F0-8F3613A6A68E}" type="pres">
      <dgm:prSet presAssocID="{F3B21069-FA91-4C4F-AE41-F8AEE7DC8892}" presName="compNode" presStyleCnt="0"/>
      <dgm:spPr/>
    </dgm:pt>
    <dgm:pt modelId="{7D844305-4F1C-4864-B2B7-EF6EA3EB410C}" type="pres">
      <dgm:prSet presAssocID="{F3B21069-FA91-4C4F-AE41-F8AEE7DC8892}" presName="bgRect" presStyleLbl="bgShp" presStyleIdx="3" presStyleCnt="7"/>
      <dgm:spPr/>
    </dgm:pt>
    <dgm:pt modelId="{D7877905-D0F3-4139-907B-48018FE9E94F}" type="pres">
      <dgm:prSet presAssocID="{F3B21069-FA91-4C4F-AE41-F8AEE7DC8892}"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8DA55D2C-3170-4741-879B-642327791C60}" type="pres">
      <dgm:prSet presAssocID="{F3B21069-FA91-4C4F-AE41-F8AEE7DC8892}" presName="spaceRect" presStyleCnt="0"/>
      <dgm:spPr/>
    </dgm:pt>
    <dgm:pt modelId="{3E0A4EC6-2CA7-4640-B2AB-E1461281BF9A}" type="pres">
      <dgm:prSet presAssocID="{F3B21069-FA91-4C4F-AE41-F8AEE7DC8892}" presName="parTx" presStyleLbl="revTx" presStyleIdx="3" presStyleCnt="7">
        <dgm:presLayoutVars>
          <dgm:chMax val="0"/>
          <dgm:chPref val="0"/>
        </dgm:presLayoutVars>
      </dgm:prSet>
      <dgm:spPr/>
    </dgm:pt>
    <dgm:pt modelId="{BF263C63-814B-41D3-B3BA-CCC2E87BBA3D}" type="pres">
      <dgm:prSet presAssocID="{49C9496C-613C-461B-98AA-6EB82A9B7C62}" presName="sibTrans" presStyleCnt="0"/>
      <dgm:spPr/>
    </dgm:pt>
    <dgm:pt modelId="{FF8A5A4E-4DE5-4F6A-8C45-9B2E597EEE58}" type="pres">
      <dgm:prSet presAssocID="{66002D67-5F4E-4CC5-A0AD-43F0C5B0E2D6}" presName="compNode" presStyleCnt="0"/>
      <dgm:spPr/>
    </dgm:pt>
    <dgm:pt modelId="{799AC1E4-9F9E-45FB-931D-7F5C797F5688}" type="pres">
      <dgm:prSet presAssocID="{66002D67-5F4E-4CC5-A0AD-43F0C5B0E2D6}" presName="bgRect" presStyleLbl="bgShp" presStyleIdx="4" presStyleCnt="7"/>
      <dgm:spPr/>
    </dgm:pt>
    <dgm:pt modelId="{B7AF9BB4-D3A5-4E9E-B28C-6D5E189A34F0}" type="pres">
      <dgm:prSet presAssocID="{66002D67-5F4E-4CC5-A0AD-43F0C5B0E2D6}"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B2BE7CAE-178D-438A-BE3D-84CD21D65AD8}" type="pres">
      <dgm:prSet presAssocID="{66002D67-5F4E-4CC5-A0AD-43F0C5B0E2D6}" presName="spaceRect" presStyleCnt="0"/>
      <dgm:spPr/>
    </dgm:pt>
    <dgm:pt modelId="{1F755934-CF20-4D82-AD56-B07F801426D8}" type="pres">
      <dgm:prSet presAssocID="{66002D67-5F4E-4CC5-A0AD-43F0C5B0E2D6}" presName="parTx" presStyleLbl="revTx" presStyleIdx="4" presStyleCnt="7">
        <dgm:presLayoutVars>
          <dgm:chMax val="0"/>
          <dgm:chPref val="0"/>
        </dgm:presLayoutVars>
      </dgm:prSet>
      <dgm:spPr/>
    </dgm:pt>
    <dgm:pt modelId="{77C48D28-07A0-4C1D-A807-29DEAEFBB3C3}" type="pres">
      <dgm:prSet presAssocID="{F5CAB285-D22D-4DA6-AAD4-20BA9D5A0DAE}" presName="sibTrans" presStyleCnt="0"/>
      <dgm:spPr/>
    </dgm:pt>
    <dgm:pt modelId="{BE27BF64-1D5B-4243-9442-602D467C6AA3}" type="pres">
      <dgm:prSet presAssocID="{EEF07479-3046-4058-A692-109F21FCA50D}" presName="compNode" presStyleCnt="0"/>
      <dgm:spPr/>
    </dgm:pt>
    <dgm:pt modelId="{313B33D4-3D40-4BA5-AEA0-325392B35696}" type="pres">
      <dgm:prSet presAssocID="{EEF07479-3046-4058-A692-109F21FCA50D}" presName="bgRect" presStyleLbl="bgShp" presStyleIdx="5" presStyleCnt="7"/>
      <dgm:spPr/>
    </dgm:pt>
    <dgm:pt modelId="{94F7E921-C322-46F6-8853-CCB2235D294D}" type="pres">
      <dgm:prSet presAssocID="{EEF07479-3046-4058-A692-109F21FCA50D}"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0709C0F2-4C71-4D26-8E9B-B691812F8226}" type="pres">
      <dgm:prSet presAssocID="{EEF07479-3046-4058-A692-109F21FCA50D}" presName="spaceRect" presStyleCnt="0"/>
      <dgm:spPr/>
    </dgm:pt>
    <dgm:pt modelId="{471D5937-34A2-4F13-A26F-EBB99D53D7B1}" type="pres">
      <dgm:prSet presAssocID="{EEF07479-3046-4058-A692-109F21FCA50D}" presName="parTx" presStyleLbl="revTx" presStyleIdx="5" presStyleCnt="7">
        <dgm:presLayoutVars>
          <dgm:chMax val="0"/>
          <dgm:chPref val="0"/>
        </dgm:presLayoutVars>
      </dgm:prSet>
      <dgm:spPr/>
    </dgm:pt>
    <dgm:pt modelId="{215F6759-8A39-4EBF-9E9A-40A55041DEA1}" type="pres">
      <dgm:prSet presAssocID="{BFE8EDBE-46FD-4A66-BF19-F4F927C2D8B5}" presName="sibTrans" presStyleCnt="0"/>
      <dgm:spPr/>
    </dgm:pt>
    <dgm:pt modelId="{9AEA4B3E-D458-432B-AAD6-ACFF810651DD}" type="pres">
      <dgm:prSet presAssocID="{7D41AFB1-29B2-4D32-9D9B-B4F51FEB1EFE}" presName="compNode" presStyleCnt="0"/>
      <dgm:spPr/>
    </dgm:pt>
    <dgm:pt modelId="{5F945778-1FA5-4C34-AB86-609799E0A25B}" type="pres">
      <dgm:prSet presAssocID="{7D41AFB1-29B2-4D32-9D9B-B4F51FEB1EFE}" presName="bgRect" presStyleLbl="bgShp" presStyleIdx="6" presStyleCnt="7"/>
      <dgm:spPr/>
    </dgm:pt>
    <dgm:pt modelId="{FBD6751E-D3F3-4DE7-9E39-DB6E2C68407C}" type="pres">
      <dgm:prSet presAssocID="{7D41AFB1-29B2-4D32-9D9B-B4F51FEB1EFE}"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ead with Gears"/>
        </a:ext>
      </dgm:extLst>
    </dgm:pt>
    <dgm:pt modelId="{DB29AC04-3758-4A8E-9D3B-126B7B7D0CBF}" type="pres">
      <dgm:prSet presAssocID="{7D41AFB1-29B2-4D32-9D9B-B4F51FEB1EFE}" presName="spaceRect" presStyleCnt="0"/>
      <dgm:spPr/>
    </dgm:pt>
    <dgm:pt modelId="{432AD993-A910-4324-A16F-F1CA01AADA4C}" type="pres">
      <dgm:prSet presAssocID="{7D41AFB1-29B2-4D32-9D9B-B4F51FEB1EFE}" presName="parTx" presStyleLbl="revTx" presStyleIdx="6" presStyleCnt="7">
        <dgm:presLayoutVars>
          <dgm:chMax val="0"/>
          <dgm:chPref val="0"/>
        </dgm:presLayoutVars>
      </dgm:prSet>
      <dgm:spPr/>
    </dgm:pt>
  </dgm:ptLst>
  <dgm:cxnLst>
    <dgm:cxn modelId="{242C950A-11A7-4EFF-87EB-09CC5F4902CF}" type="presOf" srcId="{D1C4E8FE-DDC6-4230-AA06-60C4129E49BD}" destId="{CF171B63-B7A8-4909-9112-E102ED8EA04A}" srcOrd="0" destOrd="0" presId="urn:microsoft.com/office/officeart/2018/2/layout/IconVerticalSolidList"/>
    <dgm:cxn modelId="{2AC03617-E8C5-455C-8BAD-0E28A6F07CAC}" srcId="{D1C4E8FE-DDC6-4230-AA06-60C4129E49BD}" destId="{ED4457B8-379B-4041-8573-094D1CB76763}" srcOrd="1" destOrd="0" parTransId="{A9631F27-B9CF-484C-A7B2-73B633467372}" sibTransId="{AE9AB3F0-BA60-4B8A-A06E-0F0A9DD455F8}"/>
    <dgm:cxn modelId="{39502547-0155-44AB-B784-0C4BC55754A8}" srcId="{D1C4E8FE-DDC6-4230-AA06-60C4129E49BD}" destId="{EEF07479-3046-4058-A692-109F21FCA50D}" srcOrd="5" destOrd="0" parTransId="{4B33AFF3-6401-446D-B5E9-6277C0A59046}" sibTransId="{BFE8EDBE-46FD-4A66-BF19-F4F927C2D8B5}"/>
    <dgm:cxn modelId="{136F436D-F1A5-4B35-BE7F-2A32E79A58DA}" type="presOf" srcId="{ED4457B8-379B-4041-8573-094D1CB76763}" destId="{104A5395-DFFA-4811-81DA-E7B297546ACD}" srcOrd="0" destOrd="0" presId="urn:microsoft.com/office/officeart/2018/2/layout/IconVerticalSolidList"/>
    <dgm:cxn modelId="{C1F1776F-9BF1-47F5-A207-5686880DF587}" srcId="{D1C4E8FE-DDC6-4230-AA06-60C4129E49BD}" destId="{66002D67-5F4E-4CC5-A0AD-43F0C5B0E2D6}" srcOrd="4" destOrd="0" parTransId="{8A953DB8-48F6-4158-8D42-31CA99D6B9C7}" sibTransId="{F5CAB285-D22D-4DA6-AAD4-20BA9D5A0DAE}"/>
    <dgm:cxn modelId="{9362A792-71F3-4AE6-91B4-0EA842E1A373}" srcId="{D1C4E8FE-DDC6-4230-AA06-60C4129E49BD}" destId="{F3B21069-FA91-4C4F-AE41-F8AEE7DC8892}" srcOrd="3" destOrd="0" parTransId="{187A0551-05B9-47F5-AD7F-D3BAFC349C5A}" sibTransId="{49C9496C-613C-461B-98AA-6EB82A9B7C62}"/>
    <dgm:cxn modelId="{3082B592-403A-4846-9E2D-725E18123346}" type="presOf" srcId="{2C47C203-C172-499B-98AA-DEA0EBF74694}" destId="{946F82DB-C1F4-4E09-B8FF-980C81BA8784}" srcOrd="0" destOrd="0" presId="urn:microsoft.com/office/officeart/2018/2/layout/IconVerticalSolidList"/>
    <dgm:cxn modelId="{0789CE94-AFD6-4791-B068-89C468077381}" type="presOf" srcId="{9E926A25-7380-4DD9-853E-3EB53FF1119E}" destId="{12B1AA48-0038-4D51-9053-D603D46C8636}" srcOrd="0" destOrd="0" presId="urn:microsoft.com/office/officeart/2018/2/layout/IconVerticalSolidList"/>
    <dgm:cxn modelId="{A6257E99-51AD-4DE9-8CE4-E06C68A6956E}" srcId="{D1C4E8FE-DDC6-4230-AA06-60C4129E49BD}" destId="{9E926A25-7380-4DD9-853E-3EB53FF1119E}" srcOrd="0" destOrd="0" parTransId="{929C44D6-86E0-4281-B84E-C032FE9302BA}" sibTransId="{5A3EA19E-D02F-4CEB-9C69-45046D59B0A3}"/>
    <dgm:cxn modelId="{5F0B62A1-3BCE-4C57-A8F9-4D55235CD7EE}" type="presOf" srcId="{EEF07479-3046-4058-A692-109F21FCA50D}" destId="{471D5937-34A2-4F13-A26F-EBB99D53D7B1}" srcOrd="0" destOrd="0" presId="urn:microsoft.com/office/officeart/2018/2/layout/IconVerticalSolidList"/>
    <dgm:cxn modelId="{F99097A5-1214-4D53-B1D8-9D1B740085A2}" type="presOf" srcId="{7D41AFB1-29B2-4D32-9D9B-B4F51FEB1EFE}" destId="{432AD993-A910-4324-A16F-F1CA01AADA4C}" srcOrd="0" destOrd="0" presId="urn:microsoft.com/office/officeart/2018/2/layout/IconVerticalSolidList"/>
    <dgm:cxn modelId="{3EC6F9BE-C3E7-4801-87DB-8756D17D64AC}" type="presOf" srcId="{66002D67-5F4E-4CC5-A0AD-43F0C5B0E2D6}" destId="{1F755934-CF20-4D82-AD56-B07F801426D8}" srcOrd="0" destOrd="0" presId="urn:microsoft.com/office/officeart/2018/2/layout/IconVerticalSolidList"/>
    <dgm:cxn modelId="{CB4C21BF-E7B1-4D3A-9E4F-0A0C1073411C}" srcId="{D1C4E8FE-DDC6-4230-AA06-60C4129E49BD}" destId="{2C47C203-C172-499B-98AA-DEA0EBF74694}" srcOrd="2" destOrd="0" parTransId="{0FF2FA30-A1F3-4C68-A767-60538361A397}" sibTransId="{F81BA672-0CB0-499B-9A84-BF3509FFE5E9}"/>
    <dgm:cxn modelId="{00DDE7C6-FD1B-4E5A-AD7B-2EF104826460}" type="presOf" srcId="{F3B21069-FA91-4C4F-AE41-F8AEE7DC8892}" destId="{3E0A4EC6-2CA7-4640-B2AB-E1461281BF9A}" srcOrd="0" destOrd="0" presId="urn:microsoft.com/office/officeart/2018/2/layout/IconVerticalSolidList"/>
    <dgm:cxn modelId="{2A3BF6F6-75EA-47AE-9A2D-9BC1D00F7B91}" srcId="{D1C4E8FE-DDC6-4230-AA06-60C4129E49BD}" destId="{7D41AFB1-29B2-4D32-9D9B-B4F51FEB1EFE}" srcOrd="6" destOrd="0" parTransId="{7EA565E8-7376-49B0-883B-238C2BDDF061}" sibTransId="{05ED78A3-A25F-4B78-A64F-2B9DDA758072}"/>
    <dgm:cxn modelId="{CB5DD246-3541-4A0F-9F1D-372D262DE0A6}" type="presParOf" srcId="{CF171B63-B7A8-4909-9112-E102ED8EA04A}" destId="{E606373D-5F69-42EE-A001-44A7374A0423}" srcOrd="0" destOrd="0" presId="urn:microsoft.com/office/officeart/2018/2/layout/IconVerticalSolidList"/>
    <dgm:cxn modelId="{FB246780-6AD6-4C4E-8067-422A7D2939E1}" type="presParOf" srcId="{E606373D-5F69-42EE-A001-44A7374A0423}" destId="{7F104B49-EBC4-41AE-B5C2-4A6D89521A54}" srcOrd="0" destOrd="0" presId="urn:microsoft.com/office/officeart/2018/2/layout/IconVerticalSolidList"/>
    <dgm:cxn modelId="{A2B329FF-4E8E-49F7-97E8-BD741E0BB6B7}" type="presParOf" srcId="{E606373D-5F69-42EE-A001-44A7374A0423}" destId="{BE4FDB4E-C89C-4788-9C42-F965FCBAC0D5}" srcOrd="1" destOrd="0" presId="urn:microsoft.com/office/officeart/2018/2/layout/IconVerticalSolidList"/>
    <dgm:cxn modelId="{B3290C63-E4E3-49CC-89CD-C29FBD59FEE9}" type="presParOf" srcId="{E606373D-5F69-42EE-A001-44A7374A0423}" destId="{DD73CEBC-45BC-40F7-962E-13F960ECAF0B}" srcOrd="2" destOrd="0" presId="urn:microsoft.com/office/officeart/2018/2/layout/IconVerticalSolidList"/>
    <dgm:cxn modelId="{DA103B16-7664-46B1-802B-5BB0FC444A5F}" type="presParOf" srcId="{E606373D-5F69-42EE-A001-44A7374A0423}" destId="{12B1AA48-0038-4D51-9053-D603D46C8636}" srcOrd="3" destOrd="0" presId="urn:microsoft.com/office/officeart/2018/2/layout/IconVerticalSolidList"/>
    <dgm:cxn modelId="{0A7502C1-160A-424A-A8FE-89CACD04205F}" type="presParOf" srcId="{CF171B63-B7A8-4909-9112-E102ED8EA04A}" destId="{B1A845D5-033A-4D99-B0CC-EAA014C28642}" srcOrd="1" destOrd="0" presId="urn:microsoft.com/office/officeart/2018/2/layout/IconVerticalSolidList"/>
    <dgm:cxn modelId="{C5AC393D-59BC-4BA5-8361-E3E01EDA6428}" type="presParOf" srcId="{CF171B63-B7A8-4909-9112-E102ED8EA04A}" destId="{6D8DBAE1-610C-42DB-B6B8-28921475F3E9}" srcOrd="2" destOrd="0" presId="urn:microsoft.com/office/officeart/2018/2/layout/IconVerticalSolidList"/>
    <dgm:cxn modelId="{74D2D9C9-E69F-4688-8674-4E23FADE7DA5}" type="presParOf" srcId="{6D8DBAE1-610C-42DB-B6B8-28921475F3E9}" destId="{0970ACBB-475F-4C1A-A365-1A87BC585275}" srcOrd="0" destOrd="0" presId="urn:microsoft.com/office/officeart/2018/2/layout/IconVerticalSolidList"/>
    <dgm:cxn modelId="{D881FCB8-DFCC-40F7-A8A7-8373F5C04A37}" type="presParOf" srcId="{6D8DBAE1-610C-42DB-B6B8-28921475F3E9}" destId="{F9FF0DA8-9989-4B41-9700-BD4E0DFC2AFD}" srcOrd="1" destOrd="0" presId="urn:microsoft.com/office/officeart/2018/2/layout/IconVerticalSolidList"/>
    <dgm:cxn modelId="{97FD3068-4519-4FA4-8AF6-05FFF8DFAF67}" type="presParOf" srcId="{6D8DBAE1-610C-42DB-B6B8-28921475F3E9}" destId="{4CEE995F-DD43-4046-94B9-E195C398BDF5}" srcOrd="2" destOrd="0" presId="urn:microsoft.com/office/officeart/2018/2/layout/IconVerticalSolidList"/>
    <dgm:cxn modelId="{C2F264C4-267E-4AC4-BF95-6999F1F37473}" type="presParOf" srcId="{6D8DBAE1-610C-42DB-B6B8-28921475F3E9}" destId="{104A5395-DFFA-4811-81DA-E7B297546ACD}" srcOrd="3" destOrd="0" presId="urn:microsoft.com/office/officeart/2018/2/layout/IconVerticalSolidList"/>
    <dgm:cxn modelId="{71F8FB52-BC44-417C-B258-A9A68684500C}" type="presParOf" srcId="{CF171B63-B7A8-4909-9112-E102ED8EA04A}" destId="{8BDB02A9-5A27-46BE-A644-D1846357D879}" srcOrd="3" destOrd="0" presId="urn:microsoft.com/office/officeart/2018/2/layout/IconVerticalSolidList"/>
    <dgm:cxn modelId="{A97E1128-74A5-41CA-BC23-942398734116}" type="presParOf" srcId="{CF171B63-B7A8-4909-9112-E102ED8EA04A}" destId="{153B7F2E-3F94-43E2-A8A8-965E0B15FF86}" srcOrd="4" destOrd="0" presId="urn:microsoft.com/office/officeart/2018/2/layout/IconVerticalSolidList"/>
    <dgm:cxn modelId="{67ECDA88-38EC-4B11-8E13-386A5F3C976A}" type="presParOf" srcId="{153B7F2E-3F94-43E2-A8A8-965E0B15FF86}" destId="{59DA8816-08BD-4739-9F79-6F9A6852BA5D}" srcOrd="0" destOrd="0" presId="urn:microsoft.com/office/officeart/2018/2/layout/IconVerticalSolidList"/>
    <dgm:cxn modelId="{283D2854-6183-483B-9DFA-C78821E13137}" type="presParOf" srcId="{153B7F2E-3F94-43E2-A8A8-965E0B15FF86}" destId="{9993C8D8-F6DA-4353-BEC5-91E88E2787EB}" srcOrd="1" destOrd="0" presId="urn:microsoft.com/office/officeart/2018/2/layout/IconVerticalSolidList"/>
    <dgm:cxn modelId="{1D728C09-24B4-4B8C-8F69-C5AD972FACCB}" type="presParOf" srcId="{153B7F2E-3F94-43E2-A8A8-965E0B15FF86}" destId="{8D971411-0FBB-4F28-9FA9-8737863C9452}" srcOrd="2" destOrd="0" presId="urn:microsoft.com/office/officeart/2018/2/layout/IconVerticalSolidList"/>
    <dgm:cxn modelId="{0176B503-D58B-4154-8B90-0690F151875D}" type="presParOf" srcId="{153B7F2E-3F94-43E2-A8A8-965E0B15FF86}" destId="{946F82DB-C1F4-4E09-B8FF-980C81BA8784}" srcOrd="3" destOrd="0" presId="urn:microsoft.com/office/officeart/2018/2/layout/IconVerticalSolidList"/>
    <dgm:cxn modelId="{143ACDCC-863B-4A2D-ADA3-E42FDCB1A2BE}" type="presParOf" srcId="{CF171B63-B7A8-4909-9112-E102ED8EA04A}" destId="{41FE8A4E-A73A-467A-B914-742B698277D1}" srcOrd="5" destOrd="0" presId="urn:microsoft.com/office/officeart/2018/2/layout/IconVerticalSolidList"/>
    <dgm:cxn modelId="{19A38BB3-0407-4E9C-8F71-8E3811809CA5}" type="presParOf" srcId="{CF171B63-B7A8-4909-9112-E102ED8EA04A}" destId="{69C3C2BB-7479-4F89-91F0-8F3613A6A68E}" srcOrd="6" destOrd="0" presId="urn:microsoft.com/office/officeart/2018/2/layout/IconVerticalSolidList"/>
    <dgm:cxn modelId="{4690B0C2-6212-46C8-BD9E-A8873A14CCAC}" type="presParOf" srcId="{69C3C2BB-7479-4F89-91F0-8F3613A6A68E}" destId="{7D844305-4F1C-4864-B2B7-EF6EA3EB410C}" srcOrd="0" destOrd="0" presId="urn:microsoft.com/office/officeart/2018/2/layout/IconVerticalSolidList"/>
    <dgm:cxn modelId="{A9AE020A-88B8-4883-844F-54D69DC19C70}" type="presParOf" srcId="{69C3C2BB-7479-4F89-91F0-8F3613A6A68E}" destId="{D7877905-D0F3-4139-907B-48018FE9E94F}" srcOrd="1" destOrd="0" presId="urn:microsoft.com/office/officeart/2018/2/layout/IconVerticalSolidList"/>
    <dgm:cxn modelId="{5C52B159-4F96-4D33-A88E-9499F8CC243D}" type="presParOf" srcId="{69C3C2BB-7479-4F89-91F0-8F3613A6A68E}" destId="{8DA55D2C-3170-4741-879B-642327791C60}" srcOrd="2" destOrd="0" presId="urn:microsoft.com/office/officeart/2018/2/layout/IconVerticalSolidList"/>
    <dgm:cxn modelId="{E81D321A-7AE6-440D-8F2D-BBD92F5E099F}" type="presParOf" srcId="{69C3C2BB-7479-4F89-91F0-8F3613A6A68E}" destId="{3E0A4EC6-2CA7-4640-B2AB-E1461281BF9A}" srcOrd="3" destOrd="0" presId="urn:microsoft.com/office/officeart/2018/2/layout/IconVerticalSolidList"/>
    <dgm:cxn modelId="{73E48468-338F-40E6-8C8C-48461297C437}" type="presParOf" srcId="{CF171B63-B7A8-4909-9112-E102ED8EA04A}" destId="{BF263C63-814B-41D3-B3BA-CCC2E87BBA3D}" srcOrd="7" destOrd="0" presId="urn:microsoft.com/office/officeart/2018/2/layout/IconVerticalSolidList"/>
    <dgm:cxn modelId="{150AB443-78FD-478B-899D-897DF50F2BB0}" type="presParOf" srcId="{CF171B63-B7A8-4909-9112-E102ED8EA04A}" destId="{FF8A5A4E-4DE5-4F6A-8C45-9B2E597EEE58}" srcOrd="8" destOrd="0" presId="urn:microsoft.com/office/officeart/2018/2/layout/IconVerticalSolidList"/>
    <dgm:cxn modelId="{983E8D55-220B-44D0-95D7-4C5375A5AC64}" type="presParOf" srcId="{FF8A5A4E-4DE5-4F6A-8C45-9B2E597EEE58}" destId="{799AC1E4-9F9E-45FB-931D-7F5C797F5688}" srcOrd="0" destOrd="0" presId="urn:microsoft.com/office/officeart/2018/2/layout/IconVerticalSolidList"/>
    <dgm:cxn modelId="{1687C39C-DBC1-4F42-8F9C-3B32BD0FA201}" type="presParOf" srcId="{FF8A5A4E-4DE5-4F6A-8C45-9B2E597EEE58}" destId="{B7AF9BB4-D3A5-4E9E-B28C-6D5E189A34F0}" srcOrd="1" destOrd="0" presId="urn:microsoft.com/office/officeart/2018/2/layout/IconVerticalSolidList"/>
    <dgm:cxn modelId="{7AD98B46-CAC7-4AFE-B405-6AC75045329D}" type="presParOf" srcId="{FF8A5A4E-4DE5-4F6A-8C45-9B2E597EEE58}" destId="{B2BE7CAE-178D-438A-BE3D-84CD21D65AD8}" srcOrd="2" destOrd="0" presId="urn:microsoft.com/office/officeart/2018/2/layout/IconVerticalSolidList"/>
    <dgm:cxn modelId="{70D27956-97CC-4F2D-AE6A-C51ADD0DF0DE}" type="presParOf" srcId="{FF8A5A4E-4DE5-4F6A-8C45-9B2E597EEE58}" destId="{1F755934-CF20-4D82-AD56-B07F801426D8}" srcOrd="3" destOrd="0" presId="urn:microsoft.com/office/officeart/2018/2/layout/IconVerticalSolidList"/>
    <dgm:cxn modelId="{AA377D00-D044-4330-8F6C-A5BB879424A5}" type="presParOf" srcId="{CF171B63-B7A8-4909-9112-E102ED8EA04A}" destId="{77C48D28-07A0-4C1D-A807-29DEAEFBB3C3}" srcOrd="9" destOrd="0" presId="urn:microsoft.com/office/officeart/2018/2/layout/IconVerticalSolidList"/>
    <dgm:cxn modelId="{3F8F44D0-8EF1-4567-AF94-39C63E22AC35}" type="presParOf" srcId="{CF171B63-B7A8-4909-9112-E102ED8EA04A}" destId="{BE27BF64-1D5B-4243-9442-602D467C6AA3}" srcOrd="10" destOrd="0" presId="urn:microsoft.com/office/officeart/2018/2/layout/IconVerticalSolidList"/>
    <dgm:cxn modelId="{88ED47B4-A2C6-4BF0-A339-0B9C712B536C}" type="presParOf" srcId="{BE27BF64-1D5B-4243-9442-602D467C6AA3}" destId="{313B33D4-3D40-4BA5-AEA0-325392B35696}" srcOrd="0" destOrd="0" presId="urn:microsoft.com/office/officeart/2018/2/layout/IconVerticalSolidList"/>
    <dgm:cxn modelId="{3908A073-9AB3-4D8A-BD84-E6935402C610}" type="presParOf" srcId="{BE27BF64-1D5B-4243-9442-602D467C6AA3}" destId="{94F7E921-C322-46F6-8853-CCB2235D294D}" srcOrd="1" destOrd="0" presId="urn:microsoft.com/office/officeart/2018/2/layout/IconVerticalSolidList"/>
    <dgm:cxn modelId="{BAD53B8D-686B-40E4-9373-167013DF631C}" type="presParOf" srcId="{BE27BF64-1D5B-4243-9442-602D467C6AA3}" destId="{0709C0F2-4C71-4D26-8E9B-B691812F8226}" srcOrd="2" destOrd="0" presId="urn:microsoft.com/office/officeart/2018/2/layout/IconVerticalSolidList"/>
    <dgm:cxn modelId="{B6871AC0-1EB0-4264-A79D-A31AA97B3A98}" type="presParOf" srcId="{BE27BF64-1D5B-4243-9442-602D467C6AA3}" destId="{471D5937-34A2-4F13-A26F-EBB99D53D7B1}" srcOrd="3" destOrd="0" presId="urn:microsoft.com/office/officeart/2018/2/layout/IconVerticalSolidList"/>
    <dgm:cxn modelId="{8A5C899B-3CA5-45CD-8122-C7EF5D2AEFC8}" type="presParOf" srcId="{CF171B63-B7A8-4909-9112-E102ED8EA04A}" destId="{215F6759-8A39-4EBF-9E9A-40A55041DEA1}" srcOrd="11" destOrd="0" presId="urn:microsoft.com/office/officeart/2018/2/layout/IconVerticalSolidList"/>
    <dgm:cxn modelId="{F6925CE6-A45C-4340-8EB9-F55213FC2644}" type="presParOf" srcId="{CF171B63-B7A8-4909-9112-E102ED8EA04A}" destId="{9AEA4B3E-D458-432B-AAD6-ACFF810651DD}" srcOrd="12" destOrd="0" presId="urn:microsoft.com/office/officeart/2018/2/layout/IconVerticalSolidList"/>
    <dgm:cxn modelId="{02EB838C-78A9-4E60-A685-F9DEC02F2B94}" type="presParOf" srcId="{9AEA4B3E-D458-432B-AAD6-ACFF810651DD}" destId="{5F945778-1FA5-4C34-AB86-609799E0A25B}" srcOrd="0" destOrd="0" presId="urn:microsoft.com/office/officeart/2018/2/layout/IconVerticalSolidList"/>
    <dgm:cxn modelId="{461D672C-E3C5-445F-A5F6-18E977E74090}" type="presParOf" srcId="{9AEA4B3E-D458-432B-AAD6-ACFF810651DD}" destId="{FBD6751E-D3F3-4DE7-9E39-DB6E2C68407C}" srcOrd="1" destOrd="0" presId="urn:microsoft.com/office/officeart/2018/2/layout/IconVerticalSolidList"/>
    <dgm:cxn modelId="{863D1FFD-1625-42EF-9A9A-A2D1FAD8EBC3}" type="presParOf" srcId="{9AEA4B3E-D458-432B-AAD6-ACFF810651DD}" destId="{DB29AC04-3758-4A8E-9D3B-126B7B7D0CBF}" srcOrd="2" destOrd="0" presId="urn:microsoft.com/office/officeart/2018/2/layout/IconVerticalSolidList"/>
    <dgm:cxn modelId="{ACF9094C-2544-4446-A31B-5417F00F87B0}" type="presParOf" srcId="{9AEA4B3E-D458-432B-AAD6-ACFF810651DD}" destId="{432AD993-A910-4324-A16F-F1CA01AADA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EE9A5-208F-492D-87D4-6EA7FD6E3020}">
      <dsp:nvSpPr>
        <dsp:cNvPr id="0" name=""/>
        <dsp:cNvSpPr/>
      </dsp:nvSpPr>
      <dsp:spPr>
        <a:xfrm>
          <a:off x="0" y="391"/>
          <a:ext cx="10506456" cy="5393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D2C87-53C1-46A7-8DEB-7959B5E051E3}">
      <dsp:nvSpPr>
        <dsp:cNvPr id="0" name=""/>
        <dsp:cNvSpPr/>
      </dsp:nvSpPr>
      <dsp:spPr>
        <a:xfrm>
          <a:off x="163142" y="121737"/>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B121C0-E2B2-45F0-A03C-177DA59F413D}">
      <dsp:nvSpPr>
        <dsp:cNvPr id="0" name=""/>
        <dsp:cNvSpPr/>
      </dsp:nvSpPr>
      <dsp:spPr>
        <a:xfrm>
          <a:off x="622906" y="391"/>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Macro environmental factors are forcing a shift from traditional personnel management top more strategic HRM. </a:t>
          </a:r>
        </a:p>
      </dsp:txBody>
      <dsp:txXfrm>
        <a:off x="622906" y="391"/>
        <a:ext cx="9883549" cy="539313"/>
      </dsp:txXfrm>
    </dsp:sp>
    <dsp:sp modelId="{C735B72A-B8F7-4CFC-8984-722CED2202F1}">
      <dsp:nvSpPr>
        <dsp:cNvPr id="0" name=""/>
        <dsp:cNvSpPr/>
      </dsp:nvSpPr>
      <dsp:spPr>
        <a:xfrm>
          <a:off x="0" y="674533"/>
          <a:ext cx="10506456" cy="5393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705E6-0F6B-41ED-82D5-F5C796737593}">
      <dsp:nvSpPr>
        <dsp:cNvPr id="0" name=""/>
        <dsp:cNvSpPr/>
      </dsp:nvSpPr>
      <dsp:spPr>
        <a:xfrm>
          <a:off x="163142" y="795878"/>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A37860-9EAE-4117-B0A5-4B7AE9C5E9DC}">
      <dsp:nvSpPr>
        <dsp:cNvPr id="0" name=""/>
        <dsp:cNvSpPr/>
      </dsp:nvSpPr>
      <dsp:spPr>
        <a:xfrm>
          <a:off x="622906" y="674533"/>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u="sng" kern="1200"/>
            <a:t>Recruitment </a:t>
          </a:r>
          <a:endParaRPr lang="en-US" sz="1500" kern="1200"/>
        </a:p>
      </dsp:txBody>
      <dsp:txXfrm>
        <a:off x="622906" y="674533"/>
        <a:ext cx="9883549" cy="539313"/>
      </dsp:txXfrm>
    </dsp:sp>
    <dsp:sp modelId="{E83BD8CD-4F0B-4E76-B101-DDA0EFA2677F}">
      <dsp:nvSpPr>
        <dsp:cNvPr id="0" name=""/>
        <dsp:cNvSpPr/>
      </dsp:nvSpPr>
      <dsp:spPr>
        <a:xfrm>
          <a:off x="0" y="1348674"/>
          <a:ext cx="10506456" cy="53931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3026E-B3C9-48D0-B59D-C70AE1FD71BC}">
      <dsp:nvSpPr>
        <dsp:cNvPr id="0" name=""/>
        <dsp:cNvSpPr/>
      </dsp:nvSpPr>
      <dsp:spPr>
        <a:xfrm>
          <a:off x="163142" y="1470020"/>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2737E-936A-46D6-BDC9-42C8F807D072}">
      <dsp:nvSpPr>
        <dsp:cNvPr id="0" name=""/>
        <dsp:cNvSpPr/>
      </dsp:nvSpPr>
      <dsp:spPr>
        <a:xfrm>
          <a:off x="622906" y="1348674"/>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Labor shortages mean </a:t>
          </a:r>
          <a:r>
            <a:rPr lang="en-US" sz="1500" kern="1200" err="1"/>
            <a:t>organisations</a:t>
          </a:r>
          <a:r>
            <a:rPr lang="en-US" sz="1500" kern="1200"/>
            <a:t> must compete for talent. This requires a shift from transactional hiring to value-based recruitment where employer branding and employee experiences are central. </a:t>
          </a:r>
        </a:p>
      </dsp:txBody>
      <dsp:txXfrm>
        <a:off x="622906" y="1348674"/>
        <a:ext cx="9883549" cy="539313"/>
      </dsp:txXfrm>
    </dsp:sp>
    <dsp:sp modelId="{3932CBF5-05BB-4B84-A209-70B02A768889}">
      <dsp:nvSpPr>
        <dsp:cNvPr id="0" name=""/>
        <dsp:cNvSpPr/>
      </dsp:nvSpPr>
      <dsp:spPr>
        <a:xfrm>
          <a:off x="0" y="2022816"/>
          <a:ext cx="10506456" cy="53931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1BDDA-0C46-44B0-974E-34851632B80C}">
      <dsp:nvSpPr>
        <dsp:cNvPr id="0" name=""/>
        <dsp:cNvSpPr/>
      </dsp:nvSpPr>
      <dsp:spPr>
        <a:xfrm>
          <a:off x="163142" y="2144161"/>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A9D00F-33B9-4523-BD0E-A302741842B2}">
      <dsp:nvSpPr>
        <dsp:cNvPr id="0" name=""/>
        <dsp:cNvSpPr/>
      </dsp:nvSpPr>
      <dsp:spPr>
        <a:xfrm>
          <a:off x="622906" y="2022816"/>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u="sng" kern="1200"/>
            <a:t>Training and development </a:t>
          </a:r>
          <a:endParaRPr lang="en-US" sz="1500" kern="1200"/>
        </a:p>
      </dsp:txBody>
      <dsp:txXfrm>
        <a:off x="622906" y="2022816"/>
        <a:ext cx="9883549" cy="539313"/>
      </dsp:txXfrm>
    </dsp:sp>
    <dsp:sp modelId="{EC1D193C-AA26-46FF-9160-F91B11151948}">
      <dsp:nvSpPr>
        <dsp:cNvPr id="0" name=""/>
        <dsp:cNvSpPr/>
      </dsp:nvSpPr>
      <dsp:spPr>
        <a:xfrm>
          <a:off x="0" y="2696957"/>
          <a:ext cx="10506456" cy="53931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BF7E80-575D-4F1A-A632-A7B696AE69D9}">
      <dsp:nvSpPr>
        <dsp:cNvPr id="0" name=""/>
        <dsp:cNvSpPr/>
      </dsp:nvSpPr>
      <dsp:spPr>
        <a:xfrm>
          <a:off x="163142" y="2818303"/>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369AB0-B059-4AAF-8526-B9615390FF77}">
      <dsp:nvSpPr>
        <dsp:cNvPr id="0" name=""/>
        <dsp:cNvSpPr/>
      </dsp:nvSpPr>
      <dsp:spPr>
        <a:xfrm>
          <a:off x="622906" y="2696957"/>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There is increasing emphasis on continuous learning, however training must go beyond operational skills</a:t>
          </a:r>
          <a:r>
            <a:rPr lang="en-US" sz="1500" kern="1200">
              <a:latin typeface="Neue Haas Grotesk Text Pro"/>
            </a:rPr>
            <a:t>, to elaborate </a:t>
          </a:r>
          <a:endParaRPr lang="en-US" sz="1500" kern="1200"/>
        </a:p>
      </dsp:txBody>
      <dsp:txXfrm>
        <a:off x="622906" y="2696957"/>
        <a:ext cx="9883549" cy="539313"/>
      </dsp:txXfrm>
    </dsp:sp>
    <dsp:sp modelId="{D6A50E59-8A8E-4779-8667-132670399C3C}">
      <dsp:nvSpPr>
        <dsp:cNvPr id="0" name=""/>
        <dsp:cNvSpPr/>
      </dsp:nvSpPr>
      <dsp:spPr>
        <a:xfrm>
          <a:off x="0" y="3371099"/>
          <a:ext cx="10506456" cy="5393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3E9D3-CE94-430A-9A1C-5CEB98D116F9}">
      <dsp:nvSpPr>
        <dsp:cNvPr id="0" name=""/>
        <dsp:cNvSpPr/>
      </dsp:nvSpPr>
      <dsp:spPr>
        <a:xfrm>
          <a:off x="163142" y="3492444"/>
          <a:ext cx="296622" cy="296622"/>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08E2C1-3740-4461-8896-A6C78225B058}">
      <dsp:nvSpPr>
        <dsp:cNvPr id="0" name=""/>
        <dsp:cNvSpPr/>
      </dsp:nvSpPr>
      <dsp:spPr>
        <a:xfrm>
          <a:off x="622906" y="3371099"/>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latin typeface="Neue Haas Grotesk Text Pro"/>
            </a:rPr>
            <a:t>Soft skills – leadership development – digital competencies </a:t>
          </a:r>
        </a:p>
      </dsp:txBody>
      <dsp:txXfrm>
        <a:off x="622906" y="3371099"/>
        <a:ext cx="9883549" cy="539313"/>
      </dsp:txXfrm>
    </dsp:sp>
    <dsp:sp modelId="{3D66F59C-279E-4BB9-B704-89296C8147EF}">
      <dsp:nvSpPr>
        <dsp:cNvPr id="0" name=""/>
        <dsp:cNvSpPr/>
      </dsp:nvSpPr>
      <dsp:spPr>
        <a:xfrm>
          <a:off x="0" y="4045240"/>
          <a:ext cx="10506456" cy="5393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C68D1-187C-4A93-BD86-7EC5FB9C4DB4}">
      <dsp:nvSpPr>
        <dsp:cNvPr id="0" name=""/>
        <dsp:cNvSpPr/>
      </dsp:nvSpPr>
      <dsp:spPr>
        <a:xfrm>
          <a:off x="163142" y="4166586"/>
          <a:ext cx="296622" cy="296622"/>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FDEBF2-F7CA-4662-A8BE-ADC94AEE3408}">
      <dsp:nvSpPr>
        <dsp:cNvPr id="0" name=""/>
        <dsp:cNvSpPr/>
      </dsp:nvSpPr>
      <dsp:spPr>
        <a:xfrm>
          <a:off x="622906" y="4045240"/>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rtl="0">
            <a:lnSpc>
              <a:spcPct val="90000"/>
            </a:lnSpc>
            <a:spcBef>
              <a:spcPct val="0"/>
            </a:spcBef>
            <a:spcAft>
              <a:spcPct val="35000"/>
            </a:spcAft>
            <a:buNone/>
          </a:pPr>
          <a:r>
            <a:rPr lang="en-US" sz="1500" kern="1200">
              <a:latin typeface="Neue Haas Grotesk Text Pro"/>
            </a:rPr>
            <a:t>Failure to do so risks creating a workforce that is efficient but not adaptable </a:t>
          </a:r>
        </a:p>
      </dsp:txBody>
      <dsp:txXfrm>
        <a:off x="622906" y="4045240"/>
        <a:ext cx="9883549" cy="539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104B49-EBC4-41AE-B5C2-4A6D89521A54}">
      <dsp:nvSpPr>
        <dsp:cNvPr id="0" name=""/>
        <dsp:cNvSpPr/>
      </dsp:nvSpPr>
      <dsp:spPr>
        <a:xfrm>
          <a:off x="0" y="6324"/>
          <a:ext cx="6648826" cy="7638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FDB4E-C89C-4788-9C42-F965FCBAC0D5}">
      <dsp:nvSpPr>
        <dsp:cNvPr id="0" name=""/>
        <dsp:cNvSpPr/>
      </dsp:nvSpPr>
      <dsp:spPr>
        <a:xfrm>
          <a:off x="231074" y="178198"/>
          <a:ext cx="420547" cy="420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B1AA48-0038-4D51-9053-D603D46C8636}">
      <dsp:nvSpPr>
        <dsp:cNvPr id="0" name=""/>
        <dsp:cNvSpPr/>
      </dsp:nvSpPr>
      <dsp:spPr>
        <a:xfrm>
          <a:off x="882697" y="6324"/>
          <a:ext cx="4945308" cy="764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23" tIns="80923" rIns="80923" bIns="80923" numCol="1" spcCol="1270" anchor="ctr" anchorCtr="0">
          <a:noAutofit/>
        </a:bodyPr>
        <a:lstStyle/>
        <a:p>
          <a:pPr marL="0" lvl="0" indent="0" algn="l" defTabSz="711200">
            <a:lnSpc>
              <a:spcPct val="90000"/>
            </a:lnSpc>
            <a:spcBef>
              <a:spcPct val="0"/>
            </a:spcBef>
            <a:spcAft>
              <a:spcPct val="35000"/>
            </a:spcAft>
            <a:buNone/>
          </a:pPr>
          <a:r>
            <a:rPr lang="en-US" sz="1600" u="sng" kern="1200"/>
            <a:t>Retention </a:t>
          </a:r>
          <a:endParaRPr lang="en-US" sz="1600" kern="1200"/>
        </a:p>
      </dsp:txBody>
      <dsp:txXfrm>
        <a:off x="882697" y="6324"/>
        <a:ext cx="4945308" cy="764630"/>
      </dsp:txXfrm>
    </dsp:sp>
    <dsp:sp modelId="{0970ACBB-475F-4C1A-A365-1A87BC585275}">
      <dsp:nvSpPr>
        <dsp:cNvPr id="0" name=""/>
        <dsp:cNvSpPr/>
      </dsp:nvSpPr>
      <dsp:spPr>
        <a:xfrm>
          <a:off x="0" y="931930"/>
          <a:ext cx="6648826" cy="7638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F0DA8-9989-4B41-9700-BD4E0DFC2AFD}">
      <dsp:nvSpPr>
        <dsp:cNvPr id="0" name=""/>
        <dsp:cNvSpPr/>
      </dsp:nvSpPr>
      <dsp:spPr>
        <a:xfrm>
          <a:off x="231074" y="1103804"/>
          <a:ext cx="420547" cy="420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4A5395-DFFA-4811-81DA-E7B297546ACD}">
      <dsp:nvSpPr>
        <dsp:cNvPr id="0" name=""/>
        <dsp:cNvSpPr/>
      </dsp:nvSpPr>
      <dsp:spPr>
        <a:xfrm>
          <a:off x="882697" y="931930"/>
          <a:ext cx="4945308" cy="764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23" tIns="80923" rIns="80923" bIns="80923" numCol="1" spcCol="1270" anchor="ctr" anchorCtr="0">
          <a:noAutofit/>
        </a:bodyPr>
        <a:lstStyle/>
        <a:p>
          <a:pPr marL="0" lvl="0" indent="0" algn="l" defTabSz="711200" rtl="0">
            <a:lnSpc>
              <a:spcPct val="90000"/>
            </a:lnSpc>
            <a:spcBef>
              <a:spcPct val="0"/>
            </a:spcBef>
            <a:spcAft>
              <a:spcPct val="35000"/>
            </a:spcAft>
            <a:buNone/>
          </a:pPr>
          <a:r>
            <a:rPr lang="en-US" kern="1200" dirty="0"/>
            <a:t>Retention strategies must address both financial and non-financial factors. A purely wage based approach is insufficient and may lead to short term improvements but not term loyalty</a:t>
          </a:r>
          <a:r>
            <a:rPr lang="en-US" kern="1200" dirty="0">
              <a:latin typeface="Neue Haas Grotesk Text Pro"/>
            </a:rPr>
            <a:t> </a:t>
          </a:r>
          <a:r>
            <a:rPr lang="en-US" sz="1200" kern="1200" dirty="0">
              <a:latin typeface="Calibri"/>
              <a:ea typeface="Calibri"/>
              <a:cs typeface="Calibri"/>
            </a:rPr>
            <a:t>(</a:t>
          </a:r>
          <a:r>
            <a:rPr lang="en-US" sz="1200" kern="1200" dirty="0" err="1">
              <a:latin typeface="Calibri"/>
              <a:ea typeface="Calibri"/>
              <a:cs typeface="Calibri"/>
            </a:rPr>
            <a:t>Caudhary</a:t>
          </a:r>
          <a:r>
            <a:rPr lang="en-US" sz="1200" kern="1200" dirty="0">
              <a:latin typeface="Calibri"/>
              <a:ea typeface="Calibri"/>
              <a:cs typeface="Calibri"/>
            </a:rPr>
            <a:t> and Sharma, 2024</a:t>
          </a:r>
          <a:r>
            <a:rPr lang="en-US" kern="1200" dirty="0">
              <a:latin typeface="Neue Haas Grotesk Text Pro"/>
            </a:rPr>
            <a:t>).</a:t>
          </a:r>
          <a:endParaRPr lang="en-US" kern="1200" dirty="0"/>
        </a:p>
      </dsp:txBody>
      <dsp:txXfrm>
        <a:off x="882697" y="931930"/>
        <a:ext cx="4945308" cy="764630"/>
      </dsp:txXfrm>
    </dsp:sp>
    <dsp:sp modelId="{59DA8816-08BD-4739-9F79-6F9A6852BA5D}">
      <dsp:nvSpPr>
        <dsp:cNvPr id="0" name=""/>
        <dsp:cNvSpPr/>
      </dsp:nvSpPr>
      <dsp:spPr>
        <a:xfrm>
          <a:off x="0" y="1857536"/>
          <a:ext cx="6648826" cy="7638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93C8D8-F6DA-4353-BEC5-91E88E2787EB}">
      <dsp:nvSpPr>
        <dsp:cNvPr id="0" name=""/>
        <dsp:cNvSpPr/>
      </dsp:nvSpPr>
      <dsp:spPr>
        <a:xfrm>
          <a:off x="231074" y="2029410"/>
          <a:ext cx="420547" cy="420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6F82DB-C1F4-4E09-B8FF-980C81BA8784}">
      <dsp:nvSpPr>
        <dsp:cNvPr id="0" name=""/>
        <dsp:cNvSpPr/>
      </dsp:nvSpPr>
      <dsp:spPr>
        <a:xfrm>
          <a:off x="882697" y="1857536"/>
          <a:ext cx="4945308" cy="764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23" tIns="80923" rIns="80923" bIns="80923" numCol="1" spcCol="1270" anchor="ctr" anchorCtr="0">
          <a:noAutofit/>
        </a:bodyPr>
        <a:lstStyle/>
        <a:p>
          <a:pPr marL="0" lvl="0" indent="0" algn="l" defTabSz="711200">
            <a:lnSpc>
              <a:spcPct val="90000"/>
            </a:lnSpc>
            <a:spcBef>
              <a:spcPct val="0"/>
            </a:spcBef>
            <a:spcAft>
              <a:spcPct val="35000"/>
            </a:spcAft>
            <a:buNone/>
          </a:pPr>
          <a:r>
            <a:rPr lang="en-US" sz="1600" kern="1200"/>
            <a:t>Personnel management</a:t>
          </a:r>
        </a:p>
      </dsp:txBody>
      <dsp:txXfrm>
        <a:off x="882697" y="1857536"/>
        <a:ext cx="4945308" cy="764630"/>
      </dsp:txXfrm>
    </dsp:sp>
    <dsp:sp modelId="{7D844305-4F1C-4864-B2B7-EF6EA3EB410C}">
      <dsp:nvSpPr>
        <dsp:cNvPr id="0" name=""/>
        <dsp:cNvSpPr/>
      </dsp:nvSpPr>
      <dsp:spPr>
        <a:xfrm>
          <a:off x="0" y="2783142"/>
          <a:ext cx="6648826" cy="76388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77905-D0F3-4139-907B-48018FE9E94F}">
      <dsp:nvSpPr>
        <dsp:cNvPr id="0" name=""/>
        <dsp:cNvSpPr/>
      </dsp:nvSpPr>
      <dsp:spPr>
        <a:xfrm>
          <a:off x="231074" y="2955015"/>
          <a:ext cx="420547" cy="420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0A4EC6-2CA7-4640-B2AB-E1461281BF9A}">
      <dsp:nvSpPr>
        <dsp:cNvPr id="0" name=""/>
        <dsp:cNvSpPr/>
      </dsp:nvSpPr>
      <dsp:spPr>
        <a:xfrm>
          <a:off x="882697" y="2783142"/>
          <a:ext cx="4945308" cy="764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23" tIns="80923" rIns="80923" bIns="80923" numCol="1" spcCol="1270" anchor="ctr" anchorCtr="0">
          <a:noAutofit/>
        </a:bodyPr>
        <a:lstStyle/>
        <a:p>
          <a:pPr marL="0" lvl="0" indent="0" algn="l" defTabSz="711200">
            <a:lnSpc>
              <a:spcPct val="90000"/>
            </a:lnSpc>
            <a:spcBef>
              <a:spcPct val="0"/>
            </a:spcBef>
            <a:spcAft>
              <a:spcPct val="35000"/>
            </a:spcAft>
            <a:buNone/>
          </a:pPr>
          <a:r>
            <a:rPr lang="en-US" sz="1600" kern="1200"/>
            <a:t>There is a growing need for:</a:t>
          </a:r>
        </a:p>
      </dsp:txBody>
      <dsp:txXfrm>
        <a:off x="882697" y="2783142"/>
        <a:ext cx="4945308" cy="764630"/>
      </dsp:txXfrm>
    </dsp:sp>
    <dsp:sp modelId="{799AC1E4-9F9E-45FB-931D-7F5C797F5688}">
      <dsp:nvSpPr>
        <dsp:cNvPr id="0" name=""/>
        <dsp:cNvSpPr/>
      </dsp:nvSpPr>
      <dsp:spPr>
        <a:xfrm>
          <a:off x="0" y="3708747"/>
          <a:ext cx="6648826" cy="7638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F9BB4-D3A5-4E9E-B28C-6D5E189A34F0}">
      <dsp:nvSpPr>
        <dsp:cNvPr id="0" name=""/>
        <dsp:cNvSpPr/>
      </dsp:nvSpPr>
      <dsp:spPr>
        <a:xfrm>
          <a:off x="231074" y="3880621"/>
          <a:ext cx="420547" cy="420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55934-CF20-4D82-AD56-B07F801426D8}">
      <dsp:nvSpPr>
        <dsp:cNvPr id="0" name=""/>
        <dsp:cNvSpPr/>
      </dsp:nvSpPr>
      <dsp:spPr>
        <a:xfrm>
          <a:off x="882697" y="3708747"/>
          <a:ext cx="4945308" cy="764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23" tIns="80923" rIns="80923" bIns="80923" numCol="1" spcCol="1270" anchor="ctr" anchorCtr="0">
          <a:noAutofit/>
        </a:bodyPr>
        <a:lstStyle/>
        <a:p>
          <a:pPr marL="0" lvl="0" indent="0" algn="l" defTabSz="711200">
            <a:lnSpc>
              <a:spcPct val="90000"/>
            </a:lnSpc>
            <a:spcBef>
              <a:spcPct val="0"/>
            </a:spcBef>
            <a:spcAft>
              <a:spcPct val="35000"/>
            </a:spcAft>
            <a:buNone/>
          </a:pPr>
          <a:r>
            <a:rPr lang="en-US" sz="1600" kern="1200"/>
            <a:t>Employee engagement strategies </a:t>
          </a:r>
        </a:p>
      </dsp:txBody>
      <dsp:txXfrm>
        <a:off x="882697" y="3708747"/>
        <a:ext cx="4945308" cy="764630"/>
      </dsp:txXfrm>
    </dsp:sp>
    <dsp:sp modelId="{313B33D4-3D40-4BA5-AEA0-325392B35696}">
      <dsp:nvSpPr>
        <dsp:cNvPr id="0" name=""/>
        <dsp:cNvSpPr/>
      </dsp:nvSpPr>
      <dsp:spPr>
        <a:xfrm>
          <a:off x="0" y="4634353"/>
          <a:ext cx="6648826" cy="7638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7E921-C322-46F6-8853-CCB2235D294D}">
      <dsp:nvSpPr>
        <dsp:cNvPr id="0" name=""/>
        <dsp:cNvSpPr/>
      </dsp:nvSpPr>
      <dsp:spPr>
        <a:xfrm>
          <a:off x="231074" y="4806227"/>
          <a:ext cx="420547" cy="420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1D5937-34A2-4F13-A26F-EBB99D53D7B1}">
      <dsp:nvSpPr>
        <dsp:cNvPr id="0" name=""/>
        <dsp:cNvSpPr/>
      </dsp:nvSpPr>
      <dsp:spPr>
        <a:xfrm>
          <a:off x="882697" y="4634353"/>
          <a:ext cx="4945308" cy="764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23" tIns="80923" rIns="80923" bIns="80923" numCol="1" spcCol="1270" anchor="ctr" anchorCtr="0">
          <a:noAutofit/>
        </a:bodyPr>
        <a:lstStyle/>
        <a:p>
          <a:pPr marL="0" lvl="0" indent="0" algn="l" defTabSz="711200">
            <a:lnSpc>
              <a:spcPct val="90000"/>
            </a:lnSpc>
            <a:spcBef>
              <a:spcPct val="0"/>
            </a:spcBef>
            <a:spcAft>
              <a:spcPct val="35000"/>
            </a:spcAft>
            <a:buNone/>
          </a:pPr>
          <a:r>
            <a:rPr lang="en-US" sz="1600" kern="1200"/>
            <a:t>Inclusive workplace cultures </a:t>
          </a:r>
        </a:p>
      </dsp:txBody>
      <dsp:txXfrm>
        <a:off x="882697" y="4634353"/>
        <a:ext cx="4945308" cy="764630"/>
      </dsp:txXfrm>
    </dsp:sp>
    <dsp:sp modelId="{5F945778-1FA5-4C34-AB86-609799E0A25B}">
      <dsp:nvSpPr>
        <dsp:cNvPr id="0" name=""/>
        <dsp:cNvSpPr/>
      </dsp:nvSpPr>
      <dsp:spPr>
        <a:xfrm>
          <a:off x="0" y="5559959"/>
          <a:ext cx="6648826" cy="7638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6751E-D3F3-4DE7-9E39-DB6E2C68407C}">
      <dsp:nvSpPr>
        <dsp:cNvPr id="0" name=""/>
        <dsp:cNvSpPr/>
      </dsp:nvSpPr>
      <dsp:spPr>
        <a:xfrm>
          <a:off x="231074" y="5731833"/>
          <a:ext cx="420547" cy="420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AD993-A910-4324-A16F-F1CA01AADA4C}">
      <dsp:nvSpPr>
        <dsp:cNvPr id="0" name=""/>
        <dsp:cNvSpPr/>
      </dsp:nvSpPr>
      <dsp:spPr>
        <a:xfrm>
          <a:off x="882697" y="5559959"/>
          <a:ext cx="4945308" cy="764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23" tIns="80923" rIns="80923" bIns="80923" numCol="1" spcCol="1270" anchor="ctr" anchorCtr="0">
          <a:noAutofit/>
        </a:bodyPr>
        <a:lstStyle/>
        <a:p>
          <a:pPr marL="0" lvl="0" indent="0" algn="l" defTabSz="711200">
            <a:lnSpc>
              <a:spcPct val="90000"/>
            </a:lnSpc>
            <a:spcBef>
              <a:spcPct val="0"/>
            </a:spcBef>
            <a:spcAft>
              <a:spcPct val="35000"/>
            </a:spcAft>
            <a:buNone/>
          </a:pPr>
          <a:r>
            <a:rPr lang="en-US" sz="1600" kern="1200"/>
            <a:t>Data driven decision making </a:t>
          </a:r>
        </a:p>
      </dsp:txBody>
      <dsp:txXfrm>
        <a:off x="882697" y="5559959"/>
        <a:ext cx="4945308" cy="7646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5/6/2026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8940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5/6/2026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12794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5/6/2026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6912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5/6/2026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64309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5/6/2026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6939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5/6/2026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75695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5/6/2026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72502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5/6/2026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2466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5/6/2026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6029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5/6/2026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02765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5/6/2026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36570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5/6/2026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656620855"/>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geograph.ie/photo/4614563"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File:(1)Hornsby_McDonalds.jp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www.forbes.com/sites/stand-together/2025/06/27/how-mcdonalds-is-inspiring-work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commons.wikimedia.org/wiki/File:McDonald's_logo_Targ%C3%B3wek.JPG"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bdphillips.com/2019/06/08/things-i-loved-hated-this-week-239/"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flickr.com/photos/ell-r-brown/29864334706/" TargetMode="External"/><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pngall.com/mcdonalds-png/download/36027" TargetMode="External"/><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research-methodology.net/mcdonalds-pestel-analysis/" TargetMode="External"/><Relationship Id="rId13" Type="http://schemas.openxmlformats.org/officeDocument/2006/relationships/hyperlink" Target="https://www.hrcloud.com/blog/the-importance-of-employee-retention-in-the-hospitality-industry-strategies-for-hr-professionals" TargetMode="External"/><Relationship Id="rId18" Type="http://schemas.openxmlformats.org/officeDocument/2006/relationships/hyperlink" Target="https://www.janetemplate.com/swot-chart-template/" TargetMode="External"/><Relationship Id="rId26" Type="http://schemas.openxmlformats.org/officeDocument/2006/relationships/hyperlink" Target="https://eathealthy365.com/a-complete-pestle-analysis-of-mcdonalds-corporation/" TargetMode="External"/><Relationship Id="rId3" Type="http://schemas.openxmlformats.org/officeDocument/2006/relationships/hyperlink" Target="https://www.cascade.app/studies/mcdonalds-strategy-study" TargetMode="External"/><Relationship Id="rId21" Type="http://schemas.openxmlformats.org/officeDocument/2006/relationships/hyperlink" Target="https://www.sciencedirect.com/science/article/pii/S0264999323000081" TargetMode="External"/><Relationship Id="rId7" Type="http://schemas.openxmlformats.org/officeDocument/2006/relationships/hyperlink" Target="https://drexel.edu/hunger-free-center/research/briefs-and-reports/minimum-wage-is-not-enough/" TargetMode="External"/><Relationship Id="rId12" Type="http://schemas.openxmlformats.org/officeDocument/2006/relationships/hyperlink" Target="http://www.hrcloud.com" TargetMode="External"/><Relationship Id="rId17" Type="http://schemas.openxmlformats.org/officeDocument/2006/relationships/hyperlink" Target="https://www.allrecipes.com/mcdonalds-filet-o-fish-shrinkflation-8600676" TargetMode="External"/><Relationship Id="rId25" Type="http://schemas.openxmlformats.org/officeDocument/2006/relationships/hyperlink" Target="https://www.statista.com/topics/1444/mcdonalds/" TargetMode="External"/><Relationship Id="rId2" Type="http://schemas.openxmlformats.org/officeDocument/2006/relationships/hyperlink" Target="http://www.cascade.app" TargetMode="External"/><Relationship Id="rId16" Type="http://schemas.openxmlformats.org/officeDocument/2006/relationships/hyperlink" Target="https://www.facebook.com/allrecipes" TargetMode="External"/><Relationship Id="rId20" Type="http://schemas.openxmlformats.org/officeDocument/2006/relationships/hyperlink" Target="https://incentivaction.com/en/the-impact-of-non-monetary-incentives-on-employee-satisfaction/" TargetMode="External"/><Relationship Id="rId29" Type="http://schemas.openxmlformats.org/officeDocument/2006/relationships/hyperlink" Target="https://www.simplypsychology.org/what-is-transformational-leadership.html" TargetMode="External"/><Relationship Id="rId1" Type="http://schemas.openxmlformats.org/officeDocument/2006/relationships/slideLayout" Target="../slideLayouts/slideLayout2.xml"/><Relationship Id="rId6" Type="http://schemas.openxmlformats.org/officeDocument/2006/relationships/hyperlink" Target="https://www.qsrmagazine.com/uncategorized/how-mcdonalds-supported-employees-during-covid-19-pandemic/" TargetMode="External"/><Relationship Id="rId11" Type="http://schemas.openxmlformats.org/officeDocument/2006/relationships/hyperlink" Target="https://online.hbs.edu/blog/post/ai-digital-transformation" TargetMode="External"/><Relationship Id="rId24" Type="http://schemas.openxmlformats.org/officeDocument/2006/relationships/hyperlink" Target="http://www.statista.com/" TargetMode="External"/><Relationship Id="rId5" Type="http://schemas.openxmlformats.org/officeDocument/2006/relationships/hyperlink" Target="https://www.forbes.com/advisor/business/employee-retention-strategies/" TargetMode="External"/><Relationship Id="rId15" Type="http://schemas.openxmlformats.org/officeDocument/2006/relationships/hyperlink" Target="https://www.bls.gov/opub/mlr/2023/beyond-bls/what-caused-inflation-to-spike-after-2020.htm" TargetMode="External"/><Relationship Id="rId23" Type="http://schemas.openxmlformats.org/officeDocument/2006/relationships/hyperlink" Target="https://esg.sustainability-directory.com/learn/what-are-the-limitations-of-focusing-solely-on-the-adjusted-pay-gap/" TargetMode="External"/><Relationship Id="rId28" Type="http://schemas.openxmlformats.org/officeDocument/2006/relationships/hyperlink" Target="https://strategicmanagementinsight.com/swot-analyses/mcdonalds-swot-analysis/" TargetMode="External"/><Relationship Id="rId10" Type="http://schemas.openxmlformats.org/officeDocument/2006/relationships/hyperlink" Target="https://www.inc.com/kit-eaton/why-mcdonalds-just-announced-a-hiring-surge-to-fill-375000-new-jobs/91188471" TargetMode="External"/><Relationship Id="rId19" Type="http://schemas.openxmlformats.org/officeDocument/2006/relationships/hyperlink" Target="https://stratus.hr/resources/effects-of-high-employee-turnover" TargetMode="External"/><Relationship Id="rId4" Type="http://schemas.openxmlformats.org/officeDocument/2006/relationships/hyperlink" Target="http://www.forbes.com" TargetMode="External"/><Relationship Id="rId9" Type="http://schemas.openxmlformats.org/officeDocument/2006/relationships/hyperlink" Target="https://technologymagazine.com/articles/how-mcdonalds-is-using-ai-to-boost-efficiency-and-workflows" TargetMode="External"/><Relationship Id="rId14" Type="http://schemas.openxmlformats.org/officeDocument/2006/relationships/hyperlink" Target="http://www.bls.gov" TargetMode="External"/><Relationship Id="rId22" Type="http://schemas.openxmlformats.org/officeDocument/2006/relationships/hyperlink" Target="https://yourstory.com/2025/05/gen-z-workplace-revolution-how-flexibility-growth-mental-well-being" TargetMode="External"/><Relationship Id="rId27" Type="http://schemas.openxmlformats.org/officeDocument/2006/relationships/hyperlink" Target="https://swotandpestleanalysis.com/pestle-analysis-of-mcdonald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177/21582440251364035" TargetMode="External"/><Relationship Id="rId7" Type="http://schemas.openxmlformats.org/officeDocument/2006/relationships/hyperlink" Target="https://upleashed.com/mcdonalds-success-lean-principles/" TargetMode="External"/><Relationship Id="rId2" Type="http://schemas.openxmlformats.org/officeDocument/2006/relationships/hyperlink" Target="https://panmore.com/mcdonalds-pestel-pestle-analysis-recommendations" TargetMode="External"/><Relationship Id="rId1" Type="http://schemas.openxmlformats.org/officeDocument/2006/relationships/slideLayout" Target="../slideLayouts/slideLayout2.xml"/><Relationship Id="rId6" Type="http://schemas.openxmlformats.org/officeDocument/2006/relationships/hyperlink" Target="https://thestrategystory.com/blog/mcdonalds-swot-analysis/" TargetMode="External"/><Relationship Id="rId5" Type="http://schemas.openxmlformats.org/officeDocument/2006/relationships/hyperlink" Target="https://www.hivelr.com/2024/01/mcdonalds-mcd-pestel-and-macro-environmental-analysis/" TargetMode="External"/><Relationship Id="rId4" Type="http://schemas.openxmlformats.org/officeDocument/2006/relationships/hyperlink" Target="https://pestleanalysis.com/pest-analysis-of-mcdonal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A4374D-F270-4C02-88D7-B751FD9BD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F0F95A80-B778-A402-086E-486F7E8D2B61}"/>
              </a:ext>
            </a:extLst>
          </p:cNvPr>
          <p:cNvPicPr>
            <a:picLocks noChangeAspect="1"/>
          </p:cNvPicPr>
          <p:nvPr/>
        </p:nvPicPr>
        <p:blipFill>
          <a:blip r:embed="rId2">
            <a:alphaModFix amt="60000"/>
          </a:blip>
          <a:srcRect l="3111" r="1" b="1"/>
          <a:stretch>
            <a:fillRect/>
          </a:stretch>
        </p:blipFill>
        <p:spPr>
          <a:xfrm>
            <a:off x="20" y="10"/>
            <a:ext cx="12191979" cy="6857989"/>
          </a:xfrm>
          <a:prstGeom prst="rect">
            <a:avLst/>
          </a:prstGeom>
        </p:spPr>
      </p:pic>
      <p:sp>
        <p:nvSpPr>
          <p:cNvPr id="22" name="Rectangle 21">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alpha val="95000"/>
            </a:schemeClr>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251" y="1512356"/>
            <a:ext cx="9023182" cy="2177328"/>
          </a:xfrm>
        </p:spPr>
        <p:txBody>
          <a:bodyPr vert="horz" lIns="91440" tIns="45720" rIns="91440" bIns="45720" rtlCol="0" anchor="ctr">
            <a:noAutofit/>
          </a:bodyPr>
          <a:lstStyle/>
          <a:p>
            <a:pPr algn="ctr"/>
            <a:r>
              <a:rPr lang="en-US" sz="3400" u="sng"/>
              <a:t>Impact of the macro environment on HRM and personnel management at McDonalds </a:t>
            </a:r>
          </a:p>
        </p:txBody>
      </p:sp>
      <p:sp>
        <p:nvSpPr>
          <p:cNvPr id="24" name="Rectangle: Rounded Corners 23">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p:cNvSpPr>
            <a:spLocks noGrp="1"/>
          </p:cNvSpPr>
          <p:nvPr>
            <p:ph type="subTitle" idx="1"/>
          </p:nvPr>
        </p:nvSpPr>
        <p:spPr>
          <a:xfrm>
            <a:off x="2566988" y="3962400"/>
            <a:ext cx="7058025" cy="581025"/>
          </a:xfrm>
        </p:spPr>
        <p:txBody>
          <a:bodyPr anchor="ctr">
            <a:normAutofit/>
          </a:bodyPr>
          <a:lstStyle/>
          <a:p>
            <a:pPr algn="ctr"/>
            <a:r>
              <a:rPr lang="en-US">
                <a:solidFill>
                  <a:srgbClr val="FFFFFF"/>
                </a:solidFill>
              </a:rPr>
              <a:t> We're </a:t>
            </a:r>
            <a:r>
              <a:rPr lang="en-US" err="1">
                <a:solidFill>
                  <a:srgbClr val="FFFFFF"/>
                </a:solidFill>
              </a:rPr>
              <a:t>McLoving</a:t>
            </a:r>
            <a:r>
              <a:rPr lang="en-US">
                <a:solidFill>
                  <a:srgbClr val="FFFFFF"/>
                </a:solidFill>
              </a:rPr>
              <a:t> it!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A8A284-5DB9-5266-0637-8470EAB8CB5D}"/>
            </a:ext>
          </a:extLst>
        </p:cNvPr>
        <p:cNvGrpSpPr/>
        <p:nvPr/>
      </p:nvGrpSpPr>
      <p:grpSpPr>
        <a:xfrm>
          <a:off x="0" y="0"/>
          <a:ext cx="0" cy="0"/>
          <a:chOff x="0" y="0"/>
          <a:chExt cx="0" cy="0"/>
        </a:xfrm>
      </p:grpSpPr>
      <p:sp useBgFill="1">
        <p:nvSpPr>
          <p:cNvPr id="30" name="p!!Rectangle">
            <a:extLst>
              <a:ext uri="{FF2B5EF4-FFF2-40B4-BE49-F238E27FC236}">
                <a16:creationId xmlns:a16="http://schemas.microsoft.com/office/drawing/2014/main" id="{64D56892-B0CC-8103-4FFE-AC8A5090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large dome&#10;&#10;AI-generated content may be incorrect.">
            <a:extLst>
              <a:ext uri="{FF2B5EF4-FFF2-40B4-BE49-F238E27FC236}">
                <a16:creationId xmlns:a16="http://schemas.microsoft.com/office/drawing/2014/main" id="{AC79A033-779B-93A1-4C55-2E6FC315D539}"/>
              </a:ext>
            </a:extLst>
          </p:cNvPr>
          <p:cNvPicPr>
            <a:picLocks noChangeAspect="1"/>
          </p:cNvPicPr>
          <p:nvPr/>
        </p:nvPicPr>
        <p:blipFill>
          <a:blip r:embed="rId2">
            <a:extLst>
              <a:ext uri="{837473B0-CC2E-450A-ABE3-18F120FF3D39}">
                <a1611:picAttrSrcUrl xmlns:a1611="http://schemas.microsoft.com/office/drawing/2016/11/main" r:id="rId3"/>
              </a:ext>
            </a:extLst>
          </a:blip>
          <a:srcRect t="10000"/>
          <a:stretch>
            <a:fillRect/>
          </a:stretch>
        </p:blipFill>
        <p:spPr>
          <a:xfrm>
            <a:off x="20" y="10"/>
            <a:ext cx="12191980" cy="6857990"/>
          </a:xfrm>
          <a:prstGeom prst="rect">
            <a:avLst/>
          </a:prstGeom>
        </p:spPr>
      </p:pic>
      <p:sp useBgFill="1">
        <p:nvSpPr>
          <p:cNvPr id="31" name="m!!text rectangle">
            <a:extLst>
              <a:ext uri="{FF2B5EF4-FFF2-40B4-BE49-F238E27FC236}">
                <a16:creationId xmlns:a16="http://schemas.microsoft.com/office/drawing/2014/main" id="{9390C7E0-AF98-F9DD-513F-3D5342478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2B3594-B5C2-8B3C-0980-ED4CFA9BD9F7}"/>
              </a:ext>
            </a:extLst>
          </p:cNvPr>
          <p:cNvSpPr>
            <a:spLocks noGrp="1"/>
          </p:cNvSpPr>
          <p:nvPr>
            <p:ph type="title"/>
          </p:nvPr>
        </p:nvSpPr>
        <p:spPr>
          <a:xfrm>
            <a:off x="7673449" y="980368"/>
            <a:ext cx="3666744" cy="1106424"/>
          </a:xfrm>
        </p:spPr>
        <p:txBody>
          <a:bodyPr>
            <a:normAutofit/>
          </a:bodyPr>
          <a:lstStyle/>
          <a:p>
            <a:r>
              <a:rPr lang="en-US" sz="2600" u="sng">
                <a:latin typeface="Calibri"/>
                <a:ea typeface="Calibri"/>
                <a:cs typeface="Calibri"/>
              </a:rPr>
              <a:t>Contents Page</a:t>
            </a:r>
            <a:r>
              <a:rPr lang="en-US" sz="2600">
                <a:latin typeface="Calibri"/>
                <a:ea typeface="Calibri"/>
                <a:cs typeface="Calibri"/>
              </a:rPr>
              <a:t> </a:t>
            </a:r>
          </a:p>
        </p:txBody>
      </p:sp>
      <p:sp>
        <p:nvSpPr>
          <p:cNvPr id="32" name="m!!accent">
            <a:extLst>
              <a:ext uri="{FF2B5EF4-FFF2-40B4-BE49-F238E27FC236}">
                <a16:creationId xmlns:a16="http://schemas.microsoft.com/office/drawing/2014/main" id="{02D432CB-59D8-A412-C41C-3E763AF9E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2B7F35CE-5A21-D9CB-EFC9-29BBC5310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F32E84-3128-0D71-C01C-B308A77C2652}"/>
              </a:ext>
            </a:extLst>
          </p:cNvPr>
          <p:cNvSpPr>
            <a:spLocks noGrp="1"/>
          </p:cNvSpPr>
          <p:nvPr>
            <p:ph idx="1"/>
          </p:nvPr>
        </p:nvSpPr>
        <p:spPr>
          <a:xfrm>
            <a:off x="7392712" y="2424383"/>
            <a:ext cx="4799717" cy="3461331"/>
          </a:xfrm>
        </p:spPr>
        <p:txBody>
          <a:bodyPr vert="horz" lIns="91440" tIns="45720" rIns="91440" bIns="45720" rtlCol="0" anchor="t">
            <a:normAutofit/>
          </a:bodyPr>
          <a:lstStyle/>
          <a:p>
            <a:pPr marL="0" indent="0">
              <a:lnSpc>
                <a:spcPct val="100000"/>
              </a:lnSpc>
              <a:buNone/>
            </a:pPr>
            <a:r>
              <a:rPr lang="en-US" sz="1300">
                <a:latin typeface="Calibri"/>
                <a:ea typeface="Calibri"/>
                <a:cs typeface="Calibri"/>
              </a:rPr>
              <a:t>Slide 3 - 4  - Introduction </a:t>
            </a:r>
          </a:p>
          <a:p>
            <a:pPr marL="0" indent="0">
              <a:lnSpc>
                <a:spcPct val="100000"/>
              </a:lnSpc>
              <a:buNone/>
            </a:pPr>
            <a:r>
              <a:rPr lang="en-US" sz="1300">
                <a:latin typeface="Calibri"/>
                <a:ea typeface="Calibri"/>
                <a:cs typeface="Calibri"/>
              </a:rPr>
              <a:t>Slide 5 – 7 – Retention Challenges</a:t>
            </a:r>
          </a:p>
          <a:p>
            <a:pPr marL="0" indent="0">
              <a:lnSpc>
                <a:spcPct val="100000"/>
              </a:lnSpc>
              <a:buNone/>
            </a:pPr>
            <a:r>
              <a:rPr lang="en-US" sz="1300">
                <a:latin typeface="Calibri"/>
                <a:ea typeface="Calibri"/>
                <a:cs typeface="Calibri"/>
              </a:rPr>
              <a:t>Slide 8 – 15 – Pestle Analysis</a:t>
            </a:r>
          </a:p>
          <a:p>
            <a:pPr marL="0" indent="0">
              <a:lnSpc>
                <a:spcPct val="100000"/>
              </a:lnSpc>
              <a:buNone/>
            </a:pPr>
            <a:r>
              <a:rPr lang="en-US" sz="1300">
                <a:latin typeface="Calibri"/>
                <a:ea typeface="Calibri"/>
                <a:cs typeface="Calibri"/>
              </a:rPr>
              <a:t>Slide 16 - 21 – SWOT Analysis</a:t>
            </a:r>
          </a:p>
          <a:p>
            <a:pPr marL="0" indent="0">
              <a:lnSpc>
                <a:spcPct val="100000"/>
              </a:lnSpc>
              <a:buNone/>
            </a:pPr>
            <a:r>
              <a:rPr lang="en-US" sz="1300">
                <a:latin typeface="Calibri"/>
                <a:ea typeface="Calibri"/>
                <a:cs typeface="Calibri"/>
              </a:rPr>
              <a:t>Slide 22-   - Impact On HRM And Personnel Management</a:t>
            </a:r>
          </a:p>
          <a:p>
            <a:pPr marL="0" indent="0">
              <a:lnSpc>
                <a:spcPct val="100000"/>
              </a:lnSpc>
              <a:buNone/>
            </a:pPr>
            <a:r>
              <a:rPr lang="en-US" sz="1300">
                <a:latin typeface="Calibri"/>
                <a:ea typeface="Calibri"/>
                <a:cs typeface="Calibri"/>
              </a:rPr>
              <a:t>Slide – Industry Examples And Trends</a:t>
            </a:r>
          </a:p>
          <a:p>
            <a:pPr marL="0" indent="0">
              <a:lnSpc>
                <a:spcPct val="100000"/>
              </a:lnSpc>
              <a:buNone/>
            </a:pPr>
            <a:r>
              <a:rPr lang="en-US" sz="1300">
                <a:latin typeface="Calibri"/>
                <a:ea typeface="Calibri"/>
                <a:cs typeface="Calibri"/>
              </a:rPr>
              <a:t>Slide – Leadership</a:t>
            </a:r>
          </a:p>
          <a:p>
            <a:pPr marL="0" indent="0">
              <a:lnSpc>
                <a:spcPct val="100000"/>
              </a:lnSpc>
              <a:buNone/>
            </a:pPr>
            <a:r>
              <a:rPr lang="en-US" sz="1300">
                <a:latin typeface="Calibri"/>
                <a:ea typeface="Calibri"/>
                <a:cs typeface="Calibri"/>
              </a:rPr>
              <a:t>Slide – Recommendations</a:t>
            </a:r>
          </a:p>
          <a:p>
            <a:pPr marL="0" indent="0">
              <a:lnSpc>
                <a:spcPct val="100000"/>
              </a:lnSpc>
              <a:buNone/>
            </a:pPr>
            <a:r>
              <a:rPr lang="en-US" sz="1300">
                <a:latin typeface="Calibri"/>
                <a:ea typeface="Calibri"/>
                <a:cs typeface="Calibri"/>
              </a:rPr>
              <a:t>Slide – Conclusion</a:t>
            </a:r>
          </a:p>
          <a:p>
            <a:pPr marL="0" indent="0">
              <a:lnSpc>
                <a:spcPct val="100000"/>
              </a:lnSpc>
              <a:buNone/>
            </a:pPr>
            <a:endParaRPr lang="en-US" sz="1500"/>
          </a:p>
        </p:txBody>
      </p:sp>
    </p:spTree>
    <p:extLst>
      <p:ext uri="{BB962C8B-B14F-4D97-AF65-F5344CB8AC3E}">
        <p14:creationId xmlns:p14="http://schemas.microsoft.com/office/powerpoint/2010/main" val="756772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launches new menu for 2024">
            <a:extLst>
              <a:ext uri="{FF2B5EF4-FFF2-40B4-BE49-F238E27FC236}">
                <a16:creationId xmlns:a16="http://schemas.microsoft.com/office/drawing/2014/main" id="{1F3CFACC-1542-8E52-96F4-195AE4C05B50}"/>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1"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A22EDE-FCE3-BDF6-A866-2F45CDB66857}"/>
              </a:ext>
            </a:extLst>
          </p:cNvPr>
          <p:cNvSpPr>
            <a:spLocks noGrp="1"/>
          </p:cNvSpPr>
          <p:nvPr>
            <p:ph type="ctrTitle"/>
          </p:nvPr>
        </p:nvSpPr>
        <p:spPr>
          <a:xfrm>
            <a:off x="2103121" y="4727173"/>
            <a:ext cx="7985759" cy="868823"/>
          </a:xfrm>
        </p:spPr>
        <p:txBody>
          <a:bodyPr anchor="ctr">
            <a:normAutofit/>
          </a:bodyPr>
          <a:lstStyle/>
          <a:p>
            <a:pPr algn="ctr"/>
            <a:r>
              <a:rPr lang="en-GB" sz="4000" u="sng">
                <a:latin typeface="Calibri"/>
                <a:ea typeface="Calibri"/>
                <a:cs typeface="Calibri"/>
              </a:rPr>
              <a:t>Introduction</a:t>
            </a:r>
            <a:r>
              <a:rPr lang="en-GB" sz="4000"/>
              <a:t> </a:t>
            </a:r>
          </a:p>
        </p:txBody>
      </p:sp>
      <p:sp>
        <p:nvSpPr>
          <p:cNvPr id="13"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7A0495D-79EE-8365-262E-CC646E589697}"/>
              </a:ext>
            </a:extLst>
          </p:cNvPr>
          <p:cNvSpPr>
            <a:spLocks noGrp="1"/>
          </p:cNvSpPr>
          <p:nvPr>
            <p:ph type="subTitle" idx="1"/>
          </p:nvPr>
        </p:nvSpPr>
        <p:spPr>
          <a:xfrm>
            <a:off x="2615738" y="5680637"/>
            <a:ext cx="6960524" cy="598516"/>
          </a:xfrm>
        </p:spPr>
        <p:txBody>
          <a:bodyPr anchor="ctr">
            <a:normAutofit/>
          </a:bodyPr>
          <a:lstStyle/>
          <a:p>
            <a:pPr algn="ctr"/>
            <a:endParaRPr lang="en-GB" sz="2000">
              <a:solidFill>
                <a:schemeClr val="bg1"/>
              </a:solidFill>
            </a:endParaRPr>
          </a:p>
        </p:txBody>
      </p:sp>
    </p:spTree>
    <p:extLst>
      <p:ext uri="{BB962C8B-B14F-4D97-AF65-F5344CB8AC3E}">
        <p14:creationId xmlns:p14="http://schemas.microsoft.com/office/powerpoint/2010/main" val="1053624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cDonald's Dinner Box Strategy - Business Insider">
            <a:extLst>
              <a:ext uri="{FF2B5EF4-FFF2-40B4-BE49-F238E27FC236}">
                <a16:creationId xmlns:a16="http://schemas.microsoft.com/office/drawing/2014/main" id="{E920F61A-6B16-104C-8578-D9C94B2FCB68}"/>
              </a:ext>
            </a:extLst>
          </p:cNvPr>
          <p:cNvPicPr>
            <a:picLocks noChangeAspect="1"/>
          </p:cNvPicPr>
          <p:nvPr/>
        </p:nvPicPr>
        <p:blipFill>
          <a:blip r:embed="rId2"/>
          <a:srcRect t="8526" b="16474"/>
          <a:stretch>
            <a:fillRect/>
          </a:stretch>
        </p:blipFill>
        <p:spPr>
          <a:xfrm>
            <a:off x="20" y="10"/>
            <a:ext cx="12191980" cy="6857990"/>
          </a:xfrm>
          <a:prstGeom prst="rect">
            <a:avLst/>
          </a:prstGeom>
        </p:spPr>
      </p:pic>
      <p:sp useBgFill="1">
        <p:nvSpPr>
          <p:cNvPr id="19"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A592F1-DB16-65E1-9D8D-D0D64400213F}"/>
              </a:ext>
            </a:extLst>
          </p:cNvPr>
          <p:cNvSpPr>
            <a:spLocks noGrp="1"/>
          </p:cNvSpPr>
          <p:nvPr>
            <p:ph type="title"/>
          </p:nvPr>
        </p:nvSpPr>
        <p:spPr>
          <a:xfrm>
            <a:off x="843645" y="980368"/>
            <a:ext cx="3666744" cy="1106424"/>
          </a:xfrm>
        </p:spPr>
        <p:txBody>
          <a:bodyPr>
            <a:normAutofit/>
          </a:bodyPr>
          <a:lstStyle/>
          <a:p>
            <a:r>
              <a:rPr lang="en-US" sz="2600" u="sng">
                <a:latin typeface="Calibri"/>
                <a:ea typeface="Calibri"/>
                <a:cs typeface="Calibri"/>
              </a:rPr>
              <a:t>Introduction</a:t>
            </a:r>
            <a:endParaRPr lang="en-US" sz="2600"/>
          </a:p>
        </p:txBody>
      </p:sp>
      <p:sp>
        <p:nvSpPr>
          <p:cNvPr id="20"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77EE7A-27C0-BF27-83CE-14254DC1709A}"/>
              </a:ext>
            </a:extLst>
          </p:cNvPr>
          <p:cNvSpPr>
            <a:spLocks noGrp="1"/>
          </p:cNvSpPr>
          <p:nvPr>
            <p:ph idx="1"/>
          </p:nvPr>
        </p:nvSpPr>
        <p:spPr>
          <a:xfrm>
            <a:off x="442594" y="2113568"/>
            <a:ext cx="4245193" cy="3581646"/>
          </a:xfrm>
        </p:spPr>
        <p:txBody>
          <a:bodyPr vert="horz" lIns="91440" tIns="45720" rIns="91440" bIns="45720" rtlCol="0" anchor="t">
            <a:noAutofit/>
          </a:bodyPr>
          <a:lstStyle/>
          <a:p>
            <a:pPr marL="0" indent="0">
              <a:lnSpc>
                <a:spcPct val="100000"/>
              </a:lnSpc>
              <a:buNone/>
            </a:pPr>
            <a:r>
              <a:rPr lang="en-GB" sz="1300" dirty="0">
                <a:latin typeface="Calibri"/>
                <a:ea typeface="Calibri"/>
                <a:cs typeface="Calibri"/>
              </a:rPr>
              <a:t>McDonalds is one of the largest global fast-food organisations, employing a vast frontline workforce across its food and beverage (F&amp;B) operations </a:t>
            </a:r>
            <a:r>
              <a:rPr lang="en-GB" sz="1200">
                <a:latin typeface="Calibri"/>
                <a:ea typeface="Calibri"/>
                <a:cs typeface="Calibri"/>
              </a:rPr>
              <a:t>(Alonso, 2022)</a:t>
            </a:r>
            <a:r>
              <a:rPr lang="en-GB" sz="1300">
                <a:latin typeface="Calibri"/>
                <a:ea typeface="Calibri"/>
                <a:cs typeface="Calibri"/>
              </a:rPr>
              <a:t>. While </a:t>
            </a:r>
            <a:r>
              <a:rPr lang="en-GB" sz="1300" dirty="0">
                <a:latin typeface="Calibri"/>
                <a:ea typeface="Calibri"/>
                <a:cs typeface="Calibri"/>
              </a:rPr>
              <a:t>its operational efficiency and standardisation are key strengths, these same features can contribute to workforce challenges, particularly around employee engagement and retention.</a:t>
            </a:r>
          </a:p>
          <a:p>
            <a:pPr marL="0" indent="0">
              <a:lnSpc>
                <a:spcPct val="100000"/>
              </a:lnSpc>
              <a:buNone/>
            </a:pPr>
            <a:r>
              <a:rPr lang="en-GB" sz="1300">
                <a:latin typeface="Calibri"/>
                <a:ea typeface="Calibri"/>
                <a:cs typeface="Calibri"/>
              </a:rPr>
              <a:t>The hospitality sector is currently undergoing a significant disruption due to micro-environmental  factors such as Artificial Intelligence, commonly addressed as AI, economic instability, as well as demographic shifts, for an example - global retirement tides. </a:t>
            </a:r>
          </a:p>
          <a:p>
            <a:pPr marL="0" indent="0">
              <a:lnSpc>
                <a:spcPct val="100000"/>
              </a:lnSpc>
              <a:buNone/>
            </a:pPr>
            <a:r>
              <a:rPr lang="en-GB" sz="1300">
                <a:latin typeface="Calibri"/>
                <a:ea typeface="Calibri"/>
                <a:cs typeface="Calibri"/>
              </a:rPr>
              <a:t>These forces are not only reshaping business operations as well as fundamentally altering expectations around employment. </a:t>
            </a:r>
          </a:p>
          <a:p>
            <a:pPr marL="0" indent="0">
              <a:lnSpc>
                <a:spcPct val="100000"/>
              </a:lnSpc>
              <a:buNone/>
            </a:pPr>
            <a:endParaRPr lang="en-GB" sz="1100">
              <a:latin typeface="Calibri"/>
              <a:ea typeface="Calibri"/>
              <a:cs typeface="Calibri"/>
            </a:endParaRPr>
          </a:p>
          <a:p>
            <a:pPr marL="0" indent="0">
              <a:lnSpc>
                <a:spcPct val="100000"/>
              </a:lnSpc>
              <a:buNone/>
            </a:pPr>
            <a:endParaRPr lang="en-GB" sz="700"/>
          </a:p>
        </p:txBody>
      </p:sp>
      <p:sp>
        <p:nvSpPr>
          <p:cNvPr id="6" name="Sun 5">
            <a:extLst>
              <a:ext uri="{FF2B5EF4-FFF2-40B4-BE49-F238E27FC236}">
                <a16:creationId xmlns:a16="http://schemas.microsoft.com/office/drawing/2014/main" id="{771C906F-A516-F99A-17A3-3B235A4A5DE6}"/>
              </a:ext>
            </a:extLst>
          </p:cNvPr>
          <p:cNvSpPr/>
          <p:nvPr/>
        </p:nvSpPr>
        <p:spPr>
          <a:xfrm>
            <a:off x="10297026" y="240631"/>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571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rehensive Guide to the McDonald's Menu in the UK: Savoring Local ...">
            <a:extLst>
              <a:ext uri="{FF2B5EF4-FFF2-40B4-BE49-F238E27FC236}">
                <a16:creationId xmlns:a16="http://schemas.microsoft.com/office/drawing/2014/main" id="{FF93DDF4-DB0B-C066-0012-7D87DD32ACB0}"/>
              </a:ext>
            </a:extLst>
          </p:cNvPr>
          <p:cNvPicPr>
            <a:picLocks noChangeAspect="1"/>
          </p:cNvPicPr>
          <p:nvPr/>
        </p:nvPicPr>
        <p:blipFill>
          <a:blip r:embed="rId2"/>
          <a:srcRect t="15297" b="434"/>
          <a:stretch>
            <a:fillRect/>
          </a:stretch>
        </p:blipFill>
        <p:spPr>
          <a:xfrm>
            <a:off x="20" y="10"/>
            <a:ext cx="12191980" cy="6857990"/>
          </a:xfrm>
          <a:prstGeom prst="rect">
            <a:avLst/>
          </a:prstGeom>
        </p:spPr>
      </p:pic>
      <p:sp useBgFill="1">
        <p:nvSpPr>
          <p:cNvPr id="11"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4CCD22-64EE-53C3-DBCE-841C8D45C676}"/>
              </a:ext>
            </a:extLst>
          </p:cNvPr>
          <p:cNvSpPr>
            <a:spLocks noGrp="1"/>
          </p:cNvSpPr>
          <p:nvPr>
            <p:ph type="title"/>
          </p:nvPr>
        </p:nvSpPr>
        <p:spPr>
          <a:xfrm>
            <a:off x="7673449" y="980368"/>
            <a:ext cx="3666744" cy="1106424"/>
          </a:xfrm>
        </p:spPr>
        <p:txBody>
          <a:bodyPr>
            <a:normAutofit/>
          </a:bodyPr>
          <a:lstStyle/>
          <a:p>
            <a:r>
              <a:rPr lang="en-US" sz="3400" u="sng">
                <a:latin typeface="Calibri"/>
                <a:ea typeface="Calibri"/>
                <a:cs typeface="Calibri"/>
              </a:rPr>
              <a:t>Introduction </a:t>
            </a:r>
          </a:p>
        </p:txBody>
      </p:sp>
      <p:sp>
        <p:nvSpPr>
          <p:cNvPr id="13"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AB04FC-8557-B646-DB9E-CED9188497BD}"/>
              </a:ext>
            </a:extLst>
          </p:cNvPr>
          <p:cNvSpPr>
            <a:spLocks noGrp="1"/>
          </p:cNvSpPr>
          <p:nvPr>
            <p:ph idx="1"/>
          </p:nvPr>
        </p:nvSpPr>
        <p:spPr>
          <a:xfrm>
            <a:off x="7673449" y="2354199"/>
            <a:ext cx="3666744" cy="3461331"/>
          </a:xfrm>
        </p:spPr>
        <p:txBody>
          <a:bodyPr vert="horz" lIns="91440" tIns="45720" rIns="91440" bIns="45720" rtlCol="0" anchor="t">
            <a:normAutofit/>
          </a:bodyPr>
          <a:lstStyle/>
          <a:p>
            <a:pPr marL="0" indent="0">
              <a:lnSpc>
                <a:spcPct val="100000"/>
              </a:lnSpc>
              <a:buNone/>
            </a:pPr>
            <a:r>
              <a:rPr lang="en-GB" sz="1300" dirty="0">
                <a:latin typeface="Calibri"/>
                <a:ea typeface="Calibri"/>
                <a:cs typeface="Calibri"/>
              </a:rPr>
              <a:t>A key issue for McDonalds is high employee turnover, which is often accepted as inherent in the fast-food industry </a:t>
            </a:r>
            <a:r>
              <a:rPr lang="en-GB" sz="1200" dirty="0">
                <a:latin typeface="Calibri"/>
                <a:ea typeface="Calibri"/>
                <a:cs typeface="Calibri"/>
              </a:rPr>
              <a:t>(Eaton, 2025)</a:t>
            </a:r>
            <a:r>
              <a:rPr lang="en-GB" sz="1300" dirty="0">
                <a:latin typeface="Calibri"/>
                <a:ea typeface="Calibri"/>
                <a:cs typeface="Calibri"/>
              </a:rPr>
              <a:t>. However, this assumption can be challenged. High turn over  may not simply be structural but could reflect in failures in management practices, limited development opportunities, and lastly weak employee engagement strategies. </a:t>
            </a:r>
            <a:endParaRPr lang="en-US" sz="1300" dirty="0">
              <a:latin typeface="Calibri"/>
              <a:ea typeface="Calibri"/>
              <a:cs typeface="Calibri"/>
            </a:endParaRPr>
          </a:p>
          <a:p>
            <a:pPr marL="0" indent="0">
              <a:lnSpc>
                <a:spcPct val="100000"/>
              </a:lnSpc>
              <a:buNone/>
            </a:pPr>
            <a:r>
              <a:rPr lang="en-GB" sz="1300">
                <a:latin typeface="Calibri"/>
                <a:ea typeface="Calibri"/>
                <a:cs typeface="Calibri"/>
              </a:rPr>
              <a:t>This presentation with evaluate how external micro factors influence HRM and Personnel management at McDonald, particularly in relation to recruitment, retention, and continuous employee development. </a:t>
            </a:r>
            <a:endParaRPr lang="en-US" sz="1300"/>
          </a:p>
        </p:txBody>
      </p:sp>
      <p:sp>
        <p:nvSpPr>
          <p:cNvPr id="6" name="Sun 5">
            <a:extLst>
              <a:ext uri="{FF2B5EF4-FFF2-40B4-BE49-F238E27FC236}">
                <a16:creationId xmlns:a16="http://schemas.microsoft.com/office/drawing/2014/main" id="{04B33DEF-2AAD-E1C3-2201-DDD05D5A4B10}"/>
              </a:ext>
            </a:extLst>
          </p:cNvPr>
          <p:cNvSpPr/>
          <p:nvPr/>
        </p:nvSpPr>
        <p:spPr>
          <a:xfrm>
            <a:off x="120315" y="200526"/>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5518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o is McDonald in McDonald's Restaurant">
            <a:extLst>
              <a:ext uri="{FF2B5EF4-FFF2-40B4-BE49-F238E27FC236}">
                <a16:creationId xmlns:a16="http://schemas.microsoft.com/office/drawing/2014/main" id="{5FA774E6-2A72-A82B-7D00-473DA3BFFE53}"/>
              </a:ext>
            </a:extLst>
          </p:cNvPr>
          <p:cNvPicPr>
            <a:picLocks noChangeAspect="1"/>
          </p:cNvPicPr>
          <p:nvPr/>
        </p:nvPicPr>
        <p:blipFill>
          <a:blip r:embed="rId2"/>
          <a:srcRect t="2371" b="13360"/>
          <a:stretch>
            <a:fillRect/>
          </a:stretch>
        </p:blipFill>
        <p:spPr>
          <a:xfrm>
            <a:off x="20" y="10"/>
            <a:ext cx="12191979" cy="6857990"/>
          </a:xfrm>
          <a:prstGeom prst="rect">
            <a:avLst/>
          </a:prstGeom>
        </p:spPr>
      </p:pic>
      <p:sp>
        <p:nvSpPr>
          <p:cNvPr id="31"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EC8A63-8898-7F3C-FFA0-E3619F78E0F5}"/>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Retention challenges</a:t>
            </a:r>
          </a:p>
        </p:txBody>
      </p:sp>
      <p:sp>
        <p:nvSpPr>
          <p:cNvPr id="33"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3503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3907E-7762-C2CD-C155-7DECB6CA0D75}"/>
              </a:ext>
            </a:extLst>
          </p:cNvPr>
          <p:cNvSpPr>
            <a:spLocks noGrp="1"/>
          </p:cNvSpPr>
          <p:nvPr>
            <p:ph type="title"/>
          </p:nvPr>
        </p:nvSpPr>
        <p:spPr>
          <a:xfrm>
            <a:off x="7255564" y="834888"/>
            <a:ext cx="4314645" cy="1268958"/>
          </a:xfrm>
        </p:spPr>
        <p:txBody>
          <a:bodyPr anchor="b">
            <a:normAutofit/>
          </a:bodyPr>
          <a:lstStyle/>
          <a:p>
            <a:r>
              <a:rPr lang="en-US" sz="3200" u="sng">
                <a:latin typeface="Calibri"/>
                <a:ea typeface="Calibri"/>
                <a:cs typeface="Calibri"/>
              </a:rPr>
              <a:t>Retention Challenges</a:t>
            </a:r>
            <a:endParaRPr lang="en-US" sz="3200">
              <a:latin typeface="Calibri"/>
              <a:ea typeface="Calibri"/>
              <a:cs typeface="Calibri"/>
            </a:endParaRPr>
          </a:p>
        </p:txBody>
      </p:sp>
      <p:pic>
        <p:nvPicPr>
          <p:cNvPr id="4" name="Picture 3" descr="People standing in front of a fast food restaurant&#10;&#10;AI-generated content may be incorrect.">
            <a:extLst>
              <a:ext uri="{FF2B5EF4-FFF2-40B4-BE49-F238E27FC236}">
                <a16:creationId xmlns:a16="http://schemas.microsoft.com/office/drawing/2014/main" id="{D29D1FD1-A833-D120-54F4-3AD8B8B02EF8}"/>
              </a:ext>
            </a:extLst>
          </p:cNvPr>
          <p:cNvPicPr>
            <a:picLocks noChangeAspect="1"/>
          </p:cNvPicPr>
          <p:nvPr/>
        </p:nvPicPr>
        <p:blipFill>
          <a:blip r:embed="rId2">
            <a:extLst>
              <a:ext uri="{837473B0-CC2E-450A-ABE3-18F120FF3D39}">
                <a1611:picAttrSrcUrl xmlns:a1611="http://schemas.microsoft.com/office/drawing/2016/11/main" r:id="rId3"/>
              </a:ext>
            </a:extLst>
          </a:blip>
          <a:srcRect l="14802" r="19816" b="-1"/>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2" name="Rectangle 11">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6AB8D4-94E1-27EB-50A5-46C6DED7566B}"/>
              </a:ext>
            </a:extLst>
          </p:cNvPr>
          <p:cNvSpPr>
            <a:spLocks noGrp="1"/>
          </p:cNvSpPr>
          <p:nvPr>
            <p:ph idx="1"/>
          </p:nvPr>
        </p:nvSpPr>
        <p:spPr>
          <a:xfrm>
            <a:off x="6884589" y="2527508"/>
            <a:ext cx="5106723" cy="3717317"/>
          </a:xfrm>
        </p:spPr>
        <p:txBody>
          <a:bodyPr vert="horz" lIns="91440" tIns="45720" rIns="91440" bIns="45720" rtlCol="0" anchor="t">
            <a:noAutofit/>
          </a:bodyPr>
          <a:lstStyle/>
          <a:p>
            <a:pPr marL="0" indent="0">
              <a:lnSpc>
                <a:spcPct val="100000"/>
              </a:lnSpc>
              <a:buNone/>
            </a:pPr>
            <a:r>
              <a:rPr lang="en-GB" sz="1300" dirty="0">
                <a:latin typeface="Calibri"/>
                <a:ea typeface="Calibri"/>
                <a:cs typeface="Calibri"/>
              </a:rPr>
              <a:t>Employee retention remains one of the most persistent issue in hospitality (H. R. Cloud, 2023) at McDonalds, high turnover is often normalised due to the nature of entry level roles. However, this perspective is increasingly outdated.</a:t>
            </a:r>
          </a:p>
          <a:p>
            <a:pPr marL="0" indent="0">
              <a:lnSpc>
                <a:spcPct val="100000"/>
              </a:lnSpc>
              <a:buNone/>
            </a:pPr>
            <a:r>
              <a:rPr lang="en-GB" sz="1300">
                <a:latin typeface="Calibri"/>
                <a:ea typeface="Calibri"/>
                <a:cs typeface="Calibri"/>
              </a:rPr>
              <a:t>While roles are often seen as temporary, this fortunately does not justify poor retention outcomes. High turnover leads to:</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Increased recruitment and training costings</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Reduce of service quality</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Loss of organisational knowledge</a:t>
            </a:r>
            <a:endParaRPr lang="en-GB" sz="1300" dirty="0">
              <a:latin typeface="Calibri"/>
              <a:ea typeface="Calibri"/>
              <a:cs typeface="Calibri"/>
            </a:endParaRPr>
          </a:p>
          <a:p>
            <a:pPr marL="0" indent="0">
              <a:lnSpc>
                <a:spcPct val="100000"/>
              </a:lnSpc>
              <a:buNone/>
            </a:pPr>
            <a:r>
              <a:rPr lang="en-GB" sz="1300">
                <a:latin typeface="Calibri"/>
                <a:ea typeface="Calibri"/>
                <a:cs typeface="Calibri"/>
              </a:rPr>
              <a:t>(Lancaster, 2024)</a:t>
            </a:r>
            <a:endParaRPr lang="en-GB" sz="1300"/>
          </a:p>
          <a:p>
            <a:pPr marL="285750" indent="-285750">
              <a:lnSpc>
                <a:spcPct val="100000"/>
              </a:lnSpc>
            </a:pPr>
            <a:endParaRPr lang="en-GB" sz="1100">
              <a:latin typeface="Calibri"/>
              <a:ea typeface="Calibri"/>
              <a:cs typeface="Calibri"/>
            </a:endParaRPr>
          </a:p>
        </p:txBody>
      </p:sp>
      <p:sp>
        <p:nvSpPr>
          <p:cNvPr id="6" name="Sun 5">
            <a:extLst>
              <a:ext uri="{FF2B5EF4-FFF2-40B4-BE49-F238E27FC236}">
                <a16:creationId xmlns:a16="http://schemas.microsoft.com/office/drawing/2014/main" id="{665A11F7-BFA5-BAC9-939E-56FAB31BC7BC}"/>
              </a:ext>
            </a:extLst>
          </p:cNvPr>
          <p:cNvSpPr/>
          <p:nvPr/>
        </p:nvSpPr>
        <p:spPr>
          <a:xfrm>
            <a:off x="10307052" y="100263"/>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6937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cDonald's Fries Facts: 15 Truths About the Side Dish - Eat This Not That">
            <a:extLst>
              <a:ext uri="{FF2B5EF4-FFF2-40B4-BE49-F238E27FC236}">
                <a16:creationId xmlns:a16="http://schemas.microsoft.com/office/drawing/2014/main" id="{70752F38-9B8F-5B52-CBA8-31CBBD7D56FB}"/>
              </a:ext>
            </a:extLst>
          </p:cNvPr>
          <p:cNvPicPr>
            <a:picLocks noChangeAspect="1"/>
          </p:cNvPicPr>
          <p:nvPr/>
        </p:nvPicPr>
        <p:blipFill>
          <a:blip r:embed="rId2"/>
          <a:srcRect l="10967" r="10966"/>
          <a:stretch>
            <a:fillRect/>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28" name="Freeform: Shape 2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97AD5-80F1-FC73-66F8-7258FEAB4D63}"/>
              </a:ext>
            </a:extLst>
          </p:cNvPr>
          <p:cNvSpPr>
            <a:spLocks noGrp="1"/>
          </p:cNvSpPr>
          <p:nvPr>
            <p:ph type="title"/>
          </p:nvPr>
        </p:nvSpPr>
        <p:spPr>
          <a:xfrm>
            <a:off x="374904" y="856488"/>
            <a:ext cx="4992624" cy="1173761"/>
          </a:xfrm>
        </p:spPr>
        <p:txBody>
          <a:bodyPr anchor="b">
            <a:normAutofit/>
          </a:bodyPr>
          <a:lstStyle/>
          <a:p>
            <a:r>
              <a:rPr lang="en-US" sz="3400" u="sng"/>
              <a:t>Retention challenges </a:t>
            </a:r>
          </a:p>
        </p:txBody>
      </p:sp>
      <p:sp>
        <p:nvSpPr>
          <p:cNvPr id="30" name="Rectangle 29">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7D7434-3542-FE40-FC6E-7F7A1FC147B2}"/>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lnSpc>
                <a:spcPct val="100000"/>
              </a:lnSpc>
              <a:buNone/>
            </a:pPr>
            <a:r>
              <a:rPr lang="en-GB" sz="1300" dirty="0">
                <a:latin typeface="Calibri"/>
                <a:ea typeface="Calibri"/>
                <a:cs typeface="Calibri"/>
              </a:rPr>
              <a:t>A vital issue is that many retention strategies remain reactive rather than proactive (Crail and Watts, 2024). For example, focusing solely on wages ignores a deeper issue such as:</a:t>
            </a:r>
            <a:endParaRPr lang="en-US" sz="1300">
              <a:latin typeface="Calibri"/>
              <a:ea typeface="Calibri"/>
              <a:cs typeface="Calibri"/>
            </a:endParaRPr>
          </a:p>
          <a:p>
            <a:pPr marL="285750" indent="-285750">
              <a:lnSpc>
                <a:spcPct val="100000"/>
              </a:lnSpc>
            </a:pPr>
            <a:r>
              <a:rPr lang="en-GB" sz="1300">
                <a:latin typeface="Calibri"/>
                <a:ea typeface="Calibri"/>
                <a:cs typeface="Calibri"/>
              </a:rPr>
              <a:t>Lack of meaningful career progression</a:t>
            </a:r>
            <a:endParaRPr lang="en-US" sz="1300">
              <a:latin typeface="Calibri"/>
              <a:ea typeface="Calibri"/>
              <a:cs typeface="Calibri"/>
            </a:endParaRPr>
          </a:p>
          <a:p>
            <a:pPr marL="285750" indent="-285750">
              <a:lnSpc>
                <a:spcPct val="100000"/>
              </a:lnSpc>
            </a:pPr>
            <a:r>
              <a:rPr lang="en-GB" sz="1300">
                <a:latin typeface="Calibri"/>
                <a:ea typeface="Calibri"/>
                <a:cs typeface="Calibri"/>
              </a:rPr>
              <a:t>Limited autonomy in roles </a:t>
            </a:r>
            <a:endParaRPr lang="en-US" sz="1300">
              <a:latin typeface="Calibri"/>
              <a:ea typeface="Calibri"/>
              <a:cs typeface="Calibri"/>
            </a:endParaRPr>
          </a:p>
          <a:p>
            <a:pPr marL="285750" indent="-285750">
              <a:lnSpc>
                <a:spcPct val="100000"/>
              </a:lnSpc>
            </a:pPr>
            <a:r>
              <a:rPr lang="en-GB" sz="1300">
                <a:latin typeface="Calibri"/>
                <a:ea typeface="Calibri"/>
                <a:cs typeface="Calibri"/>
              </a:rPr>
              <a:t>Perceived lack of respect and recognition</a:t>
            </a:r>
            <a:endParaRPr lang="en-GB" sz="1300" dirty="0">
              <a:latin typeface="Calibri"/>
              <a:ea typeface="Calibri"/>
              <a:cs typeface="Calibri"/>
            </a:endParaRPr>
          </a:p>
          <a:p>
            <a:pPr marL="0" indent="0">
              <a:lnSpc>
                <a:spcPct val="100000"/>
              </a:lnSpc>
              <a:buNone/>
            </a:pPr>
            <a:r>
              <a:rPr lang="en-GB" sz="1300">
                <a:latin typeface="Calibri"/>
                <a:ea typeface="Calibri"/>
                <a:cs typeface="Calibri"/>
              </a:rPr>
              <a:t>(Sustainability Directory, 2025)</a:t>
            </a:r>
          </a:p>
          <a:p>
            <a:pPr marL="0" indent="0">
              <a:lnSpc>
                <a:spcPct val="100000"/>
              </a:lnSpc>
              <a:buNone/>
            </a:pPr>
            <a:r>
              <a:rPr lang="en-GB" sz="1300">
                <a:latin typeface="Calibri"/>
                <a:ea typeface="Calibri"/>
                <a:cs typeface="Calibri"/>
              </a:rPr>
              <a:t>Therefore, retention challenges should be viewed not just market issue as a strategic HR failure that can be addressed through better management practices.</a:t>
            </a:r>
          </a:p>
        </p:txBody>
      </p:sp>
      <p:sp>
        <p:nvSpPr>
          <p:cNvPr id="5" name="Sun 4">
            <a:extLst>
              <a:ext uri="{FF2B5EF4-FFF2-40B4-BE49-F238E27FC236}">
                <a16:creationId xmlns:a16="http://schemas.microsoft.com/office/drawing/2014/main" id="{C1D7ABBE-BFE0-7CEF-EFD8-1FFD8702B1CC}"/>
              </a:ext>
            </a:extLst>
          </p:cNvPr>
          <p:cNvSpPr/>
          <p:nvPr/>
        </p:nvSpPr>
        <p:spPr>
          <a:xfrm>
            <a:off x="10307052" y="100263"/>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29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6D061-F3C3-DF6E-3672-95A23835E18C}"/>
              </a:ext>
            </a:extLst>
          </p:cNvPr>
          <p:cNvSpPr>
            <a:spLocks noGrp="1"/>
          </p:cNvSpPr>
          <p:nvPr>
            <p:ph type="ctrTitle"/>
          </p:nvPr>
        </p:nvSpPr>
        <p:spPr/>
        <p:txBody>
          <a:bodyPr>
            <a:normAutofit/>
          </a:bodyPr>
          <a:lstStyle/>
          <a:p>
            <a:r>
              <a:rPr lang="en-US" sz="3400" dirty="0"/>
              <a:t>Employee en</a:t>
            </a:r>
            <a:r>
              <a:rPr lang="en-US" sz="3400"/>
              <a:t>gagement</a:t>
            </a:r>
            <a:endParaRPr lang="en-US" sz="3400" dirty="0"/>
          </a:p>
        </p:txBody>
      </p:sp>
      <p:pic>
        <p:nvPicPr>
          <p:cNvPr id="5" name="Picture 4" descr="Image result for mc donalds employee engagement">
            <a:extLst>
              <a:ext uri="{FF2B5EF4-FFF2-40B4-BE49-F238E27FC236}">
                <a16:creationId xmlns:a16="http://schemas.microsoft.com/office/drawing/2014/main" id="{A4A76570-3A89-E970-C85E-C1B161CB3337}"/>
              </a:ext>
            </a:extLst>
          </p:cNvPr>
          <p:cNvPicPr>
            <a:picLocks noChangeAspect="1"/>
          </p:cNvPicPr>
          <p:nvPr/>
        </p:nvPicPr>
        <p:blipFill>
          <a:blip r:embed="rId2"/>
          <a:stretch>
            <a:fillRect/>
          </a:stretch>
        </p:blipFill>
        <p:spPr>
          <a:xfrm>
            <a:off x="4449931" y="997619"/>
            <a:ext cx="2409825" cy="1714500"/>
          </a:xfrm>
          <a:prstGeom prst="rect">
            <a:avLst/>
          </a:prstGeom>
        </p:spPr>
      </p:pic>
    </p:spTree>
    <p:extLst>
      <p:ext uri="{BB962C8B-B14F-4D97-AF65-F5344CB8AC3E}">
        <p14:creationId xmlns:p14="http://schemas.microsoft.com/office/powerpoint/2010/main" val="1548505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C8295-A662-B2A7-C510-45B79F8669CB}"/>
              </a:ext>
            </a:extLst>
          </p:cNvPr>
          <p:cNvSpPr>
            <a:spLocks noGrp="1"/>
          </p:cNvSpPr>
          <p:nvPr>
            <p:ph type="title"/>
          </p:nvPr>
        </p:nvSpPr>
        <p:spPr/>
        <p:txBody>
          <a:bodyPr>
            <a:normAutofit/>
          </a:bodyPr>
          <a:lstStyle/>
          <a:p>
            <a:r>
              <a:rPr lang="en-US" sz="3400" u="sng"/>
              <a:t>Employee engagement </a:t>
            </a:r>
          </a:p>
        </p:txBody>
      </p:sp>
      <p:sp>
        <p:nvSpPr>
          <p:cNvPr id="3" name="Content Placeholder 2">
            <a:extLst>
              <a:ext uri="{FF2B5EF4-FFF2-40B4-BE49-F238E27FC236}">
                <a16:creationId xmlns:a16="http://schemas.microsoft.com/office/drawing/2014/main" id="{F8EDB2D6-02A5-6B9A-C3ED-8D1D17D3AF8C}"/>
              </a:ext>
            </a:extLst>
          </p:cNvPr>
          <p:cNvSpPr>
            <a:spLocks noGrp="1"/>
          </p:cNvSpPr>
          <p:nvPr>
            <p:ph idx="1"/>
          </p:nvPr>
        </p:nvSpPr>
        <p:spPr>
          <a:xfrm>
            <a:off x="610628" y="2377036"/>
            <a:ext cx="10168128" cy="3694176"/>
          </a:xfrm>
        </p:spPr>
        <p:txBody>
          <a:bodyPr vert="horz" lIns="91440" tIns="45720" rIns="91440" bIns="45720" rtlCol="0" anchor="t">
            <a:normAutofit/>
          </a:bodyPr>
          <a:lstStyle/>
          <a:p>
            <a:pPr marL="0" indent="0">
              <a:buNone/>
            </a:pPr>
            <a:r>
              <a:rPr lang="en-US" sz="1500" dirty="0">
                <a:latin typeface="Calibri"/>
                <a:ea typeface="Calibri"/>
                <a:cs typeface="Calibri"/>
              </a:rPr>
              <a:t>To define engagement, engagement is how employees / people express themselves in a physical, cognitive, and emotionally interact within </a:t>
            </a:r>
            <a:r>
              <a:rPr lang="en-US" sz="1500">
                <a:latin typeface="Calibri"/>
                <a:ea typeface="Calibri"/>
                <a:cs typeface="Calibri"/>
              </a:rPr>
              <a:t>their</a:t>
            </a:r>
            <a:r>
              <a:rPr lang="en-US" sz="1500" dirty="0">
                <a:latin typeface="Calibri"/>
                <a:ea typeface="Calibri"/>
                <a:cs typeface="Calibri"/>
              </a:rPr>
              <a:t> job roles. </a:t>
            </a:r>
          </a:p>
          <a:p>
            <a:pPr marL="0" indent="0">
              <a:buNone/>
            </a:pPr>
            <a:r>
              <a:rPr lang="en-US" sz="1500">
                <a:latin typeface="Calibri"/>
                <a:ea typeface="Calibri"/>
                <a:cs typeface="Calibri"/>
              </a:rPr>
              <a:t>Mc Donalds </a:t>
            </a:r>
            <a:r>
              <a:rPr lang="en-US" sz="1500" dirty="0">
                <a:ea typeface="+mn-lt"/>
                <a:cs typeface="+mn-lt"/>
                <a:hlinkClick r:id="rId2"/>
              </a:rPr>
              <a:t>How McDonald’s is inspiring workers</a:t>
            </a:r>
            <a:endParaRPr lang="en-US" sz="1500" dirty="0">
              <a:latin typeface="Calibri"/>
              <a:ea typeface="Calibri"/>
              <a:cs typeface="Calibri"/>
            </a:endParaRPr>
          </a:p>
        </p:txBody>
      </p:sp>
    </p:spTree>
    <p:extLst>
      <p:ext uri="{BB962C8B-B14F-4D97-AF65-F5344CB8AC3E}">
        <p14:creationId xmlns:p14="http://schemas.microsoft.com/office/powerpoint/2010/main" val="1735306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cDonald's Cheeseburger Crowned 'Absolutely Unreal'">
            <a:extLst>
              <a:ext uri="{FF2B5EF4-FFF2-40B4-BE49-F238E27FC236}">
                <a16:creationId xmlns:a16="http://schemas.microsoft.com/office/drawing/2014/main" id="{05611DA7-C3B8-A057-0C58-5273C2F92294}"/>
              </a:ext>
            </a:extLst>
          </p:cNvPr>
          <p:cNvPicPr>
            <a:picLocks noChangeAspect="1"/>
          </p:cNvPicPr>
          <p:nvPr/>
        </p:nvPicPr>
        <p:blipFill>
          <a:blip r:embed="rId2"/>
          <a:srcRect l="6667"/>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8915A1-3BC2-3F1F-F0DA-539831070221}"/>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Pestle Analysis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749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estle Model Pestle Analysis: Definition, Model And Example">
            <a:extLst>
              <a:ext uri="{FF2B5EF4-FFF2-40B4-BE49-F238E27FC236}">
                <a16:creationId xmlns:a16="http://schemas.microsoft.com/office/drawing/2014/main" id="{4BFEFE6F-CF0A-963F-E52E-5241199A5DDB}"/>
              </a:ext>
            </a:extLst>
          </p:cNvPr>
          <p:cNvPicPr>
            <a:picLocks noChangeAspect="1"/>
          </p:cNvPicPr>
          <p:nvPr/>
        </p:nvPicPr>
        <p:blipFill>
          <a:blip r:embed="rId2"/>
          <a:stretch>
            <a:fillRect/>
          </a:stretch>
        </p:blipFill>
        <p:spPr>
          <a:xfrm>
            <a:off x="2665" y="-3463"/>
            <a:ext cx="12186670" cy="6864926"/>
          </a:xfrm>
          <a:prstGeom prst="rect">
            <a:avLst/>
          </a:prstGeom>
        </p:spPr>
      </p:pic>
    </p:spTree>
    <p:extLst>
      <p:ext uri="{BB962C8B-B14F-4D97-AF65-F5344CB8AC3E}">
        <p14:creationId xmlns:p14="http://schemas.microsoft.com/office/powerpoint/2010/main" val="4087255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sign on a pole&#10;&#10;AI-generated content may be incorrect.">
            <a:extLst>
              <a:ext uri="{FF2B5EF4-FFF2-40B4-BE49-F238E27FC236}">
                <a16:creationId xmlns:a16="http://schemas.microsoft.com/office/drawing/2014/main" id="{F9DE52A9-9052-B6C3-DB5E-8D4C0F618E77}"/>
              </a:ext>
            </a:extLst>
          </p:cNvPr>
          <p:cNvPicPr>
            <a:picLocks noChangeAspect="1"/>
          </p:cNvPicPr>
          <p:nvPr/>
        </p:nvPicPr>
        <p:blipFill>
          <a:blip r:embed="rId2">
            <a:extLst>
              <a:ext uri="{837473B0-CC2E-450A-ABE3-18F120FF3D39}">
                <a1611:picAttrSrcUrl xmlns:a1611="http://schemas.microsoft.com/office/drawing/2016/11/main" r:id="rId3"/>
              </a:ext>
            </a:extLst>
          </a:blip>
          <a:srcRect t="13913" b="1817"/>
          <a:stretch>
            <a:fillRect/>
          </a:stretch>
        </p:blipFill>
        <p:spPr>
          <a:xfrm>
            <a:off x="19" y="10"/>
            <a:ext cx="14045493" cy="6857990"/>
          </a:xfrm>
          <a:prstGeom prst="rect">
            <a:avLst/>
          </a:prstGeom>
        </p:spPr>
      </p:pic>
      <p:sp useBgFill="1">
        <p:nvSpPr>
          <p:cNvPr id="17"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D3D63F-DC2C-4EFF-51DE-CB78DAC218A8}"/>
              </a:ext>
            </a:extLst>
          </p:cNvPr>
          <p:cNvSpPr>
            <a:spLocks noGrp="1"/>
          </p:cNvSpPr>
          <p:nvPr>
            <p:ph type="title"/>
          </p:nvPr>
        </p:nvSpPr>
        <p:spPr>
          <a:xfrm>
            <a:off x="843645" y="980368"/>
            <a:ext cx="3666744" cy="1106424"/>
          </a:xfrm>
        </p:spPr>
        <p:txBody>
          <a:bodyPr>
            <a:normAutofit/>
          </a:bodyPr>
          <a:lstStyle/>
          <a:p>
            <a:r>
              <a:rPr lang="en-US" sz="2200" u="sng"/>
              <a:t>McDonalds Political factor: </a:t>
            </a:r>
          </a:p>
        </p:txBody>
      </p:sp>
      <p:sp>
        <p:nvSpPr>
          <p:cNvPr id="19"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ontent Placeholder 11">
            <a:extLst>
              <a:ext uri="{FF2B5EF4-FFF2-40B4-BE49-F238E27FC236}">
                <a16:creationId xmlns:a16="http://schemas.microsoft.com/office/drawing/2014/main" id="{AF8E263C-F0EE-AD14-0532-46BFAD6E49AC}"/>
              </a:ext>
            </a:extLst>
          </p:cNvPr>
          <p:cNvSpPr>
            <a:spLocks noGrp="1"/>
          </p:cNvSpPr>
          <p:nvPr>
            <p:ph idx="1"/>
          </p:nvPr>
        </p:nvSpPr>
        <p:spPr>
          <a:xfrm>
            <a:off x="714996" y="2364095"/>
            <a:ext cx="3666744" cy="3461331"/>
          </a:xfrm>
        </p:spPr>
        <p:txBody>
          <a:bodyPr vert="horz" lIns="91440" tIns="45720" rIns="91440" bIns="45720" rtlCol="0" anchor="t">
            <a:normAutofit/>
          </a:bodyPr>
          <a:lstStyle/>
          <a:p>
            <a:pPr marL="457200" lvl="1" indent="0">
              <a:buNone/>
            </a:pPr>
            <a:r>
              <a:rPr lang="en-GB" sz="1300" dirty="0">
                <a:latin typeface="Calibri"/>
                <a:ea typeface="Calibri"/>
                <a:cs typeface="Calibri"/>
              </a:rPr>
              <a:t>Brexit has reduced the overall access to EU labour, which has created staffing shortages in the UK </a:t>
            </a:r>
            <a:r>
              <a:rPr lang="en-GB" sz="1200">
                <a:latin typeface="Calibri"/>
                <a:ea typeface="Calibri"/>
                <a:cs typeface="Calibri"/>
              </a:rPr>
              <a:t>(Sargent, 2023)</a:t>
            </a:r>
            <a:r>
              <a:rPr lang="en-GB" sz="1300">
                <a:latin typeface="Calibri"/>
                <a:ea typeface="Calibri"/>
                <a:cs typeface="Calibri"/>
              </a:rPr>
              <a:t>. </a:t>
            </a:r>
          </a:p>
          <a:p>
            <a:pPr marL="457200" lvl="1" indent="0">
              <a:buNone/>
            </a:pPr>
            <a:r>
              <a:rPr lang="en-GB" sz="1300">
                <a:latin typeface="Calibri"/>
                <a:ea typeface="Calibri"/>
                <a:cs typeface="Calibri"/>
              </a:rPr>
              <a:t>While organisations often attribute recruitment difficulties to external policy charge, this can obscure internal inefficiencies. </a:t>
            </a:r>
          </a:p>
          <a:p>
            <a:pPr marL="457200" lvl="1" indent="0">
              <a:buNone/>
            </a:pPr>
            <a:r>
              <a:rPr lang="en-GB" sz="1300">
                <a:latin typeface="Calibri"/>
                <a:ea typeface="Calibri"/>
                <a:cs typeface="Calibri"/>
              </a:rPr>
              <a:t>Businesses that rely heavily on migrant labour may under invested in domestic workforce development </a:t>
            </a:r>
            <a:r>
              <a:rPr lang="en-GB" sz="1200">
                <a:latin typeface="Calibri"/>
                <a:ea typeface="Calibri"/>
                <a:cs typeface="Calibri"/>
              </a:rPr>
              <a:t>(Makos, 2024)</a:t>
            </a:r>
            <a:r>
              <a:rPr lang="en-GB" sz="1300">
                <a:latin typeface="Calibri"/>
                <a:ea typeface="Calibri"/>
                <a:cs typeface="Calibri"/>
              </a:rPr>
              <a:t>. </a:t>
            </a:r>
            <a:endParaRPr lang="en-GB" sz="1300">
              <a:latin typeface="Neue Haas Grotesk Text Pro"/>
              <a:ea typeface="Calibri"/>
              <a:cs typeface="Calibri"/>
            </a:endParaRPr>
          </a:p>
        </p:txBody>
      </p:sp>
    </p:spTree>
    <p:extLst>
      <p:ext uri="{BB962C8B-B14F-4D97-AF65-F5344CB8AC3E}">
        <p14:creationId xmlns:p14="http://schemas.microsoft.com/office/powerpoint/2010/main" val="2711616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cDonald's Menu: confira preços, promoções e mais! | Focalizando">
            <a:extLst>
              <a:ext uri="{FF2B5EF4-FFF2-40B4-BE49-F238E27FC236}">
                <a16:creationId xmlns:a16="http://schemas.microsoft.com/office/drawing/2014/main" id="{2681B6CA-194A-18C1-5737-C580FE61E4CC}"/>
              </a:ext>
            </a:extLst>
          </p:cNvPr>
          <p:cNvPicPr>
            <a:picLocks noChangeAspect="1"/>
          </p:cNvPicPr>
          <p:nvPr/>
        </p:nvPicPr>
        <p:blipFill>
          <a:blip r:embed="rId2"/>
          <a:srcRect/>
          <a:stretch>
            <a:fillRect/>
          </a:stretch>
        </p:blipFill>
        <p:spPr>
          <a:xfrm>
            <a:off x="20" y="10"/>
            <a:ext cx="12310732"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A4CB04-A0AE-AEA8-9071-A6FBC9C31D38}"/>
              </a:ext>
            </a:extLst>
          </p:cNvPr>
          <p:cNvSpPr>
            <a:spLocks noGrp="1"/>
          </p:cNvSpPr>
          <p:nvPr>
            <p:ph type="title"/>
          </p:nvPr>
        </p:nvSpPr>
        <p:spPr>
          <a:xfrm>
            <a:off x="7673449" y="980368"/>
            <a:ext cx="3666744" cy="1106424"/>
          </a:xfrm>
        </p:spPr>
        <p:txBody>
          <a:bodyPr>
            <a:normAutofit/>
          </a:bodyPr>
          <a:lstStyle/>
          <a:p>
            <a:r>
              <a:rPr lang="en-US" sz="2600" u="sng"/>
              <a:t>McDonalds Economic 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E9FD04A-C696-F5F1-C0A9-8339A8F13247}"/>
              </a:ext>
            </a:extLst>
          </p:cNvPr>
          <p:cNvSpPr>
            <a:spLocks noGrp="1"/>
          </p:cNvSpPr>
          <p:nvPr>
            <p:ph idx="1"/>
          </p:nvPr>
        </p:nvSpPr>
        <p:spPr>
          <a:xfrm>
            <a:off x="7673449" y="2354199"/>
            <a:ext cx="3666744" cy="3461331"/>
          </a:xfrm>
        </p:spPr>
        <p:txBody>
          <a:bodyPr vert="horz" lIns="91440" tIns="45720" rIns="91440" bIns="45720" rtlCol="0" anchor="t">
            <a:normAutofit lnSpcReduction="10000"/>
          </a:bodyPr>
          <a:lstStyle/>
          <a:p>
            <a:pPr marL="0" indent="0">
              <a:buNone/>
            </a:pPr>
            <a:r>
              <a:rPr lang="en-US" sz="1300" dirty="0">
                <a:latin typeface="Calibri"/>
                <a:ea typeface="Calibri"/>
                <a:cs typeface="Calibri"/>
              </a:rPr>
              <a:t>In regards to inflation rising, according to (Hernandez, Richard, 2023)</a:t>
            </a:r>
            <a:r>
              <a:rPr lang="en-US" sz="1200" dirty="0">
                <a:latin typeface="Calibri"/>
                <a:ea typeface="Calibri"/>
                <a:cs typeface="Calibri"/>
              </a:rPr>
              <a:t> </a:t>
            </a:r>
            <a:r>
              <a:rPr lang="en-US" sz="1300" dirty="0">
                <a:latin typeface="Calibri"/>
                <a:ea typeface="Calibri"/>
                <a:cs typeface="Calibri"/>
              </a:rPr>
              <a:t>the cost of living has increased drastically early in 2020, shortly after the global pandemic the corona virus, commonly </a:t>
            </a:r>
            <a:r>
              <a:rPr lang="en-US" sz="1300" dirty="0" err="1">
                <a:latin typeface="Calibri"/>
                <a:ea typeface="Calibri"/>
                <a:cs typeface="Calibri"/>
              </a:rPr>
              <a:t>recognised</a:t>
            </a:r>
            <a:r>
              <a:rPr lang="en-US" sz="1300" dirty="0">
                <a:latin typeface="Calibri"/>
                <a:ea typeface="Calibri"/>
                <a:cs typeface="Calibri"/>
              </a:rPr>
              <a:t> as covid 19 . </a:t>
            </a:r>
            <a:endParaRPr lang="en-US"/>
          </a:p>
          <a:p>
            <a:pPr marL="0" indent="0">
              <a:buNone/>
            </a:pPr>
            <a:r>
              <a:rPr lang="en-US" sz="1300" dirty="0">
                <a:latin typeface="Calibri"/>
                <a:ea typeface="Calibri"/>
                <a:cs typeface="Calibri"/>
              </a:rPr>
              <a:t>Due to drastic changes in regards to income, and the cost of living, intense pressure is placed on employers to raise employee wages. However, by just simply increasing wages may not always  be a sustainable or sufficient approach stated by  (Drexel University, 2021) </a:t>
            </a:r>
            <a:endParaRPr lang="en-US"/>
          </a:p>
          <a:p>
            <a:pPr marL="0" indent="0">
              <a:buNone/>
            </a:pPr>
            <a:r>
              <a:rPr lang="en-US" sz="1300" dirty="0">
                <a:latin typeface="Calibri"/>
                <a:ea typeface="Calibri"/>
                <a:cs typeface="Calibri"/>
              </a:rPr>
              <a:t>Research suggests that while pay is important, non-financial factors such as job satisfaction and development opportunities are equally critical for </a:t>
            </a:r>
            <a:r>
              <a:rPr lang="en-US" sz="1300">
                <a:latin typeface="Calibri"/>
                <a:ea typeface="Calibri"/>
                <a:cs typeface="Calibri"/>
              </a:rPr>
              <a:t>retention (Rafi, 2024).</a:t>
            </a:r>
          </a:p>
          <a:p>
            <a:endParaRPr lang="en-US" sz="1600"/>
          </a:p>
        </p:txBody>
      </p:sp>
    </p:spTree>
    <p:extLst>
      <p:ext uri="{BB962C8B-B14F-4D97-AF65-F5344CB8AC3E}">
        <p14:creationId xmlns:p14="http://schemas.microsoft.com/office/powerpoint/2010/main" val="1221507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Lanzamiento: &quot;Menú Fórmula 1&quot; (McDonald's)">
            <a:extLst>
              <a:ext uri="{FF2B5EF4-FFF2-40B4-BE49-F238E27FC236}">
                <a16:creationId xmlns:a16="http://schemas.microsoft.com/office/drawing/2014/main" id="{8CFEBDA6-79D3-C6E7-20CB-30BD548F081B}"/>
              </a:ext>
            </a:extLst>
          </p:cNvPr>
          <p:cNvPicPr>
            <a:picLocks noChangeAspect="1"/>
          </p:cNvPicPr>
          <p:nvPr/>
        </p:nvPicPr>
        <p:blipFill>
          <a:blip r:embed="rId2"/>
          <a:srcRect/>
          <a:stretch>
            <a:fillRect/>
          </a:stretch>
        </p:blipFill>
        <p:spPr>
          <a:xfrm>
            <a:off x="21" y="9"/>
            <a:ext cx="12191980"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F59DB8-0CDC-744C-3C6D-3D3FDBD42394}"/>
              </a:ext>
            </a:extLst>
          </p:cNvPr>
          <p:cNvSpPr>
            <a:spLocks noGrp="1"/>
          </p:cNvSpPr>
          <p:nvPr>
            <p:ph type="title"/>
          </p:nvPr>
        </p:nvSpPr>
        <p:spPr>
          <a:xfrm>
            <a:off x="843645" y="980368"/>
            <a:ext cx="3666744" cy="1106424"/>
          </a:xfrm>
        </p:spPr>
        <p:txBody>
          <a:bodyPr>
            <a:normAutofit/>
          </a:bodyPr>
          <a:lstStyle/>
          <a:p>
            <a:r>
              <a:rPr lang="en-US" sz="2600" u="sng"/>
              <a:t>McDonalds Social 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C1FF3524-80F8-3DA5-61DD-6FD12E718EAD}"/>
              </a:ext>
            </a:extLst>
          </p:cNvPr>
          <p:cNvSpPr>
            <a:spLocks noGrp="1"/>
          </p:cNvSpPr>
          <p:nvPr>
            <p:ph idx="1"/>
          </p:nvPr>
        </p:nvSpPr>
        <p:spPr>
          <a:xfrm>
            <a:off x="562908" y="2113568"/>
            <a:ext cx="4228216" cy="3471357"/>
          </a:xfrm>
        </p:spPr>
        <p:txBody>
          <a:bodyPr vert="horz" lIns="91440" tIns="45720" rIns="91440" bIns="45720" rtlCol="0" anchor="t">
            <a:noAutofit/>
          </a:bodyPr>
          <a:lstStyle/>
          <a:p>
            <a:pPr marL="0" indent="0">
              <a:buNone/>
            </a:pPr>
            <a:r>
              <a:rPr lang="en-US" sz="1500" dirty="0">
                <a:latin typeface="Calibri"/>
                <a:ea typeface="Calibri"/>
                <a:cs typeface="Calibri"/>
              </a:rPr>
              <a:t>Discussing the social factor, changing the workforce expectation, particularly among generation Z employees, challenge traditional management approaches. Younger employees </a:t>
            </a:r>
            <a:r>
              <a:rPr lang="en-US" sz="1500" dirty="0" err="1">
                <a:latin typeface="Calibri"/>
                <a:ea typeface="Calibri"/>
                <a:cs typeface="Calibri"/>
              </a:rPr>
              <a:t>prioritises</a:t>
            </a:r>
            <a:r>
              <a:rPr lang="en-US" sz="1500" dirty="0">
                <a:latin typeface="Calibri"/>
                <a:ea typeface="Calibri"/>
                <a:cs typeface="Calibri"/>
              </a:rPr>
              <a:t>:</a:t>
            </a:r>
          </a:p>
          <a:p>
            <a:pPr marL="171450" indent="-171450"/>
            <a:r>
              <a:rPr lang="en-US" sz="1500">
                <a:latin typeface="Calibri"/>
                <a:ea typeface="Calibri"/>
                <a:cs typeface="Calibri"/>
              </a:rPr>
              <a:t>flexibility </a:t>
            </a:r>
            <a:endParaRPr lang="en-US" sz="1500" dirty="0">
              <a:latin typeface="Calibri"/>
              <a:ea typeface="Calibri"/>
              <a:cs typeface="Calibri"/>
            </a:endParaRPr>
          </a:p>
          <a:p>
            <a:pPr marL="171450" indent="-171450"/>
            <a:r>
              <a:rPr lang="en-US" sz="1500">
                <a:latin typeface="Calibri"/>
                <a:ea typeface="Calibri"/>
                <a:cs typeface="Calibri"/>
              </a:rPr>
              <a:t>Purpose</a:t>
            </a:r>
            <a:endParaRPr lang="en-US" sz="1500" dirty="0">
              <a:latin typeface="Calibri"/>
              <a:ea typeface="Calibri"/>
              <a:cs typeface="Calibri"/>
            </a:endParaRPr>
          </a:p>
          <a:p>
            <a:pPr marL="171450" indent="-171450"/>
            <a:r>
              <a:rPr lang="en-US" sz="1500" dirty="0">
                <a:latin typeface="Calibri"/>
                <a:ea typeface="Calibri"/>
                <a:cs typeface="Calibri"/>
              </a:rPr>
              <a:t>Personal </a:t>
            </a:r>
            <a:r>
              <a:rPr lang="en-US" sz="1500">
                <a:latin typeface="Calibri"/>
                <a:ea typeface="Calibri"/>
                <a:cs typeface="Calibri"/>
              </a:rPr>
              <a:t>growth </a:t>
            </a:r>
            <a:endParaRPr lang="en-US" sz="1500" dirty="0">
              <a:latin typeface="Calibri"/>
              <a:ea typeface="Calibri"/>
              <a:cs typeface="Calibri"/>
            </a:endParaRPr>
          </a:p>
          <a:p>
            <a:pPr marL="0" indent="0">
              <a:buNone/>
            </a:pPr>
            <a:r>
              <a:rPr lang="en-US" sz="1500">
                <a:latin typeface="Calibri"/>
                <a:ea typeface="Calibri"/>
                <a:cs typeface="Calibri"/>
              </a:rPr>
              <a:t>(Senthil Kumar Muthamizhan, 2025)</a:t>
            </a:r>
          </a:p>
          <a:p>
            <a:pPr marL="0" indent="0">
              <a:buNone/>
            </a:pPr>
            <a:r>
              <a:rPr lang="en-US" sz="1500" dirty="0">
                <a:latin typeface="Calibri"/>
                <a:ea typeface="Calibri"/>
                <a:cs typeface="Calibri"/>
              </a:rPr>
              <a:t>McDonalds </a:t>
            </a:r>
            <a:r>
              <a:rPr lang="en-US" sz="1500" dirty="0" err="1">
                <a:latin typeface="Calibri"/>
                <a:ea typeface="Calibri"/>
                <a:cs typeface="Calibri"/>
              </a:rPr>
              <a:t>standardised</a:t>
            </a:r>
            <a:r>
              <a:rPr lang="en-US" sz="1500" dirty="0">
                <a:latin typeface="Calibri"/>
                <a:ea typeface="Calibri"/>
                <a:cs typeface="Calibri"/>
              </a:rPr>
              <a:t> and highly controlled work environment may struggle to meet these expectations, which evidently suggests that a mismatch between </a:t>
            </a:r>
            <a:r>
              <a:rPr lang="en-US" sz="1500" dirty="0" err="1">
                <a:latin typeface="Calibri"/>
                <a:ea typeface="Calibri"/>
                <a:cs typeface="Calibri"/>
              </a:rPr>
              <a:t>organisational</a:t>
            </a:r>
            <a:r>
              <a:rPr lang="en-US" sz="1500" dirty="0">
                <a:latin typeface="Calibri"/>
                <a:ea typeface="Calibri"/>
                <a:cs typeface="Calibri"/>
              </a:rPr>
              <a:t> design and work-force values (Silas, 2026).</a:t>
            </a:r>
            <a:endParaRPr lang="en-US" sz="1500" dirty="0"/>
          </a:p>
        </p:txBody>
      </p:sp>
    </p:spTree>
    <p:extLst>
      <p:ext uri="{BB962C8B-B14F-4D97-AF65-F5344CB8AC3E}">
        <p14:creationId xmlns:p14="http://schemas.microsoft.com/office/powerpoint/2010/main" val="2848986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Best Food on the McDonald’s Menu, Ranked">
            <a:extLst>
              <a:ext uri="{FF2B5EF4-FFF2-40B4-BE49-F238E27FC236}">
                <a16:creationId xmlns:a16="http://schemas.microsoft.com/office/drawing/2014/main" id="{6349B5BE-E473-110D-B196-88D13650E7A8}"/>
              </a:ext>
            </a:extLst>
          </p:cNvPr>
          <p:cNvPicPr>
            <a:picLocks noChangeAspect="1"/>
          </p:cNvPicPr>
          <p:nvPr/>
        </p:nvPicPr>
        <p:blipFill>
          <a:blip r:embed="rId2"/>
          <a:srcRect/>
          <a:stretch>
            <a:fillRect/>
          </a:stretch>
        </p:blipFill>
        <p:spPr>
          <a:xfrm>
            <a:off x="20" y="10"/>
            <a:ext cx="12191980"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500675-1D6E-07ED-04A1-448CC30B1863}"/>
              </a:ext>
            </a:extLst>
          </p:cNvPr>
          <p:cNvSpPr>
            <a:spLocks noGrp="1"/>
          </p:cNvSpPr>
          <p:nvPr>
            <p:ph type="title"/>
          </p:nvPr>
        </p:nvSpPr>
        <p:spPr>
          <a:xfrm>
            <a:off x="7673449" y="980368"/>
            <a:ext cx="3666744" cy="1106424"/>
          </a:xfrm>
        </p:spPr>
        <p:txBody>
          <a:bodyPr>
            <a:normAutofit/>
          </a:bodyPr>
          <a:lstStyle/>
          <a:p>
            <a:r>
              <a:rPr lang="en-US" sz="2600" u="sng"/>
              <a:t>McDonalds technological 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9236C67B-F01B-818B-D3D4-D660BC9ABD23}"/>
              </a:ext>
            </a:extLst>
          </p:cNvPr>
          <p:cNvSpPr>
            <a:spLocks noGrp="1"/>
          </p:cNvSpPr>
          <p:nvPr>
            <p:ph idx="1"/>
          </p:nvPr>
        </p:nvSpPr>
        <p:spPr>
          <a:xfrm>
            <a:off x="7392712" y="2123594"/>
            <a:ext cx="4228216" cy="3461331"/>
          </a:xfrm>
        </p:spPr>
        <p:txBody>
          <a:bodyPr vert="horz" lIns="91440" tIns="45720" rIns="91440" bIns="45720" rtlCol="0" anchor="t">
            <a:noAutofit/>
          </a:bodyPr>
          <a:lstStyle/>
          <a:p>
            <a:pPr marL="0" indent="0">
              <a:buNone/>
            </a:pPr>
            <a:r>
              <a:rPr lang="en-US" sz="1500" dirty="0">
                <a:latin typeface="Calibri"/>
                <a:ea typeface="Calibri"/>
                <a:cs typeface="Calibri"/>
              </a:rPr>
              <a:t>Automation and artificial intelligence - commonly identified as AI, has transformed operations through the means of self service kiosks, made digital ordering systems. While this no doubt improves efficiency, it also raises quite a concern regarding:</a:t>
            </a:r>
          </a:p>
          <a:p>
            <a:pPr marL="171450" indent="-171450"/>
            <a:r>
              <a:rPr lang="en-US" sz="1500">
                <a:latin typeface="Calibri"/>
                <a:ea typeface="Calibri"/>
                <a:cs typeface="Calibri"/>
              </a:rPr>
              <a:t>Job displacement </a:t>
            </a:r>
            <a:endParaRPr lang="en-US" sz="1500" dirty="0">
              <a:latin typeface="Calibri"/>
              <a:ea typeface="Calibri"/>
              <a:cs typeface="Calibri"/>
            </a:endParaRPr>
          </a:p>
          <a:p>
            <a:pPr marL="171450" indent="-171450"/>
            <a:r>
              <a:rPr lang="en-US" sz="1500">
                <a:latin typeface="Calibri"/>
                <a:ea typeface="Calibri"/>
                <a:cs typeface="Calibri"/>
              </a:rPr>
              <a:t>Deskilling of roles </a:t>
            </a:r>
            <a:endParaRPr lang="en-US" sz="1500" dirty="0">
              <a:latin typeface="Calibri"/>
              <a:ea typeface="Calibri"/>
              <a:cs typeface="Calibri"/>
            </a:endParaRPr>
          </a:p>
          <a:p>
            <a:pPr marL="171450" indent="-171450"/>
            <a:r>
              <a:rPr lang="en-US" sz="1500">
                <a:latin typeface="Calibri"/>
                <a:ea typeface="Calibri"/>
                <a:cs typeface="Calibri"/>
              </a:rPr>
              <a:t>Reduction in human interaction </a:t>
            </a:r>
            <a:endParaRPr lang="en-US" sz="1500" dirty="0">
              <a:latin typeface="Calibri"/>
              <a:ea typeface="Calibri"/>
              <a:cs typeface="Calibri"/>
            </a:endParaRPr>
          </a:p>
          <a:p>
            <a:pPr marL="0" indent="0">
              <a:buNone/>
            </a:pPr>
            <a:r>
              <a:rPr lang="en-US" sz="1500">
                <a:latin typeface="Calibri"/>
                <a:ea typeface="Calibri"/>
                <a:cs typeface="Calibri"/>
              </a:rPr>
              <a:t>(Gibson, 2024)</a:t>
            </a:r>
            <a:endParaRPr lang="en-US" sz="1500" dirty="0">
              <a:latin typeface="Calibri"/>
              <a:ea typeface="Calibri"/>
              <a:cs typeface="Calibri"/>
            </a:endParaRPr>
          </a:p>
          <a:p>
            <a:pPr marL="0" indent="0">
              <a:buNone/>
            </a:pPr>
            <a:r>
              <a:rPr lang="en-US" sz="1500" dirty="0">
                <a:latin typeface="Calibri"/>
                <a:ea typeface="Calibri"/>
                <a:cs typeface="Calibri"/>
              </a:rPr>
              <a:t>This creates a paradox suggesting that technology improves productivity but also undermine employee engagement, which plays a crucial role regarding </a:t>
            </a:r>
            <a:r>
              <a:rPr lang="en-US" sz="1500">
                <a:latin typeface="Calibri"/>
                <a:ea typeface="Calibri"/>
                <a:cs typeface="Calibri"/>
              </a:rPr>
              <a:t>retention (Shaw, 2020). </a:t>
            </a:r>
            <a:endParaRPr lang="en-US" sz="1500"/>
          </a:p>
        </p:txBody>
      </p:sp>
    </p:spTree>
    <p:extLst>
      <p:ext uri="{BB962C8B-B14F-4D97-AF65-F5344CB8AC3E}">
        <p14:creationId xmlns:p14="http://schemas.microsoft.com/office/powerpoint/2010/main" val="3652126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Order McDonald's® East London Menu Delivery Online | Buffalo City ...">
            <a:extLst>
              <a:ext uri="{FF2B5EF4-FFF2-40B4-BE49-F238E27FC236}">
                <a16:creationId xmlns:a16="http://schemas.microsoft.com/office/drawing/2014/main" id="{7F41170B-D556-0EB9-3BDC-4673BEF7892A}"/>
              </a:ext>
            </a:extLst>
          </p:cNvPr>
          <p:cNvPicPr>
            <a:picLocks noChangeAspect="1"/>
          </p:cNvPicPr>
          <p:nvPr/>
        </p:nvPicPr>
        <p:blipFill>
          <a:blip r:embed="rId2"/>
          <a:srcRect t="25919" b="3769"/>
          <a:stretch>
            <a:fillRect/>
          </a:stretch>
        </p:blipFill>
        <p:spPr>
          <a:xfrm>
            <a:off x="20" y="10"/>
            <a:ext cx="12191980" cy="6857990"/>
          </a:xfrm>
          <a:prstGeom prst="rect">
            <a:avLst/>
          </a:prstGeom>
        </p:spPr>
      </p:pic>
      <p:sp useBgFill="1">
        <p:nvSpPr>
          <p:cNvPr id="17"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C70982-728D-76E8-4EAD-04F80354EEC2}"/>
              </a:ext>
            </a:extLst>
          </p:cNvPr>
          <p:cNvSpPr>
            <a:spLocks noGrp="1"/>
          </p:cNvSpPr>
          <p:nvPr>
            <p:ph type="title"/>
          </p:nvPr>
        </p:nvSpPr>
        <p:spPr>
          <a:xfrm>
            <a:off x="843645" y="980368"/>
            <a:ext cx="3666744" cy="1106424"/>
          </a:xfrm>
        </p:spPr>
        <p:txBody>
          <a:bodyPr>
            <a:normAutofit/>
          </a:bodyPr>
          <a:lstStyle/>
          <a:p>
            <a:r>
              <a:rPr lang="en-US" sz="2600" u="sng"/>
              <a:t>McDonalds legal factor</a:t>
            </a:r>
          </a:p>
        </p:txBody>
      </p:sp>
      <p:sp>
        <p:nvSpPr>
          <p:cNvPr id="19"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ontent Placeholder 11">
            <a:extLst>
              <a:ext uri="{FF2B5EF4-FFF2-40B4-BE49-F238E27FC236}">
                <a16:creationId xmlns:a16="http://schemas.microsoft.com/office/drawing/2014/main" id="{B7B16A1C-1142-2FDC-0A88-6D6EE99017EC}"/>
              </a:ext>
            </a:extLst>
          </p:cNvPr>
          <p:cNvSpPr>
            <a:spLocks noGrp="1"/>
          </p:cNvSpPr>
          <p:nvPr>
            <p:ph idx="1"/>
          </p:nvPr>
        </p:nvSpPr>
        <p:spPr>
          <a:xfrm>
            <a:off x="843645" y="2354199"/>
            <a:ext cx="3666744" cy="3461331"/>
          </a:xfrm>
        </p:spPr>
        <p:txBody>
          <a:bodyPr vert="horz" lIns="91440" tIns="45720" rIns="91440" bIns="45720" rtlCol="0" anchor="t">
            <a:normAutofit/>
          </a:bodyPr>
          <a:lstStyle/>
          <a:p>
            <a:pPr marL="0" indent="0">
              <a:buNone/>
            </a:pPr>
            <a:r>
              <a:rPr lang="en-US" sz="1500" dirty="0">
                <a:latin typeface="Calibri"/>
                <a:ea typeface="Calibri"/>
                <a:cs typeface="Calibri"/>
              </a:rPr>
              <a:t>Stricter labor laws and post-Covid health regulations increases operational complexity, whilst compliance is completely necessary, it can also lead to more rigid management structures and potentially limiting </a:t>
            </a:r>
            <a:r>
              <a:rPr lang="en-US" sz="1500">
                <a:latin typeface="Calibri"/>
                <a:ea typeface="Calibri"/>
                <a:cs typeface="Calibri"/>
              </a:rPr>
              <a:t>flexibility for employees (Dudovskiy, 2016). </a:t>
            </a:r>
            <a:endParaRPr lang="en-US" sz="1500">
              <a:latin typeface="Neue Haas Grotesk Text Pro"/>
              <a:ea typeface="Calibri"/>
              <a:cs typeface="Calibri"/>
            </a:endParaRPr>
          </a:p>
          <a:p>
            <a:pPr marL="0" indent="0">
              <a:buNone/>
            </a:pPr>
            <a:endParaRPr lang="en-US" sz="1200" dirty="0">
              <a:latin typeface="Calibri"/>
              <a:ea typeface="Calibri"/>
              <a:cs typeface="Calibri"/>
            </a:endParaRPr>
          </a:p>
          <a:p>
            <a:pPr marL="0" indent="0">
              <a:buNone/>
            </a:pPr>
            <a:r>
              <a:rPr lang="en-US" sz="1200">
                <a:latin typeface="Calibri"/>
                <a:ea typeface="Calibri"/>
                <a:cs typeface="Calibri"/>
              </a:rPr>
              <a:t>(and more information)</a:t>
            </a:r>
            <a:endParaRPr lang="en-US" sz="1200" dirty="0">
              <a:latin typeface="Calibri"/>
              <a:ea typeface="Calibri"/>
              <a:cs typeface="Calibri"/>
            </a:endParaRPr>
          </a:p>
        </p:txBody>
      </p:sp>
    </p:spTree>
    <p:extLst>
      <p:ext uri="{BB962C8B-B14F-4D97-AF65-F5344CB8AC3E}">
        <p14:creationId xmlns:p14="http://schemas.microsoft.com/office/powerpoint/2010/main" val="4150251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Content Placeholder 16" descr="McDonald’s Australia brings back the McFeast for limited time | The ...">
            <a:extLst>
              <a:ext uri="{FF2B5EF4-FFF2-40B4-BE49-F238E27FC236}">
                <a16:creationId xmlns:a16="http://schemas.microsoft.com/office/drawing/2014/main" id="{5699F53E-3254-23E1-18B7-F3287B180FCE}"/>
              </a:ext>
            </a:extLst>
          </p:cNvPr>
          <p:cNvPicPr>
            <a:picLocks noChangeAspect="1"/>
          </p:cNvPicPr>
          <p:nvPr/>
        </p:nvPicPr>
        <p:blipFill>
          <a:blip r:embed="rId2"/>
          <a:srcRect/>
          <a:stretch>
            <a:fillRect/>
          </a:stretch>
        </p:blipFill>
        <p:spPr>
          <a:xfrm>
            <a:off x="20" y="10"/>
            <a:ext cx="12191980" cy="6857990"/>
          </a:xfrm>
          <a:prstGeom prst="rect">
            <a:avLst/>
          </a:prstGeom>
        </p:spPr>
      </p:pic>
      <p:sp useBgFill="1">
        <p:nvSpPr>
          <p:cNvPr id="26"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2ABE84-53EF-BACF-5DD3-C90D4CEB02A2}"/>
              </a:ext>
            </a:extLst>
          </p:cNvPr>
          <p:cNvSpPr>
            <a:spLocks noGrp="1"/>
          </p:cNvSpPr>
          <p:nvPr>
            <p:ph type="title"/>
          </p:nvPr>
        </p:nvSpPr>
        <p:spPr>
          <a:xfrm>
            <a:off x="7673449" y="980368"/>
            <a:ext cx="3666744" cy="1106424"/>
          </a:xfrm>
        </p:spPr>
        <p:txBody>
          <a:bodyPr>
            <a:normAutofit/>
          </a:bodyPr>
          <a:lstStyle/>
          <a:p>
            <a:r>
              <a:rPr lang="en-US" sz="2600" u="sng"/>
              <a:t>McDonalds environmental sector</a:t>
            </a:r>
          </a:p>
        </p:txBody>
      </p:sp>
      <p:sp>
        <p:nvSpPr>
          <p:cNvPr id="28"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0">
            <a:extLst>
              <a:ext uri="{FF2B5EF4-FFF2-40B4-BE49-F238E27FC236}">
                <a16:creationId xmlns:a16="http://schemas.microsoft.com/office/drawing/2014/main" id="{3B700530-FA17-1D5D-5860-5AC6376FE3F0}"/>
              </a:ext>
            </a:extLst>
          </p:cNvPr>
          <p:cNvSpPr>
            <a:spLocks noGrp="1"/>
          </p:cNvSpPr>
          <p:nvPr>
            <p:ph idx="1"/>
          </p:nvPr>
        </p:nvSpPr>
        <p:spPr>
          <a:xfrm>
            <a:off x="7673449" y="2354199"/>
            <a:ext cx="3666744" cy="3461331"/>
          </a:xfrm>
        </p:spPr>
        <p:txBody>
          <a:bodyPr vert="horz" lIns="91440" tIns="45720" rIns="91440" bIns="45720" rtlCol="0" anchor="t">
            <a:normAutofit/>
          </a:bodyPr>
          <a:lstStyle/>
          <a:p>
            <a:pPr marL="0" indent="0">
              <a:buNone/>
            </a:pPr>
            <a:r>
              <a:rPr lang="en-US" sz="1200" dirty="0">
                <a:latin typeface="Calibri"/>
                <a:ea typeface="Calibri"/>
                <a:cs typeface="Calibri"/>
              </a:rPr>
              <a:t>Sustainability ius becoming increasingly important to employees. </a:t>
            </a:r>
            <a:r>
              <a:rPr lang="en-US" sz="1200" dirty="0" err="1">
                <a:latin typeface="Calibri"/>
                <a:ea typeface="Calibri"/>
                <a:cs typeface="Calibri"/>
              </a:rPr>
              <a:t>Organisations</a:t>
            </a:r>
            <a:r>
              <a:rPr lang="en-US" sz="1200" dirty="0">
                <a:latin typeface="Calibri"/>
                <a:ea typeface="Calibri"/>
                <a:cs typeface="Calibri"/>
              </a:rPr>
              <a:t> that fail to comply with ethical and environmental values risks losing hard working employees, especially those within the younger generation such as generation Z (Review, 2024).</a:t>
            </a:r>
          </a:p>
          <a:p>
            <a:pPr marL="0" indent="0">
              <a:buNone/>
            </a:pPr>
            <a:endParaRPr lang="en-US" sz="1200" dirty="0">
              <a:latin typeface="Calibri"/>
              <a:ea typeface="Calibri"/>
              <a:cs typeface="Calibri"/>
            </a:endParaRPr>
          </a:p>
          <a:p>
            <a:pPr marL="0" indent="0">
              <a:buNone/>
            </a:pPr>
            <a:r>
              <a:rPr lang="en-US" sz="1200">
                <a:latin typeface="Calibri"/>
                <a:ea typeface="Calibri"/>
                <a:cs typeface="Calibri"/>
              </a:rPr>
              <a:t>(elaborate a bit more)</a:t>
            </a:r>
            <a:endParaRPr lang="en-US" sz="1200" dirty="0">
              <a:latin typeface="Calibri"/>
              <a:ea typeface="Calibri"/>
              <a:cs typeface="Calibri"/>
            </a:endParaRPr>
          </a:p>
        </p:txBody>
      </p:sp>
    </p:spTree>
    <p:extLst>
      <p:ext uri="{BB962C8B-B14F-4D97-AF65-F5344CB8AC3E}">
        <p14:creationId xmlns:p14="http://schemas.microsoft.com/office/powerpoint/2010/main" val="2923815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AF58DD-CAF2-5298-8B32-DA6A0895E82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4547A10-D77F-CF73-C3CB-603677E24411}"/>
              </a:ext>
            </a:extLst>
          </p:cNvPr>
          <p:cNvPicPr>
            <a:picLocks noChangeAspect="1"/>
          </p:cNvPicPr>
          <p:nvPr/>
        </p:nvPicPr>
        <p:blipFill>
          <a:blip r:embed="rId2"/>
          <a:srcRect l="3111" r="1" b="1"/>
          <a:stretch>
            <a:fillRect/>
          </a:stretch>
        </p:blipFill>
        <p:spPr>
          <a:xfrm>
            <a:off x="-3047" y="10"/>
            <a:ext cx="12191999" cy="6857990"/>
          </a:xfrm>
          <a:prstGeom prst="rect">
            <a:avLst/>
          </a:prstGeom>
        </p:spPr>
      </p:pic>
      <p:sp>
        <p:nvSpPr>
          <p:cNvPr id="29" name="Rectangle 2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ACC6D-DDF8-70A9-9C83-D5FDD18ECB53}"/>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ormAutofit/>
          </a:bodyPr>
          <a:lstStyle/>
          <a:p>
            <a:pPr algn="ctr"/>
            <a:r>
              <a:rPr lang="en-US" sz="3600" u="sng">
                <a:solidFill>
                  <a:schemeClr val="bg1"/>
                </a:solidFill>
              </a:rPr>
              <a:t>SWOT Analysis</a:t>
            </a:r>
          </a:p>
        </p:txBody>
      </p:sp>
      <p:sp>
        <p:nvSpPr>
          <p:cNvPr id="3" name="Subtitle 2">
            <a:extLst>
              <a:ext uri="{FF2B5EF4-FFF2-40B4-BE49-F238E27FC236}">
                <a16:creationId xmlns:a16="http://schemas.microsoft.com/office/drawing/2014/main" id="{0E4B8861-4720-9189-6CDD-AFF681F1F104}"/>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rmAutofit/>
          </a:bodyPr>
          <a:lstStyle/>
          <a:p>
            <a:pPr algn="ctr"/>
            <a:r>
              <a:rPr lang="en-US" sz="1800">
                <a:solidFill>
                  <a:schemeClr val="bg1"/>
                </a:solidFill>
              </a:rPr>
              <a:t> </a:t>
            </a:r>
          </a:p>
        </p:txBody>
      </p:sp>
      <p:cxnSp>
        <p:nvCxnSpPr>
          <p:cNvPr id="31" name="Straight Connector 3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 name="Sun 5">
            <a:extLst>
              <a:ext uri="{FF2B5EF4-FFF2-40B4-BE49-F238E27FC236}">
                <a16:creationId xmlns:a16="http://schemas.microsoft.com/office/drawing/2014/main" id="{F1980D23-C3B9-A508-A099-3BD504C15A30}"/>
              </a:ext>
            </a:extLst>
          </p:cNvPr>
          <p:cNvSpPr/>
          <p:nvPr/>
        </p:nvSpPr>
        <p:spPr>
          <a:xfrm>
            <a:off x="10397289" y="240631"/>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5710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76200" sx="102000" sy="102000" algn="ct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3 Easy Steps to Create a SWOT Analysis - BNI">
            <a:extLst>
              <a:ext uri="{FF2B5EF4-FFF2-40B4-BE49-F238E27FC236}">
                <a16:creationId xmlns:a16="http://schemas.microsoft.com/office/drawing/2014/main" id="{7AC76214-28F9-1473-9CAD-4088E95E7776}"/>
              </a:ext>
            </a:extLst>
          </p:cNvPr>
          <p:cNvPicPr>
            <a:picLocks noGrp="1" noChangeAspect="1"/>
          </p:cNvPicPr>
          <p:nvPr>
            <p:ph idx="1"/>
          </p:nvPr>
        </p:nvPicPr>
        <p:blipFill>
          <a:blip r:embed="rId2"/>
          <a:srcRect r="1" b="8222"/>
          <a:stretch>
            <a:fillRect/>
          </a:stretch>
        </p:blipFill>
        <p:spPr>
          <a:xfrm>
            <a:off x="1114426" y="10"/>
            <a:ext cx="9963149"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
        <p:nvSpPr>
          <p:cNvPr id="2" name="TextBox 1">
            <a:extLst>
              <a:ext uri="{FF2B5EF4-FFF2-40B4-BE49-F238E27FC236}">
                <a16:creationId xmlns:a16="http://schemas.microsoft.com/office/drawing/2014/main" id="{F78C34B1-C875-831D-D8C8-3C5D064DAF31}"/>
              </a:ext>
            </a:extLst>
          </p:cNvPr>
          <p:cNvSpPr txBox="1"/>
          <p:nvPr/>
        </p:nvSpPr>
        <p:spPr>
          <a:xfrm>
            <a:off x="10507578" y="6537157"/>
            <a:ext cx="1684421"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(Jane, 2024)</a:t>
            </a:r>
            <a:endParaRPr lang="en-US" sz="1500"/>
          </a:p>
        </p:txBody>
      </p:sp>
      <p:sp>
        <p:nvSpPr>
          <p:cNvPr id="5" name="Sun 4">
            <a:extLst>
              <a:ext uri="{FF2B5EF4-FFF2-40B4-BE49-F238E27FC236}">
                <a16:creationId xmlns:a16="http://schemas.microsoft.com/office/drawing/2014/main" id="{2B0D8199-6F91-34A4-5F25-63815567507C}"/>
              </a:ext>
            </a:extLst>
          </p:cNvPr>
          <p:cNvSpPr/>
          <p:nvPr/>
        </p:nvSpPr>
        <p:spPr>
          <a:xfrm>
            <a:off x="10397289" y="240631"/>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2703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3B7588-C777-C4D8-F872-7B2DCB330CC7}"/>
              </a:ext>
            </a:extLst>
          </p:cNvPr>
          <p:cNvSpPr>
            <a:spLocks noGrp="1"/>
          </p:cNvSpPr>
          <p:nvPr>
            <p:ph type="title"/>
          </p:nvPr>
        </p:nvSpPr>
        <p:spPr>
          <a:xfrm>
            <a:off x="371094" y="1161288"/>
            <a:ext cx="3438144" cy="1124712"/>
          </a:xfrm>
        </p:spPr>
        <p:txBody>
          <a:bodyPr anchor="b">
            <a:normAutofit/>
          </a:bodyPr>
          <a:lstStyle/>
          <a:p>
            <a:r>
              <a:rPr lang="en-US" sz="2800"/>
              <a:t>S-W-O-T Analysis</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DCF8C1-2A56-92F9-439B-DC70613B30C2}"/>
              </a:ext>
            </a:extLst>
          </p:cNvPr>
          <p:cNvSpPr>
            <a:spLocks noGrp="1"/>
          </p:cNvSpPr>
          <p:nvPr>
            <p:ph idx="1"/>
          </p:nvPr>
        </p:nvSpPr>
        <p:spPr>
          <a:xfrm>
            <a:off x="431251" y="2718054"/>
            <a:ext cx="3789827" cy="3207258"/>
          </a:xfrm>
        </p:spPr>
        <p:txBody>
          <a:bodyPr vert="horz" lIns="91440" tIns="45720" rIns="91440" bIns="45720" rtlCol="0" anchor="t">
            <a:normAutofit fontScale="92500"/>
          </a:bodyPr>
          <a:lstStyle/>
          <a:p>
            <a:pPr marL="0" indent="0">
              <a:lnSpc>
                <a:spcPct val="100000"/>
              </a:lnSpc>
              <a:buNone/>
            </a:pPr>
            <a:r>
              <a:rPr lang="en-US" sz="1400" dirty="0">
                <a:latin typeface="Calibri"/>
                <a:ea typeface="Calibri"/>
                <a:cs typeface="Calibri"/>
              </a:rPr>
              <a:t>Mc Donalds was founded in the year of 1940 by two </a:t>
            </a:r>
            <a:r>
              <a:rPr lang="en-US" sz="1400">
                <a:latin typeface="Calibri"/>
                <a:ea typeface="Calibri"/>
                <a:cs typeface="Calibri"/>
              </a:rPr>
              <a:t>individuals known as Richard, and his partner </a:t>
            </a:r>
            <a:r>
              <a:rPr lang="en-US" sz="1400" dirty="0">
                <a:latin typeface="Calibri"/>
                <a:ea typeface="Calibri"/>
                <a:cs typeface="Calibri"/>
              </a:rPr>
              <a:t>Maurice, opening their first establishment in San Bernardino, California </a:t>
            </a:r>
            <a:r>
              <a:rPr lang="en-US" sz="1300" dirty="0">
                <a:latin typeface="Calibri"/>
                <a:ea typeface="Calibri"/>
                <a:cs typeface="Calibri"/>
              </a:rPr>
              <a:t>(The Strategy Story , 2023)</a:t>
            </a:r>
            <a:r>
              <a:rPr lang="en-US" sz="1400" dirty="0">
                <a:latin typeface="Calibri"/>
                <a:ea typeface="Calibri"/>
                <a:cs typeface="Calibri"/>
              </a:rPr>
              <a:t>. </a:t>
            </a:r>
          </a:p>
          <a:p>
            <a:pPr marL="0" indent="0">
              <a:lnSpc>
                <a:spcPct val="100000"/>
              </a:lnSpc>
              <a:buNone/>
            </a:pPr>
            <a:r>
              <a:rPr lang="en-US" sz="1400">
                <a:latin typeface="Calibri"/>
                <a:ea typeface="Calibri"/>
                <a:cs typeface="Calibri"/>
              </a:rPr>
              <a:t>According to research, (Jurevicius, 2025) states that a "S-W-O-T Analysis is used to identify businesses key strengths, weaknesses, as well as opportunities and threats that can affect the company".  </a:t>
            </a:r>
            <a:endParaRPr lang="en-US" sz="1400"/>
          </a:p>
          <a:p>
            <a:pPr marL="0" indent="0">
              <a:lnSpc>
                <a:spcPct val="100000"/>
              </a:lnSpc>
              <a:buNone/>
            </a:pPr>
            <a:r>
              <a:rPr lang="en-US" sz="1400" dirty="0">
                <a:latin typeface="Calibri"/>
                <a:ea typeface="Calibri"/>
                <a:cs typeface="Calibri"/>
              </a:rPr>
              <a:t>Mc Donalds is an international establishment, located in over 100 countries, the establishment is  present in every continent. with that being said research states that McDonalds largest stock marketing capitalization being in the United States of America, Japan as well as Germany (Pereira, 2023). </a:t>
            </a:r>
          </a:p>
          <a:p>
            <a:pPr marL="0" indent="0">
              <a:lnSpc>
                <a:spcPct val="100000"/>
              </a:lnSpc>
              <a:buNone/>
            </a:pPr>
            <a:endParaRPr lang="en-US" sz="1400" dirty="0">
              <a:latin typeface="Calibri"/>
              <a:ea typeface="Calibri"/>
              <a:cs typeface="Calibri"/>
            </a:endParaRPr>
          </a:p>
        </p:txBody>
      </p:sp>
      <p:pic>
        <p:nvPicPr>
          <p:cNvPr id="4" name="Picture 3" descr="Image result for whos maccies top market countries">
            <a:extLst>
              <a:ext uri="{FF2B5EF4-FFF2-40B4-BE49-F238E27FC236}">
                <a16:creationId xmlns:a16="http://schemas.microsoft.com/office/drawing/2014/main" id="{0313C6CD-6B81-BD9D-E495-9D622506F8F5}"/>
              </a:ext>
            </a:extLst>
          </p:cNvPr>
          <p:cNvPicPr>
            <a:picLocks noChangeAspect="1"/>
          </p:cNvPicPr>
          <p:nvPr/>
        </p:nvPicPr>
        <p:blipFill>
          <a:blip r:embed="rId2"/>
          <a:stretch>
            <a:fillRect/>
          </a:stretch>
        </p:blipFill>
        <p:spPr>
          <a:xfrm>
            <a:off x="4898967" y="1266629"/>
            <a:ext cx="6921940" cy="4433982"/>
          </a:xfrm>
          <a:prstGeom prst="rect">
            <a:avLst/>
          </a:prstGeom>
        </p:spPr>
      </p:pic>
      <p:sp>
        <p:nvSpPr>
          <p:cNvPr id="6" name="Sun 5">
            <a:extLst>
              <a:ext uri="{FF2B5EF4-FFF2-40B4-BE49-F238E27FC236}">
                <a16:creationId xmlns:a16="http://schemas.microsoft.com/office/drawing/2014/main" id="{AEFB90B7-70C1-9DB2-6EC0-7C11B5D65FD3}"/>
              </a:ext>
            </a:extLst>
          </p:cNvPr>
          <p:cNvSpPr/>
          <p:nvPr/>
        </p:nvSpPr>
        <p:spPr>
          <a:xfrm>
            <a:off x="10266947" y="-40106"/>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412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7326B2-E284-C42E-AA9C-C561B9BEE1CF}"/>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SWOT  </a:t>
            </a:r>
            <a:r>
              <a:rPr lang="en-US"/>
              <a:t>analysis</a:t>
            </a:r>
          </a:p>
        </p:txBody>
      </p:sp>
      <p:sp>
        <p:nvSpPr>
          <p:cNvPr id="17" name="Rectangle: Rounded Corners 16">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aphicFrame>
        <p:nvGraphicFramePr>
          <p:cNvPr id="4" name="Content Placeholder 3">
            <a:extLst>
              <a:ext uri="{FF2B5EF4-FFF2-40B4-BE49-F238E27FC236}">
                <a16:creationId xmlns:a16="http://schemas.microsoft.com/office/drawing/2014/main" id="{9ACFA96C-8854-91B8-9F32-3D21BCAD7599}"/>
              </a:ext>
            </a:extLst>
          </p:cNvPr>
          <p:cNvGraphicFramePr>
            <a:graphicFrameLocks noGrp="1"/>
          </p:cNvGraphicFramePr>
          <p:nvPr>
            <p:ph idx="1"/>
            <p:extLst>
              <p:ext uri="{D42A27DB-BD31-4B8C-83A1-F6EECF244321}">
                <p14:modId xmlns:p14="http://schemas.microsoft.com/office/powerpoint/2010/main" val="884265955"/>
              </p:ext>
            </p:extLst>
          </p:nvPr>
        </p:nvGraphicFramePr>
        <p:xfrm>
          <a:off x="512316" y="2139484"/>
          <a:ext cx="11167369" cy="4096514"/>
        </p:xfrm>
        <a:graphic>
          <a:graphicData uri="http://schemas.openxmlformats.org/drawingml/2006/table">
            <a:tbl>
              <a:tblPr firstRow="1" bandRow="1">
                <a:noFill/>
                <a:tableStyleId>{5C22544A-7EE6-4342-B048-85BDC9FD1C3A}</a:tableStyleId>
              </a:tblPr>
              <a:tblGrid>
                <a:gridCol w="5547822">
                  <a:extLst>
                    <a:ext uri="{9D8B030D-6E8A-4147-A177-3AD203B41FA5}">
                      <a16:colId xmlns:a16="http://schemas.microsoft.com/office/drawing/2014/main" val="210231591"/>
                    </a:ext>
                  </a:extLst>
                </a:gridCol>
                <a:gridCol w="5619547">
                  <a:extLst>
                    <a:ext uri="{9D8B030D-6E8A-4147-A177-3AD203B41FA5}">
                      <a16:colId xmlns:a16="http://schemas.microsoft.com/office/drawing/2014/main" val="1467596499"/>
                    </a:ext>
                  </a:extLst>
                </a:gridCol>
              </a:tblGrid>
              <a:tr h="348640">
                <a:tc>
                  <a:txBody>
                    <a:bodyPr/>
                    <a:lstStyle/>
                    <a:p>
                      <a:r>
                        <a:rPr lang="en-US" sz="1000" b="1" cap="all" spc="60">
                          <a:solidFill>
                            <a:schemeClr val="tx1"/>
                          </a:solidFill>
                          <a:latin typeface="Calibri"/>
                          <a:ea typeface="Calibri"/>
                          <a:cs typeface="Calibri"/>
                        </a:rPr>
                        <a:t>strengths</a:t>
                      </a:r>
                    </a:p>
                  </a:txBody>
                  <a:tcPr marL="79236" marR="79236" marT="79236" marB="79236" anchor="b">
                    <a:lnL w="12700" cmpd="sng">
                      <a:noFill/>
                    </a:lnL>
                    <a:lnR w="12700" cmpd="sng">
                      <a:noFill/>
                    </a:lnR>
                    <a:lnT w="12700" cmpd="sng">
                      <a:noFill/>
                    </a:lnT>
                    <a:lnB w="38100" cmpd="sng">
                      <a:noFill/>
                    </a:lnB>
                    <a:noFill/>
                  </a:tcPr>
                </a:tc>
                <a:tc>
                  <a:txBody>
                    <a:bodyPr/>
                    <a:lstStyle/>
                    <a:p>
                      <a:r>
                        <a:rPr lang="en-US" sz="1000" b="1" cap="all" spc="60">
                          <a:solidFill>
                            <a:schemeClr val="tx1"/>
                          </a:solidFill>
                          <a:latin typeface="Calibri"/>
                          <a:ea typeface="Calibri"/>
                          <a:cs typeface="Calibri"/>
                        </a:rPr>
                        <a:t>Weaknesses </a:t>
                      </a:r>
                    </a:p>
                  </a:txBody>
                  <a:tcPr marL="79236" marR="79236" marT="79236" marB="79236" anchor="b">
                    <a:lnL w="12700" cmpd="sng">
                      <a:noFill/>
                    </a:lnL>
                    <a:lnR w="12700" cmpd="sng">
                      <a:noFill/>
                    </a:lnR>
                    <a:lnT w="12700" cmpd="sng">
                      <a:noFill/>
                    </a:lnT>
                    <a:lnB w="38100" cmpd="sng">
                      <a:noFill/>
                    </a:lnB>
                    <a:noFill/>
                  </a:tcPr>
                </a:tc>
                <a:extLst>
                  <a:ext uri="{0D108BD9-81ED-4DB2-BD59-A6C34878D82A}">
                    <a16:rowId xmlns:a16="http://schemas.microsoft.com/office/drawing/2014/main" val="22566694"/>
                  </a:ext>
                </a:extLst>
              </a:tr>
              <a:tr h="1777533">
                <a:tc>
                  <a:txBody>
                    <a:bodyPr/>
                    <a:lstStyle/>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Strong brand recognition attracts applicants</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Established training systems provide structure</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Opportunities for internal promotion</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These strengths can be overstated. For example, training programs may be focusing more on operational efficiency than employee development (Granta, 2023)</a:t>
                      </a:r>
                    </a:p>
                    <a:p>
                      <a:pPr marL="0" marR="0" lvl="0" indent="0" algn="l">
                        <a:lnSpc>
                          <a:spcPct val="90000"/>
                        </a:lnSpc>
                        <a:spcBef>
                          <a:spcPct val="0"/>
                        </a:spcBef>
                        <a:spcAft>
                          <a:spcPct val="35000"/>
                        </a:spcAft>
                        <a:buClr>
                          <a:srgbClr val="000000"/>
                        </a:buClr>
                        <a:buFont typeface="Arial"/>
                        <a:buChar char="•"/>
                      </a:pPr>
                      <a:endParaRPr lang="en-US" sz="1400" b="0" i="0" u="none" strike="noStrike" cap="none" spc="0" noProof="0">
                        <a:solidFill>
                          <a:schemeClr val="tx1"/>
                        </a:solidFill>
                        <a:latin typeface="Calibri"/>
                        <a:ea typeface="Calibri"/>
                        <a:cs typeface="Calibri"/>
                      </a:endParaRPr>
                    </a:p>
                  </a:txBody>
                  <a:tcPr marL="79236" marR="79236" marT="39618" marB="79236">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High turnover rates</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dirty="0">
                          <a:solidFill>
                            <a:schemeClr val="tx1"/>
                          </a:solidFill>
                          <a:latin typeface="Calibri"/>
                          <a:ea typeface="Calibri"/>
                          <a:cs typeface="Calibri"/>
                        </a:rPr>
                        <a:t>Perception of low skilled, low valued work</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Limited employee voice </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These weaknesses highlight systematic HR issues rather than temporary challenges</a:t>
                      </a:r>
                    </a:p>
                    <a:p>
                      <a:pPr lvl="0">
                        <a:buNone/>
                      </a:pPr>
                      <a:endParaRPr lang="en-US" sz="1400" cap="none" spc="0">
                        <a:solidFill>
                          <a:schemeClr val="tx1"/>
                        </a:solidFill>
                        <a:latin typeface="Calibri"/>
                        <a:ea typeface="Calibri"/>
                        <a:cs typeface="Calibri"/>
                      </a:endParaRPr>
                    </a:p>
                  </a:txBody>
                  <a:tcPr marL="79236" marR="79236" marT="39618" marB="79236">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673161590"/>
                  </a:ext>
                </a:extLst>
              </a:tr>
              <a:tr h="361846">
                <a:tc>
                  <a:txBody>
                    <a:bodyPr/>
                    <a:lstStyle/>
                    <a:p>
                      <a:pPr marL="0" lvl="0" indent="0" algn="l">
                        <a:lnSpc>
                          <a:spcPct val="90000"/>
                        </a:lnSpc>
                        <a:spcBef>
                          <a:spcPct val="0"/>
                        </a:spcBef>
                        <a:spcAft>
                          <a:spcPct val="35000"/>
                        </a:spcAft>
                        <a:buNone/>
                      </a:pPr>
                      <a:r>
                        <a:rPr lang="en-US" sz="1400" b="1" i="0" u="none" strike="noStrike" cap="none" spc="0" noProof="0">
                          <a:solidFill>
                            <a:schemeClr val="tx1"/>
                          </a:solidFill>
                          <a:latin typeface="Calibri"/>
                          <a:ea typeface="Calibri"/>
                          <a:cs typeface="Calibri"/>
                        </a:rPr>
                        <a:t>Opportunities </a:t>
                      </a:r>
                    </a:p>
                  </a:txBody>
                  <a:tcPr marL="79236" marR="79236" marT="39618" marB="7923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lvl="0">
                        <a:buNone/>
                      </a:pPr>
                      <a:r>
                        <a:rPr lang="en-US" sz="1400" b="1" cap="none" spc="0">
                          <a:solidFill>
                            <a:schemeClr val="tx1"/>
                          </a:solidFill>
                          <a:latin typeface="Calibri"/>
                          <a:ea typeface="Calibri"/>
                          <a:cs typeface="Calibri"/>
                        </a:rPr>
                        <a:t>threats</a:t>
                      </a:r>
                    </a:p>
                  </a:txBody>
                  <a:tcPr marL="79236" marR="79236" marT="39618" marB="7923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29097771"/>
                  </a:ext>
                </a:extLst>
              </a:tr>
              <a:tr h="1608495">
                <a:tc>
                  <a:txBody>
                    <a:bodyPr/>
                    <a:lstStyle/>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AI-driven training and scheduling </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Employer branding improvements</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Investment in employee experiences add some more information </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(Hitesh Bhasin, 2024) suggests Partnerships</a:t>
                      </a:r>
                      <a:r>
                        <a:rPr lang="en-US" sz="1400" b="0" i="0" u="none" strike="noStrike" cap="none" spc="0" noProof="0" dirty="0">
                          <a:solidFill>
                            <a:schemeClr val="tx1"/>
                          </a:solidFill>
                          <a:latin typeface="Calibri"/>
                          <a:ea typeface="Calibri"/>
                          <a:cs typeface="Calibri"/>
                        </a:rPr>
                        <a:t> and collaborations with </a:t>
                      </a:r>
                      <a:r>
                        <a:rPr lang="en-US" sz="1400" b="0" i="0" u="none" strike="noStrike" cap="none" spc="0" noProof="0">
                          <a:solidFill>
                            <a:schemeClr val="tx1"/>
                          </a:solidFill>
                          <a:latin typeface="Calibri"/>
                          <a:ea typeface="Calibri"/>
                          <a:cs typeface="Calibri"/>
                        </a:rPr>
                        <a:t>local chefs or local food brands, as it could enhance menu options/ </a:t>
                      </a:r>
                      <a:r>
                        <a:rPr lang="en-US" sz="1400" b="0" i="0" u="none" strike="noStrike" cap="none" spc="0" noProof="0" dirty="0">
                          <a:solidFill>
                            <a:schemeClr val="tx1"/>
                          </a:solidFill>
                          <a:latin typeface="Calibri"/>
                          <a:ea typeface="Calibri"/>
                          <a:cs typeface="Calibri"/>
                        </a:rPr>
                        <a:t>opportunities</a:t>
                      </a:r>
                      <a:endParaRPr lang="en-US" sz="1200" b="0" i="0" u="none" strike="noStrike" cap="none" spc="0" noProof="0" dirty="0">
                        <a:solidFill>
                          <a:schemeClr val="tx1"/>
                        </a:solidFill>
                        <a:latin typeface="Calibri"/>
                        <a:ea typeface="Calibri"/>
                        <a:cs typeface="Calibri"/>
                      </a:endParaRPr>
                    </a:p>
                  </a:txBody>
                  <a:tcPr marL="79236" marR="79236" marT="39618" marB="79236">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Labor shortages </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Increased competition for workers </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Economic instability</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These threats really enhance internal weaknesses, which makes effective HR strategies even more critical. </a:t>
                      </a:r>
                    </a:p>
                    <a:p>
                      <a:pPr lvl="0">
                        <a:buNone/>
                      </a:pPr>
                      <a:endParaRPr lang="en-US" sz="1400" cap="none" spc="0">
                        <a:solidFill>
                          <a:schemeClr val="tx1"/>
                        </a:solidFill>
                        <a:latin typeface="Calibri"/>
                        <a:ea typeface="Calibri"/>
                        <a:cs typeface="Calibri"/>
                      </a:endParaRPr>
                    </a:p>
                  </a:txBody>
                  <a:tcPr marL="79236" marR="79236" marT="39618" marB="79236">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093926572"/>
                  </a:ext>
                </a:extLst>
              </a:tr>
            </a:tbl>
          </a:graphicData>
        </a:graphic>
      </p:graphicFrame>
      <p:sp>
        <p:nvSpPr>
          <p:cNvPr id="7" name="Sun 6">
            <a:extLst>
              <a:ext uri="{FF2B5EF4-FFF2-40B4-BE49-F238E27FC236}">
                <a16:creationId xmlns:a16="http://schemas.microsoft.com/office/drawing/2014/main" id="{A182B31B-6EF1-5736-7043-EAA6F260CD65}"/>
              </a:ext>
            </a:extLst>
          </p:cNvPr>
          <p:cNvSpPr/>
          <p:nvPr/>
        </p:nvSpPr>
        <p:spPr>
          <a:xfrm>
            <a:off x="10397289" y="240631"/>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4100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3" name="Picture 2" descr="McDonald's Crisis Management and Business Continuity | Stable Diffusion ...">
            <a:extLst>
              <a:ext uri="{FF2B5EF4-FFF2-40B4-BE49-F238E27FC236}">
                <a16:creationId xmlns:a16="http://schemas.microsoft.com/office/drawing/2014/main" id="{04E8AF81-1406-A15B-8454-F6A1B62AB8F5}"/>
              </a:ext>
            </a:extLst>
          </p:cNvPr>
          <p:cNvPicPr>
            <a:picLocks noChangeAspect="1"/>
          </p:cNvPicPr>
          <p:nvPr/>
        </p:nvPicPr>
        <p:blipFill>
          <a:blip r:embed="rId2"/>
          <a:srcRect t="20749" b="23001"/>
          <a:stretch>
            <a:fillRect/>
          </a:stretch>
        </p:blipFill>
        <p:spPr>
          <a:xfrm>
            <a:off x="20" y="10"/>
            <a:ext cx="12191980" cy="6857990"/>
          </a:xfrm>
          <a:prstGeom prst="rect">
            <a:avLst/>
          </a:prstGeom>
        </p:spPr>
      </p:pic>
      <p:sp>
        <p:nvSpPr>
          <p:cNvPr id="51" name="Rectangle 5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308A9AFB-682B-DA31-9E1B-9201D51B211B}"/>
              </a:ext>
            </a:extLst>
          </p:cNvPr>
          <p:cNvSpPr>
            <a:spLocks noGrp="1"/>
          </p:cNvSpPr>
          <p:nvPr>
            <p:ph type="title"/>
          </p:nvPr>
        </p:nvSpPr>
        <p:spPr>
          <a:xfrm>
            <a:off x="439271" y="5915936"/>
            <a:ext cx="10562603" cy="727648"/>
          </a:xfrm>
          <a:ln>
            <a:noFill/>
          </a:ln>
        </p:spPr>
        <p:txBody>
          <a:bodyPr vert="horz" lIns="91440" tIns="45720" rIns="91440" bIns="45720" rtlCol="0" anchor="ctr">
            <a:noAutofit/>
          </a:bodyPr>
          <a:lstStyle/>
          <a:p>
            <a:r>
              <a:rPr lang="en-US" sz="3400" u="sng">
                <a:latin typeface="Calibri"/>
                <a:ea typeface="Calibri"/>
                <a:cs typeface="Calibri"/>
              </a:rPr>
              <a:t>Impact On HRM And Personnel Management</a:t>
            </a:r>
            <a:endParaRPr lang="en-US" sz="3400" b="0" u="sng">
              <a:latin typeface="Calibri"/>
              <a:ea typeface="Calibri"/>
              <a:cs typeface="Calibri"/>
            </a:endParaRPr>
          </a:p>
          <a:p>
            <a:endParaRPr lang="en-US" sz="2500" b="0"/>
          </a:p>
        </p:txBody>
      </p:sp>
      <p:sp>
        <p:nvSpPr>
          <p:cNvPr id="53" name="Rectangle 52">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62672"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un 4">
            <a:extLst>
              <a:ext uri="{FF2B5EF4-FFF2-40B4-BE49-F238E27FC236}">
                <a16:creationId xmlns:a16="http://schemas.microsoft.com/office/drawing/2014/main" id="{A73D95CB-B088-1169-14D3-F043F94C137F}"/>
              </a:ext>
            </a:extLst>
          </p:cNvPr>
          <p:cNvSpPr/>
          <p:nvPr/>
        </p:nvSpPr>
        <p:spPr>
          <a:xfrm>
            <a:off x="10397289" y="240631"/>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0734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1" name="Rectangle 1350">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E169B-5CDC-C319-3890-7254B266E643}"/>
              </a:ext>
            </a:extLst>
          </p:cNvPr>
          <p:cNvSpPr>
            <a:spLocks noGrp="1"/>
          </p:cNvSpPr>
          <p:nvPr>
            <p:ph type="title"/>
          </p:nvPr>
        </p:nvSpPr>
        <p:spPr>
          <a:xfrm>
            <a:off x="841248" y="251312"/>
            <a:ext cx="10506456" cy="1010264"/>
          </a:xfrm>
        </p:spPr>
        <p:txBody>
          <a:bodyPr anchor="ctr">
            <a:normAutofit/>
          </a:bodyPr>
          <a:lstStyle/>
          <a:p>
            <a:r>
              <a:rPr lang="en-US" u="sng">
                <a:latin typeface="Calibri"/>
                <a:ea typeface="Calibri"/>
                <a:cs typeface="Calibri"/>
              </a:rPr>
              <a:t>Impact On HRM And Personnel Management</a:t>
            </a:r>
            <a:endParaRPr lang="en-US"/>
          </a:p>
        </p:txBody>
      </p:sp>
      <p:sp>
        <p:nvSpPr>
          <p:cNvPr id="1353" name="Rectangle 1352">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5" name="Rectangle 135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9" name="Smiley Face 1328">
            <a:extLst>
              <a:ext uri="{FF2B5EF4-FFF2-40B4-BE49-F238E27FC236}">
                <a16:creationId xmlns:a16="http://schemas.microsoft.com/office/drawing/2014/main" id="{9FE4713C-A9CD-579B-E729-11DD47B69ACE}"/>
              </a:ext>
            </a:extLst>
          </p:cNvPr>
          <p:cNvSpPr/>
          <p:nvPr/>
        </p:nvSpPr>
        <p:spPr>
          <a:xfrm>
            <a:off x="4722395" y="5654841"/>
            <a:ext cx="270710" cy="250657"/>
          </a:xfrm>
          <a:prstGeom prst="smileyFac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811525B-4CD8-63EF-D50F-F572ECAA8BF9}"/>
              </a:ext>
            </a:extLst>
          </p:cNvPr>
          <p:cNvGraphicFramePr>
            <a:graphicFrameLocks noGrp="1"/>
          </p:cNvGraphicFramePr>
          <p:nvPr>
            <p:ph idx="1"/>
            <p:extLst>
              <p:ext uri="{D42A27DB-BD31-4B8C-83A1-F6EECF244321}">
                <p14:modId xmlns:p14="http://schemas.microsoft.com/office/powerpoint/2010/main" val="4174157674"/>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9" name="Sun 48">
            <a:extLst>
              <a:ext uri="{FF2B5EF4-FFF2-40B4-BE49-F238E27FC236}">
                <a16:creationId xmlns:a16="http://schemas.microsoft.com/office/drawing/2014/main" id="{6D0DC2BF-0EDA-BE0E-73B0-EAF3ADB4BFB9}"/>
              </a:ext>
            </a:extLst>
          </p:cNvPr>
          <p:cNvSpPr/>
          <p:nvPr/>
        </p:nvSpPr>
        <p:spPr>
          <a:xfrm>
            <a:off x="10397289" y="240631"/>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24797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425570-655A-7907-3516-928595161024}"/>
              </a:ext>
            </a:extLst>
          </p:cNvPr>
          <p:cNvSpPr>
            <a:spLocks noGrp="1"/>
          </p:cNvSpPr>
          <p:nvPr>
            <p:ph type="title"/>
          </p:nvPr>
        </p:nvSpPr>
        <p:spPr>
          <a:xfrm>
            <a:off x="621792" y="1161288"/>
            <a:ext cx="3602736" cy="4526280"/>
          </a:xfrm>
        </p:spPr>
        <p:txBody>
          <a:bodyPr>
            <a:normAutofit/>
          </a:bodyPr>
          <a:lstStyle/>
          <a:p>
            <a:r>
              <a:rPr lang="en-US" sz="3400" u="sng">
                <a:latin typeface="Calibri"/>
                <a:ea typeface="Calibri"/>
                <a:cs typeface="Calibri"/>
              </a:rPr>
              <a:t>Impact On HRM And Personnel Management</a:t>
            </a:r>
            <a:endParaRPr lang="en-US" sz="3400"/>
          </a:p>
        </p:txBody>
      </p:sp>
      <p:sp>
        <p:nvSpPr>
          <p:cNvPr id="30" name="Rectangle 2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1" name="Content Placeholder 2">
            <a:extLst>
              <a:ext uri="{FF2B5EF4-FFF2-40B4-BE49-F238E27FC236}">
                <a16:creationId xmlns:a16="http://schemas.microsoft.com/office/drawing/2014/main" id="{0EF9AA0E-59DC-8C6E-66CE-7BD647309DC6}"/>
              </a:ext>
            </a:extLst>
          </p:cNvPr>
          <p:cNvGraphicFramePr>
            <a:graphicFrameLocks noGrp="1"/>
          </p:cNvGraphicFramePr>
          <p:nvPr>
            <p:ph idx="1"/>
            <p:extLst>
              <p:ext uri="{D42A27DB-BD31-4B8C-83A1-F6EECF244321}">
                <p14:modId xmlns:p14="http://schemas.microsoft.com/office/powerpoint/2010/main" val="2324916561"/>
              </p:ext>
            </p:extLst>
          </p:nvPr>
        </p:nvGraphicFramePr>
        <p:xfrm>
          <a:off x="5303520" y="373693"/>
          <a:ext cx="6648826" cy="63309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3" name="Sun 162">
            <a:extLst>
              <a:ext uri="{FF2B5EF4-FFF2-40B4-BE49-F238E27FC236}">
                <a16:creationId xmlns:a16="http://schemas.microsoft.com/office/drawing/2014/main" id="{1D5F8554-B326-C8B9-E680-7A217139F82D}"/>
              </a:ext>
            </a:extLst>
          </p:cNvPr>
          <p:cNvSpPr/>
          <p:nvPr/>
        </p:nvSpPr>
        <p:spPr>
          <a:xfrm>
            <a:off x="240631" y="100263"/>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95992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ainbow swirl background with stars. Radial gradient rainbow of twisted ...">
            <a:extLst>
              <a:ext uri="{FF2B5EF4-FFF2-40B4-BE49-F238E27FC236}">
                <a16:creationId xmlns:a16="http://schemas.microsoft.com/office/drawing/2014/main" id="{66585F01-8FCC-9146-E1A9-AF841FAEBE7A}"/>
              </a:ext>
            </a:extLst>
          </p:cNvPr>
          <p:cNvPicPr>
            <a:picLocks noChangeAspect="1"/>
          </p:cNvPicPr>
          <p:nvPr/>
        </p:nvPicPr>
        <p:blipFill>
          <a:blip r:embed="rId2"/>
          <a:srcRect t="7821" b="7910"/>
          <a:stretch>
            <a:fillRect/>
          </a:stretch>
        </p:blipFill>
        <p:spPr>
          <a:xfrm>
            <a:off x="20" y="10"/>
            <a:ext cx="12191980" cy="6857990"/>
          </a:xfrm>
          <a:prstGeom prst="rect">
            <a:avLst/>
          </a:prstGeom>
        </p:spPr>
      </p:pic>
      <p:sp>
        <p:nvSpPr>
          <p:cNvPr id="15"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FE507F-F2B1-2328-D81E-0B93FE1B83F4}"/>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3400" u="sng">
                <a:latin typeface="Calibri"/>
                <a:ea typeface="Calibri"/>
                <a:cs typeface="Calibri"/>
              </a:rPr>
              <a:t>Industry Examples And Trends</a:t>
            </a:r>
          </a:p>
        </p:txBody>
      </p:sp>
      <p:sp>
        <p:nvSpPr>
          <p:cNvPr id="17"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n 4">
            <a:extLst>
              <a:ext uri="{FF2B5EF4-FFF2-40B4-BE49-F238E27FC236}">
                <a16:creationId xmlns:a16="http://schemas.microsoft.com/office/drawing/2014/main" id="{48D521D4-5719-1452-FF97-FA93AF6EA2D2}"/>
              </a:ext>
            </a:extLst>
          </p:cNvPr>
          <p:cNvSpPr/>
          <p:nvPr/>
        </p:nvSpPr>
        <p:spPr>
          <a:xfrm>
            <a:off x="10287000" y="170446"/>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85306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cell phone&#10;&#10;AI-generated content may be incorrect.">
            <a:extLst>
              <a:ext uri="{FF2B5EF4-FFF2-40B4-BE49-F238E27FC236}">
                <a16:creationId xmlns:a16="http://schemas.microsoft.com/office/drawing/2014/main" id="{041E9B5A-FE1C-AC59-734E-12E25FC706BD}"/>
              </a:ext>
            </a:extLst>
          </p:cNvPr>
          <p:cNvPicPr>
            <a:picLocks noChangeAspect="1"/>
          </p:cNvPicPr>
          <p:nvPr/>
        </p:nvPicPr>
        <p:blipFill>
          <a:blip r:embed="rId2">
            <a:extLst>
              <a:ext uri="{837473B0-CC2E-450A-ABE3-18F120FF3D39}">
                <a1611:picAttrSrcUrl xmlns:a1611="http://schemas.microsoft.com/office/drawing/2016/11/main" r:id="rId3"/>
              </a:ext>
            </a:extLst>
          </a:blip>
          <a:srcRect t="442"/>
          <a:stretch>
            <a:fillRect/>
          </a:stretch>
        </p:blipFill>
        <p:spPr>
          <a:xfrm>
            <a:off x="20" y="10"/>
            <a:ext cx="15717500" cy="6857990"/>
          </a:xfrm>
          <a:prstGeom prst="rect">
            <a:avLst/>
          </a:prstGeom>
        </p:spPr>
      </p:pic>
      <p:sp useBgFill="1">
        <p:nvSpPr>
          <p:cNvPr id="29"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08B61B-31D8-FE6D-BB60-4AD41CCE16E4}"/>
              </a:ext>
            </a:extLst>
          </p:cNvPr>
          <p:cNvSpPr>
            <a:spLocks noGrp="1"/>
          </p:cNvSpPr>
          <p:nvPr>
            <p:ph type="title"/>
          </p:nvPr>
        </p:nvSpPr>
        <p:spPr>
          <a:xfrm>
            <a:off x="843645" y="980368"/>
            <a:ext cx="3666744" cy="1106424"/>
          </a:xfrm>
        </p:spPr>
        <p:txBody>
          <a:bodyPr>
            <a:normAutofit/>
          </a:bodyPr>
          <a:lstStyle/>
          <a:p>
            <a:r>
              <a:rPr lang="en-US" sz="2600" u="sng">
                <a:latin typeface="Calibri"/>
                <a:ea typeface="Calibri"/>
                <a:cs typeface="Calibri"/>
              </a:rPr>
              <a:t>Industry Examples And Trends</a:t>
            </a:r>
            <a:endParaRPr lang="en-US" sz="2600" u="sng"/>
          </a:p>
        </p:txBody>
      </p:sp>
      <p:sp>
        <p:nvSpPr>
          <p:cNvPr id="30"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1A78545-8D83-C8B1-4A38-2564B7972EB8}"/>
              </a:ext>
            </a:extLst>
          </p:cNvPr>
          <p:cNvSpPr>
            <a:spLocks noGrp="1"/>
          </p:cNvSpPr>
          <p:nvPr>
            <p:ph idx="1"/>
          </p:nvPr>
        </p:nvSpPr>
        <p:spPr>
          <a:xfrm>
            <a:off x="843645" y="2354199"/>
            <a:ext cx="3666744" cy="3461331"/>
          </a:xfrm>
        </p:spPr>
        <p:txBody>
          <a:bodyPr vert="horz" lIns="91440" tIns="45720" rIns="91440" bIns="45720" rtlCol="0">
            <a:normAutofit/>
          </a:bodyPr>
          <a:lstStyle/>
          <a:p>
            <a:pPr marL="0" indent="0">
              <a:lnSpc>
                <a:spcPct val="100000"/>
              </a:lnSpc>
              <a:buNone/>
            </a:pPr>
            <a:r>
              <a:rPr lang="en-US" sz="1500">
                <a:latin typeface="Calibri"/>
                <a:ea typeface="Calibri"/>
                <a:cs typeface="Calibri"/>
              </a:rPr>
              <a:t>At McDonalds, research states that AI improves efficiency, ensuring order accuracy, and customer satisfaction, but unfortunately reduces employee interaction, AI removes social interactions with customers and reduces staff tasks (Darley, 2025). </a:t>
            </a:r>
          </a:p>
          <a:p>
            <a:pPr marL="0" indent="0">
              <a:lnSpc>
                <a:spcPct val="100000"/>
              </a:lnSpc>
              <a:buNone/>
            </a:pPr>
            <a:r>
              <a:rPr lang="en-US" sz="1500">
                <a:latin typeface="Calibri"/>
                <a:ea typeface="Calibri"/>
                <a:cs typeface="Calibri"/>
              </a:rPr>
              <a:t>In regard to the retirement tide, the loss of experienced workers creates both challenges and opportunities, to explain, challenges faced such as reduced skills available, it also allows </a:t>
            </a:r>
            <a:r>
              <a:rPr lang="en-US" sz="1500" err="1">
                <a:latin typeface="Calibri"/>
                <a:ea typeface="Calibri"/>
                <a:cs typeface="Calibri"/>
              </a:rPr>
              <a:t>organisations</a:t>
            </a:r>
            <a:r>
              <a:rPr lang="en-US" sz="1500">
                <a:latin typeface="Calibri"/>
                <a:ea typeface="Calibri"/>
                <a:cs typeface="Calibri"/>
              </a:rPr>
              <a:t> to redesign roles and to invest in younger employees. </a:t>
            </a:r>
          </a:p>
          <a:p>
            <a:pPr marL="0" indent="0">
              <a:lnSpc>
                <a:spcPct val="100000"/>
              </a:lnSpc>
              <a:buNone/>
            </a:pPr>
            <a:endParaRPr lang="en-US" sz="1500">
              <a:latin typeface="Calibri"/>
              <a:ea typeface="Calibri"/>
              <a:cs typeface="Calibri"/>
            </a:endParaRPr>
          </a:p>
        </p:txBody>
      </p:sp>
      <p:sp>
        <p:nvSpPr>
          <p:cNvPr id="6" name="Sun 5">
            <a:extLst>
              <a:ext uri="{FF2B5EF4-FFF2-40B4-BE49-F238E27FC236}">
                <a16:creationId xmlns:a16="http://schemas.microsoft.com/office/drawing/2014/main" id="{D64A0FCA-C5A9-D00D-2D87-5647F9C481FA}"/>
              </a:ext>
            </a:extLst>
          </p:cNvPr>
          <p:cNvSpPr/>
          <p:nvPr/>
        </p:nvSpPr>
        <p:spPr>
          <a:xfrm>
            <a:off x="10417341" y="30078"/>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6539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AB802-C927-7780-C00B-1D0281C03C9B}"/>
              </a:ext>
            </a:extLst>
          </p:cNvPr>
          <p:cNvSpPr>
            <a:spLocks noGrp="1"/>
          </p:cNvSpPr>
          <p:nvPr>
            <p:ph type="title"/>
          </p:nvPr>
        </p:nvSpPr>
        <p:spPr>
          <a:xfrm>
            <a:off x="411480" y="987552"/>
            <a:ext cx="4485861" cy="1088136"/>
          </a:xfrm>
        </p:spPr>
        <p:txBody>
          <a:bodyPr anchor="b">
            <a:normAutofit/>
          </a:bodyPr>
          <a:lstStyle/>
          <a:p>
            <a:r>
              <a:rPr lang="en-US" sz="3400" u="sng">
                <a:latin typeface="Calibri"/>
                <a:ea typeface="Calibri"/>
                <a:cs typeface="Calibri"/>
              </a:rPr>
              <a:t>Industry Examples And Trends  </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056EE8D-87F0-DF2F-FB86-0DDB62FAE33F}"/>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lnSpc>
                <a:spcPct val="100000"/>
              </a:lnSpc>
              <a:buNone/>
            </a:pPr>
            <a:r>
              <a:rPr lang="en-US" sz="1300">
                <a:latin typeface="Calibri"/>
                <a:ea typeface="Calibri"/>
                <a:cs typeface="Calibri"/>
              </a:rPr>
              <a:t>The restaurant group has introduced flexible working and engagement initiatives,  however the effectiveness of these measures typically depends on consistent implementations across investments. </a:t>
            </a:r>
          </a:p>
          <a:p>
            <a:pPr marL="0" indent="0">
              <a:lnSpc>
                <a:spcPct val="100000"/>
              </a:lnSpc>
              <a:buNone/>
            </a:pPr>
            <a:r>
              <a:rPr lang="en-US" sz="1300" u="sng">
                <a:latin typeface="Calibri"/>
                <a:ea typeface="Calibri"/>
                <a:cs typeface="Calibri"/>
              </a:rPr>
              <a:t>Miller and carter </a:t>
            </a:r>
          </a:p>
          <a:p>
            <a:pPr marL="0" indent="0">
              <a:lnSpc>
                <a:spcPct val="100000"/>
              </a:lnSpc>
              <a:buNone/>
            </a:pPr>
            <a:r>
              <a:rPr lang="en-US" sz="1300">
                <a:latin typeface="Calibri"/>
                <a:ea typeface="Calibri"/>
                <a:cs typeface="Calibri"/>
              </a:rPr>
              <a:t>Millar and carter purely focuses on  structured career pathways. This approach is more aligned with long term retention although may require significant investments. </a:t>
            </a:r>
          </a:p>
          <a:p>
            <a:pPr marL="0" indent="0">
              <a:lnSpc>
                <a:spcPct val="100000"/>
              </a:lnSpc>
              <a:buNone/>
            </a:pPr>
            <a:r>
              <a:rPr lang="en-US" sz="1300" u="sng">
                <a:latin typeface="Calibri"/>
                <a:ea typeface="Calibri"/>
                <a:cs typeface="Calibri"/>
              </a:rPr>
              <a:t>Independent restaurants </a:t>
            </a:r>
          </a:p>
          <a:p>
            <a:pPr marL="0" indent="0">
              <a:lnSpc>
                <a:spcPct val="100000"/>
              </a:lnSpc>
              <a:buNone/>
            </a:pPr>
            <a:r>
              <a:rPr lang="en-US" sz="1300">
                <a:latin typeface="Calibri"/>
                <a:ea typeface="Calibri"/>
                <a:cs typeface="Calibri"/>
              </a:rPr>
              <a:t>According to (Kim et al., 2025) Independent restaurants often achieve higher employee satisfaction, this is due to </a:t>
            </a:r>
            <a:r>
              <a:rPr lang="en-US" sz="1300" err="1">
                <a:latin typeface="Calibri"/>
                <a:ea typeface="Calibri"/>
                <a:cs typeface="Calibri"/>
              </a:rPr>
              <a:t>personalised</a:t>
            </a:r>
            <a:r>
              <a:rPr lang="en-US" sz="1300">
                <a:latin typeface="Calibri"/>
                <a:ea typeface="Calibri"/>
                <a:cs typeface="Calibri"/>
              </a:rPr>
              <a:t> management. However this may lack scalability and formal HR systems. It is evident that this comparison highlights a lack of </a:t>
            </a:r>
            <a:r>
              <a:rPr lang="en-US" sz="1300" err="1">
                <a:latin typeface="Calibri"/>
                <a:ea typeface="Calibri"/>
                <a:cs typeface="Calibri"/>
              </a:rPr>
              <a:t>soloutions</a:t>
            </a:r>
            <a:r>
              <a:rPr lang="en-US" sz="1300">
                <a:latin typeface="Calibri"/>
                <a:ea typeface="Calibri"/>
                <a:cs typeface="Calibri"/>
              </a:rPr>
              <a:t>, businesses strategies must balance structure with flexibility. </a:t>
            </a:r>
          </a:p>
          <a:p>
            <a:pPr marL="0" indent="0">
              <a:lnSpc>
                <a:spcPct val="100000"/>
              </a:lnSpc>
              <a:buNone/>
            </a:pPr>
            <a:endParaRPr lang="en-US" sz="1300">
              <a:latin typeface="Calibri"/>
              <a:ea typeface="Calibri"/>
              <a:cs typeface="Calibri"/>
            </a:endParaRPr>
          </a:p>
        </p:txBody>
      </p:sp>
      <p:pic>
        <p:nvPicPr>
          <p:cNvPr id="4" name="Picture 3" descr="A sign on a pole&#10;&#10;AI-generated content may be incorrect.">
            <a:extLst>
              <a:ext uri="{FF2B5EF4-FFF2-40B4-BE49-F238E27FC236}">
                <a16:creationId xmlns:a16="http://schemas.microsoft.com/office/drawing/2014/main" id="{21B94B38-6038-F764-A18D-1BEDDA7FF861}"/>
              </a:ext>
            </a:extLst>
          </p:cNvPr>
          <p:cNvPicPr>
            <a:picLocks noChangeAspect="1"/>
          </p:cNvPicPr>
          <p:nvPr/>
        </p:nvPicPr>
        <p:blipFill>
          <a:blip r:embed="rId2">
            <a:extLst>
              <a:ext uri="{837473B0-CC2E-450A-ABE3-18F120FF3D39}">
                <a1611:picAttrSrcUrl xmlns:a1611="http://schemas.microsoft.com/office/drawing/2016/11/main" r:id="rId3"/>
              </a:ext>
            </a:extLst>
          </a:blip>
          <a:srcRect l="12968" r="11749"/>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6" name="Sun 5">
            <a:extLst>
              <a:ext uri="{FF2B5EF4-FFF2-40B4-BE49-F238E27FC236}">
                <a16:creationId xmlns:a16="http://schemas.microsoft.com/office/drawing/2014/main" id="{702A7086-342D-329D-A317-B6A27A95A7C1}"/>
              </a:ext>
            </a:extLst>
          </p:cNvPr>
          <p:cNvSpPr/>
          <p:nvPr/>
        </p:nvSpPr>
        <p:spPr>
          <a:xfrm>
            <a:off x="10417342" y="60157"/>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3148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Malaysia Steps Up Food Safety and Hygiene Practices Amid ...">
            <a:extLst>
              <a:ext uri="{FF2B5EF4-FFF2-40B4-BE49-F238E27FC236}">
                <a16:creationId xmlns:a16="http://schemas.microsoft.com/office/drawing/2014/main" id="{BDB68AC3-7119-0CA5-66FA-78D43A0279D2}"/>
              </a:ext>
            </a:extLst>
          </p:cNvPr>
          <p:cNvPicPr>
            <a:picLocks noChangeAspect="1"/>
          </p:cNvPicPr>
          <p:nvPr/>
        </p:nvPicPr>
        <p:blipFill>
          <a:blip r:embed="rId2"/>
          <a:srcRect b="3846"/>
          <a:stretch>
            <a:fillRect/>
          </a:stretch>
        </p:blipFill>
        <p:spPr>
          <a:xfrm>
            <a:off x="20" y="10"/>
            <a:ext cx="12191980" cy="6857990"/>
          </a:xfrm>
          <a:prstGeom prst="rect">
            <a:avLst/>
          </a:prstGeom>
        </p:spPr>
      </p:pic>
      <p:sp useBgFill="1">
        <p:nvSpPr>
          <p:cNvPr id="25"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84E727-4077-3697-2ED4-918251CECEF9}"/>
              </a:ext>
            </a:extLst>
          </p:cNvPr>
          <p:cNvSpPr>
            <a:spLocks noGrp="1"/>
          </p:cNvSpPr>
          <p:nvPr>
            <p:ph type="title"/>
          </p:nvPr>
        </p:nvSpPr>
        <p:spPr>
          <a:xfrm>
            <a:off x="7673449" y="980368"/>
            <a:ext cx="3666744" cy="1106424"/>
          </a:xfrm>
        </p:spPr>
        <p:txBody>
          <a:bodyPr>
            <a:normAutofit/>
          </a:bodyPr>
          <a:lstStyle/>
          <a:p>
            <a:r>
              <a:rPr lang="en-US" sz="2600" u="sng">
                <a:latin typeface="Calibri"/>
                <a:ea typeface="Calibri"/>
                <a:cs typeface="Calibri"/>
              </a:rPr>
              <a:t>Impact of global events </a:t>
            </a:r>
          </a:p>
        </p:txBody>
      </p:sp>
      <p:sp>
        <p:nvSpPr>
          <p:cNvPr id="26"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7DBF1B-0051-6FD4-C140-5E17528AA40F}"/>
              </a:ext>
            </a:extLst>
          </p:cNvPr>
          <p:cNvSpPr>
            <a:spLocks noGrp="1"/>
          </p:cNvSpPr>
          <p:nvPr>
            <p:ph idx="1"/>
          </p:nvPr>
        </p:nvSpPr>
        <p:spPr>
          <a:xfrm>
            <a:off x="7409289" y="2120519"/>
            <a:ext cx="4286504" cy="3461331"/>
          </a:xfrm>
        </p:spPr>
        <p:txBody>
          <a:bodyPr vert="horz" lIns="91440" tIns="45720" rIns="91440" bIns="45720" rtlCol="0" anchor="t">
            <a:noAutofit/>
          </a:bodyPr>
          <a:lstStyle/>
          <a:p>
            <a:pPr marL="0" indent="0">
              <a:lnSpc>
                <a:spcPct val="100000"/>
              </a:lnSpc>
              <a:buNone/>
            </a:pPr>
            <a:r>
              <a:rPr lang="en-US" sz="1200" b="1" u="sng">
                <a:latin typeface="Calibri"/>
                <a:ea typeface="Calibri"/>
                <a:cs typeface="Calibri"/>
              </a:rPr>
              <a:t>Corona virus </a:t>
            </a:r>
          </a:p>
          <a:p>
            <a:pPr marL="0" indent="0">
              <a:lnSpc>
                <a:spcPct val="100000"/>
              </a:lnSpc>
              <a:buNone/>
            </a:pPr>
            <a:r>
              <a:rPr lang="en-US" sz="1200">
                <a:latin typeface="Calibri"/>
                <a:ea typeface="Calibri"/>
                <a:cs typeface="Calibri"/>
              </a:rPr>
              <a:t>The corona virus, commonly identified as Covid 19, exposed vulnerabilities within hospitality workforce management, which increased employee expectations around safety as well as wellbeing. McDonalds enhanced operational measures which included enhancing </a:t>
            </a:r>
            <a:r>
              <a:rPr lang="en-US" sz="1200" err="1">
                <a:latin typeface="Calibri"/>
                <a:ea typeface="Calibri"/>
                <a:cs typeface="Calibri"/>
              </a:rPr>
              <a:t>sanitisation</a:t>
            </a:r>
            <a:r>
              <a:rPr lang="en-US" sz="1200">
                <a:latin typeface="Calibri"/>
                <a:ea typeface="Calibri"/>
                <a:cs typeface="Calibri"/>
              </a:rPr>
              <a:t> measures, implemented employee wellness checks, contactless systems, and protective barriers for staff and customer safety (Carouthers, 2021).</a:t>
            </a:r>
            <a:endParaRPr lang="en-US" sz="1200"/>
          </a:p>
          <a:p>
            <a:pPr marL="0" indent="0">
              <a:lnSpc>
                <a:spcPct val="100000"/>
              </a:lnSpc>
              <a:buNone/>
            </a:pPr>
            <a:r>
              <a:rPr lang="en-US" sz="1200" b="1" u="sng">
                <a:latin typeface="Calibri"/>
                <a:ea typeface="Calibri"/>
                <a:cs typeface="Calibri"/>
              </a:rPr>
              <a:t>Brexit</a:t>
            </a:r>
          </a:p>
          <a:p>
            <a:pPr marL="0" indent="0">
              <a:lnSpc>
                <a:spcPct val="100000"/>
              </a:lnSpc>
              <a:buNone/>
            </a:pPr>
            <a:r>
              <a:rPr lang="en-US" sz="1200">
                <a:latin typeface="Calibri"/>
                <a:ea typeface="Calibri"/>
                <a:cs typeface="Calibri"/>
              </a:rPr>
              <a:t>Brexit reduces </a:t>
            </a:r>
            <a:r>
              <a:rPr lang="en-US" sz="1200" err="1">
                <a:latin typeface="Calibri"/>
                <a:ea typeface="Calibri"/>
                <a:cs typeface="Calibri"/>
              </a:rPr>
              <a:t>labour</a:t>
            </a:r>
            <a:r>
              <a:rPr lang="en-US" sz="1200">
                <a:latin typeface="Calibri"/>
                <a:ea typeface="Calibri"/>
                <a:cs typeface="Calibri"/>
              </a:rPr>
              <a:t> supply, forcing </a:t>
            </a:r>
            <a:r>
              <a:rPr lang="en-US" sz="1200" err="1">
                <a:latin typeface="Calibri"/>
                <a:ea typeface="Calibri"/>
                <a:cs typeface="Calibri"/>
              </a:rPr>
              <a:t>organisations</a:t>
            </a:r>
            <a:r>
              <a:rPr lang="en-US" sz="1200">
                <a:latin typeface="Calibri"/>
                <a:ea typeface="Calibri"/>
                <a:cs typeface="Calibri"/>
              </a:rPr>
              <a:t> to rethink their recruitment strategies.</a:t>
            </a:r>
          </a:p>
          <a:p>
            <a:pPr marL="0" indent="0">
              <a:lnSpc>
                <a:spcPct val="100000"/>
              </a:lnSpc>
              <a:buNone/>
            </a:pPr>
            <a:r>
              <a:rPr lang="en-US" sz="1200" b="1" u="sng">
                <a:latin typeface="Calibri"/>
                <a:ea typeface="Calibri"/>
                <a:cs typeface="Calibri"/>
              </a:rPr>
              <a:t>Inflations</a:t>
            </a:r>
            <a:endParaRPr lang="en-US" sz="1200" u="sng">
              <a:latin typeface="Calibri"/>
              <a:ea typeface="Calibri"/>
              <a:cs typeface="Calibri"/>
            </a:endParaRPr>
          </a:p>
          <a:p>
            <a:pPr marL="0" indent="0">
              <a:lnSpc>
                <a:spcPct val="100000"/>
              </a:lnSpc>
              <a:buNone/>
            </a:pPr>
            <a:r>
              <a:rPr lang="en-US" sz="1200">
                <a:latin typeface="Calibri"/>
                <a:ea typeface="Calibri"/>
                <a:cs typeface="Calibri"/>
              </a:rPr>
              <a:t>Increased financial pressure on employees, making retention more challenging. </a:t>
            </a:r>
          </a:p>
          <a:p>
            <a:pPr marL="0" indent="0">
              <a:lnSpc>
                <a:spcPct val="100000"/>
              </a:lnSpc>
              <a:buNone/>
            </a:pPr>
            <a:r>
              <a:rPr lang="en-US" sz="1200" b="1" u="sng">
                <a:latin typeface="Calibri"/>
                <a:ea typeface="Calibri"/>
                <a:cs typeface="Calibri"/>
              </a:rPr>
              <a:t>Generational gap </a:t>
            </a:r>
          </a:p>
          <a:p>
            <a:pPr marL="0" indent="0">
              <a:lnSpc>
                <a:spcPct val="100000"/>
              </a:lnSpc>
              <a:buNone/>
            </a:pPr>
            <a:r>
              <a:rPr lang="en-US" sz="1200">
                <a:latin typeface="Calibri"/>
                <a:ea typeface="Calibri"/>
                <a:cs typeface="Calibri"/>
              </a:rPr>
              <a:t>Different expectation requires more flexible and inclusive management approaches</a:t>
            </a:r>
          </a:p>
        </p:txBody>
      </p:sp>
    </p:spTree>
    <p:extLst>
      <p:ext uri="{BB962C8B-B14F-4D97-AF65-F5344CB8AC3E}">
        <p14:creationId xmlns:p14="http://schemas.microsoft.com/office/powerpoint/2010/main" val="3583943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1970 abstract groovy trippy pattern. Wavy swirl seventies style. Hippie ...">
            <a:extLst>
              <a:ext uri="{FF2B5EF4-FFF2-40B4-BE49-F238E27FC236}">
                <a16:creationId xmlns:a16="http://schemas.microsoft.com/office/drawing/2014/main" id="{183806FA-D7A1-E2AB-5018-BF261074C12C}"/>
              </a:ext>
            </a:extLst>
          </p:cNvPr>
          <p:cNvPicPr>
            <a:picLocks noChangeAspect="1"/>
          </p:cNvPicPr>
          <p:nvPr/>
        </p:nvPicPr>
        <p:blipFill>
          <a:blip r:embed="rId2"/>
          <a:srcRect t="21863" b="21887"/>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CA26A8-6DB5-E0AA-A58B-94DABC7C19BF}"/>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3400" u="sng">
                <a:latin typeface="Calibri"/>
                <a:ea typeface="Calibri"/>
                <a:cs typeface="Calibri"/>
              </a:rPr>
              <a:t>Leadership Styles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97921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onne Van Zyl’s Guide to 4 Key Leadership Styles">
            <a:extLst>
              <a:ext uri="{FF2B5EF4-FFF2-40B4-BE49-F238E27FC236}">
                <a16:creationId xmlns:a16="http://schemas.microsoft.com/office/drawing/2014/main" id="{14657926-4E9D-CAE9-D801-A4DAE77FD42D}"/>
              </a:ext>
            </a:extLst>
          </p:cNvPr>
          <p:cNvPicPr>
            <a:picLocks noChangeAspect="1"/>
          </p:cNvPicPr>
          <p:nvPr/>
        </p:nvPicPr>
        <p:blipFill>
          <a:blip r:embed="rId2"/>
          <a:stretch>
            <a:fillRect/>
          </a:stretch>
        </p:blipFill>
        <p:spPr>
          <a:xfrm>
            <a:off x="2940882" y="342900"/>
            <a:ext cx="6310236" cy="6172200"/>
          </a:xfrm>
          <a:prstGeom prst="rect">
            <a:avLst/>
          </a:prstGeom>
        </p:spPr>
      </p:pic>
    </p:spTree>
    <p:extLst>
      <p:ext uri="{BB962C8B-B14F-4D97-AF65-F5344CB8AC3E}">
        <p14:creationId xmlns:p14="http://schemas.microsoft.com/office/powerpoint/2010/main" val="2881999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4C223-3065-8468-A375-32C742D0F900}"/>
              </a:ext>
            </a:extLst>
          </p:cNvPr>
          <p:cNvSpPr>
            <a:spLocks noGrp="1"/>
          </p:cNvSpPr>
          <p:nvPr>
            <p:ph type="title"/>
          </p:nvPr>
        </p:nvSpPr>
        <p:spPr>
          <a:xfrm>
            <a:off x="411480" y="987552"/>
            <a:ext cx="4485861" cy="1088136"/>
          </a:xfrm>
        </p:spPr>
        <p:txBody>
          <a:bodyPr anchor="b">
            <a:normAutofit/>
          </a:bodyPr>
          <a:lstStyle/>
          <a:p>
            <a:r>
              <a:rPr lang="en-US" sz="3400" u="sng">
                <a:latin typeface="Calibri"/>
                <a:ea typeface="Calibri"/>
                <a:cs typeface="Calibri"/>
              </a:rPr>
              <a:t>Leadership styles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7C3C901-800F-369F-BEFC-182D3B88728D}"/>
              </a:ext>
            </a:extLst>
          </p:cNvPr>
          <p:cNvSpPr>
            <a:spLocks noGrp="1"/>
          </p:cNvSpPr>
          <p:nvPr>
            <p:ph idx="1"/>
          </p:nvPr>
        </p:nvSpPr>
        <p:spPr>
          <a:xfrm>
            <a:off x="401" y="2447705"/>
            <a:ext cx="5300952" cy="3584448"/>
          </a:xfrm>
        </p:spPr>
        <p:txBody>
          <a:bodyPr vert="horz" lIns="91440" tIns="45720" rIns="91440" bIns="45720" rtlCol="0" anchor="t">
            <a:noAutofit/>
          </a:bodyPr>
          <a:lstStyle/>
          <a:p>
            <a:pPr marL="0" indent="0">
              <a:lnSpc>
                <a:spcPct val="100000"/>
              </a:lnSpc>
              <a:buNone/>
            </a:pPr>
            <a:r>
              <a:rPr lang="en-US" sz="1500" u="sng">
                <a:latin typeface="Calibri"/>
                <a:ea typeface="Calibri"/>
                <a:cs typeface="Calibri"/>
              </a:rPr>
              <a:t>Transformational leadership style</a:t>
            </a:r>
          </a:p>
          <a:p>
            <a:pPr marL="0" indent="0">
              <a:lnSpc>
                <a:spcPct val="100000"/>
              </a:lnSpc>
              <a:buNone/>
            </a:pPr>
            <a:r>
              <a:rPr lang="en-US" sz="1500">
                <a:latin typeface="Calibri"/>
                <a:ea typeface="Calibri"/>
                <a:cs typeface="Calibri"/>
              </a:rPr>
              <a:t>Transformational leadership purely focuses on :</a:t>
            </a:r>
            <a:endParaRPr lang="en-US" sz="1500" dirty="0">
              <a:latin typeface="Calibri"/>
              <a:ea typeface="Calibri"/>
              <a:cs typeface="Calibri"/>
            </a:endParaRPr>
          </a:p>
          <a:p>
            <a:pPr marL="285750" indent="-285750">
              <a:lnSpc>
                <a:spcPct val="100000"/>
              </a:lnSpc>
            </a:pPr>
            <a:r>
              <a:rPr lang="en-US" sz="1500">
                <a:latin typeface="Calibri"/>
                <a:ea typeface="Calibri"/>
                <a:cs typeface="Calibri"/>
              </a:rPr>
              <a:t>Motivation </a:t>
            </a:r>
            <a:endParaRPr lang="en-US" sz="1500" dirty="0">
              <a:latin typeface="Calibri"/>
              <a:ea typeface="Calibri"/>
              <a:cs typeface="Calibri"/>
            </a:endParaRPr>
          </a:p>
          <a:p>
            <a:pPr marL="285750" indent="-285750">
              <a:lnSpc>
                <a:spcPct val="100000"/>
              </a:lnSpc>
            </a:pPr>
            <a:r>
              <a:rPr lang="en-US" sz="1500">
                <a:latin typeface="Calibri"/>
                <a:ea typeface="Calibri"/>
                <a:cs typeface="Calibri"/>
              </a:rPr>
              <a:t>Engagement </a:t>
            </a:r>
            <a:endParaRPr lang="en-US" sz="1500" dirty="0">
              <a:latin typeface="Calibri"/>
              <a:ea typeface="Calibri"/>
              <a:cs typeface="Calibri"/>
            </a:endParaRPr>
          </a:p>
          <a:p>
            <a:pPr marL="285750" indent="-285750">
              <a:lnSpc>
                <a:spcPct val="100000"/>
              </a:lnSpc>
            </a:pPr>
            <a:r>
              <a:rPr lang="en-US" sz="1500">
                <a:latin typeface="Calibri"/>
                <a:ea typeface="Calibri"/>
                <a:cs typeface="Calibri"/>
              </a:rPr>
              <a:t>Development </a:t>
            </a:r>
            <a:endParaRPr lang="en-US" sz="1500" dirty="0">
              <a:latin typeface="Calibri"/>
              <a:ea typeface="Calibri"/>
              <a:cs typeface="Calibri"/>
            </a:endParaRPr>
          </a:p>
          <a:p>
            <a:pPr marL="0" indent="0">
              <a:lnSpc>
                <a:spcPct val="100000"/>
              </a:lnSpc>
              <a:buNone/>
            </a:pPr>
            <a:r>
              <a:rPr lang="en-US" sz="1500" dirty="0">
                <a:latin typeface="Calibri"/>
                <a:ea typeface="Calibri"/>
                <a:cs typeface="Calibri"/>
              </a:rPr>
              <a:t>Its particularly relevant in addressing challenges in regard to retention (Ugochukwu, 2025).</a:t>
            </a:r>
          </a:p>
          <a:p>
            <a:pPr marL="0" indent="0">
              <a:lnSpc>
                <a:spcPct val="100000"/>
              </a:lnSpc>
              <a:buNone/>
            </a:pPr>
            <a:r>
              <a:rPr lang="en-US" sz="1500" dirty="0">
                <a:latin typeface="Calibri"/>
                <a:ea typeface="Calibri"/>
                <a:cs typeface="Calibri"/>
              </a:rPr>
              <a:t>While transformational leadership can improve engagement it maybe difficult to implement fast paced,  </a:t>
            </a:r>
            <a:r>
              <a:rPr lang="en-US" sz="1500" dirty="0" err="1">
                <a:latin typeface="Calibri"/>
                <a:ea typeface="Calibri"/>
                <a:cs typeface="Calibri"/>
              </a:rPr>
              <a:t>standardised</a:t>
            </a:r>
            <a:r>
              <a:rPr lang="en-US" sz="1500" dirty="0">
                <a:latin typeface="Calibri"/>
                <a:ea typeface="Calibri"/>
                <a:cs typeface="Calibri"/>
              </a:rPr>
              <a:t> environments such as McDonalds. Managers may lack the time or training to adopt this approach effectively. </a:t>
            </a:r>
          </a:p>
          <a:p>
            <a:pPr marL="0" indent="0">
              <a:lnSpc>
                <a:spcPct val="100000"/>
              </a:lnSpc>
              <a:buNone/>
            </a:pPr>
            <a:r>
              <a:rPr lang="en-US" sz="1500" dirty="0">
                <a:latin typeface="Calibri"/>
                <a:ea typeface="Calibri"/>
                <a:cs typeface="Calibri"/>
              </a:rPr>
              <a:t>However even partial implementation such as </a:t>
            </a:r>
            <a:r>
              <a:rPr lang="en-US" sz="1500" dirty="0" err="1">
                <a:latin typeface="Calibri"/>
                <a:ea typeface="Calibri"/>
                <a:cs typeface="Calibri"/>
              </a:rPr>
              <a:t>recognising</a:t>
            </a:r>
            <a:r>
              <a:rPr lang="en-US" sz="1500" dirty="0">
                <a:latin typeface="Calibri"/>
                <a:ea typeface="Calibri"/>
                <a:cs typeface="Calibri"/>
              </a:rPr>
              <a:t>  employee contributions and supporting development can have a significant impact. </a:t>
            </a:r>
          </a:p>
          <a:p>
            <a:pPr>
              <a:lnSpc>
                <a:spcPct val="100000"/>
              </a:lnSpc>
            </a:pPr>
            <a:endParaRPr lang="en-US" sz="1500" dirty="0">
              <a:latin typeface="Calibri"/>
              <a:ea typeface="Calibri"/>
              <a:cs typeface="Calibri"/>
            </a:endParaRPr>
          </a:p>
        </p:txBody>
      </p:sp>
      <p:pic>
        <p:nvPicPr>
          <p:cNvPr id="4" name="Picture 3" descr="Local McDonald's Leadership Team | Ice Age Management">
            <a:extLst>
              <a:ext uri="{FF2B5EF4-FFF2-40B4-BE49-F238E27FC236}">
                <a16:creationId xmlns:a16="http://schemas.microsoft.com/office/drawing/2014/main" id="{99E1E026-A308-EC73-AF02-7FEFD907F5F0}"/>
              </a:ext>
            </a:extLst>
          </p:cNvPr>
          <p:cNvPicPr>
            <a:picLocks noChangeAspect="1"/>
          </p:cNvPicPr>
          <p:nvPr/>
        </p:nvPicPr>
        <p:blipFill>
          <a:blip r:embed="rId2"/>
          <a:srcRect l="7678" r="25821"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7573230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atrón vectorial sin costuras con tejidos psicodélicos maravillosos. el ...">
            <a:extLst>
              <a:ext uri="{FF2B5EF4-FFF2-40B4-BE49-F238E27FC236}">
                <a16:creationId xmlns:a16="http://schemas.microsoft.com/office/drawing/2014/main" id="{F1FCBAF8-36F5-F44E-FE93-51DBBD42A0E7}"/>
              </a:ext>
            </a:extLst>
          </p:cNvPr>
          <p:cNvPicPr>
            <a:picLocks noChangeAspect="1"/>
          </p:cNvPicPr>
          <p:nvPr/>
        </p:nvPicPr>
        <p:blipFill>
          <a:blip r:embed="rId2"/>
          <a:srcRect t="24050" b="19700"/>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49F4D2-77DF-7B29-5C27-AA69715297DB}"/>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recommendations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30706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Quietly Changed the Filet-O-Fish and People Are Not Happy ...">
            <a:extLst>
              <a:ext uri="{FF2B5EF4-FFF2-40B4-BE49-F238E27FC236}">
                <a16:creationId xmlns:a16="http://schemas.microsoft.com/office/drawing/2014/main" id="{FB58159A-8793-8772-CD73-7E7D274C1AF5}"/>
              </a:ext>
            </a:extLst>
          </p:cNvPr>
          <p:cNvPicPr>
            <a:picLocks noChangeAspect="1"/>
          </p:cNvPicPr>
          <p:nvPr/>
        </p:nvPicPr>
        <p:blipFill>
          <a:blip r:embed="rId2"/>
          <a:srcRect l="20467" r="19584"/>
          <a:stretch>
            <a:fillRect/>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F7070A-76F9-4729-8207-913F8A424809}"/>
              </a:ext>
            </a:extLst>
          </p:cNvPr>
          <p:cNvSpPr>
            <a:spLocks noGrp="1"/>
          </p:cNvSpPr>
          <p:nvPr>
            <p:ph type="title"/>
          </p:nvPr>
        </p:nvSpPr>
        <p:spPr>
          <a:xfrm>
            <a:off x="374904" y="856488"/>
            <a:ext cx="4992624" cy="1173761"/>
          </a:xfrm>
        </p:spPr>
        <p:txBody>
          <a:bodyPr anchor="b">
            <a:normAutofit/>
          </a:bodyPr>
          <a:lstStyle/>
          <a:p>
            <a:r>
              <a:rPr lang="en-US" sz="3400" u="sng">
                <a:latin typeface="Calibri"/>
                <a:ea typeface="Calibri"/>
                <a:cs typeface="Calibri"/>
              </a:rPr>
              <a:t>Recommendations</a:t>
            </a:r>
          </a:p>
        </p:txBody>
      </p:sp>
      <p:sp>
        <p:nvSpPr>
          <p:cNvPr id="15" name="Rectangle 14">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BB0E40-D62A-1DB4-3F82-393CB829F87A}"/>
              </a:ext>
            </a:extLst>
          </p:cNvPr>
          <p:cNvSpPr>
            <a:spLocks noGrp="1"/>
          </p:cNvSpPr>
          <p:nvPr>
            <p:ph idx="1"/>
          </p:nvPr>
        </p:nvSpPr>
        <p:spPr>
          <a:xfrm>
            <a:off x="234536" y="2522949"/>
            <a:ext cx="5176066" cy="3402363"/>
          </a:xfrm>
        </p:spPr>
        <p:txBody>
          <a:bodyPr vert="horz" lIns="91440" tIns="45720" rIns="91440" bIns="45720" rtlCol="0" anchor="t">
            <a:normAutofit fontScale="92500" lnSpcReduction="20000"/>
          </a:bodyPr>
          <a:lstStyle/>
          <a:p>
            <a:pPr marL="285750" indent="-285750">
              <a:lnSpc>
                <a:spcPct val="100000"/>
              </a:lnSpc>
            </a:pPr>
            <a:r>
              <a:rPr lang="en-US" sz="1300">
                <a:latin typeface="Calibri"/>
                <a:ea typeface="Calibri"/>
                <a:cs typeface="Calibri"/>
              </a:rPr>
              <a:t>Rethink retention strategies – moving forward from wages and addressing  career progressions, employee recognition, job design </a:t>
            </a:r>
            <a:endParaRPr lang="en-US"/>
          </a:p>
          <a:p>
            <a:pPr marL="285750" indent="-285750">
              <a:lnSpc>
                <a:spcPct val="100000"/>
              </a:lnSpc>
            </a:pPr>
            <a:r>
              <a:rPr lang="en-US" sz="1300">
                <a:latin typeface="Calibri"/>
                <a:ea typeface="Calibri"/>
                <a:cs typeface="Calibri"/>
              </a:rPr>
              <a:t>Invest in training programs for employees – focusing on development not just efficiency </a:t>
            </a:r>
            <a:endParaRPr lang="en-US" sz="1300"/>
          </a:p>
          <a:p>
            <a:pPr marL="285750" indent="-285750">
              <a:lnSpc>
                <a:spcPct val="100000"/>
              </a:lnSpc>
            </a:pPr>
            <a:r>
              <a:rPr lang="en-US" sz="1300">
                <a:latin typeface="Calibri"/>
                <a:ea typeface="Calibri"/>
                <a:cs typeface="Calibri"/>
              </a:rPr>
              <a:t>Enhance employer branding –position McDonalds as a place for career growth, not just temporary work </a:t>
            </a:r>
          </a:p>
          <a:p>
            <a:pPr marL="285750" indent="-285750">
              <a:lnSpc>
                <a:spcPct val="100000"/>
              </a:lnSpc>
            </a:pPr>
            <a:r>
              <a:rPr lang="en-US" sz="1300">
                <a:latin typeface="Calibri"/>
                <a:ea typeface="Calibri"/>
                <a:cs typeface="Calibri"/>
              </a:rPr>
              <a:t>Balance technology with human interaction – to explain, McDonalds must ensure that AI is used to support employees rather than replace employee engagement.</a:t>
            </a:r>
          </a:p>
          <a:p>
            <a:pPr marL="285750" indent="-285750">
              <a:lnSpc>
                <a:spcPct val="100000"/>
              </a:lnSpc>
            </a:pPr>
            <a:r>
              <a:rPr lang="en-US" sz="1300">
                <a:latin typeface="Calibri"/>
                <a:ea typeface="Calibri"/>
                <a:cs typeface="Calibri"/>
              </a:rPr>
              <a:t>Develop leadership capability – train managers in transformational leadership practices</a:t>
            </a:r>
          </a:p>
          <a:p>
            <a:pPr marL="285750" indent="-285750">
              <a:lnSpc>
                <a:spcPct val="100000"/>
              </a:lnSpc>
            </a:pPr>
            <a:r>
              <a:rPr lang="en-US" sz="1300">
                <a:latin typeface="Calibri"/>
                <a:ea typeface="Calibri"/>
                <a:cs typeface="Calibri"/>
              </a:rPr>
              <a:t>Improve employee wellbeing – address both financial and psychological needs.</a:t>
            </a:r>
          </a:p>
          <a:p>
            <a:pPr marL="285750" indent="-285750">
              <a:lnSpc>
                <a:spcPct val="100000"/>
              </a:lnSpc>
            </a:pPr>
            <a:r>
              <a:rPr lang="en-US" sz="1300" dirty="0">
                <a:latin typeface="Calibri"/>
                <a:ea typeface="Calibri"/>
                <a:cs typeface="Calibri"/>
              </a:rPr>
              <a:t>Promote inclusion and diversity – building workplace culture that values diversity, equality and inclusion which can attract and retain top talent (</a:t>
            </a:r>
            <a:r>
              <a:rPr lang="en-US" sz="1300" dirty="0" err="1">
                <a:latin typeface="Calibri"/>
                <a:ea typeface="Calibri"/>
                <a:cs typeface="Calibri"/>
              </a:rPr>
              <a:t>Upleashed</a:t>
            </a:r>
            <a:r>
              <a:rPr lang="en-US" sz="1300" dirty="0">
                <a:latin typeface="Calibri"/>
                <a:ea typeface="Calibri"/>
                <a:cs typeface="Calibri"/>
              </a:rPr>
              <a:t> Admin, 2023) </a:t>
            </a:r>
          </a:p>
          <a:p>
            <a:pPr marL="0" indent="0">
              <a:lnSpc>
                <a:spcPct val="100000"/>
              </a:lnSpc>
              <a:buNone/>
            </a:pPr>
            <a:endParaRPr lang="en-US" sz="1300" dirty="0">
              <a:latin typeface="Calibri"/>
              <a:ea typeface="Calibri"/>
              <a:cs typeface="Calibri"/>
            </a:endParaRPr>
          </a:p>
        </p:txBody>
      </p:sp>
      <p:sp>
        <p:nvSpPr>
          <p:cNvPr id="5" name="TextBox 4">
            <a:extLst>
              <a:ext uri="{FF2B5EF4-FFF2-40B4-BE49-F238E27FC236}">
                <a16:creationId xmlns:a16="http://schemas.microsoft.com/office/drawing/2014/main" id="{A99C2E7D-B819-835B-8102-288226138264}"/>
              </a:ext>
            </a:extLst>
          </p:cNvPr>
          <p:cNvSpPr txBox="1"/>
          <p:nvPr/>
        </p:nvSpPr>
        <p:spPr>
          <a:xfrm>
            <a:off x="10397289" y="6396790"/>
            <a:ext cx="17947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Calibri"/>
                <a:cs typeface="Calibri"/>
              </a:rPr>
              <a:t>(https://www.facebook.com/allrecipes, 2024)</a:t>
            </a:r>
            <a:endParaRPr lang="en-US" sz="1200" dirty="0">
              <a:latin typeface="Calibri"/>
              <a:ea typeface="Calibri"/>
              <a:cs typeface="Calibri"/>
            </a:endParaRPr>
          </a:p>
        </p:txBody>
      </p:sp>
      <p:sp>
        <p:nvSpPr>
          <p:cNvPr id="6" name="Sun 5">
            <a:extLst>
              <a:ext uri="{FF2B5EF4-FFF2-40B4-BE49-F238E27FC236}">
                <a16:creationId xmlns:a16="http://schemas.microsoft.com/office/drawing/2014/main" id="{C7DDBB9D-D5D2-3009-E9C0-7524CEDAD85D}"/>
              </a:ext>
            </a:extLst>
          </p:cNvPr>
          <p:cNvSpPr/>
          <p:nvPr/>
        </p:nvSpPr>
        <p:spPr>
          <a:xfrm>
            <a:off x="10417342" y="240631"/>
            <a:ext cx="1774657" cy="120315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79138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Rectangle 53">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26C27-B8C9-578F-A8C7-BA4FF2BF284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Conclusion </a:t>
            </a:r>
          </a:p>
        </p:txBody>
      </p:sp>
      <p:sp>
        <p:nvSpPr>
          <p:cNvPr id="56" name="!!accent">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artoon of a clown giving a thumbs up&#10;&#10;AI-generated content may be incorrect.">
            <a:extLst>
              <a:ext uri="{FF2B5EF4-FFF2-40B4-BE49-F238E27FC236}">
                <a16:creationId xmlns:a16="http://schemas.microsoft.com/office/drawing/2014/main" id="{C7EDAAD4-BD93-5DE3-6E3D-C703D40BE076}"/>
              </a:ext>
            </a:extLst>
          </p:cNvPr>
          <p:cNvPicPr>
            <a:picLocks noChangeAspect="1"/>
          </p:cNvPicPr>
          <p:nvPr/>
        </p:nvPicPr>
        <p:blipFill>
          <a:blip r:embed="rId2">
            <a:extLst>
              <a:ext uri="{837473B0-CC2E-450A-ABE3-18F120FF3D39}">
                <a1611:picAttrSrcUrl xmlns:a1611="http://schemas.microsoft.com/office/drawing/2016/11/main" r:id="rId3"/>
              </a:ext>
            </a:extLst>
          </a:blip>
          <a:srcRect t="23197" r="1" b="4464"/>
          <a:stretch>
            <a:fillRect/>
          </a:stretch>
        </p:blipFill>
        <p:spPr>
          <a:xfrm>
            <a:off x="4868487" y="10"/>
            <a:ext cx="7323513" cy="6857990"/>
          </a:xfrm>
          <a:prstGeom prst="rect">
            <a:avLst/>
          </a:prstGeom>
        </p:spPr>
      </p:pic>
    </p:spTree>
    <p:extLst>
      <p:ext uri="{BB962C8B-B14F-4D97-AF65-F5344CB8AC3E}">
        <p14:creationId xmlns:p14="http://schemas.microsoft.com/office/powerpoint/2010/main" val="25375548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D270F-5A7E-85B6-6717-9D74C625D869}"/>
              </a:ext>
            </a:extLst>
          </p:cNvPr>
          <p:cNvSpPr>
            <a:spLocks noGrp="1"/>
          </p:cNvSpPr>
          <p:nvPr>
            <p:ph type="title"/>
          </p:nvPr>
        </p:nvSpPr>
        <p:spPr/>
        <p:txBody>
          <a:bodyPr>
            <a:normAutofit/>
          </a:bodyPr>
          <a:lstStyle/>
          <a:p>
            <a:r>
              <a:rPr lang="en-US" sz="3400" u="sng">
                <a:latin typeface="Calibri"/>
                <a:ea typeface="Calibri"/>
                <a:cs typeface="Calibri"/>
              </a:rPr>
              <a:t>Conclusion </a:t>
            </a:r>
          </a:p>
        </p:txBody>
      </p:sp>
      <p:sp>
        <p:nvSpPr>
          <p:cNvPr id="3" name="Content Placeholder 2">
            <a:extLst>
              <a:ext uri="{FF2B5EF4-FFF2-40B4-BE49-F238E27FC236}">
                <a16:creationId xmlns:a16="http://schemas.microsoft.com/office/drawing/2014/main" id="{7FC4504A-1615-E567-7E4F-6494C55EDA59}"/>
              </a:ext>
            </a:extLst>
          </p:cNvPr>
          <p:cNvSpPr>
            <a:spLocks noGrp="1"/>
          </p:cNvSpPr>
          <p:nvPr>
            <p:ph idx="1"/>
          </p:nvPr>
        </p:nvSpPr>
        <p:spPr/>
        <p:txBody>
          <a:bodyPr vert="horz" lIns="91440" tIns="45720" rIns="91440" bIns="45720" rtlCol="0" anchor="t">
            <a:normAutofit/>
          </a:bodyPr>
          <a:lstStyle/>
          <a:p>
            <a:pPr marL="0" indent="0">
              <a:buNone/>
            </a:pPr>
            <a:r>
              <a:rPr lang="en-US" sz="1300">
                <a:latin typeface="Calibri"/>
                <a:ea typeface="Calibri"/>
                <a:cs typeface="Calibri"/>
              </a:rPr>
              <a:t>To conclude this presentation, this analysis demonstrates that micro environmental factors are not just external pressures but catalysts for internal change.  McDonalds challenges such as high turnover and </a:t>
            </a:r>
            <a:r>
              <a:rPr lang="en-US" sz="1300" err="1">
                <a:latin typeface="Calibri"/>
                <a:ea typeface="Calibri"/>
                <a:cs typeface="Calibri"/>
              </a:rPr>
              <a:t>labour</a:t>
            </a:r>
            <a:r>
              <a:rPr lang="en-US" sz="1300">
                <a:latin typeface="Calibri"/>
                <a:ea typeface="Calibri"/>
                <a:cs typeface="Calibri"/>
              </a:rPr>
              <a:t> shortages are often attributed to the nature of the industry; however this presentation argues that these issues are also the  result of strategic HR limitations. </a:t>
            </a:r>
          </a:p>
          <a:p>
            <a:pPr marL="0" indent="0">
              <a:buNone/>
            </a:pPr>
            <a:r>
              <a:rPr lang="en-US" sz="1300">
                <a:latin typeface="Calibri"/>
                <a:ea typeface="Calibri"/>
                <a:cs typeface="Calibri"/>
              </a:rPr>
              <a:t>Whilst technological </a:t>
            </a:r>
          </a:p>
        </p:txBody>
      </p:sp>
    </p:spTree>
    <p:extLst>
      <p:ext uri="{BB962C8B-B14F-4D97-AF65-F5344CB8AC3E}">
        <p14:creationId xmlns:p14="http://schemas.microsoft.com/office/powerpoint/2010/main" val="26516402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C8FF9-6169-5EF6-7174-B6329CA5297D}"/>
              </a:ext>
            </a:extLst>
          </p:cNvPr>
          <p:cNvSpPr>
            <a:spLocks noGrp="1"/>
          </p:cNvSpPr>
          <p:nvPr>
            <p:ph type="title"/>
          </p:nvPr>
        </p:nvSpPr>
        <p:spPr/>
        <p:txBody>
          <a:bodyPr/>
          <a:lstStyle/>
          <a:p>
            <a:r>
              <a:rPr lang="en-US" sz="3400"/>
              <a:t>Reference list</a:t>
            </a:r>
            <a:r>
              <a:rPr lang="en-US"/>
              <a:t> </a:t>
            </a:r>
          </a:p>
        </p:txBody>
      </p:sp>
      <p:sp>
        <p:nvSpPr>
          <p:cNvPr id="3" name="Content Placeholder 2">
            <a:extLst>
              <a:ext uri="{FF2B5EF4-FFF2-40B4-BE49-F238E27FC236}">
                <a16:creationId xmlns:a16="http://schemas.microsoft.com/office/drawing/2014/main" id="{147FF3C2-50C6-2E01-7314-0992B464F4B5}"/>
              </a:ext>
            </a:extLst>
          </p:cNvPr>
          <p:cNvSpPr>
            <a:spLocks noGrp="1"/>
          </p:cNvSpPr>
          <p:nvPr>
            <p:ph idx="1"/>
          </p:nvPr>
        </p:nvSpPr>
        <p:spPr/>
        <p:txBody>
          <a:bodyPr vert="horz" lIns="91440" tIns="45720" rIns="91440" bIns="45720" rtlCol="0" anchor="t">
            <a:normAutofit fontScale="25000" lnSpcReduction="20000"/>
          </a:bodyPr>
          <a:lstStyle/>
          <a:p>
            <a:pPr>
              <a:buNone/>
            </a:pPr>
            <a:r>
              <a:rPr lang="en-US" sz="1200">
                <a:latin typeface="Calibri"/>
                <a:ea typeface="Calibri"/>
                <a:cs typeface="Calibri"/>
              </a:rPr>
              <a:t>Alonso, T. (2022). </a:t>
            </a:r>
            <a:r>
              <a:rPr lang="en-US" sz="1200" i="1">
                <a:latin typeface="Calibri"/>
                <a:ea typeface="Calibri"/>
                <a:cs typeface="Calibri"/>
              </a:rPr>
              <a:t>Strategy Study: How McDonald’s Became The Benchmark For Fast Food</a:t>
            </a:r>
            <a:r>
              <a:rPr lang="en-US" sz="1200">
                <a:latin typeface="Calibri"/>
                <a:ea typeface="Calibri"/>
                <a:cs typeface="Calibri"/>
              </a:rPr>
              <a:t>. [online] </a:t>
            </a:r>
            <a:r>
              <a:rPr lang="en-US" sz="1200" dirty="0">
                <a:latin typeface="Calibri"/>
                <a:ea typeface="Calibri"/>
                <a:cs typeface="Calibri"/>
                <a:hlinkClick r:id="rId2"/>
              </a:rPr>
              <a:t>www.cascade.app</a:t>
            </a:r>
            <a:r>
              <a:rPr lang="en-US" sz="1200">
                <a:latin typeface="Calibri"/>
                <a:ea typeface="Calibri"/>
                <a:cs typeface="Calibri"/>
              </a:rPr>
              <a:t>. Available at: </a:t>
            </a:r>
            <a:r>
              <a:rPr lang="en-US" sz="1200" dirty="0">
                <a:latin typeface="Calibri"/>
                <a:ea typeface="Calibri"/>
                <a:cs typeface="Calibri"/>
                <a:hlinkClick r:id="rId3"/>
              </a:rPr>
              <a:t>https://www.cascade.app/studies/mcdonalds-strategy-study</a:t>
            </a:r>
            <a:r>
              <a:rPr lang="en-US" sz="1200" dirty="0">
                <a:latin typeface="Calibri"/>
                <a:ea typeface="Calibri"/>
                <a:cs typeface="Calibri"/>
              </a:rPr>
              <a:t>.</a:t>
            </a:r>
            <a:endParaRPr lang="en-US"/>
          </a:p>
          <a:p>
            <a:pPr>
              <a:buNone/>
            </a:pPr>
            <a:r>
              <a:rPr lang="en-US" sz="1200" dirty="0" err="1">
                <a:latin typeface="Calibri"/>
                <a:ea typeface="Calibri"/>
                <a:cs typeface="Calibri"/>
              </a:rPr>
              <a:t>Caudhary</a:t>
            </a:r>
            <a:r>
              <a:rPr lang="en-US" sz="1200" dirty="0">
                <a:latin typeface="Calibri"/>
                <a:ea typeface="Calibri"/>
                <a:cs typeface="Calibri"/>
              </a:rPr>
              <a:t>, V. and Sharma, M. (2024). A Review of Employee Retention as a Strategy for Organizational Success. </a:t>
            </a:r>
            <a:r>
              <a:rPr lang="en-US" sz="1200" i="1" dirty="0">
                <a:latin typeface="Calibri"/>
                <a:ea typeface="Calibri"/>
                <a:cs typeface="Calibri"/>
              </a:rPr>
              <a:t>Indian Scientific Journal Of Research In Engineering And Management</a:t>
            </a:r>
            <a:r>
              <a:rPr lang="en-US" sz="1200" dirty="0">
                <a:latin typeface="Calibri"/>
                <a:ea typeface="Calibri"/>
                <a:cs typeface="Calibri"/>
              </a:rPr>
              <a:t>, 08(01), pp.1–6. </a:t>
            </a:r>
            <a:r>
              <a:rPr lang="en-US" sz="1200" dirty="0" err="1">
                <a:latin typeface="Calibri"/>
                <a:ea typeface="Calibri"/>
                <a:cs typeface="Calibri"/>
              </a:rPr>
              <a:t>doi:https</a:t>
            </a:r>
            <a:r>
              <a:rPr lang="en-US" sz="1200" dirty="0">
                <a:latin typeface="Calibri"/>
                <a:ea typeface="Calibri"/>
                <a:cs typeface="Calibri"/>
              </a:rPr>
              <a:t>://doi.org/10.55041/ijsrem26687.</a:t>
            </a:r>
            <a:endParaRPr lang="en-US" dirty="0"/>
          </a:p>
          <a:p>
            <a:pPr>
              <a:buNone/>
            </a:pPr>
            <a:r>
              <a:rPr lang="en-US" sz="1200" dirty="0">
                <a:latin typeface="Calibri"/>
                <a:ea typeface="Calibri"/>
                <a:cs typeface="Calibri"/>
              </a:rPr>
              <a:t>Crail, C. and Watts, R. (2024). </a:t>
            </a:r>
            <a:r>
              <a:rPr lang="en-US" sz="1200" i="1" dirty="0">
                <a:latin typeface="Calibri"/>
                <a:ea typeface="Calibri"/>
                <a:cs typeface="Calibri"/>
              </a:rPr>
              <a:t>15 Effective Employee Retention Strategies In 2022 – Forbes Advisor</a:t>
            </a:r>
            <a:r>
              <a:rPr lang="en-US" sz="1200" dirty="0">
                <a:latin typeface="Calibri"/>
                <a:ea typeface="Calibri"/>
                <a:cs typeface="Calibri"/>
              </a:rPr>
              <a:t>. [online] </a:t>
            </a:r>
            <a:r>
              <a:rPr lang="en-US" sz="1200" dirty="0">
                <a:latin typeface="Calibri"/>
                <a:ea typeface="Calibri"/>
                <a:cs typeface="Calibri"/>
                <a:hlinkClick r:id="rId4"/>
              </a:rPr>
              <a:t>www.forbes.com</a:t>
            </a:r>
            <a:r>
              <a:rPr lang="en-US" sz="1200" dirty="0">
                <a:latin typeface="Calibri"/>
                <a:ea typeface="Calibri"/>
                <a:cs typeface="Calibri"/>
              </a:rPr>
              <a:t>. Available at: </a:t>
            </a:r>
            <a:r>
              <a:rPr lang="en-US" sz="1200" dirty="0">
                <a:latin typeface="Calibri"/>
                <a:ea typeface="Calibri"/>
                <a:cs typeface="Calibri"/>
                <a:hlinkClick r:id="rId5"/>
              </a:rPr>
              <a:t>https://www.forbes.com/advisor/business/employee-retention-strategies/</a:t>
            </a:r>
            <a:r>
              <a:rPr lang="en-US" sz="1200" dirty="0">
                <a:latin typeface="Calibri"/>
                <a:ea typeface="Calibri"/>
                <a:cs typeface="Calibri"/>
              </a:rPr>
              <a:t>.</a:t>
            </a:r>
            <a:endParaRPr lang="en-US"/>
          </a:p>
          <a:p>
            <a:pPr>
              <a:buNone/>
            </a:pPr>
            <a:r>
              <a:rPr lang="en-US" sz="2200">
                <a:latin typeface="Calibri"/>
                <a:ea typeface="Calibri"/>
                <a:cs typeface="Calibri"/>
              </a:rPr>
              <a:t>Carouthers, P. (2021). </a:t>
            </a:r>
            <a:r>
              <a:rPr lang="en-US" sz="2200" i="1">
                <a:latin typeface="Calibri"/>
                <a:ea typeface="Calibri"/>
                <a:cs typeface="Calibri"/>
              </a:rPr>
              <a:t>How McDonald’s Supported Employees During the COVID-19 Pandemic</a:t>
            </a:r>
            <a:r>
              <a:rPr lang="en-US" sz="2200">
                <a:latin typeface="Calibri"/>
                <a:ea typeface="Calibri"/>
                <a:cs typeface="Calibri"/>
              </a:rPr>
              <a:t>. [online] QSR Magazine. Available at: </a:t>
            </a:r>
            <a:r>
              <a:rPr lang="en-US" sz="2200" dirty="0">
                <a:latin typeface="Calibri"/>
                <a:ea typeface="Calibri"/>
                <a:cs typeface="Calibri"/>
                <a:hlinkClick r:id="rId6"/>
              </a:rPr>
              <a:t>https://www.qsrmagazine.com/uncategorized/how-mcdonalds-supported-employees-during-covid-19-pandemic/</a:t>
            </a:r>
            <a:r>
              <a:rPr lang="en-US" sz="2200">
                <a:latin typeface="Calibri"/>
                <a:ea typeface="Calibri"/>
                <a:cs typeface="Calibri"/>
              </a:rPr>
              <a:t>. Accessed 21.04.26</a:t>
            </a:r>
          </a:p>
          <a:p>
            <a:pPr>
              <a:buNone/>
            </a:pPr>
            <a:r>
              <a:rPr lang="en-US" sz="1200">
                <a:latin typeface="Calibri"/>
                <a:ea typeface="Calibri"/>
                <a:cs typeface="Calibri"/>
              </a:rPr>
              <a:t>Drexel University (2021). </a:t>
            </a:r>
            <a:r>
              <a:rPr lang="en-US" sz="1200" i="1">
                <a:latin typeface="Calibri"/>
                <a:ea typeface="Calibri"/>
                <a:cs typeface="Calibri"/>
              </a:rPr>
              <a:t>Minimum Wage Is Not Enough</a:t>
            </a:r>
            <a:r>
              <a:rPr lang="en-US" sz="1200">
                <a:latin typeface="Calibri"/>
                <a:ea typeface="Calibri"/>
                <a:cs typeface="Calibri"/>
              </a:rPr>
              <a:t>. [online] Center for Hunger Free Communities. Available at: </a:t>
            </a:r>
            <a:r>
              <a:rPr lang="en-US" sz="1200" dirty="0">
                <a:latin typeface="Calibri"/>
                <a:ea typeface="Calibri"/>
                <a:cs typeface="Calibri"/>
                <a:hlinkClick r:id="rId7"/>
              </a:rPr>
              <a:t>https://drexel.edu/hunger-free-center/research/briefs-and-reports/minimum-wage-is-not-enough/</a:t>
            </a:r>
            <a:r>
              <a:rPr lang="en-US" sz="1200" dirty="0">
                <a:latin typeface="Calibri"/>
                <a:ea typeface="Calibri"/>
                <a:cs typeface="Calibri"/>
              </a:rPr>
              <a:t>.</a:t>
            </a:r>
            <a:endParaRPr lang="en-US"/>
          </a:p>
          <a:p>
            <a:pPr>
              <a:buNone/>
            </a:pPr>
            <a:r>
              <a:rPr lang="en-US" sz="1300">
                <a:latin typeface="Calibri"/>
                <a:ea typeface="Calibri"/>
                <a:cs typeface="Calibri"/>
              </a:rPr>
              <a:t>Dudovskiy, J. (2016). </a:t>
            </a:r>
            <a:r>
              <a:rPr lang="en-US" sz="1300" i="1">
                <a:latin typeface="Calibri"/>
                <a:ea typeface="Calibri"/>
                <a:cs typeface="Calibri"/>
              </a:rPr>
              <a:t>McDonalds PESTEL Analysis - Research-Methodology</a:t>
            </a:r>
            <a:r>
              <a:rPr lang="en-US" sz="1300">
                <a:latin typeface="Calibri"/>
                <a:ea typeface="Calibri"/>
                <a:cs typeface="Calibri"/>
              </a:rPr>
              <a:t>. [online] Research-Methodology. Available at: </a:t>
            </a:r>
            <a:r>
              <a:rPr lang="en-US" sz="1300" dirty="0">
                <a:latin typeface="Calibri"/>
                <a:ea typeface="Calibri"/>
                <a:cs typeface="Calibri"/>
                <a:hlinkClick r:id="rId8"/>
              </a:rPr>
              <a:t>https://research-methodology.net/mcdonalds-pestel-analysis/</a:t>
            </a:r>
            <a:r>
              <a:rPr lang="en-US" sz="1300" dirty="0">
                <a:latin typeface="Calibri"/>
                <a:ea typeface="Calibri"/>
                <a:cs typeface="Calibri"/>
              </a:rPr>
              <a:t>.</a:t>
            </a:r>
          </a:p>
          <a:p>
            <a:pPr>
              <a:buNone/>
            </a:pPr>
            <a:r>
              <a:rPr lang="en-US" sz="1300">
                <a:latin typeface="Calibri"/>
                <a:ea typeface="Calibri"/>
                <a:cs typeface="Calibri"/>
              </a:rPr>
              <a:t>Darley, J. (2025). </a:t>
            </a:r>
            <a:r>
              <a:rPr lang="en-US" sz="1300" i="1">
                <a:latin typeface="Calibri"/>
                <a:ea typeface="Calibri"/>
                <a:cs typeface="Calibri"/>
              </a:rPr>
              <a:t>How McDonald’s is Integrating AI Across Restaurants Globally</a:t>
            </a:r>
            <a:r>
              <a:rPr lang="en-US" sz="1300">
                <a:latin typeface="Calibri"/>
                <a:ea typeface="Calibri"/>
                <a:cs typeface="Calibri"/>
              </a:rPr>
              <a:t>. [online] Technologymagazine.com. Available at: </a:t>
            </a:r>
            <a:r>
              <a:rPr lang="en-US" sz="1300" dirty="0">
                <a:latin typeface="Calibri"/>
                <a:ea typeface="Calibri"/>
                <a:cs typeface="Calibri"/>
                <a:hlinkClick r:id="rId9"/>
              </a:rPr>
              <a:t>https://technologymagazine.com/articles/how-mcdonalds-is-using-ai-to-boost-efficiency-and-workflows</a:t>
            </a:r>
            <a:r>
              <a:rPr lang="en-US" sz="1300" dirty="0">
                <a:latin typeface="Calibri"/>
                <a:ea typeface="Calibri"/>
                <a:cs typeface="Calibri"/>
              </a:rPr>
              <a:t>. </a:t>
            </a:r>
            <a:r>
              <a:rPr lang="en-US" sz="1300">
                <a:latin typeface="Calibri"/>
                <a:ea typeface="Calibri"/>
                <a:cs typeface="Calibri"/>
              </a:rPr>
              <a:t>Accessed 21.04.26</a:t>
            </a:r>
          </a:p>
          <a:p>
            <a:pPr>
              <a:buNone/>
            </a:pPr>
            <a:r>
              <a:rPr lang="en-US" sz="1200">
                <a:latin typeface="Calibri"/>
                <a:ea typeface="Calibri"/>
                <a:cs typeface="Calibri"/>
              </a:rPr>
              <a:t>Eaton, K. (2025). </a:t>
            </a:r>
            <a:r>
              <a:rPr lang="en-US" sz="1200" i="1">
                <a:latin typeface="Calibri"/>
                <a:ea typeface="Calibri"/>
                <a:cs typeface="Calibri"/>
              </a:rPr>
              <a:t>Why McDonald’s Just Announced a Hiring Surge to Fill 375,000 New Jobs</a:t>
            </a:r>
            <a:r>
              <a:rPr lang="en-US" sz="1200">
                <a:latin typeface="Calibri"/>
                <a:ea typeface="Calibri"/>
                <a:cs typeface="Calibri"/>
              </a:rPr>
              <a:t>. [online] Inc. Available at: </a:t>
            </a:r>
            <a:r>
              <a:rPr lang="en-US" sz="1200" dirty="0">
                <a:latin typeface="Calibri"/>
                <a:ea typeface="Calibri"/>
                <a:cs typeface="Calibri"/>
                <a:hlinkClick r:id="rId10"/>
              </a:rPr>
              <a:t>https://www.inc.com/kit-eaton/why-mcdonalds-just-announced-a-hiring-surge-to-fill-375000-new-jobs/91188471</a:t>
            </a:r>
            <a:r>
              <a:rPr lang="en-US" sz="1200" dirty="0">
                <a:latin typeface="Calibri"/>
                <a:ea typeface="Calibri"/>
                <a:cs typeface="Calibri"/>
              </a:rPr>
              <a:t>.</a:t>
            </a:r>
            <a:endParaRPr lang="en-US"/>
          </a:p>
          <a:p>
            <a:pPr>
              <a:buNone/>
            </a:pPr>
            <a:r>
              <a:rPr lang="en-US" sz="1200">
                <a:latin typeface="Calibri"/>
                <a:ea typeface="Calibri"/>
                <a:cs typeface="Calibri"/>
              </a:rPr>
              <a:t>Gibson, K. (2024). </a:t>
            </a:r>
            <a:r>
              <a:rPr lang="en-US" sz="1200" i="1">
                <a:latin typeface="Calibri"/>
                <a:ea typeface="Calibri"/>
                <a:cs typeface="Calibri"/>
              </a:rPr>
              <a:t>The Role of Artificial Intelligence in Digital Transformation</a:t>
            </a:r>
            <a:r>
              <a:rPr lang="en-US" sz="1200">
                <a:latin typeface="Calibri"/>
                <a:ea typeface="Calibri"/>
                <a:cs typeface="Calibri"/>
              </a:rPr>
              <a:t>. [online] Business Insights Blog. Available at: </a:t>
            </a:r>
            <a:r>
              <a:rPr lang="en-US" sz="1200" dirty="0">
                <a:latin typeface="Calibri"/>
                <a:ea typeface="Calibri"/>
                <a:cs typeface="Calibri"/>
                <a:hlinkClick r:id="rId11"/>
              </a:rPr>
              <a:t>https://online.hbs.edu/blog/post/ai-digital-transformation</a:t>
            </a:r>
            <a:r>
              <a:rPr lang="en-US" sz="1200" dirty="0">
                <a:latin typeface="Calibri"/>
                <a:ea typeface="Calibri"/>
                <a:cs typeface="Calibri"/>
              </a:rPr>
              <a:t>.</a:t>
            </a:r>
            <a:endParaRPr lang="en-US"/>
          </a:p>
          <a:p>
            <a:pPr>
              <a:buNone/>
            </a:pPr>
            <a:r>
              <a:rPr lang="en-US" sz="1200">
                <a:latin typeface="Calibri"/>
                <a:ea typeface="Calibri"/>
                <a:cs typeface="Calibri"/>
              </a:rPr>
              <a:t>H. R. Cloud (2023). </a:t>
            </a:r>
            <a:r>
              <a:rPr lang="en-US" sz="1200" i="1">
                <a:latin typeface="Calibri"/>
                <a:ea typeface="Calibri"/>
                <a:cs typeface="Calibri"/>
              </a:rPr>
              <a:t>The importance of employee retention in the hospitality industry: Strategies for HR professionals | HR cloud</a:t>
            </a:r>
            <a:r>
              <a:rPr lang="en-US" sz="1200">
                <a:latin typeface="Calibri"/>
                <a:ea typeface="Calibri"/>
                <a:cs typeface="Calibri"/>
              </a:rPr>
              <a:t>. [online] </a:t>
            </a:r>
            <a:r>
              <a:rPr lang="en-US" sz="1200" dirty="0">
                <a:latin typeface="Calibri"/>
                <a:ea typeface="Calibri"/>
                <a:cs typeface="Calibri"/>
                <a:hlinkClick r:id="rId12"/>
              </a:rPr>
              <a:t>www.hrcloud.com</a:t>
            </a:r>
            <a:r>
              <a:rPr lang="en-US" sz="1200">
                <a:latin typeface="Calibri"/>
                <a:ea typeface="Calibri"/>
                <a:cs typeface="Calibri"/>
              </a:rPr>
              <a:t>. Available at: </a:t>
            </a:r>
            <a:r>
              <a:rPr lang="en-US" sz="1200" dirty="0">
                <a:latin typeface="Calibri"/>
                <a:ea typeface="Calibri"/>
                <a:cs typeface="Calibri"/>
                <a:hlinkClick r:id="rId13"/>
              </a:rPr>
              <a:t>https://www.hrcloud.com/blog/the-importance-of-employee-retention-in-the-hospitality-industry-strategies-for-hr-professionals</a:t>
            </a:r>
            <a:r>
              <a:rPr lang="en-US" sz="1200" dirty="0">
                <a:latin typeface="Calibri"/>
                <a:ea typeface="Calibri"/>
                <a:cs typeface="Calibri"/>
              </a:rPr>
              <a:t>.</a:t>
            </a:r>
            <a:endParaRPr lang="en-US"/>
          </a:p>
          <a:p>
            <a:pPr>
              <a:buNone/>
            </a:pPr>
            <a:r>
              <a:rPr lang="en-US" sz="1200">
                <a:latin typeface="Calibri"/>
                <a:ea typeface="Calibri"/>
                <a:cs typeface="Calibri"/>
              </a:rPr>
              <a:t>Hernandez, Richard (2023). </a:t>
            </a:r>
            <a:r>
              <a:rPr lang="en-US" sz="1200" i="1">
                <a:latin typeface="Calibri"/>
                <a:ea typeface="Calibri"/>
                <a:cs typeface="Calibri"/>
              </a:rPr>
              <a:t>What caused inflation to spike after 2020? : Monthly Labor Review: U.S. Bureau of Labor Statistics</a:t>
            </a:r>
            <a:r>
              <a:rPr lang="en-US" sz="1200">
                <a:latin typeface="Calibri"/>
                <a:ea typeface="Calibri"/>
                <a:cs typeface="Calibri"/>
              </a:rPr>
              <a:t>. [online] </a:t>
            </a:r>
            <a:r>
              <a:rPr lang="en-US" sz="1200" dirty="0">
                <a:latin typeface="Calibri"/>
                <a:ea typeface="Calibri"/>
                <a:cs typeface="Calibri"/>
                <a:hlinkClick r:id="rId14"/>
              </a:rPr>
              <a:t>www.bls.gov</a:t>
            </a:r>
            <a:r>
              <a:rPr lang="en-US" sz="1200">
                <a:latin typeface="Calibri"/>
                <a:ea typeface="Calibri"/>
                <a:cs typeface="Calibri"/>
              </a:rPr>
              <a:t>. Available at: </a:t>
            </a:r>
            <a:r>
              <a:rPr lang="en-US" sz="1200" dirty="0">
                <a:latin typeface="Calibri"/>
                <a:ea typeface="Calibri"/>
                <a:cs typeface="Calibri"/>
                <a:hlinkClick r:id="rId15"/>
              </a:rPr>
              <a:t>https://www.bls.gov/opub/mlr/2023/beyond-bls/what-caused-inflation-to-spike-after-2020.htm</a:t>
            </a:r>
            <a:r>
              <a:rPr lang="en-US" sz="1200" dirty="0">
                <a:latin typeface="Calibri"/>
                <a:ea typeface="Calibri"/>
                <a:cs typeface="Calibri"/>
              </a:rPr>
              <a:t>.</a:t>
            </a:r>
            <a:endParaRPr lang="en-US"/>
          </a:p>
          <a:p>
            <a:pPr>
              <a:buNone/>
            </a:pPr>
            <a:r>
              <a:rPr lang="en-US" sz="1200" dirty="0">
                <a:latin typeface="Calibri"/>
                <a:ea typeface="Calibri"/>
                <a:cs typeface="Calibri"/>
                <a:hlinkClick r:id="rId16"/>
              </a:rPr>
              <a:t>https://www.facebook.com/allrecipes</a:t>
            </a:r>
            <a:r>
              <a:rPr lang="en-US" sz="1200">
                <a:latin typeface="Calibri"/>
                <a:ea typeface="Calibri"/>
                <a:cs typeface="Calibri"/>
              </a:rPr>
              <a:t> (2024). </a:t>
            </a:r>
            <a:r>
              <a:rPr lang="en-US" sz="1200" i="1">
                <a:latin typeface="Calibri"/>
                <a:ea typeface="Calibri"/>
                <a:cs typeface="Calibri"/>
              </a:rPr>
              <a:t>McDonald’s Quietly Changed the Filet-O-Fish and People Are Not Happy About It</a:t>
            </a:r>
            <a:r>
              <a:rPr lang="en-US" sz="1200">
                <a:latin typeface="Calibri"/>
                <a:ea typeface="Calibri"/>
                <a:cs typeface="Calibri"/>
              </a:rPr>
              <a:t>. [online] Allrecipes. Available at: </a:t>
            </a:r>
            <a:r>
              <a:rPr lang="en-US" sz="1200" dirty="0">
                <a:latin typeface="Calibri"/>
                <a:ea typeface="Calibri"/>
                <a:cs typeface="Calibri"/>
                <a:hlinkClick r:id="rId17"/>
              </a:rPr>
              <a:t>https://www.allrecipes.com/mcdonalds-filet-o-fish-shrinkflation-8600676</a:t>
            </a:r>
            <a:r>
              <a:rPr lang="en-US" sz="1200" dirty="0">
                <a:latin typeface="Calibri"/>
                <a:ea typeface="Calibri"/>
                <a:cs typeface="Calibri"/>
              </a:rPr>
              <a:t>.</a:t>
            </a:r>
            <a:endParaRPr lang="en-US"/>
          </a:p>
          <a:p>
            <a:pPr>
              <a:buNone/>
            </a:pPr>
            <a:r>
              <a:rPr lang="en-US" sz="1200">
                <a:latin typeface="Calibri"/>
                <a:ea typeface="Calibri"/>
                <a:cs typeface="Calibri"/>
              </a:rPr>
              <a:t>Jane, A. (2024). </a:t>
            </a:r>
            <a:r>
              <a:rPr lang="en-US" sz="1200" i="1">
                <a:latin typeface="Calibri"/>
                <a:ea typeface="Calibri"/>
                <a:cs typeface="Calibri"/>
              </a:rPr>
              <a:t>Printable Swot Chart Template</a:t>
            </a:r>
            <a:r>
              <a:rPr lang="en-US" sz="1200">
                <a:latin typeface="Calibri"/>
                <a:ea typeface="Calibri"/>
                <a:cs typeface="Calibri"/>
              </a:rPr>
              <a:t>. [online] janetemplate.com. Available at: </a:t>
            </a:r>
            <a:r>
              <a:rPr lang="en-US" sz="1200" dirty="0">
                <a:latin typeface="Calibri"/>
                <a:ea typeface="Calibri"/>
                <a:cs typeface="Calibri"/>
                <a:hlinkClick r:id="rId18"/>
              </a:rPr>
              <a:t>https://www.janetemplate.com/swot-chart-template/</a:t>
            </a:r>
            <a:r>
              <a:rPr lang="en-US" sz="1200">
                <a:latin typeface="Calibri"/>
                <a:ea typeface="Calibri"/>
                <a:cs typeface="Calibri"/>
              </a:rPr>
              <a:t> [Accessed 29 Apr. 2026].</a:t>
            </a:r>
            <a:endParaRPr lang="en-US"/>
          </a:p>
          <a:p>
            <a:pPr>
              <a:buNone/>
            </a:pPr>
            <a:r>
              <a:rPr lang="en-US" sz="1200">
                <a:latin typeface="Calibri"/>
                <a:ea typeface="Calibri"/>
                <a:cs typeface="Calibri"/>
              </a:rPr>
              <a:t>Lancaster, L. (2024). </a:t>
            </a:r>
            <a:r>
              <a:rPr lang="en-US" sz="1200" i="1">
                <a:latin typeface="Calibri"/>
                <a:ea typeface="Calibri"/>
                <a:cs typeface="Calibri"/>
              </a:rPr>
              <a:t>Effects of high employee turnover</a:t>
            </a:r>
            <a:r>
              <a:rPr lang="en-US" sz="1200">
                <a:latin typeface="Calibri"/>
                <a:ea typeface="Calibri"/>
                <a:cs typeface="Calibri"/>
              </a:rPr>
              <a:t>. [online] Stratus hr. Available at: </a:t>
            </a:r>
            <a:r>
              <a:rPr lang="en-US" sz="1200" dirty="0">
                <a:latin typeface="Calibri"/>
                <a:ea typeface="Calibri"/>
                <a:cs typeface="Calibri"/>
                <a:hlinkClick r:id="rId19"/>
              </a:rPr>
              <a:t>https://stratus.hr/resources/effects-of-high-employee-turnover</a:t>
            </a:r>
            <a:r>
              <a:rPr lang="en-US" sz="1200" dirty="0">
                <a:latin typeface="Calibri"/>
                <a:ea typeface="Calibri"/>
                <a:cs typeface="Calibri"/>
              </a:rPr>
              <a:t>.</a:t>
            </a:r>
            <a:endParaRPr lang="en-US"/>
          </a:p>
          <a:p>
            <a:pPr>
              <a:buNone/>
            </a:pPr>
            <a:r>
              <a:rPr lang="en-US" sz="1200" dirty="0">
                <a:latin typeface="Calibri"/>
                <a:ea typeface="Calibri"/>
                <a:cs typeface="Calibri"/>
              </a:rPr>
              <a:t>Rafi, I. (2024). </a:t>
            </a:r>
            <a:r>
              <a:rPr lang="en-US" sz="1200" i="1" dirty="0">
                <a:latin typeface="Calibri"/>
                <a:ea typeface="Calibri"/>
                <a:cs typeface="Calibri"/>
              </a:rPr>
              <a:t>Impact of Non-Monetary Incentives on Employee | </a:t>
            </a:r>
            <a:r>
              <a:rPr lang="en-US" sz="1200" i="1" dirty="0" err="1">
                <a:latin typeface="Calibri"/>
                <a:ea typeface="Calibri"/>
                <a:cs typeface="Calibri"/>
              </a:rPr>
              <a:t>IncentiveAction</a:t>
            </a:r>
            <a:r>
              <a:rPr lang="en-US" sz="1200" dirty="0">
                <a:latin typeface="Calibri"/>
                <a:ea typeface="Calibri"/>
                <a:cs typeface="Calibri"/>
              </a:rPr>
              <a:t>. [online] </a:t>
            </a:r>
            <a:r>
              <a:rPr lang="en-US" sz="1200" dirty="0" err="1">
                <a:latin typeface="Calibri"/>
                <a:ea typeface="Calibri"/>
                <a:cs typeface="Calibri"/>
              </a:rPr>
              <a:t>IncentivAction</a:t>
            </a:r>
            <a:r>
              <a:rPr lang="en-US" sz="1200" dirty="0">
                <a:latin typeface="Calibri"/>
                <a:ea typeface="Calibri"/>
                <a:cs typeface="Calibri"/>
              </a:rPr>
              <a:t>. Available at: </a:t>
            </a:r>
            <a:r>
              <a:rPr lang="en-US" sz="1200" dirty="0">
                <a:latin typeface="Calibri"/>
                <a:ea typeface="Calibri"/>
                <a:cs typeface="Calibri"/>
                <a:hlinkClick r:id="rId20"/>
              </a:rPr>
              <a:t>https://incentivaction.com/en/the-impact-of-non-monetary-incentives-on-employee-satisfaction/</a:t>
            </a:r>
            <a:r>
              <a:rPr lang="en-US" sz="1200" dirty="0">
                <a:latin typeface="Calibri"/>
                <a:ea typeface="Calibri"/>
                <a:cs typeface="Calibri"/>
              </a:rPr>
              <a:t>.</a:t>
            </a:r>
            <a:endParaRPr lang="en-US"/>
          </a:p>
          <a:p>
            <a:pPr>
              <a:buNone/>
            </a:pPr>
            <a:r>
              <a:rPr lang="en-US" sz="1200">
                <a:latin typeface="Calibri"/>
                <a:ea typeface="Calibri"/>
                <a:cs typeface="Calibri"/>
              </a:rPr>
              <a:t>Sargent, K. (2023). The Labor Market Impacts of Brexit: Migration and the European Union. </a:t>
            </a:r>
            <a:r>
              <a:rPr lang="en-US" sz="1200" i="1">
                <a:latin typeface="Calibri"/>
                <a:ea typeface="Calibri"/>
                <a:cs typeface="Calibri"/>
              </a:rPr>
              <a:t>Economic Modelling</a:t>
            </a:r>
            <a:r>
              <a:rPr lang="en-US" sz="1200">
                <a:latin typeface="Calibri"/>
                <a:ea typeface="Calibri"/>
                <a:cs typeface="Calibri"/>
              </a:rPr>
              <a:t>, [online] 121(1), p.106196. Available at: </a:t>
            </a:r>
            <a:r>
              <a:rPr lang="en-US" sz="1200" dirty="0">
                <a:latin typeface="Calibri"/>
                <a:ea typeface="Calibri"/>
                <a:cs typeface="Calibri"/>
                <a:hlinkClick r:id="rId21"/>
              </a:rPr>
              <a:t>https://www.sciencedirect.com/science/article/pii/S0264999323000081</a:t>
            </a:r>
            <a:r>
              <a:rPr lang="en-US" sz="1200" dirty="0">
                <a:latin typeface="Calibri"/>
                <a:ea typeface="Calibri"/>
                <a:cs typeface="Calibri"/>
              </a:rPr>
              <a:t>.</a:t>
            </a:r>
            <a:endParaRPr lang="en-US"/>
          </a:p>
          <a:p>
            <a:pPr>
              <a:buNone/>
            </a:pPr>
            <a:r>
              <a:rPr lang="en-US" sz="1200">
                <a:latin typeface="Calibri"/>
                <a:ea typeface="Calibri"/>
                <a:cs typeface="Calibri"/>
              </a:rPr>
              <a:t>Senthil Kumar Muthamizhan (2025). </a:t>
            </a:r>
            <a:r>
              <a:rPr lang="en-US" sz="1200" i="1">
                <a:latin typeface="Calibri"/>
                <a:ea typeface="Calibri"/>
                <a:cs typeface="Calibri"/>
              </a:rPr>
              <a:t>Gen Z’s workplace revolution: How flexibility, growth, purpose are shaping work</a:t>
            </a:r>
            <a:r>
              <a:rPr lang="en-US" sz="1200">
                <a:latin typeface="Calibri"/>
                <a:ea typeface="Calibri"/>
                <a:cs typeface="Calibri"/>
              </a:rPr>
              <a:t>. [online] Yourstory.com. Available at: </a:t>
            </a:r>
            <a:r>
              <a:rPr lang="en-US" sz="1200" dirty="0">
                <a:latin typeface="Calibri"/>
                <a:ea typeface="Calibri"/>
                <a:cs typeface="Calibri"/>
                <a:hlinkClick r:id="rId22"/>
              </a:rPr>
              <a:t>https://yourstory.com/2025/05/gen-z-workplace-revolution-how-flexibility-growth-mental-well-being</a:t>
            </a:r>
            <a:r>
              <a:rPr lang="en-US" sz="1200" dirty="0">
                <a:latin typeface="Calibri"/>
                <a:ea typeface="Calibri"/>
                <a:cs typeface="Calibri"/>
              </a:rPr>
              <a:t>.</a:t>
            </a:r>
            <a:endParaRPr lang="en-US"/>
          </a:p>
          <a:p>
            <a:pPr>
              <a:buNone/>
            </a:pPr>
            <a:r>
              <a:rPr lang="en-US" sz="1200">
                <a:latin typeface="Calibri"/>
                <a:ea typeface="Calibri"/>
                <a:cs typeface="Calibri"/>
              </a:rPr>
              <a:t>Sustainability Directory (2025). </a:t>
            </a:r>
            <a:r>
              <a:rPr lang="en-US" sz="1200" i="1">
                <a:latin typeface="Calibri"/>
                <a:ea typeface="Calibri"/>
                <a:cs typeface="Calibri"/>
              </a:rPr>
              <a:t>What Are the Limitations of Focusing Solely on the Adjusted Pay Gap? → Learn</a:t>
            </a:r>
            <a:r>
              <a:rPr lang="en-US" sz="1200">
                <a:latin typeface="Calibri"/>
                <a:ea typeface="Calibri"/>
                <a:cs typeface="Calibri"/>
              </a:rPr>
              <a:t>. [online] ESG → Sustainability Directory. Available at: </a:t>
            </a:r>
            <a:r>
              <a:rPr lang="en-US" sz="1200" dirty="0">
                <a:latin typeface="Calibri"/>
                <a:ea typeface="Calibri"/>
                <a:cs typeface="Calibri"/>
                <a:hlinkClick r:id="rId23"/>
              </a:rPr>
              <a:t>https://esg.sustainability-directory.com/learn/what-are-the-limitations-of-focusing-solely-on-the-adjusted-pay-gap/</a:t>
            </a:r>
            <a:r>
              <a:rPr lang="en-US" sz="1200">
                <a:latin typeface="Calibri"/>
                <a:ea typeface="Calibri"/>
                <a:cs typeface="Calibri"/>
              </a:rPr>
              <a:t> [Accessed 29 Apr. 2026].</a:t>
            </a:r>
            <a:endParaRPr lang="en-US"/>
          </a:p>
          <a:p>
            <a:pPr marL="0" indent="0">
              <a:buNone/>
            </a:pPr>
            <a:r>
              <a:rPr lang="en-US">
                <a:latin typeface="Calibri"/>
                <a:ea typeface="Calibri"/>
                <a:cs typeface="Calibri"/>
              </a:rPr>
              <a:t>Statista (2024). </a:t>
            </a:r>
            <a:r>
              <a:rPr lang="en-US" i="1">
                <a:latin typeface="Calibri"/>
                <a:ea typeface="Calibri"/>
                <a:cs typeface="Calibri"/>
              </a:rPr>
              <a:t>Topic: McDonald’s</a:t>
            </a:r>
            <a:r>
              <a:rPr lang="en-US">
                <a:latin typeface="Calibri"/>
                <a:ea typeface="Calibri"/>
                <a:cs typeface="Calibri"/>
              </a:rPr>
              <a:t>.  </a:t>
            </a:r>
            <a:r>
              <a:rPr lang="en-US" dirty="0">
                <a:latin typeface="Calibri"/>
                <a:ea typeface="Calibri"/>
                <a:cs typeface="Calibri"/>
                <a:hlinkClick r:id="rId24"/>
              </a:rPr>
              <a:t>www.statista.com</a:t>
            </a:r>
            <a:r>
              <a:rPr lang="en-US">
                <a:latin typeface="Calibri"/>
                <a:ea typeface="Calibri"/>
                <a:cs typeface="Calibri"/>
              </a:rPr>
              <a:t>. Available at: </a:t>
            </a:r>
            <a:r>
              <a:rPr lang="en-US" dirty="0">
                <a:latin typeface="Calibri"/>
                <a:ea typeface="Calibri"/>
                <a:cs typeface="Calibri"/>
                <a:hlinkClick r:id="rId25"/>
              </a:rPr>
              <a:t>https://www.statista.com/topics/1444/mcdonalds/</a:t>
            </a:r>
            <a:r>
              <a:rPr lang="en-US">
                <a:latin typeface="Calibri"/>
                <a:ea typeface="Calibri"/>
                <a:cs typeface="Calibri"/>
              </a:rPr>
              <a:t>. Accessed 10.02.2026.</a:t>
            </a:r>
            <a:endParaRPr lang="en-US" dirty="0">
              <a:latin typeface="Calibri"/>
              <a:ea typeface="Calibri"/>
              <a:cs typeface="Calibri"/>
            </a:endParaRPr>
          </a:p>
          <a:p>
            <a:pPr>
              <a:buNone/>
            </a:pPr>
            <a:r>
              <a:rPr lang="en-US">
                <a:latin typeface="Calibri"/>
                <a:ea typeface="Calibri"/>
                <a:cs typeface="Calibri"/>
              </a:rPr>
              <a:t>Silas (2026). </a:t>
            </a:r>
            <a:r>
              <a:rPr lang="en-US" i="1">
                <a:latin typeface="Calibri"/>
                <a:ea typeface="Calibri"/>
                <a:cs typeface="Calibri"/>
              </a:rPr>
              <a:t>A Complete PESTLE Analysis of McDonald’s Corporation</a:t>
            </a:r>
            <a:r>
              <a:rPr lang="en-US">
                <a:latin typeface="Calibri"/>
                <a:ea typeface="Calibri"/>
                <a:cs typeface="Calibri"/>
              </a:rPr>
              <a:t>. Flavor365. Available at: </a:t>
            </a:r>
            <a:r>
              <a:rPr lang="en-US" dirty="0">
                <a:latin typeface="Calibri"/>
                <a:ea typeface="Calibri"/>
                <a:cs typeface="Calibri"/>
                <a:hlinkClick r:id="rId26"/>
              </a:rPr>
              <a:t>https://eathealthy365.com/a-complete-pestle-analysis-of-mcdonalds-corporation/</a:t>
            </a:r>
            <a:r>
              <a:rPr lang="en-US">
                <a:latin typeface="Calibri"/>
                <a:ea typeface="Calibri"/>
                <a:cs typeface="Calibri"/>
              </a:rPr>
              <a:t> [Accessed 10 Feb. 2026].</a:t>
            </a:r>
            <a:endParaRPr lang="en-US" dirty="0">
              <a:latin typeface="Calibri"/>
              <a:ea typeface="Calibri"/>
              <a:cs typeface="Calibri"/>
            </a:endParaRPr>
          </a:p>
          <a:p>
            <a:pPr>
              <a:buNone/>
            </a:pPr>
            <a:r>
              <a:rPr lang="en-US" dirty="0">
                <a:latin typeface="Calibri"/>
                <a:ea typeface="Calibri"/>
                <a:cs typeface="Calibri"/>
              </a:rPr>
              <a:t>Shaw, A.A. (2020). </a:t>
            </a:r>
            <a:r>
              <a:rPr lang="en-US" i="1" dirty="0">
                <a:latin typeface="Calibri"/>
                <a:ea typeface="Calibri"/>
                <a:cs typeface="Calibri"/>
              </a:rPr>
              <a:t>PESTLE Analysis of </a:t>
            </a:r>
            <a:r>
              <a:rPr lang="en-US" i="1" dirty="0" err="1">
                <a:latin typeface="Calibri"/>
                <a:ea typeface="Calibri"/>
                <a:cs typeface="Calibri"/>
              </a:rPr>
              <a:t>McDonald’s</a:t>
            </a:r>
            <a:r>
              <a:rPr lang="en-US" dirty="0" err="1">
                <a:latin typeface="Calibri"/>
                <a:ea typeface="Calibri"/>
                <a:cs typeface="Calibri"/>
              </a:rPr>
              <a:t>.SWOT</a:t>
            </a:r>
            <a:r>
              <a:rPr lang="en-US" dirty="0">
                <a:latin typeface="Calibri"/>
                <a:ea typeface="Calibri"/>
                <a:cs typeface="Calibri"/>
              </a:rPr>
              <a:t> &amp; PESTLE Analysis. Available at: </a:t>
            </a:r>
            <a:r>
              <a:rPr lang="en-US" dirty="0">
                <a:latin typeface="Calibri"/>
                <a:ea typeface="Calibri"/>
                <a:cs typeface="Calibri"/>
                <a:hlinkClick r:id="rId27"/>
              </a:rPr>
              <a:t>https://swotandpestleanalysis.com/pestle-analysis-of-mcdonalds/</a:t>
            </a:r>
            <a:r>
              <a:rPr lang="en-US" dirty="0">
                <a:latin typeface="Calibri"/>
                <a:ea typeface="Calibri"/>
                <a:cs typeface="Calibri"/>
              </a:rPr>
              <a:t>.</a:t>
            </a:r>
          </a:p>
          <a:p>
            <a:pPr>
              <a:buNone/>
            </a:pPr>
            <a:r>
              <a:rPr lang="en-US" sz="4800">
                <a:latin typeface="Calibri"/>
                <a:ea typeface="Calibri"/>
                <a:cs typeface="Calibri"/>
              </a:rPr>
              <a:t>Jurevicius, O. (2025). </a:t>
            </a:r>
            <a:r>
              <a:rPr lang="en-US" sz="4800" i="1">
                <a:latin typeface="Calibri"/>
                <a:ea typeface="Calibri"/>
                <a:cs typeface="Calibri"/>
              </a:rPr>
              <a:t>McDonald’s SWOT Analysis (5 Key Strengths in 2021)</a:t>
            </a:r>
            <a:r>
              <a:rPr lang="en-US" sz="4800">
                <a:latin typeface="Calibri"/>
                <a:ea typeface="Calibri"/>
                <a:cs typeface="Calibri"/>
              </a:rPr>
              <a:t>. [online] Strategic Management Insight. Available at: </a:t>
            </a:r>
            <a:r>
              <a:rPr lang="en-US" sz="4800" dirty="0">
                <a:latin typeface="Calibri"/>
                <a:ea typeface="Calibri"/>
                <a:cs typeface="Calibri"/>
                <a:hlinkClick r:id="rId28"/>
              </a:rPr>
              <a:t>https://strategicmanagementinsight.com/swot-analyses/mcdonalds-swot-analysis/</a:t>
            </a:r>
            <a:r>
              <a:rPr lang="en-US" sz="4800" dirty="0">
                <a:latin typeface="Calibri"/>
                <a:ea typeface="Calibri"/>
                <a:cs typeface="Calibri"/>
              </a:rPr>
              <a:t>.</a:t>
            </a:r>
            <a:endParaRPr lang="en-US"/>
          </a:p>
          <a:p>
            <a:pPr>
              <a:buNone/>
            </a:pPr>
            <a:endParaRPr lang="en-US" sz="1200" dirty="0">
              <a:latin typeface="Calibri"/>
              <a:ea typeface="Calibri"/>
              <a:cs typeface="Calibri"/>
            </a:endParaRPr>
          </a:p>
          <a:p>
            <a:pPr>
              <a:buNone/>
            </a:pPr>
            <a:r>
              <a:rPr lang="en-US" sz="1200">
                <a:latin typeface="Calibri"/>
                <a:ea typeface="Calibri"/>
                <a:cs typeface="Calibri"/>
              </a:rPr>
              <a:t>Ugochukwu, C. (2025). </a:t>
            </a:r>
            <a:r>
              <a:rPr lang="en-US" sz="1200" i="1">
                <a:latin typeface="Calibri"/>
                <a:ea typeface="Calibri"/>
                <a:cs typeface="Calibri"/>
              </a:rPr>
              <a:t>Transformational Leadership Style: How to Inspire and Motivate</a:t>
            </a:r>
            <a:r>
              <a:rPr lang="en-US" sz="1200">
                <a:latin typeface="Calibri"/>
                <a:ea typeface="Calibri"/>
                <a:cs typeface="Calibri"/>
              </a:rPr>
              <a:t>. [online] Simply Psychology. Available at: </a:t>
            </a:r>
            <a:r>
              <a:rPr lang="en-US" sz="1200" dirty="0">
                <a:latin typeface="Calibri"/>
                <a:ea typeface="Calibri"/>
                <a:cs typeface="Calibri"/>
                <a:hlinkClick r:id="rId29"/>
              </a:rPr>
              <a:t>https://www.simplypsychology.org/what-is-transformational-leadership.html</a:t>
            </a:r>
            <a:r>
              <a:rPr lang="en-US" sz="1200" dirty="0">
                <a:latin typeface="Calibri"/>
                <a:ea typeface="Calibri"/>
                <a:cs typeface="Calibri"/>
              </a:rPr>
              <a:t>.</a:t>
            </a:r>
            <a:endParaRPr lang="en-US"/>
          </a:p>
          <a:p>
            <a:pPr marL="0" indent="0">
              <a:buNone/>
            </a:pPr>
            <a:endParaRPr lang="en-US" sz="1200" dirty="0">
              <a:latin typeface="Calibri"/>
              <a:ea typeface="Calibri"/>
              <a:cs typeface="Calibri"/>
            </a:endParaRPr>
          </a:p>
        </p:txBody>
      </p:sp>
    </p:spTree>
    <p:extLst>
      <p:ext uri="{BB962C8B-B14F-4D97-AF65-F5344CB8AC3E}">
        <p14:creationId xmlns:p14="http://schemas.microsoft.com/office/powerpoint/2010/main" val="31655049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524BA-B0D8-63AA-F45D-D47DEA88C63E}"/>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F3CE87C0-1AA7-A164-48DF-693FD5FC6C7A}"/>
              </a:ext>
            </a:extLst>
          </p:cNvPr>
          <p:cNvSpPr>
            <a:spLocks noGrp="1"/>
          </p:cNvSpPr>
          <p:nvPr>
            <p:ph idx="1"/>
          </p:nvPr>
        </p:nvSpPr>
        <p:spPr/>
        <p:txBody>
          <a:bodyPr vert="horz" lIns="91440" tIns="45720" rIns="91440" bIns="45720" rtlCol="0" anchor="t">
            <a:normAutofit lnSpcReduction="10000"/>
          </a:bodyPr>
          <a:lstStyle/>
          <a:p>
            <a:pPr>
              <a:buNone/>
            </a:pPr>
            <a:endParaRPr lang="en-US" sz="1200" dirty="0">
              <a:latin typeface="Calibri"/>
              <a:ea typeface="Calibri"/>
              <a:cs typeface="Calibri"/>
            </a:endParaRPr>
          </a:p>
          <a:p>
            <a:pPr>
              <a:buNone/>
            </a:pPr>
            <a:endParaRPr lang="en-US" sz="1300" dirty="0">
              <a:latin typeface="Calibri"/>
              <a:ea typeface="Calibri"/>
              <a:cs typeface="Calibri"/>
            </a:endParaRPr>
          </a:p>
          <a:p>
            <a:pPr>
              <a:buNone/>
            </a:pPr>
            <a:r>
              <a:rPr lang="en-US" sz="1200" dirty="0">
                <a:latin typeface="Calibri"/>
                <a:ea typeface="Calibri"/>
                <a:cs typeface="Calibri"/>
              </a:rPr>
              <a:t>Greenspan, R. (2024). </a:t>
            </a:r>
            <a:r>
              <a:rPr lang="en-US" sz="1200" i="1" dirty="0">
                <a:latin typeface="Calibri"/>
                <a:ea typeface="Calibri"/>
                <a:cs typeface="Calibri"/>
              </a:rPr>
              <a:t>McDonald’s PESTEL/PESTLE Analysis &amp; Recommendations</a:t>
            </a:r>
            <a:r>
              <a:rPr lang="en-US" sz="1200" dirty="0">
                <a:latin typeface="Calibri"/>
                <a:ea typeface="Calibri"/>
                <a:cs typeface="Calibri"/>
              </a:rPr>
              <a:t>. </a:t>
            </a:r>
            <a:r>
              <a:rPr lang="en-US" sz="1200" dirty="0" err="1">
                <a:latin typeface="Calibri"/>
                <a:ea typeface="Calibri"/>
                <a:cs typeface="Calibri"/>
              </a:rPr>
              <a:t>Panmore</a:t>
            </a:r>
            <a:r>
              <a:rPr lang="en-US" sz="1200" dirty="0">
                <a:latin typeface="Calibri"/>
                <a:ea typeface="Calibri"/>
                <a:cs typeface="Calibri"/>
              </a:rPr>
              <a:t> Institute. Available at: </a:t>
            </a:r>
            <a:r>
              <a:rPr lang="en-US" sz="1200" dirty="0">
                <a:latin typeface="Calibri"/>
                <a:ea typeface="Calibri"/>
                <a:cs typeface="Calibri"/>
                <a:hlinkClick r:id="rId2"/>
              </a:rPr>
              <a:t>https://panmore.com/mcdonalds-pestel-pestle-analysis-recommendations</a:t>
            </a:r>
            <a:r>
              <a:rPr lang="en-US" sz="1200" dirty="0">
                <a:latin typeface="Calibri"/>
                <a:ea typeface="Calibri"/>
                <a:cs typeface="Calibri"/>
              </a:rPr>
              <a:t> Accessed 10.02.2026.</a:t>
            </a:r>
            <a:endParaRPr lang="en-US" dirty="0"/>
          </a:p>
          <a:p>
            <a:pPr>
              <a:buNone/>
            </a:pPr>
            <a:r>
              <a:rPr lang="en-US" sz="1300" dirty="0">
                <a:latin typeface="Calibri"/>
                <a:ea typeface="Calibri"/>
                <a:cs typeface="Calibri"/>
              </a:rPr>
              <a:t>Kim, J., Chang, P., Choi, I., Lee, B. and Kwon, E. (2025). Exploring Determinants of Job Satisfaction Among Restaurant Employees from Review Data Using Mixed Method Research. </a:t>
            </a:r>
            <a:r>
              <a:rPr lang="en-US" sz="1300" i="1" dirty="0">
                <a:latin typeface="Calibri"/>
                <a:ea typeface="Calibri"/>
                <a:cs typeface="Calibri"/>
              </a:rPr>
              <a:t>SAGE Open</a:t>
            </a:r>
            <a:r>
              <a:rPr lang="en-US" sz="1300" dirty="0">
                <a:latin typeface="Calibri"/>
                <a:ea typeface="Calibri"/>
                <a:cs typeface="Calibri"/>
              </a:rPr>
              <a:t>, 15(3). </a:t>
            </a:r>
            <a:r>
              <a:rPr lang="en-US" sz="1300" dirty="0" err="1">
                <a:latin typeface="Calibri"/>
                <a:ea typeface="Calibri"/>
                <a:cs typeface="Calibri"/>
              </a:rPr>
              <a:t>doi</a:t>
            </a:r>
            <a:r>
              <a:rPr lang="en-US" sz="1300" dirty="0">
                <a:latin typeface="Calibri"/>
                <a:ea typeface="Calibri"/>
                <a:cs typeface="Calibri"/>
              </a:rPr>
              <a:t>: </a:t>
            </a:r>
            <a:r>
              <a:rPr lang="en-US" sz="1300" dirty="0">
                <a:latin typeface="Calibri"/>
                <a:ea typeface="Calibri"/>
                <a:cs typeface="Calibri"/>
                <a:hlinkClick r:id="rId3"/>
              </a:rPr>
              <a:t>https://doi.org/10.1177/21582440251364035</a:t>
            </a:r>
            <a:r>
              <a:rPr lang="en-US" sz="1300" dirty="0">
                <a:latin typeface="Calibri"/>
                <a:ea typeface="Calibri"/>
                <a:cs typeface="Calibri"/>
              </a:rPr>
              <a:t>. Accessed 21.04.26</a:t>
            </a:r>
            <a:endParaRPr lang="en-US" dirty="0">
              <a:ea typeface="Calibri"/>
              <a:cs typeface="Calibri"/>
            </a:endParaRPr>
          </a:p>
          <a:p>
            <a:pPr marL="0" indent="0">
              <a:buNone/>
            </a:pPr>
            <a:r>
              <a:rPr lang="en-US" sz="1200">
                <a:latin typeface="Calibri"/>
                <a:ea typeface="Calibri"/>
                <a:cs typeface="Calibri"/>
              </a:rPr>
              <a:t>Makos, J. (2024). </a:t>
            </a:r>
            <a:r>
              <a:rPr lang="en-US" sz="1200" i="1">
                <a:latin typeface="Calibri"/>
                <a:ea typeface="Calibri"/>
                <a:cs typeface="Calibri"/>
              </a:rPr>
              <a:t>PEST Analysis of McDonald’s: Which factors affect their future success</a:t>
            </a:r>
            <a:r>
              <a:rPr lang="en-US" sz="1200">
                <a:latin typeface="Calibri"/>
                <a:ea typeface="Calibri"/>
                <a:cs typeface="Calibri"/>
              </a:rPr>
              <a:t>. PESTLE Analysis. Available at: </a:t>
            </a:r>
            <a:r>
              <a:rPr lang="en-US" sz="1200" dirty="0">
                <a:latin typeface="Calibri"/>
                <a:ea typeface="Calibri"/>
                <a:cs typeface="Calibri"/>
                <a:hlinkClick r:id="rId4"/>
              </a:rPr>
              <a:t>https://pestleanalysis.com/pest-analysis-of-mcdonalds/</a:t>
            </a:r>
            <a:r>
              <a:rPr lang="en-US" sz="1200" dirty="0">
                <a:latin typeface="Calibri"/>
                <a:ea typeface="Calibri"/>
                <a:cs typeface="Calibri"/>
              </a:rPr>
              <a:t>. </a:t>
            </a:r>
            <a:r>
              <a:rPr lang="en-US" sz="1200">
                <a:latin typeface="Calibri"/>
                <a:ea typeface="Calibri"/>
                <a:cs typeface="Calibri"/>
              </a:rPr>
              <a:t>Accessed 10.02.2026.</a:t>
            </a:r>
            <a:endParaRPr lang="en-US"/>
          </a:p>
          <a:p>
            <a:pPr>
              <a:buNone/>
            </a:pPr>
            <a:r>
              <a:rPr lang="en-US" sz="1200" dirty="0">
                <a:latin typeface="Calibri"/>
                <a:ea typeface="Calibri"/>
                <a:cs typeface="Calibri"/>
              </a:rPr>
              <a:t>Review, H.B. (2024). </a:t>
            </a:r>
            <a:r>
              <a:rPr lang="en-US" sz="1200" i="1" dirty="0">
                <a:latin typeface="Calibri"/>
                <a:ea typeface="Calibri"/>
                <a:cs typeface="Calibri"/>
              </a:rPr>
              <a:t>McDonald’s (MCD): PESTEL and Macro-Environmental Analysis</a:t>
            </a:r>
            <a:r>
              <a:rPr lang="en-US" sz="1200" dirty="0">
                <a:latin typeface="Calibri"/>
                <a:ea typeface="Calibri"/>
                <a:cs typeface="Calibri"/>
              </a:rPr>
              <a:t>.  </a:t>
            </a:r>
            <a:r>
              <a:rPr lang="en-US" sz="1200" dirty="0" err="1">
                <a:latin typeface="Calibri"/>
                <a:ea typeface="Calibri"/>
                <a:cs typeface="Calibri"/>
              </a:rPr>
              <a:t>Hivelr</a:t>
            </a:r>
            <a:r>
              <a:rPr lang="en-US" sz="1200" dirty="0">
                <a:latin typeface="Calibri"/>
                <a:ea typeface="Calibri"/>
                <a:cs typeface="Calibri"/>
              </a:rPr>
              <a:t>. Available at: </a:t>
            </a:r>
            <a:r>
              <a:rPr lang="en-US" sz="1200" dirty="0">
                <a:latin typeface="Calibri"/>
                <a:ea typeface="Calibri"/>
                <a:cs typeface="Calibri"/>
                <a:hlinkClick r:id="rId5"/>
              </a:rPr>
              <a:t>https://www.hivelr.com/2024/01/mcdonalds-mcd-pestel-and-macro-environmental-analysis/</a:t>
            </a:r>
            <a:r>
              <a:rPr lang="en-US" sz="1200" dirty="0">
                <a:latin typeface="Calibri"/>
                <a:ea typeface="Calibri"/>
                <a:cs typeface="Calibri"/>
              </a:rPr>
              <a:t>.</a:t>
            </a:r>
            <a:endParaRPr lang="en-US" dirty="0"/>
          </a:p>
          <a:p>
            <a:pPr>
              <a:buNone/>
            </a:pPr>
            <a:r>
              <a:rPr lang="en-US" sz="1200">
                <a:latin typeface="Calibri"/>
                <a:ea typeface="Calibri"/>
                <a:cs typeface="Calibri"/>
              </a:rPr>
              <a:t>The Strategy Story (2023). </a:t>
            </a:r>
            <a:r>
              <a:rPr lang="en-US" sz="1200" i="1">
                <a:latin typeface="Calibri"/>
                <a:ea typeface="Calibri"/>
                <a:cs typeface="Calibri"/>
              </a:rPr>
              <a:t>McDonald’s SWOT Analysis - The Strategy Story</a:t>
            </a:r>
            <a:r>
              <a:rPr lang="en-US" sz="1200">
                <a:latin typeface="Calibri"/>
                <a:ea typeface="Calibri"/>
                <a:cs typeface="Calibri"/>
              </a:rPr>
              <a:t>. [online] The Strategy Story. Available at: </a:t>
            </a:r>
            <a:r>
              <a:rPr lang="en-US" sz="1200" dirty="0">
                <a:latin typeface="Calibri"/>
                <a:ea typeface="Calibri"/>
                <a:cs typeface="Calibri"/>
                <a:hlinkClick r:id="rId6"/>
              </a:rPr>
              <a:t>https://thestrategystory.com/blog/mcdonalds-swot-analysis/</a:t>
            </a:r>
            <a:r>
              <a:rPr lang="en-US" sz="1200" dirty="0">
                <a:latin typeface="Calibri"/>
                <a:ea typeface="Calibri"/>
                <a:cs typeface="Calibri"/>
              </a:rPr>
              <a:t>.</a:t>
            </a:r>
            <a:endParaRPr lang="en-US"/>
          </a:p>
          <a:p>
            <a:pPr>
              <a:buNone/>
            </a:pPr>
            <a:r>
              <a:rPr lang="en-US" sz="1200" dirty="0" err="1">
                <a:latin typeface="Calibri"/>
                <a:ea typeface="Calibri"/>
                <a:cs typeface="Calibri"/>
              </a:rPr>
              <a:t>Upleashed</a:t>
            </a:r>
            <a:r>
              <a:rPr lang="en-US" sz="1200" dirty="0">
                <a:latin typeface="Calibri"/>
                <a:ea typeface="Calibri"/>
                <a:cs typeface="Calibri"/>
              </a:rPr>
              <a:t> Admin (2023). </a:t>
            </a:r>
            <a:r>
              <a:rPr lang="en-US" sz="1200" i="1" dirty="0">
                <a:latin typeface="Calibri"/>
                <a:ea typeface="Calibri"/>
                <a:cs typeface="Calibri"/>
              </a:rPr>
              <a:t>The Recipe for McDonald’s Success: Lean Principles and Employee Development</a:t>
            </a:r>
            <a:r>
              <a:rPr lang="en-US" sz="1200" dirty="0">
                <a:latin typeface="Calibri"/>
                <a:ea typeface="Calibri"/>
                <a:cs typeface="Calibri"/>
              </a:rPr>
              <a:t>. [online] </a:t>
            </a:r>
            <a:r>
              <a:rPr lang="en-US" sz="1200" dirty="0" err="1">
                <a:latin typeface="Calibri"/>
                <a:ea typeface="Calibri"/>
                <a:cs typeface="Calibri"/>
              </a:rPr>
              <a:t>upleashed</a:t>
            </a:r>
            <a:r>
              <a:rPr lang="en-US" sz="1200" dirty="0">
                <a:latin typeface="Calibri"/>
                <a:ea typeface="Calibri"/>
                <a:cs typeface="Calibri"/>
              </a:rPr>
              <a:t>® Limited. Available at: </a:t>
            </a:r>
            <a:r>
              <a:rPr lang="en-US" sz="1200" dirty="0">
                <a:latin typeface="Calibri"/>
                <a:ea typeface="Calibri"/>
                <a:cs typeface="Calibri"/>
                <a:hlinkClick r:id="rId7"/>
              </a:rPr>
              <a:t>https://upleashed.com/mcdonalds-success-lean-principles/</a:t>
            </a:r>
            <a:r>
              <a:rPr lang="en-US" sz="1200" dirty="0">
                <a:latin typeface="Calibri"/>
                <a:ea typeface="Calibri"/>
                <a:cs typeface="Calibri"/>
              </a:rPr>
              <a:t>.</a:t>
            </a:r>
            <a:endParaRPr lang="en-US"/>
          </a:p>
          <a:p>
            <a:pPr>
              <a:buNone/>
            </a:pPr>
            <a:endParaRPr lang="en-US" sz="1200" dirty="0">
              <a:latin typeface="Calibri"/>
              <a:ea typeface="Calibri"/>
              <a:cs typeface="Calibri"/>
            </a:endParaRPr>
          </a:p>
          <a:p>
            <a:pPr>
              <a:buNone/>
            </a:pPr>
            <a:endParaRPr lang="en-US" sz="1200" dirty="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marL="0" indent="0">
              <a:buNone/>
            </a:pPr>
            <a:endParaRPr lang="en-US" sz="1200">
              <a:latin typeface="Calibri"/>
              <a:ea typeface="Calibri"/>
              <a:cs typeface="Calibri"/>
            </a:endParaRPr>
          </a:p>
          <a:p>
            <a:endParaRPr lang="en-US" sz="1200">
              <a:latin typeface="Calibri"/>
              <a:ea typeface="Calibri"/>
              <a:cs typeface="Calibri"/>
            </a:endParaRPr>
          </a:p>
          <a:p>
            <a:endParaRPr lang="en-US"/>
          </a:p>
        </p:txBody>
      </p:sp>
    </p:spTree>
    <p:extLst>
      <p:ext uri="{BB962C8B-B14F-4D97-AF65-F5344CB8AC3E}">
        <p14:creationId xmlns:p14="http://schemas.microsoft.com/office/powerpoint/2010/main" val="3340127723"/>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38</Slides>
  <Notes>0</Notes>
  <HiddenSlides>0</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AccentBoxVTI</vt:lpstr>
      <vt:lpstr>Impact of the macro environment on HRM and personnel management at McDonalds </vt:lpstr>
      <vt:lpstr>Contents Page </vt:lpstr>
      <vt:lpstr>Introduction </vt:lpstr>
      <vt:lpstr>Introduction</vt:lpstr>
      <vt:lpstr>Introduction </vt:lpstr>
      <vt:lpstr>Retention challenges</vt:lpstr>
      <vt:lpstr>Retention Challenges</vt:lpstr>
      <vt:lpstr>Retention challenges </vt:lpstr>
      <vt:lpstr>Employee engagement</vt:lpstr>
      <vt:lpstr>Employee engagement </vt:lpstr>
      <vt:lpstr>Pestle Analysis</vt:lpstr>
      <vt:lpstr>PowerPoint Presentation</vt:lpstr>
      <vt:lpstr>McDonalds Political factor: </vt:lpstr>
      <vt:lpstr>McDonalds Economic factor</vt:lpstr>
      <vt:lpstr>McDonalds Social factor</vt:lpstr>
      <vt:lpstr>McDonalds technological factor</vt:lpstr>
      <vt:lpstr>McDonalds legal factor</vt:lpstr>
      <vt:lpstr>McDonalds environmental sector</vt:lpstr>
      <vt:lpstr>SWOT Analysis</vt:lpstr>
      <vt:lpstr>PowerPoint Presentation</vt:lpstr>
      <vt:lpstr>S-W-O-T Analysis</vt:lpstr>
      <vt:lpstr>SWOT  analysis</vt:lpstr>
      <vt:lpstr>Impact On HRM And Personnel Management </vt:lpstr>
      <vt:lpstr>Impact On HRM And Personnel Management</vt:lpstr>
      <vt:lpstr>Impact On HRM And Personnel Management</vt:lpstr>
      <vt:lpstr>Industry Examples And Trends</vt:lpstr>
      <vt:lpstr>Industry Examples And Trends</vt:lpstr>
      <vt:lpstr>Industry Examples And Trends  </vt:lpstr>
      <vt:lpstr>Impact of global events </vt:lpstr>
      <vt:lpstr>Leadership Styles</vt:lpstr>
      <vt:lpstr>PowerPoint Presentation</vt:lpstr>
      <vt:lpstr>Leadership styles</vt:lpstr>
      <vt:lpstr>recommendations</vt:lpstr>
      <vt:lpstr>Recommendations</vt:lpstr>
      <vt:lpstr>Conclusion </vt:lpstr>
      <vt:lpstr>Conclusion </vt:lpstr>
      <vt:lpstr>Reference list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818</cp:revision>
  <dcterms:created xsi:type="dcterms:W3CDTF">2026-02-10T17:10:33Z</dcterms:created>
  <dcterms:modified xsi:type="dcterms:W3CDTF">2026-05-06T09:33:39Z</dcterms:modified>
</cp:coreProperties>
</file>