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3" r:id="rId7"/>
    <p:sldId id="264" r:id="rId8"/>
    <p:sldId id="260" r:id="rId9"/>
    <p:sldId id="265" r:id="rId10"/>
    <p:sldId id="266" r:id="rId11"/>
    <p:sldId id="267" r:id="rId12"/>
    <p:sldId id="268" r:id="rId13"/>
    <p:sldId id="269" r:id="rId14"/>
    <p:sldId id="270" r:id="rId15"/>
    <p:sldId id="271" r:id="rId16"/>
    <p:sldId id="272" r:id="rId17"/>
    <p:sldId id="273" r:id="rId18"/>
    <p:sldId id="274" r:id="rId19"/>
    <p:sldId id="275" r:id="rId20"/>
    <p:sldId id="283" r:id="rId21"/>
    <p:sldId id="276" r:id="rId22"/>
    <p:sldId id="277" r:id="rId23"/>
    <p:sldId id="278" r:id="rId24"/>
    <p:sldId id="279" r:id="rId25"/>
    <p:sldId id="280" r:id="rId26"/>
    <p:sldId id="281" r:id="rId27"/>
    <p:sldId id="282" r:id="rId28"/>
    <p:sldId id="284" r:id="rId29"/>
    <p:sldId id="285" r:id="rId30"/>
    <p:sldId id="286" r:id="rId31"/>
    <p:sldId id="287" r:id="rId32"/>
    <p:sldId id="288" r:id="rId33"/>
    <p:sldId id="289" r:id="rId34"/>
    <p:sldId id="290" r:id="rId35"/>
    <p:sldId id="291" r:id="rId36"/>
    <p:sldId id="292" r:id="rId37"/>
    <p:sldId id="293" r:id="rId38"/>
    <p:sldId id="294" r:id="rId39"/>
    <p:sldId id="298" r:id="rId40"/>
    <p:sldId id="299"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34587" autoAdjust="0"/>
    <p:restoredTop sz="94629" autoAdjust="0"/>
  </p:normalViewPr>
  <p:slideViewPr>
    <p:cSldViewPr>
      <p:cViewPr varScale="1">
        <p:scale>
          <a:sx n="75" d="100"/>
          <a:sy n="75" d="100"/>
        </p:scale>
        <p:origin x="594" y="7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86C7B69-D02C-473C-856B-D6AB11540843}" type="datetimeFigureOut">
              <a:rPr lang="en-GB" smtClean="0"/>
              <a:t>13/10/2015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383A18-E679-4F9D-87F6-99C3AB88F597}" type="slidenum">
              <a:rPr lang="en-GB" smtClean="0"/>
              <a:t>‹#›</a:t>
            </a:fld>
            <a:endParaRPr lang="en-GB"/>
          </a:p>
        </p:txBody>
      </p:sp>
    </p:spTree>
    <p:extLst>
      <p:ext uri="{BB962C8B-B14F-4D97-AF65-F5344CB8AC3E}">
        <p14:creationId xmlns:p14="http://schemas.microsoft.com/office/powerpoint/2010/main" val="1384667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86C7B69-D02C-473C-856B-D6AB11540843}" type="datetimeFigureOut">
              <a:rPr lang="en-GB" smtClean="0"/>
              <a:t>13/10/2015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383A18-E679-4F9D-87F6-99C3AB88F597}" type="slidenum">
              <a:rPr lang="en-GB" smtClean="0"/>
              <a:t>‹#›</a:t>
            </a:fld>
            <a:endParaRPr lang="en-GB"/>
          </a:p>
        </p:txBody>
      </p:sp>
    </p:spTree>
    <p:extLst>
      <p:ext uri="{BB962C8B-B14F-4D97-AF65-F5344CB8AC3E}">
        <p14:creationId xmlns:p14="http://schemas.microsoft.com/office/powerpoint/2010/main" val="2911419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86C7B69-D02C-473C-856B-D6AB11540843}" type="datetimeFigureOut">
              <a:rPr lang="en-GB" smtClean="0"/>
              <a:t>13/10/2015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383A18-E679-4F9D-87F6-99C3AB88F597}" type="slidenum">
              <a:rPr lang="en-GB" smtClean="0"/>
              <a:t>‹#›</a:t>
            </a:fld>
            <a:endParaRPr lang="en-GB"/>
          </a:p>
        </p:txBody>
      </p:sp>
    </p:spTree>
    <p:extLst>
      <p:ext uri="{BB962C8B-B14F-4D97-AF65-F5344CB8AC3E}">
        <p14:creationId xmlns:p14="http://schemas.microsoft.com/office/powerpoint/2010/main" val="2075372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86C7B69-D02C-473C-856B-D6AB11540843}" type="datetimeFigureOut">
              <a:rPr lang="en-GB" smtClean="0"/>
              <a:t>13/10/2015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383A18-E679-4F9D-87F6-99C3AB88F597}" type="slidenum">
              <a:rPr lang="en-GB" smtClean="0"/>
              <a:t>‹#›</a:t>
            </a:fld>
            <a:endParaRPr lang="en-GB"/>
          </a:p>
        </p:txBody>
      </p:sp>
    </p:spTree>
    <p:extLst>
      <p:ext uri="{BB962C8B-B14F-4D97-AF65-F5344CB8AC3E}">
        <p14:creationId xmlns:p14="http://schemas.microsoft.com/office/powerpoint/2010/main" val="930032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86C7B69-D02C-473C-856B-D6AB11540843}" type="datetimeFigureOut">
              <a:rPr lang="en-GB" smtClean="0"/>
              <a:t>13/10/2015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383A18-E679-4F9D-87F6-99C3AB88F597}" type="slidenum">
              <a:rPr lang="en-GB" smtClean="0"/>
              <a:t>‹#›</a:t>
            </a:fld>
            <a:endParaRPr lang="en-GB"/>
          </a:p>
        </p:txBody>
      </p:sp>
    </p:spTree>
    <p:extLst>
      <p:ext uri="{BB962C8B-B14F-4D97-AF65-F5344CB8AC3E}">
        <p14:creationId xmlns:p14="http://schemas.microsoft.com/office/powerpoint/2010/main" val="1858507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86C7B69-D02C-473C-856B-D6AB11540843}" type="datetimeFigureOut">
              <a:rPr lang="en-GB" smtClean="0"/>
              <a:t>13/10/2015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383A18-E679-4F9D-87F6-99C3AB88F597}" type="slidenum">
              <a:rPr lang="en-GB" smtClean="0"/>
              <a:t>‹#›</a:t>
            </a:fld>
            <a:endParaRPr lang="en-GB"/>
          </a:p>
        </p:txBody>
      </p:sp>
    </p:spTree>
    <p:extLst>
      <p:ext uri="{BB962C8B-B14F-4D97-AF65-F5344CB8AC3E}">
        <p14:creationId xmlns:p14="http://schemas.microsoft.com/office/powerpoint/2010/main" val="2310734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6C7B69-D02C-473C-856B-D6AB11540843}" type="datetimeFigureOut">
              <a:rPr lang="en-GB" smtClean="0"/>
              <a:t>13/10/2015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383A18-E679-4F9D-87F6-99C3AB88F597}" type="slidenum">
              <a:rPr lang="en-GB" smtClean="0"/>
              <a:t>‹#›</a:t>
            </a:fld>
            <a:endParaRPr lang="en-GB"/>
          </a:p>
        </p:txBody>
      </p:sp>
    </p:spTree>
    <p:extLst>
      <p:ext uri="{BB962C8B-B14F-4D97-AF65-F5344CB8AC3E}">
        <p14:creationId xmlns:p14="http://schemas.microsoft.com/office/powerpoint/2010/main" val="4021762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6C7B69-D02C-473C-856B-D6AB11540843}" type="datetimeFigureOut">
              <a:rPr lang="en-GB" smtClean="0"/>
              <a:t>13/10/2015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383A18-E679-4F9D-87F6-99C3AB88F597}" type="slidenum">
              <a:rPr lang="en-GB" smtClean="0"/>
              <a:t>‹#›</a:t>
            </a:fld>
            <a:endParaRPr lang="en-GB"/>
          </a:p>
        </p:txBody>
      </p:sp>
    </p:spTree>
    <p:extLst>
      <p:ext uri="{BB962C8B-B14F-4D97-AF65-F5344CB8AC3E}">
        <p14:creationId xmlns:p14="http://schemas.microsoft.com/office/powerpoint/2010/main" val="2917073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6C7B69-D02C-473C-856B-D6AB11540843}" type="datetimeFigureOut">
              <a:rPr lang="en-GB" smtClean="0"/>
              <a:t>13/10/2015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383A18-E679-4F9D-87F6-99C3AB88F597}" type="slidenum">
              <a:rPr lang="en-GB" smtClean="0"/>
              <a:t>‹#›</a:t>
            </a:fld>
            <a:endParaRPr lang="en-GB"/>
          </a:p>
        </p:txBody>
      </p:sp>
    </p:spTree>
    <p:extLst>
      <p:ext uri="{BB962C8B-B14F-4D97-AF65-F5344CB8AC3E}">
        <p14:creationId xmlns:p14="http://schemas.microsoft.com/office/powerpoint/2010/main" val="4063068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86C7B69-D02C-473C-856B-D6AB11540843}" type="datetimeFigureOut">
              <a:rPr lang="en-GB" smtClean="0"/>
              <a:t>13/10/2015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383A18-E679-4F9D-87F6-99C3AB88F597}" type="slidenum">
              <a:rPr lang="en-GB" smtClean="0"/>
              <a:t>‹#›</a:t>
            </a:fld>
            <a:endParaRPr lang="en-GB"/>
          </a:p>
        </p:txBody>
      </p:sp>
    </p:spTree>
    <p:extLst>
      <p:ext uri="{BB962C8B-B14F-4D97-AF65-F5344CB8AC3E}">
        <p14:creationId xmlns:p14="http://schemas.microsoft.com/office/powerpoint/2010/main" val="36025363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86C7B69-D02C-473C-856B-D6AB11540843}" type="datetimeFigureOut">
              <a:rPr lang="en-GB" smtClean="0"/>
              <a:t>13/10/2015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383A18-E679-4F9D-87F6-99C3AB88F597}" type="slidenum">
              <a:rPr lang="en-GB" smtClean="0"/>
              <a:t>‹#›</a:t>
            </a:fld>
            <a:endParaRPr lang="en-GB"/>
          </a:p>
        </p:txBody>
      </p:sp>
    </p:spTree>
    <p:extLst>
      <p:ext uri="{BB962C8B-B14F-4D97-AF65-F5344CB8AC3E}">
        <p14:creationId xmlns:p14="http://schemas.microsoft.com/office/powerpoint/2010/main" val="1696348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6C7B69-D02C-473C-856B-D6AB11540843}" type="datetimeFigureOut">
              <a:rPr lang="en-GB" smtClean="0"/>
              <a:t>13/10/2015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383A18-E679-4F9D-87F6-99C3AB88F597}" type="slidenum">
              <a:rPr lang="en-GB" smtClean="0"/>
              <a:t>‹#›</a:t>
            </a:fld>
            <a:endParaRPr lang="en-GB"/>
          </a:p>
        </p:txBody>
      </p:sp>
    </p:spTree>
    <p:extLst>
      <p:ext uri="{BB962C8B-B14F-4D97-AF65-F5344CB8AC3E}">
        <p14:creationId xmlns:p14="http://schemas.microsoft.com/office/powerpoint/2010/main" val="38979471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87624" y="1268760"/>
            <a:ext cx="6824472" cy="3032760"/>
          </a:xfrm>
          <a:prstGeom prst="rect">
            <a:avLst/>
          </a:prstGeom>
        </p:spPr>
      </p:pic>
      <p:sp>
        <p:nvSpPr>
          <p:cNvPr id="5" name="TextBox 4"/>
          <p:cNvSpPr txBox="1"/>
          <p:nvPr/>
        </p:nvSpPr>
        <p:spPr>
          <a:xfrm>
            <a:off x="2339752" y="4580350"/>
            <a:ext cx="4392488" cy="830997"/>
          </a:xfrm>
          <a:prstGeom prst="rect">
            <a:avLst/>
          </a:prstGeom>
          <a:noFill/>
        </p:spPr>
        <p:txBody>
          <a:bodyPr wrap="square" rtlCol="0">
            <a:spAutoFit/>
          </a:bodyPr>
          <a:lstStyle/>
          <a:p>
            <a:pPr algn="ctr"/>
            <a:r>
              <a:rPr lang="en-GB" sz="4800" b="1" dirty="0" smtClean="0"/>
              <a:t>GOWER</a:t>
            </a:r>
            <a:endParaRPr lang="en-GB" sz="4800" b="1" dirty="0"/>
          </a:p>
        </p:txBody>
      </p:sp>
    </p:spTree>
    <p:extLst>
      <p:ext uri="{BB962C8B-B14F-4D97-AF65-F5344CB8AC3E}">
        <p14:creationId xmlns:p14="http://schemas.microsoft.com/office/powerpoint/2010/main" val="37163245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296709" y="260648"/>
            <a:ext cx="2427419" cy="1846251"/>
          </a:xfrm>
        </p:spPr>
      </p:pic>
      <p:sp>
        <p:nvSpPr>
          <p:cNvPr id="5" name="TextBox 4"/>
          <p:cNvSpPr txBox="1"/>
          <p:nvPr/>
        </p:nvSpPr>
        <p:spPr>
          <a:xfrm>
            <a:off x="397915" y="2132856"/>
            <a:ext cx="8496944" cy="1384995"/>
          </a:xfrm>
          <a:prstGeom prst="rect">
            <a:avLst/>
          </a:prstGeom>
          <a:noFill/>
        </p:spPr>
        <p:txBody>
          <a:bodyPr wrap="square" rtlCol="0">
            <a:spAutoFit/>
          </a:bodyPr>
          <a:lstStyle/>
          <a:p>
            <a:pPr algn="ctr"/>
            <a:r>
              <a:rPr lang="en-GB" sz="2800" b="1" dirty="0" smtClean="0"/>
              <a:t>WINNER of “Best Alternative Accommodation” 2014</a:t>
            </a:r>
          </a:p>
          <a:p>
            <a:pPr algn="ctr"/>
            <a:r>
              <a:rPr lang="en-GB" sz="2800" b="1" dirty="0" smtClean="0"/>
              <a:t>&amp;</a:t>
            </a:r>
          </a:p>
          <a:p>
            <a:pPr algn="ctr"/>
            <a:r>
              <a:rPr lang="en-GB" sz="2800" b="1" dirty="0" smtClean="0"/>
              <a:t>WINNER of “Best Visitor Experience” 2014</a:t>
            </a:r>
            <a:endParaRPr lang="en-GB" sz="2800" b="1" dirty="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19672" y="3897974"/>
            <a:ext cx="5616624" cy="1691266"/>
          </a:xfrm>
          <a:prstGeom prst="rect">
            <a:avLst/>
          </a:prstGeom>
        </p:spPr>
      </p:pic>
      <p:sp>
        <p:nvSpPr>
          <p:cNvPr id="7" name="TextBox 6"/>
          <p:cNvSpPr txBox="1"/>
          <p:nvPr/>
        </p:nvSpPr>
        <p:spPr>
          <a:xfrm>
            <a:off x="642660" y="5589240"/>
            <a:ext cx="7992888" cy="954107"/>
          </a:xfrm>
          <a:prstGeom prst="rect">
            <a:avLst/>
          </a:prstGeom>
          <a:noFill/>
        </p:spPr>
        <p:txBody>
          <a:bodyPr wrap="square" rtlCol="0">
            <a:spAutoFit/>
          </a:bodyPr>
          <a:lstStyle/>
          <a:p>
            <a:pPr algn="ctr"/>
            <a:r>
              <a:rPr lang="en-GB" sz="2800" b="1" dirty="0" smtClean="0"/>
              <a:t>BRONZE award 2015</a:t>
            </a:r>
            <a:r>
              <a:rPr lang="en-GB" sz="2800" b="1" dirty="0" smtClean="0"/>
              <a:t> </a:t>
            </a:r>
            <a:r>
              <a:rPr lang="en-GB" sz="2800" b="1" dirty="0" smtClean="0"/>
              <a:t>“Best Place to Stay: Hostels, Bunkhouses and Alternative Accommodation” </a:t>
            </a:r>
            <a:endParaRPr lang="en-GB" sz="2800" b="1" dirty="0"/>
          </a:p>
        </p:txBody>
      </p:sp>
    </p:spTree>
    <p:extLst>
      <p:ext uri="{BB962C8B-B14F-4D97-AF65-F5344CB8AC3E}">
        <p14:creationId xmlns:p14="http://schemas.microsoft.com/office/powerpoint/2010/main" val="13276354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5165" y="496400"/>
            <a:ext cx="9397685" cy="4168499"/>
          </a:xfrm>
          <a:prstGeom prst="rect">
            <a:avLst/>
          </a:prstGeom>
        </p:spPr>
      </p:pic>
      <p:sp>
        <p:nvSpPr>
          <p:cNvPr id="5" name="TextBox 4"/>
          <p:cNvSpPr txBox="1"/>
          <p:nvPr/>
        </p:nvSpPr>
        <p:spPr>
          <a:xfrm>
            <a:off x="107504" y="4869160"/>
            <a:ext cx="8928992" cy="1692771"/>
          </a:xfrm>
          <a:prstGeom prst="rect">
            <a:avLst/>
          </a:prstGeom>
          <a:noFill/>
        </p:spPr>
        <p:txBody>
          <a:bodyPr wrap="square" rtlCol="0">
            <a:spAutoFit/>
          </a:bodyPr>
          <a:lstStyle/>
          <a:p>
            <a:pPr algn="ctr"/>
            <a:r>
              <a:rPr lang="en-GB" sz="5600" dirty="0" smtClean="0">
                <a:latin typeface="Freestyle Script" panose="030804020302050B0404" pitchFamily="66" charset="0"/>
              </a:rPr>
              <a:t>It all began with 3 little Scampervans…</a:t>
            </a:r>
          </a:p>
          <a:p>
            <a:pPr algn="ctr"/>
            <a:r>
              <a:rPr lang="en-GB" sz="4800" b="1" dirty="0" smtClean="0"/>
              <a:t>BINKY</a:t>
            </a:r>
            <a:r>
              <a:rPr lang="en-GB" sz="4800" b="1" dirty="0" smtClean="0"/>
              <a:t>, BERYL &amp; BORIS</a:t>
            </a:r>
            <a:endParaRPr lang="en-GB" sz="4800" b="1" dirty="0"/>
          </a:p>
        </p:txBody>
      </p:sp>
    </p:spTree>
    <p:extLst>
      <p:ext uri="{BB962C8B-B14F-4D97-AF65-F5344CB8AC3E}">
        <p14:creationId xmlns:p14="http://schemas.microsoft.com/office/powerpoint/2010/main" val="246777527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7499" y="533218"/>
            <a:ext cx="10242547" cy="5920118"/>
          </a:xfrm>
          <a:prstGeom prst="rect">
            <a:avLst/>
          </a:prstGeom>
        </p:spPr>
      </p:pic>
      <p:sp>
        <p:nvSpPr>
          <p:cNvPr id="2" name="TextBox 1"/>
          <p:cNvSpPr txBox="1"/>
          <p:nvPr/>
        </p:nvSpPr>
        <p:spPr>
          <a:xfrm>
            <a:off x="-540568" y="5385990"/>
            <a:ext cx="9865096" cy="923330"/>
          </a:xfrm>
          <a:prstGeom prst="rect">
            <a:avLst/>
          </a:prstGeom>
          <a:noFill/>
        </p:spPr>
        <p:txBody>
          <a:bodyPr wrap="square" rtlCol="0">
            <a:spAutoFit/>
          </a:bodyPr>
          <a:lstStyle/>
          <a:p>
            <a:r>
              <a:rPr lang="en-GB" sz="5400" dirty="0" err="1" smtClean="0">
                <a:solidFill>
                  <a:schemeClr val="bg1"/>
                </a:solidFill>
                <a:latin typeface="Freestyle Script" panose="030804020302050B0404" pitchFamily="66" charset="0"/>
              </a:rPr>
              <a:t>Scampervan</a:t>
            </a:r>
            <a:r>
              <a:rPr lang="en-GB" sz="5400" dirty="0" smtClean="0">
                <a:solidFill>
                  <a:schemeClr val="bg1"/>
                </a:solidFill>
                <a:latin typeface="Freestyle Script" panose="030804020302050B0404" pitchFamily="66" charset="0"/>
              </a:rPr>
              <a:t> packages on the Gower Peninsula…</a:t>
            </a:r>
            <a:endParaRPr lang="en-GB" sz="5400" dirty="0">
              <a:solidFill>
                <a:schemeClr val="bg1"/>
              </a:solidFill>
              <a:latin typeface="Freestyle Script" panose="030804020302050B0404" pitchFamily="66" charset="0"/>
            </a:endParaRPr>
          </a:p>
        </p:txBody>
      </p:sp>
    </p:spTree>
    <p:extLst>
      <p:ext uri="{BB962C8B-B14F-4D97-AF65-F5344CB8AC3E}">
        <p14:creationId xmlns:p14="http://schemas.microsoft.com/office/powerpoint/2010/main" val="4803506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460" y="0"/>
            <a:ext cx="10287000" cy="6858000"/>
          </a:xfrm>
          <a:prstGeom prst="rect">
            <a:avLst/>
          </a:prstGeom>
        </p:spPr>
      </p:pic>
      <p:sp>
        <p:nvSpPr>
          <p:cNvPr id="3" name="TextBox 2"/>
          <p:cNvSpPr txBox="1"/>
          <p:nvPr/>
        </p:nvSpPr>
        <p:spPr>
          <a:xfrm>
            <a:off x="2592288" y="5445224"/>
            <a:ext cx="7380312" cy="1415772"/>
          </a:xfrm>
          <a:prstGeom prst="rect">
            <a:avLst/>
          </a:prstGeom>
          <a:noFill/>
        </p:spPr>
        <p:txBody>
          <a:bodyPr wrap="square" rtlCol="0">
            <a:spAutoFit/>
          </a:bodyPr>
          <a:lstStyle/>
          <a:p>
            <a:pPr algn="ctr"/>
            <a:r>
              <a:rPr lang="en-GB" sz="3200" b="1" dirty="0" smtClean="0">
                <a:solidFill>
                  <a:schemeClr val="bg1"/>
                </a:solidFill>
              </a:rPr>
              <a:t>THREE CLIFFS BAY </a:t>
            </a:r>
            <a:r>
              <a:rPr lang="en-GB" sz="3200" b="1" dirty="0" smtClean="0">
                <a:solidFill>
                  <a:schemeClr val="bg1"/>
                </a:solidFill>
              </a:rPr>
              <a:t>– GOWER</a:t>
            </a:r>
          </a:p>
          <a:p>
            <a:pPr algn="ctr"/>
            <a:r>
              <a:rPr lang="en-GB" sz="5400" dirty="0" smtClean="0">
                <a:solidFill>
                  <a:schemeClr val="bg1"/>
                </a:solidFill>
                <a:latin typeface="Freestyle Script" panose="030804020302050B0404" pitchFamily="66" charset="0"/>
              </a:rPr>
              <a:t>Scamp-site #1 opened in April 2013</a:t>
            </a:r>
            <a:endParaRPr lang="en-GB" sz="5400" dirty="0">
              <a:solidFill>
                <a:schemeClr val="bg1"/>
              </a:solidFill>
              <a:latin typeface="Freestyle Script" panose="030804020302050B0404" pitchFamily="66" charset="0"/>
            </a:endParaRPr>
          </a:p>
        </p:txBody>
      </p:sp>
    </p:spTree>
    <p:extLst>
      <p:ext uri="{BB962C8B-B14F-4D97-AF65-F5344CB8AC3E}">
        <p14:creationId xmlns:p14="http://schemas.microsoft.com/office/powerpoint/2010/main" val="25311703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513" y="0"/>
            <a:ext cx="9208563" cy="6906422"/>
          </a:xfrm>
          <a:prstGeom prst="rect">
            <a:avLst/>
          </a:prstGeom>
        </p:spPr>
      </p:pic>
      <p:sp>
        <p:nvSpPr>
          <p:cNvPr id="3" name="TextBox 2"/>
          <p:cNvSpPr txBox="1"/>
          <p:nvPr/>
        </p:nvSpPr>
        <p:spPr>
          <a:xfrm>
            <a:off x="107504" y="5531167"/>
            <a:ext cx="6984776" cy="1354217"/>
          </a:xfrm>
          <a:prstGeom prst="rect">
            <a:avLst/>
          </a:prstGeom>
          <a:noFill/>
        </p:spPr>
        <p:txBody>
          <a:bodyPr wrap="square" rtlCol="0">
            <a:spAutoFit/>
          </a:bodyPr>
          <a:lstStyle/>
          <a:p>
            <a:r>
              <a:rPr lang="en-GB" sz="2800" b="1" dirty="0" smtClean="0">
                <a:solidFill>
                  <a:schemeClr val="bg1"/>
                </a:solidFill>
              </a:rPr>
              <a:t>RHOSSILI </a:t>
            </a:r>
            <a:r>
              <a:rPr lang="en-GB" sz="2800" b="1" dirty="0" smtClean="0">
                <a:solidFill>
                  <a:schemeClr val="bg1"/>
                </a:solidFill>
              </a:rPr>
              <a:t>– GOWER</a:t>
            </a:r>
          </a:p>
          <a:p>
            <a:r>
              <a:rPr lang="en-GB" sz="5400" dirty="0" smtClean="0">
                <a:solidFill>
                  <a:schemeClr val="bg1"/>
                </a:solidFill>
                <a:latin typeface="Freestyle Script" panose="030804020302050B0404" pitchFamily="66" charset="0"/>
              </a:rPr>
              <a:t>Scamp-site #2 opened in March 2014</a:t>
            </a:r>
            <a:endParaRPr lang="en-GB" sz="5400" dirty="0">
              <a:solidFill>
                <a:schemeClr val="bg1"/>
              </a:solidFill>
              <a:latin typeface="Freestyle Script" panose="030804020302050B0404" pitchFamily="66" charset="0"/>
            </a:endParaRPr>
          </a:p>
        </p:txBody>
      </p:sp>
    </p:spTree>
    <p:extLst>
      <p:ext uri="{BB962C8B-B14F-4D97-AF65-F5344CB8AC3E}">
        <p14:creationId xmlns:p14="http://schemas.microsoft.com/office/powerpoint/2010/main" val="118913422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2384"/>
            <a:ext cx="9144000" cy="7223513"/>
          </a:xfrm>
          <a:prstGeom prst="rect">
            <a:avLst/>
          </a:prstGeom>
        </p:spPr>
      </p:pic>
      <p:sp>
        <p:nvSpPr>
          <p:cNvPr id="3" name="TextBox 2"/>
          <p:cNvSpPr txBox="1"/>
          <p:nvPr/>
        </p:nvSpPr>
        <p:spPr>
          <a:xfrm>
            <a:off x="1259632" y="5733256"/>
            <a:ext cx="7776864" cy="1354217"/>
          </a:xfrm>
          <a:prstGeom prst="rect">
            <a:avLst/>
          </a:prstGeom>
          <a:noFill/>
        </p:spPr>
        <p:txBody>
          <a:bodyPr wrap="square" rtlCol="0">
            <a:spAutoFit/>
          </a:bodyPr>
          <a:lstStyle/>
          <a:p>
            <a:pPr algn="r"/>
            <a:r>
              <a:rPr lang="en-GB" sz="2800" b="1" dirty="0" smtClean="0">
                <a:solidFill>
                  <a:schemeClr val="bg1"/>
                </a:solidFill>
              </a:rPr>
              <a:t>LLANGENNITH </a:t>
            </a:r>
            <a:r>
              <a:rPr lang="en-GB" sz="2800" b="1" dirty="0" smtClean="0">
                <a:solidFill>
                  <a:schemeClr val="bg1"/>
                </a:solidFill>
              </a:rPr>
              <a:t>– GOWER</a:t>
            </a:r>
          </a:p>
          <a:p>
            <a:pPr algn="r"/>
            <a:r>
              <a:rPr lang="en-GB" sz="5400" dirty="0" smtClean="0">
                <a:solidFill>
                  <a:schemeClr val="bg1"/>
                </a:solidFill>
                <a:latin typeface="Freestyle Script" panose="030804020302050B0404" pitchFamily="66" charset="0"/>
              </a:rPr>
              <a:t>Scamp-site #3 opened in April 2015</a:t>
            </a:r>
            <a:endParaRPr lang="en-GB" sz="5400" dirty="0">
              <a:solidFill>
                <a:schemeClr val="bg1"/>
              </a:solidFill>
              <a:latin typeface="Freestyle Script" panose="030804020302050B0404" pitchFamily="66" charset="0"/>
            </a:endParaRPr>
          </a:p>
        </p:txBody>
      </p:sp>
    </p:spTree>
    <p:extLst>
      <p:ext uri="{BB962C8B-B14F-4D97-AF65-F5344CB8AC3E}">
        <p14:creationId xmlns:p14="http://schemas.microsoft.com/office/powerpoint/2010/main" val="35779573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08720"/>
            <a:ext cx="8229600" cy="5688632"/>
          </a:xfrm>
        </p:spPr>
        <p:txBody>
          <a:bodyPr>
            <a:noAutofit/>
          </a:bodyPr>
          <a:lstStyle/>
          <a:p>
            <a:pPr algn="l"/>
            <a:r>
              <a:rPr lang="en-GB" sz="3200" b="1" dirty="0" smtClean="0"/>
              <a:t>S</a:t>
            </a:r>
            <a:r>
              <a:rPr lang="en-GB" sz="2000" b="1" dirty="0" smtClean="0"/>
              <a:t>trive to amaze our guests and each other, and add value to the business on a daily basis.</a:t>
            </a:r>
            <a:br>
              <a:rPr lang="en-GB" sz="2000" b="1" dirty="0" smtClean="0"/>
            </a:br>
            <a:r>
              <a:rPr lang="en-GB" sz="2000" b="1" dirty="0" smtClean="0"/>
              <a:t/>
            </a:r>
            <a:br>
              <a:rPr lang="en-GB" sz="2000" b="1" dirty="0" smtClean="0"/>
            </a:br>
            <a:r>
              <a:rPr lang="en-GB" sz="3200" b="1" dirty="0" smtClean="0"/>
              <a:t>C</a:t>
            </a:r>
            <a:r>
              <a:rPr lang="en-GB" sz="2000" b="1" dirty="0" smtClean="0"/>
              <a:t>onsistently exceed expectations and create magical memories.</a:t>
            </a:r>
            <a:br>
              <a:rPr lang="en-GB" sz="2000" b="1" dirty="0" smtClean="0"/>
            </a:br>
            <a:r>
              <a:rPr lang="en-GB" sz="2000" b="1" dirty="0" smtClean="0"/>
              <a:t/>
            </a:r>
            <a:br>
              <a:rPr lang="en-GB" sz="2000" b="1" dirty="0" smtClean="0"/>
            </a:br>
            <a:r>
              <a:rPr lang="en-GB" sz="3200" b="1" dirty="0" smtClean="0"/>
              <a:t>A</a:t>
            </a:r>
            <a:r>
              <a:rPr lang="en-GB" sz="2000" b="1" dirty="0" smtClean="0"/>
              <a:t>ssume accountability in all that we do and say.</a:t>
            </a:r>
            <a:br>
              <a:rPr lang="en-GB" sz="2000" b="1" dirty="0" smtClean="0"/>
            </a:br>
            <a:r>
              <a:rPr lang="en-GB" sz="2000" b="1" dirty="0" smtClean="0"/>
              <a:t/>
            </a:r>
            <a:br>
              <a:rPr lang="en-GB" sz="2000" b="1" dirty="0" smtClean="0"/>
            </a:br>
            <a:r>
              <a:rPr lang="en-GB" sz="3200" b="1" dirty="0" smtClean="0"/>
              <a:t>M</a:t>
            </a:r>
            <a:r>
              <a:rPr lang="en-GB" sz="2000" b="1" dirty="0" smtClean="0"/>
              <a:t>aintain respect and recognition for all.</a:t>
            </a:r>
            <a:br>
              <a:rPr lang="en-GB" sz="2000" b="1" dirty="0" smtClean="0"/>
            </a:br>
            <a:r>
              <a:rPr lang="en-GB" sz="2000" b="1" dirty="0" smtClean="0"/>
              <a:t/>
            </a:r>
            <a:br>
              <a:rPr lang="en-GB" sz="2000" b="1" dirty="0" smtClean="0"/>
            </a:br>
            <a:r>
              <a:rPr lang="en-GB" sz="3200" b="1" dirty="0" smtClean="0"/>
              <a:t>P</a:t>
            </a:r>
            <a:r>
              <a:rPr lang="en-GB" sz="2000" b="1" dirty="0" smtClean="0"/>
              <a:t>rovide excellence in every aspect of our business.</a:t>
            </a:r>
            <a:br>
              <a:rPr lang="en-GB" sz="2000" b="1" dirty="0" smtClean="0"/>
            </a:br>
            <a:r>
              <a:rPr lang="en-GB" sz="2000" b="1" dirty="0" smtClean="0"/>
              <a:t/>
            </a:r>
            <a:br>
              <a:rPr lang="en-GB" sz="2000" b="1" dirty="0" smtClean="0"/>
            </a:br>
            <a:r>
              <a:rPr lang="en-GB" sz="3200" b="1" dirty="0" smtClean="0"/>
              <a:t>E</a:t>
            </a:r>
            <a:r>
              <a:rPr lang="en-GB" sz="2000" b="1" dirty="0" smtClean="0"/>
              <a:t>ngage, encourage and inspire creativity, passion and fun.</a:t>
            </a:r>
            <a:br>
              <a:rPr lang="en-GB" sz="2000" b="1" dirty="0" smtClean="0"/>
            </a:br>
            <a:r>
              <a:rPr lang="en-GB" sz="2000" b="1" dirty="0" smtClean="0"/>
              <a:t/>
            </a:r>
            <a:br>
              <a:rPr lang="en-GB" sz="2000" b="1" dirty="0" smtClean="0"/>
            </a:br>
            <a:r>
              <a:rPr lang="en-GB" sz="3200" b="1" dirty="0" smtClean="0"/>
              <a:t>R</a:t>
            </a:r>
            <a:r>
              <a:rPr lang="en-GB" sz="2000" b="1" dirty="0" smtClean="0"/>
              <a:t>emain the benchmark of excellence in our industry and local area.</a:t>
            </a:r>
            <a:endParaRPr lang="en-GB" sz="2000" b="1" dirty="0"/>
          </a:p>
        </p:txBody>
      </p:sp>
      <p:sp>
        <p:nvSpPr>
          <p:cNvPr id="3" name="TextBox 2"/>
          <p:cNvSpPr txBox="1"/>
          <p:nvPr/>
        </p:nvSpPr>
        <p:spPr>
          <a:xfrm>
            <a:off x="611560" y="476672"/>
            <a:ext cx="7704856" cy="1077218"/>
          </a:xfrm>
          <a:prstGeom prst="rect">
            <a:avLst/>
          </a:prstGeom>
          <a:noFill/>
        </p:spPr>
        <p:txBody>
          <a:bodyPr wrap="square" rtlCol="0">
            <a:spAutoFit/>
          </a:bodyPr>
          <a:lstStyle/>
          <a:p>
            <a:pPr algn="ctr"/>
            <a:r>
              <a:rPr lang="en-GB" sz="3200" b="1" dirty="0" smtClean="0"/>
              <a:t>The Scamper Mission…</a:t>
            </a:r>
            <a:br>
              <a:rPr lang="en-GB" sz="3200" b="1" dirty="0" smtClean="0"/>
            </a:br>
            <a:endParaRPr lang="en-GB" sz="3200" b="1" dirty="0"/>
          </a:p>
        </p:txBody>
      </p:sp>
    </p:spTree>
    <p:extLst>
      <p:ext uri="{BB962C8B-B14F-4D97-AF65-F5344CB8AC3E}">
        <p14:creationId xmlns:p14="http://schemas.microsoft.com/office/powerpoint/2010/main" val="37066397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107504" y="5818038"/>
            <a:ext cx="8280920" cy="923330"/>
          </a:xfrm>
          <a:prstGeom prst="rect">
            <a:avLst/>
          </a:prstGeom>
          <a:noFill/>
        </p:spPr>
        <p:txBody>
          <a:bodyPr wrap="square" rtlCol="0">
            <a:spAutoFit/>
          </a:bodyPr>
          <a:lstStyle/>
          <a:p>
            <a:r>
              <a:rPr lang="en-GB" sz="5400" dirty="0" smtClean="0">
                <a:solidFill>
                  <a:schemeClr val="bg1"/>
                </a:solidFill>
                <a:latin typeface="Freestyle Script" panose="030804020302050B0404" pitchFamily="66" charset="0"/>
              </a:rPr>
              <a:t>Scamperholidays at Three Cliffs Bay</a:t>
            </a:r>
            <a:endParaRPr lang="en-GB" sz="5400" dirty="0">
              <a:solidFill>
                <a:schemeClr val="bg1"/>
              </a:solidFill>
              <a:latin typeface="Freestyle Script" panose="030804020302050B0404" pitchFamily="66" charset="0"/>
            </a:endParaRPr>
          </a:p>
        </p:txBody>
      </p:sp>
    </p:spTree>
    <p:extLst>
      <p:ext uri="{BB962C8B-B14F-4D97-AF65-F5344CB8AC3E}">
        <p14:creationId xmlns:p14="http://schemas.microsoft.com/office/powerpoint/2010/main" val="209268025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512" y="0"/>
            <a:ext cx="10328076" cy="6885384"/>
          </a:xfrm>
          <a:prstGeom prst="rect">
            <a:avLst/>
          </a:prstGeom>
        </p:spPr>
      </p:pic>
      <p:sp>
        <p:nvSpPr>
          <p:cNvPr id="3" name="TextBox 2"/>
          <p:cNvSpPr txBox="1"/>
          <p:nvPr/>
        </p:nvSpPr>
        <p:spPr>
          <a:xfrm>
            <a:off x="1979712" y="6237312"/>
            <a:ext cx="6984776" cy="523220"/>
          </a:xfrm>
          <a:prstGeom prst="rect">
            <a:avLst/>
          </a:prstGeom>
          <a:noFill/>
        </p:spPr>
        <p:txBody>
          <a:bodyPr wrap="square" rtlCol="0">
            <a:spAutoFit/>
          </a:bodyPr>
          <a:lstStyle/>
          <a:p>
            <a:r>
              <a:rPr lang="en-GB" sz="2800" b="1" dirty="0" smtClean="0">
                <a:solidFill>
                  <a:schemeClr val="bg1"/>
                </a:solidFill>
              </a:rPr>
              <a:t>CLASSIC SHEPHERD HUTS @ THREE CLIFFS BAY</a:t>
            </a:r>
            <a:endParaRPr lang="en-GB" sz="2800" b="1" dirty="0">
              <a:solidFill>
                <a:schemeClr val="bg1"/>
              </a:solidFill>
            </a:endParaRPr>
          </a:p>
        </p:txBody>
      </p:sp>
    </p:spTree>
    <p:extLst>
      <p:ext uri="{BB962C8B-B14F-4D97-AF65-F5344CB8AC3E}">
        <p14:creationId xmlns:p14="http://schemas.microsoft.com/office/powerpoint/2010/main" val="26462101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5376" y="0"/>
            <a:ext cx="10289904" cy="6858000"/>
          </a:xfrm>
          <a:prstGeom prst="rect">
            <a:avLst/>
          </a:prstGeom>
        </p:spPr>
      </p:pic>
    </p:spTree>
    <p:extLst>
      <p:ext uri="{BB962C8B-B14F-4D97-AF65-F5344CB8AC3E}">
        <p14:creationId xmlns:p14="http://schemas.microsoft.com/office/powerpoint/2010/main" val="14770760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6488" y="0"/>
            <a:ext cx="10287000" cy="6858000"/>
          </a:xfrm>
          <a:prstGeom prst="rect">
            <a:avLst/>
          </a:prstGeom>
        </p:spPr>
      </p:pic>
    </p:spTree>
    <p:extLst>
      <p:ext uri="{BB962C8B-B14F-4D97-AF65-F5344CB8AC3E}">
        <p14:creationId xmlns:p14="http://schemas.microsoft.com/office/powerpoint/2010/main" val="27180658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1500" y="0"/>
            <a:ext cx="10328076" cy="6885384"/>
          </a:xfrm>
          <a:prstGeom prst="rect">
            <a:avLst/>
          </a:prstGeom>
        </p:spPr>
      </p:pic>
      <p:sp>
        <p:nvSpPr>
          <p:cNvPr id="3" name="TextBox 2"/>
          <p:cNvSpPr txBox="1"/>
          <p:nvPr/>
        </p:nvSpPr>
        <p:spPr>
          <a:xfrm>
            <a:off x="2267744" y="6237312"/>
            <a:ext cx="6984776" cy="523220"/>
          </a:xfrm>
          <a:prstGeom prst="rect">
            <a:avLst/>
          </a:prstGeom>
          <a:noFill/>
        </p:spPr>
        <p:txBody>
          <a:bodyPr wrap="square" rtlCol="0">
            <a:spAutoFit/>
          </a:bodyPr>
          <a:lstStyle/>
          <a:p>
            <a:r>
              <a:rPr lang="en-GB" sz="2800" b="1" dirty="0" smtClean="0">
                <a:solidFill>
                  <a:schemeClr val="bg1"/>
                </a:solidFill>
              </a:rPr>
              <a:t>GRAND SHEPHERD HUTS @ THREE CLIFFS BAY</a:t>
            </a:r>
            <a:endParaRPr lang="en-GB" sz="2800" b="1" dirty="0">
              <a:solidFill>
                <a:schemeClr val="bg1"/>
              </a:solidFill>
            </a:endParaRPr>
          </a:p>
        </p:txBody>
      </p:sp>
    </p:spTree>
    <p:extLst>
      <p:ext uri="{BB962C8B-B14F-4D97-AF65-F5344CB8AC3E}">
        <p14:creationId xmlns:p14="http://schemas.microsoft.com/office/powerpoint/2010/main" val="305207102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4544" y="-27384"/>
            <a:ext cx="10328076" cy="6885384"/>
          </a:xfrm>
          <a:prstGeom prst="rect">
            <a:avLst/>
          </a:prstGeom>
        </p:spPr>
      </p:pic>
    </p:spTree>
    <p:extLst>
      <p:ext uri="{BB962C8B-B14F-4D97-AF65-F5344CB8AC3E}">
        <p14:creationId xmlns:p14="http://schemas.microsoft.com/office/powerpoint/2010/main" val="29075600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12776" y="-981180"/>
            <a:ext cx="13033448" cy="8688966"/>
          </a:xfrm>
          <a:prstGeom prst="rect">
            <a:avLst/>
          </a:prstGeom>
        </p:spPr>
      </p:pic>
      <p:sp>
        <p:nvSpPr>
          <p:cNvPr id="3" name="TextBox 2"/>
          <p:cNvSpPr txBox="1"/>
          <p:nvPr/>
        </p:nvSpPr>
        <p:spPr>
          <a:xfrm>
            <a:off x="424416" y="6165304"/>
            <a:ext cx="8424936" cy="523220"/>
          </a:xfrm>
          <a:prstGeom prst="rect">
            <a:avLst/>
          </a:prstGeom>
          <a:noFill/>
        </p:spPr>
        <p:txBody>
          <a:bodyPr wrap="square" rtlCol="0">
            <a:spAutoFit/>
          </a:bodyPr>
          <a:lstStyle/>
          <a:p>
            <a:r>
              <a:rPr lang="en-GB" sz="2800" b="1" dirty="0" smtClean="0">
                <a:solidFill>
                  <a:schemeClr val="bg1"/>
                </a:solidFill>
              </a:rPr>
              <a:t>SUPER-GRAND SHEPHERD HUTS @ THREE CLIFFS BAY</a:t>
            </a:r>
            <a:endParaRPr lang="en-GB" sz="2800" b="1" dirty="0">
              <a:solidFill>
                <a:schemeClr val="bg1"/>
              </a:solidFill>
            </a:endParaRPr>
          </a:p>
        </p:txBody>
      </p:sp>
    </p:spTree>
    <p:extLst>
      <p:ext uri="{BB962C8B-B14F-4D97-AF65-F5344CB8AC3E}">
        <p14:creationId xmlns:p14="http://schemas.microsoft.com/office/powerpoint/2010/main" val="27787626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556" y="0"/>
            <a:ext cx="10328076" cy="6885384"/>
          </a:xfrm>
          <a:prstGeom prst="rect">
            <a:avLst/>
          </a:prstGeom>
        </p:spPr>
      </p:pic>
    </p:spTree>
    <p:extLst>
      <p:ext uri="{BB962C8B-B14F-4D97-AF65-F5344CB8AC3E}">
        <p14:creationId xmlns:p14="http://schemas.microsoft.com/office/powerpoint/2010/main" val="260349618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82"/>
            <a:ext cx="9144000" cy="6855236"/>
          </a:xfrm>
          <a:prstGeom prst="rect">
            <a:avLst/>
          </a:prstGeom>
        </p:spPr>
      </p:pic>
      <p:sp>
        <p:nvSpPr>
          <p:cNvPr id="3" name="TextBox 2"/>
          <p:cNvSpPr txBox="1"/>
          <p:nvPr/>
        </p:nvSpPr>
        <p:spPr>
          <a:xfrm>
            <a:off x="251520" y="6143435"/>
            <a:ext cx="5472608" cy="523220"/>
          </a:xfrm>
          <a:prstGeom prst="rect">
            <a:avLst/>
          </a:prstGeom>
          <a:noFill/>
        </p:spPr>
        <p:txBody>
          <a:bodyPr wrap="square" rtlCol="0">
            <a:spAutoFit/>
          </a:bodyPr>
          <a:lstStyle/>
          <a:p>
            <a:r>
              <a:rPr lang="en-GB" sz="2800" b="1" dirty="0" smtClean="0">
                <a:solidFill>
                  <a:schemeClr val="bg1"/>
                </a:solidFill>
              </a:rPr>
              <a:t>TIMBER TENTS @ THREE CLIFFS BAY</a:t>
            </a:r>
            <a:endParaRPr lang="en-GB" sz="2800" b="1" dirty="0">
              <a:solidFill>
                <a:schemeClr val="bg1"/>
              </a:solidFill>
            </a:endParaRPr>
          </a:p>
        </p:txBody>
      </p:sp>
    </p:spTree>
    <p:extLst>
      <p:ext uri="{BB962C8B-B14F-4D97-AF65-F5344CB8AC3E}">
        <p14:creationId xmlns:p14="http://schemas.microsoft.com/office/powerpoint/2010/main" val="344931473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6488" y="0"/>
            <a:ext cx="10287000" cy="6858000"/>
          </a:xfrm>
          <a:prstGeom prst="rect">
            <a:avLst/>
          </a:prstGeom>
        </p:spPr>
      </p:pic>
    </p:spTree>
    <p:extLst>
      <p:ext uri="{BB962C8B-B14F-4D97-AF65-F5344CB8AC3E}">
        <p14:creationId xmlns:p14="http://schemas.microsoft.com/office/powerpoint/2010/main" val="270606460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1500" y="0"/>
            <a:ext cx="10287000" cy="6858000"/>
          </a:xfrm>
          <a:prstGeom prst="rect">
            <a:avLst/>
          </a:prstGeom>
        </p:spPr>
      </p:pic>
    </p:spTree>
    <p:extLst>
      <p:ext uri="{BB962C8B-B14F-4D97-AF65-F5344CB8AC3E}">
        <p14:creationId xmlns:p14="http://schemas.microsoft.com/office/powerpoint/2010/main" val="42614032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
        <p:nvSpPr>
          <p:cNvPr id="3" name="TextBox 2"/>
          <p:cNvSpPr txBox="1"/>
          <p:nvPr/>
        </p:nvSpPr>
        <p:spPr>
          <a:xfrm>
            <a:off x="1331640" y="5457998"/>
            <a:ext cx="7704856" cy="923330"/>
          </a:xfrm>
          <a:prstGeom prst="rect">
            <a:avLst/>
          </a:prstGeom>
          <a:noFill/>
        </p:spPr>
        <p:txBody>
          <a:bodyPr wrap="square" rtlCol="0">
            <a:spAutoFit/>
          </a:bodyPr>
          <a:lstStyle/>
          <a:p>
            <a:r>
              <a:rPr lang="en-GB" sz="5400" dirty="0" smtClean="0">
                <a:solidFill>
                  <a:schemeClr val="bg1"/>
                </a:solidFill>
                <a:latin typeface="Freestyle Script" panose="030804020302050B0404" pitchFamily="66" charset="0"/>
              </a:rPr>
              <a:t>Scamperholidays at Pitton Cross, Rhossili</a:t>
            </a:r>
            <a:endParaRPr lang="en-GB" sz="5400" dirty="0">
              <a:solidFill>
                <a:schemeClr val="bg1"/>
              </a:solidFill>
              <a:latin typeface="Freestyle Script" panose="030804020302050B0404" pitchFamily="66" charset="0"/>
            </a:endParaRPr>
          </a:p>
        </p:txBody>
      </p:sp>
    </p:spTree>
    <p:extLst>
      <p:ext uri="{BB962C8B-B14F-4D97-AF65-F5344CB8AC3E}">
        <p14:creationId xmlns:p14="http://schemas.microsoft.com/office/powerpoint/2010/main" val="12776142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82"/>
            <a:ext cx="9144000" cy="6855236"/>
          </a:xfrm>
          <a:prstGeom prst="rect">
            <a:avLst/>
          </a:prstGeom>
        </p:spPr>
      </p:pic>
      <p:sp>
        <p:nvSpPr>
          <p:cNvPr id="3" name="TextBox 2"/>
          <p:cNvSpPr txBox="1"/>
          <p:nvPr/>
        </p:nvSpPr>
        <p:spPr>
          <a:xfrm>
            <a:off x="179512" y="6165304"/>
            <a:ext cx="5688632" cy="523220"/>
          </a:xfrm>
          <a:prstGeom prst="rect">
            <a:avLst/>
          </a:prstGeom>
          <a:noFill/>
        </p:spPr>
        <p:txBody>
          <a:bodyPr wrap="square" rtlCol="0">
            <a:spAutoFit/>
          </a:bodyPr>
          <a:lstStyle/>
          <a:p>
            <a:r>
              <a:rPr lang="en-GB" sz="2800" b="1" dirty="0" smtClean="0">
                <a:solidFill>
                  <a:schemeClr val="bg1"/>
                </a:solidFill>
              </a:rPr>
              <a:t>GRAND SHEPHERD HUTS @ RHOSSILI</a:t>
            </a:r>
            <a:endParaRPr lang="en-GB" sz="2800" b="1" dirty="0">
              <a:solidFill>
                <a:schemeClr val="bg1"/>
              </a:solidFill>
            </a:endParaRPr>
          </a:p>
        </p:txBody>
      </p:sp>
    </p:spTree>
    <p:extLst>
      <p:ext uri="{BB962C8B-B14F-4D97-AF65-F5344CB8AC3E}">
        <p14:creationId xmlns:p14="http://schemas.microsoft.com/office/powerpoint/2010/main" val="17911369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1540" y="-27384"/>
            <a:ext cx="10328076" cy="6885384"/>
          </a:xfrm>
          <a:prstGeom prst="rect">
            <a:avLst/>
          </a:prstGeom>
        </p:spPr>
      </p:pic>
    </p:spTree>
    <p:extLst>
      <p:ext uri="{BB962C8B-B14F-4D97-AF65-F5344CB8AC3E}">
        <p14:creationId xmlns:p14="http://schemas.microsoft.com/office/powerpoint/2010/main" val="172749204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512" y="0"/>
            <a:ext cx="10328076" cy="6885384"/>
          </a:xfrm>
          <a:prstGeom prst="rect">
            <a:avLst/>
          </a:prstGeom>
        </p:spPr>
      </p:pic>
    </p:spTree>
    <p:extLst>
      <p:ext uri="{BB962C8B-B14F-4D97-AF65-F5344CB8AC3E}">
        <p14:creationId xmlns:p14="http://schemas.microsoft.com/office/powerpoint/2010/main" val="180857688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53036" y="0"/>
            <a:ext cx="5143500" cy="6858000"/>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6552" y="0"/>
            <a:ext cx="5143500" cy="6858000"/>
          </a:xfrm>
          <a:prstGeom prst="rect">
            <a:avLst/>
          </a:prstGeom>
        </p:spPr>
      </p:pic>
    </p:spTree>
    <p:extLst>
      <p:ext uri="{BB962C8B-B14F-4D97-AF65-F5344CB8AC3E}">
        <p14:creationId xmlns:p14="http://schemas.microsoft.com/office/powerpoint/2010/main" val="100851055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
        <p:nvSpPr>
          <p:cNvPr id="3" name="TextBox 2"/>
          <p:cNvSpPr txBox="1"/>
          <p:nvPr/>
        </p:nvSpPr>
        <p:spPr>
          <a:xfrm>
            <a:off x="107504" y="548680"/>
            <a:ext cx="7272808" cy="523220"/>
          </a:xfrm>
          <a:prstGeom prst="rect">
            <a:avLst/>
          </a:prstGeom>
          <a:noFill/>
        </p:spPr>
        <p:txBody>
          <a:bodyPr wrap="square" rtlCol="0">
            <a:spAutoFit/>
          </a:bodyPr>
          <a:lstStyle/>
          <a:p>
            <a:r>
              <a:rPr lang="en-GB" sz="2800" b="1" dirty="0" smtClean="0">
                <a:solidFill>
                  <a:schemeClr val="bg1"/>
                </a:solidFill>
              </a:rPr>
              <a:t>CLASSIC 2 PERSON SHEPHERD HUTS @ RHOSSILI</a:t>
            </a:r>
            <a:endParaRPr lang="en-GB" sz="2800" b="1" dirty="0">
              <a:solidFill>
                <a:schemeClr val="bg1"/>
              </a:solidFill>
            </a:endParaRPr>
          </a:p>
        </p:txBody>
      </p:sp>
    </p:spTree>
    <p:extLst>
      <p:ext uri="{BB962C8B-B14F-4D97-AF65-F5344CB8AC3E}">
        <p14:creationId xmlns:p14="http://schemas.microsoft.com/office/powerpoint/2010/main" val="379181143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2576" y="-27384"/>
            <a:ext cx="10369152" cy="6912768"/>
          </a:xfrm>
          <a:prstGeom prst="rect">
            <a:avLst/>
          </a:prstGeom>
        </p:spPr>
      </p:pic>
    </p:spTree>
    <p:extLst>
      <p:ext uri="{BB962C8B-B14F-4D97-AF65-F5344CB8AC3E}">
        <p14:creationId xmlns:p14="http://schemas.microsoft.com/office/powerpoint/2010/main" val="201236891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82"/>
            <a:ext cx="9144000" cy="6855236"/>
          </a:xfrm>
          <a:prstGeom prst="rect">
            <a:avLst/>
          </a:prstGeom>
        </p:spPr>
      </p:pic>
      <p:sp>
        <p:nvSpPr>
          <p:cNvPr id="3" name="TextBox 2"/>
          <p:cNvSpPr txBox="1"/>
          <p:nvPr/>
        </p:nvSpPr>
        <p:spPr>
          <a:xfrm>
            <a:off x="4788024" y="6184468"/>
            <a:ext cx="4176464" cy="523220"/>
          </a:xfrm>
          <a:prstGeom prst="rect">
            <a:avLst/>
          </a:prstGeom>
          <a:noFill/>
        </p:spPr>
        <p:txBody>
          <a:bodyPr wrap="square" rtlCol="0">
            <a:spAutoFit/>
          </a:bodyPr>
          <a:lstStyle/>
          <a:p>
            <a:r>
              <a:rPr lang="en-GB" sz="2800" b="1" dirty="0" smtClean="0">
                <a:solidFill>
                  <a:schemeClr val="bg1"/>
                </a:solidFill>
              </a:rPr>
              <a:t>TIMBER TENTS @ RHOSSILI</a:t>
            </a:r>
            <a:endParaRPr lang="en-GB" sz="2800" b="1" dirty="0">
              <a:solidFill>
                <a:schemeClr val="bg1"/>
              </a:solidFill>
            </a:endParaRPr>
          </a:p>
        </p:txBody>
      </p:sp>
    </p:spTree>
    <p:extLst>
      <p:ext uri="{BB962C8B-B14F-4D97-AF65-F5344CB8AC3E}">
        <p14:creationId xmlns:p14="http://schemas.microsoft.com/office/powerpoint/2010/main" val="340841600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9750956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8475558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
        <p:nvSpPr>
          <p:cNvPr id="3" name="TextBox 2"/>
          <p:cNvSpPr txBox="1"/>
          <p:nvPr/>
        </p:nvSpPr>
        <p:spPr>
          <a:xfrm>
            <a:off x="107504" y="5530006"/>
            <a:ext cx="8640960" cy="923330"/>
          </a:xfrm>
          <a:prstGeom prst="rect">
            <a:avLst/>
          </a:prstGeom>
          <a:noFill/>
        </p:spPr>
        <p:txBody>
          <a:bodyPr wrap="square" rtlCol="0">
            <a:spAutoFit/>
          </a:bodyPr>
          <a:lstStyle/>
          <a:p>
            <a:r>
              <a:rPr lang="en-GB" sz="5400" dirty="0" smtClean="0">
                <a:solidFill>
                  <a:schemeClr val="bg1"/>
                </a:solidFill>
                <a:latin typeface="Freestyle Script" panose="030804020302050B0404" pitchFamily="66" charset="0"/>
              </a:rPr>
              <a:t>Scamperholidays at Kennexstone, Llangennith</a:t>
            </a:r>
            <a:endParaRPr lang="en-GB" sz="5400" dirty="0">
              <a:solidFill>
                <a:schemeClr val="bg1"/>
              </a:solidFill>
              <a:latin typeface="Freestyle Script" panose="030804020302050B0404" pitchFamily="66" charset="0"/>
            </a:endParaRPr>
          </a:p>
        </p:txBody>
      </p:sp>
    </p:spTree>
    <p:extLst>
      <p:ext uri="{BB962C8B-B14F-4D97-AF65-F5344CB8AC3E}">
        <p14:creationId xmlns:p14="http://schemas.microsoft.com/office/powerpoint/2010/main" val="35026944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
        <p:nvSpPr>
          <p:cNvPr id="3" name="TextBox 2"/>
          <p:cNvSpPr txBox="1"/>
          <p:nvPr/>
        </p:nvSpPr>
        <p:spPr>
          <a:xfrm>
            <a:off x="3563888" y="5858108"/>
            <a:ext cx="5472608" cy="523220"/>
          </a:xfrm>
          <a:prstGeom prst="rect">
            <a:avLst/>
          </a:prstGeom>
          <a:noFill/>
        </p:spPr>
        <p:txBody>
          <a:bodyPr wrap="square" rtlCol="0">
            <a:spAutoFit/>
          </a:bodyPr>
          <a:lstStyle/>
          <a:p>
            <a:r>
              <a:rPr lang="en-GB" sz="2800" b="1" dirty="0" smtClean="0">
                <a:solidFill>
                  <a:schemeClr val="bg1"/>
                </a:solidFill>
              </a:rPr>
              <a:t>SCAMPER-DOME @ KENNEXSTONE </a:t>
            </a:r>
            <a:endParaRPr lang="en-GB" sz="2800" b="1" dirty="0">
              <a:solidFill>
                <a:schemeClr val="bg1"/>
              </a:solidFill>
            </a:endParaRPr>
          </a:p>
        </p:txBody>
      </p:sp>
    </p:spTree>
    <p:extLst>
      <p:ext uri="{BB962C8B-B14F-4D97-AF65-F5344CB8AC3E}">
        <p14:creationId xmlns:p14="http://schemas.microsoft.com/office/powerpoint/2010/main" val="42695470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30666334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
        <p:nvSpPr>
          <p:cNvPr id="3" name="TextBox 2"/>
          <p:cNvSpPr txBox="1"/>
          <p:nvPr/>
        </p:nvSpPr>
        <p:spPr>
          <a:xfrm>
            <a:off x="4644008" y="5930116"/>
            <a:ext cx="4464496" cy="523220"/>
          </a:xfrm>
          <a:prstGeom prst="rect">
            <a:avLst/>
          </a:prstGeom>
          <a:noFill/>
        </p:spPr>
        <p:txBody>
          <a:bodyPr wrap="square" rtlCol="0">
            <a:spAutoFit/>
          </a:bodyPr>
          <a:lstStyle/>
          <a:p>
            <a:r>
              <a:rPr lang="en-GB" sz="2800" b="1" dirty="0" smtClean="0">
                <a:solidFill>
                  <a:schemeClr val="bg1"/>
                </a:solidFill>
              </a:rPr>
              <a:t>TIKI-VANS @ KENNEXSTONE</a:t>
            </a:r>
            <a:endParaRPr lang="en-GB" sz="2800" b="1" dirty="0">
              <a:solidFill>
                <a:schemeClr val="bg1"/>
              </a:solidFill>
            </a:endParaRPr>
          </a:p>
        </p:txBody>
      </p:sp>
    </p:spTree>
    <p:extLst>
      <p:ext uri="{BB962C8B-B14F-4D97-AF65-F5344CB8AC3E}">
        <p14:creationId xmlns:p14="http://schemas.microsoft.com/office/powerpoint/2010/main" val="25814182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6602327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
        <p:nvSpPr>
          <p:cNvPr id="3" name="TextBox 2"/>
          <p:cNvSpPr txBox="1"/>
          <p:nvPr/>
        </p:nvSpPr>
        <p:spPr>
          <a:xfrm>
            <a:off x="107504" y="5858108"/>
            <a:ext cx="5112568" cy="523220"/>
          </a:xfrm>
          <a:prstGeom prst="rect">
            <a:avLst/>
          </a:prstGeom>
          <a:noFill/>
        </p:spPr>
        <p:txBody>
          <a:bodyPr wrap="square" rtlCol="0">
            <a:spAutoFit/>
          </a:bodyPr>
          <a:lstStyle/>
          <a:p>
            <a:r>
              <a:rPr lang="en-GB" sz="2800" b="1" dirty="0" smtClean="0">
                <a:solidFill>
                  <a:schemeClr val="bg1"/>
                </a:solidFill>
              </a:rPr>
              <a:t>TIKI-LODGE @ KENNEXSTONE</a:t>
            </a:r>
            <a:endParaRPr lang="en-GB" sz="2800" b="1" dirty="0">
              <a:solidFill>
                <a:schemeClr val="bg1"/>
              </a:solidFill>
            </a:endParaRPr>
          </a:p>
        </p:txBody>
      </p:sp>
    </p:spTree>
    <p:extLst>
      <p:ext uri="{BB962C8B-B14F-4D97-AF65-F5344CB8AC3E}">
        <p14:creationId xmlns:p14="http://schemas.microsoft.com/office/powerpoint/2010/main" val="24252322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31807662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6858000"/>
          </a:xfrm>
          <a:prstGeom prst="rect">
            <a:avLst/>
          </a:prstGeom>
        </p:spPr>
      </p:pic>
      <p:sp>
        <p:nvSpPr>
          <p:cNvPr id="3" name="TextBox 2"/>
          <p:cNvSpPr txBox="1"/>
          <p:nvPr/>
        </p:nvSpPr>
        <p:spPr>
          <a:xfrm>
            <a:off x="2987824" y="6218148"/>
            <a:ext cx="6048672" cy="523220"/>
          </a:xfrm>
          <a:prstGeom prst="rect">
            <a:avLst/>
          </a:prstGeom>
          <a:noFill/>
        </p:spPr>
        <p:txBody>
          <a:bodyPr wrap="square" rtlCol="0">
            <a:spAutoFit/>
          </a:bodyPr>
          <a:lstStyle/>
          <a:p>
            <a:r>
              <a:rPr lang="en-GB" sz="2800" b="1" dirty="0" smtClean="0">
                <a:solidFill>
                  <a:schemeClr val="bg1"/>
                </a:solidFill>
              </a:rPr>
              <a:t>SCAMPER AIR-TENTS @ KENNEXSTONE</a:t>
            </a:r>
            <a:endParaRPr lang="en-GB" sz="2800" b="1" dirty="0">
              <a:solidFill>
                <a:schemeClr val="bg1"/>
              </a:solidFill>
            </a:endParaRPr>
          </a:p>
        </p:txBody>
      </p:sp>
    </p:spTree>
    <p:extLst>
      <p:ext uri="{BB962C8B-B14F-4D97-AF65-F5344CB8AC3E}">
        <p14:creationId xmlns:p14="http://schemas.microsoft.com/office/powerpoint/2010/main" val="12577239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500987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SCAMPERHOLIDAYS 2016 ROLES</a:t>
            </a:r>
            <a:endParaRPr lang="en-GB" dirty="0"/>
          </a:p>
        </p:txBody>
      </p:sp>
      <p:sp>
        <p:nvSpPr>
          <p:cNvPr id="4" name="Content Placeholder 3"/>
          <p:cNvSpPr>
            <a:spLocks noGrp="1"/>
          </p:cNvSpPr>
          <p:nvPr>
            <p:ph sz="half" idx="1"/>
          </p:nvPr>
        </p:nvSpPr>
        <p:spPr/>
        <p:txBody>
          <a:bodyPr/>
          <a:lstStyle/>
          <a:p>
            <a:pPr marL="0" indent="0" algn="ctr">
              <a:buNone/>
            </a:pPr>
            <a:r>
              <a:rPr lang="en-GB" b="1" dirty="0" smtClean="0"/>
              <a:t>Sales </a:t>
            </a:r>
          </a:p>
          <a:p>
            <a:r>
              <a:rPr lang="en-GB" sz="1800" dirty="0" smtClean="0"/>
              <a:t>Telephone bookings / customer care</a:t>
            </a:r>
          </a:p>
          <a:p>
            <a:r>
              <a:rPr lang="en-GB" sz="1800" dirty="0" smtClean="0"/>
              <a:t>Email enquiries</a:t>
            </a:r>
          </a:p>
          <a:p>
            <a:r>
              <a:rPr lang="en-GB" sz="1800" dirty="0" smtClean="0"/>
              <a:t>Up-sell Add-ons to guests</a:t>
            </a:r>
          </a:p>
          <a:p>
            <a:r>
              <a:rPr lang="en-GB" sz="1800" dirty="0" smtClean="0"/>
              <a:t>Utilizing account base to generate sales</a:t>
            </a:r>
          </a:p>
          <a:p>
            <a:r>
              <a:rPr lang="en-GB" sz="1800" dirty="0" smtClean="0"/>
              <a:t>On-site sales</a:t>
            </a:r>
          </a:p>
          <a:p>
            <a:r>
              <a:rPr lang="en-GB" sz="1800" dirty="0" smtClean="0"/>
              <a:t>Voucher liaison</a:t>
            </a:r>
          </a:p>
          <a:p>
            <a:r>
              <a:rPr lang="en-GB" sz="1800" dirty="0" smtClean="0"/>
              <a:t>Late-availability sales</a:t>
            </a:r>
          </a:p>
          <a:p>
            <a:r>
              <a:rPr lang="en-GB" sz="1800" dirty="0" smtClean="0"/>
              <a:t>On-site “show &amp; tell”</a:t>
            </a:r>
          </a:p>
          <a:p>
            <a:endParaRPr lang="en-GB" sz="1800" dirty="0" smtClean="0"/>
          </a:p>
          <a:p>
            <a:pPr algn="ctr"/>
            <a:endParaRPr lang="en-GB" sz="1800" dirty="0" smtClean="0"/>
          </a:p>
        </p:txBody>
      </p:sp>
      <p:sp>
        <p:nvSpPr>
          <p:cNvPr id="5" name="Content Placeholder 4"/>
          <p:cNvSpPr>
            <a:spLocks noGrp="1"/>
          </p:cNvSpPr>
          <p:nvPr>
            <p:ph sz="half" idx="2"/>
          </p:nvPr>
        </p:nvSpPr>
        <p:spPr/>
        <p:txBody>
          <a:bodyPr/>
          <a:lstStyle/>
          <a:p>
            <a:pPr marL="0" indent="0" algn="ctr">
              <a:buNone/>
            </a:pPr>
            <a:r>
              <a:rPr lang="en-GB" b="1" dirty="0" smtClean="0"/>
              <a:t>Marketing</a:t>
            </a:r>
          </a:p>
          <a:p>
            <a:r>
              <a:rPr lang="en-GB" sz="1800" dirty="0" smtClean="0"/>
              <a:t>Newsletters</a:t>
            </a:r>
          </a:p>
          <a:p>
            <a:r>
              <a:rPr lang="en-GB" sz="1800" dirty="0" smtClean="0"/>
              <a:t>Social Media</a:t>
            </a:r>
          </a:p>
          <a:p>
            <a:r>
              <a:rPr lang="en-GB" sz="1800" dirty="0" smtClean="0"/>
              <a:t>Sales/Trend analysis </a:t>
            </a:r>
          </a:p>
          <a:p>
            <a:r>
              <a:rPr lang="en-GB" sz="1800" dirty="0" smtClean="0"/>
              <a:t>Blogging </a:t>
            </a:r>
          </a:p>
          <a:p>
            <a:r>
              <a:rPr lang="en-GB" sz="1800" dirty="0" smtClean="0"/>
              <a:t>Press releases / articles</a:t>
            </a:r>
          </a:p>
          <a:p>
            <a:r>
              <a:rPr lang="en-GB" sz="1800" dirty="0" smtClean="0"/>
              <a:t>Leaflet distribution</a:t>
            </a:r>
          </a:p>
          <a:p>
            <a:r>
              <a:rPr lang="en-GB" sz="1800" dirty="0" smtClean="0"/>
              <a:t>Website updates – What’s On etc.</a:t>
            </a:r>
          </a:p>
          <a:p>
            <a:r>
              <a:rPr lang="en-GB" sz="1800" dirty="0" smtClean="0"/>
              <a:t>Dropbox – organisation of image library</a:t>
            </a:r>
          </a:p>
          <a:p>
            <a:r>
              <a:rPr lang="en-GB" sz="1800" dirty="0" smtClean="0"/>
              <a:t>Website portal review</a:t>
            </a:r>
            <a:endParaRPr lang="en-GB" sz="1800" dirty="0"/>
          </a:p>
        </p:txBody>
      </p:sp>
    </p:spTree>
    <p:extLst>
      <p:ext uri="{BB962C8B-B14F-4D97-AF65-F5344CB8AC3E}">
        <p14:creationId xmlns:p14="http://schemas.microsoft.com/office/powerpoint/2010/main" val="13490269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SCAMPERHOLIDAYS 2016 ROLES</a:t>
            </a:r>
            <a:endParaRPr lang="en-GB" dirty="0"/>
          </a:p>
        </p:txBody>
      </p:sp>
      <p:sp>
        <p:nvSpPr>
          <p:cNvPr id="3" name="Content Placeholder 2"/>
          <p:cNvSpPr>
            <a:spLocks noGrp="1"/>
          </p:cNvSpPr>
          <p:nvPr>
            <p:ph sz="half" idx="1"/>
          </p:nvPr>
        </p:nvSpPr>
        <p:spPr/>
        <p:txBody>
          <a:bodyPr/>
          <a:lstStyle/>
          <a:p>
            <a:pPr marL="0" indent="0" algn="ctr">
              <a:buNone/>
            </a:pPr>
            <a:r>
              <a:rPr lang="en-GB" b="1" dirty="0" smtClean="0"/>
              <a:t>Office Assistant</a:t>
            </a:r>
          </a:p>
          <a:p>
            <a:r>
              <a:rPr lang="en-GB" sz="1800" dirty="0" smtClean="0"/>
              <a:t>Management of arrivals – ensuring staff are in the correct place at the correct times etc.</a:t>
            </a:r>
          </a:p>
          <a:p>
            <a:r>
              <a:rPr lang="en-GB" sz="1800" dirty="0" smtClean="0"/>
              <a:t>Management of Add-on purchases</a:t>
            </a:r>
          </a:p>
          <a:p>
            <a:r>
              <a:rPr lang="en-GB" sz="1800" dirty="0" smtClean="0"/>
              <a:t>Stock management &amp; liaison with suppliers</a:t>
            </a:r>
          </a:p>
          <a:p>
            <a:r>
              <a:rPr lang="en-GB" sz="1800" dirty="0" smtClean="0"/>
              <a:t>Office admin</a:t>
            </a:r>
          </a:p>
          <a:p>
            <a:r>
              <a:rPr lang="en-GB" sz="1800" dirty="0" smtClean="0"/>
              <a:t>Management of laundry/cleaning issues</a:t>
            </a:r>
          </a:p>
          <a:p>
            <a:r>
              <a:rPr lang="en-GB" sz="1800" dirty="0" smtClean="0"/>
              <a:t>Assist with accounts paperwork</a:t>
            </a:r>
            <a:endParaRPr lang="en-GB" sz="1800" dirty="0"/>
          </a:p>
        </p:txBody>
      </p:sp>
      <p:sp>
        <p:nvSpPr>
          <p:cNvPr id="4" name="Content Placeholder 3"/>
          <p:cNvSpPr>
            <a:spLocks noGrp="1"/>
          </p:cNvSpPr>
          <p:nvPr>
            <p:ph sz="half" idx="2"/>
          </p:nvPr>
        </p:nvSpPr>
        <p:spPr/>
        <p:txBody>
          <a:bodyPr/>
          <a:lstStyle/>
          <a:p>
            <a:pPr marL="0" indent="0" algn="ctr">
              <a:buNone/>
            </a:pPr>
            <a:r>
              <a:rPr lang="en-GB" b="1" dirty="0" smtClean="0"/>
              <a:t>On-site Ranger</a:t>
            </a:r>
          </a:p>
          <a:p>
            <a:r>
              <a:rPr lang="en-GB" sz="1800" dirty="0" smtClean="0"/>
              <a:t>Guest check-ins / Check-outs</a:t>
            </a:r>
          </a:p>
          <a:p>
            <a:r>
              <a:rPr lang="en-GB" sz="1800" dirty="0" smtClean="0"/>
              <a:t>Customer service</a:t>
            </a:r>
          </a:p>
          <a:p>
            <a:r>
              <a:rPr lang="en-GB" sz="1800" dirty="0" smtClean="0"/>
              <a:t>Accommodation / facilities maintenance</a:t>
            </a:r>
          </a:p>
          <a:p>
            <a:r>
              <a:rPr lang="en-GB" sz="1800" dirty="0" smtClean="0"/>
              <a:t>Inventories</a:t>
            </a:r>
          </a:p>
          <a:p>
            <a:r>
              <a:rPr lang="en-GB" sz="1800" dirty="0" smtClean="0"/>
              <a:t>Light gardening / ground works</a:t>
            </a:r>
          </a:p>
        </p:txBody>
      </p:sp>
    </p:spTree>
    <p:extLst>
      <p:ext uri="{BB962C8B-B14F-4D97-AF65-F5344CB8AC3E}">
        <p14:creationId xmlns:p14="http://schemas.microsoft.com/office/powerpoint/2010/main" val="11575278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257</TotalTime>
  <Words>304</Words>
  <Application>Microsoft Office PowerPoint</Application>
  <PresentationFormat>On-screen Show (4:3)</PresentationFormat>
  <Paragraphs>64</Paragraphs>
  <Slides>40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Freestyle Script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Strive to amaze our guests and each other, and add value to the business on a daily basis.  Consistently exceed expectations and create magical memories.  Assume accountability in all that we do and say.  Maintain respect and recognition for all.  Provide excellence in every aspect of our business.  Engage, encourage and inspire creativity, passion and fun.  Remain the benchmark of excellence in our industry and local area.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SCAMPERHOLIDAYS 2016 ROLES</vt:lpstr>
      <vt:lpstr>SCAMPERHOLIDAYS 2016 ROLES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Bulson</dc:creator>
  <cp:lastModifiedBy>Mark Bulson</cp:lastModifiedBy>
  <cp:revision>36</cp:revision>
  <dcterms:created xsi:type="dcterms:W3CDTF">2015-02-09T10:44:33Z</dcterms:created>
  <dcterms:modified xsi:type="dcterms:W3CDTF">2015-10-13T09:35:53Z</dcterms:modified>
</cp:coreProperties>
</file>