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7" r:id="rId1"/>
  </p:sldMasterIdLst>
  <p:notesMasterIdLst>
    <p:notesMasterId r:id="rId13"/>
  </p:notesMasterIdLst>
  <p:handoutMasterIdLst>
    <p:handoutMasterId r:id="rId14"/>
  </p:handoutMasterIdLst>
  <p:sldIdLst>
    <p:sldId id="274" r:id="rId2"/>
    <p:sldId id="256" r:id="rId3"/>
    <p:sldId id="275" r:id="rId4"/>
    <p:sldId id="281" r:id="rId5"/>
    <p:sldId id="277" r:id="rId6"/>
    <p:sldId id="266" r:id="rId7"/>
    <p:sldId id="278" r:id="rId8"/>
    <p:sldId id="263" r:id="rId9"/>
    <p:sldId id="279" r:id="rId10"/>
    <p:sldId id="262" r:id="rId11"/>
    <p:sldId id="280" r:id="rId12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>
        <p:scale>
          <a:sx n="72" d="100"/>
          <a:sy n="72" d="100"/>
        </p:scale>
        <p:origin x="57" y="13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635DEE-A882-4ABC-8521-80863A59C7B4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AEA5F7-FEF0-46FB-9EEB-B639A22D91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0399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35F082-3F8D-4A97-8F16-08BE5C2FBE74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977DC7-D002-4700-8C57-22EC99E795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90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864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4277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977DC7-D002-4700-8C57-22EC99E7959A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950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20865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7407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81280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14540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51625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2146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4973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75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60640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439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14743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3122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5129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886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imarygames.co.uk/pg2/splat/splatsq100.html" TargetMode="External"/><Relationship Id="rId7" Type="http://schemas.openxmlformats.org/officeDocument/2006/relationships/image" Target="../media/image11.png"/><Relationship Id="rId2" Type="http://schemas.openxmlformats.org/officeDocument/2006/relationships/hyperlink" Target="http://www.topmarks.co.uk/Flash.aspx?f=NumberLinev5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hyperlink" Target="http://www.topmarks.co.uk/Flash.aspx?f=pvchartmovin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www.ncetm.org.uk/resources/40533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docs/learningwales/publications/03goodstarten.pdf" TargetMode="External"/><Relationship Id="rId2" Type="http://schemas.openxmlformats.org/officeDocument/2006/relationships/hyperlink" Target="http://www.corwin.com/upm-data/23570_02_Haylock(Understanding)_Ch_01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8708" y="327020"/>
            <a:ext cx="1155700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dirty="0" smtClean="0">
                <a:solidFill>
                  <a:schemeClr val="bg1"/>
                </a:solidFill>
              </a:rPr>
              <a:t>ECAD4003/C</a:t>
            </a:r>
          </a:p>
          <a:p>
            <a:pPr algn="ctr"/>
            <a:r>
              <a:rPr lang="en-US" sz="6000" dirty="0" err="1" smtClean="0">
                <a:solidFill>
                  <a:schemeClr val="bg1"/>
                </a:solidFill>
              </a:rPr>
              <a:t>Mathemateg</a:t>
            </a:r>
            <a:r>
              <a:rPr lang="en-US" sz="6000" dirty="0" smtClean="0">
                <a:solidFill>
                  <a:schemeClr val="bg1"/>
                </a:solidFill>
              </a:rPr>
              <a:t> </a:t>
            </a:r>
            <a:r>
              <a:rPr lang="mr-IN" sz="6000" dirty="0" smtClean="0">
                <a:solidFill>
                  <a:schemeClr val="bg1"/>
                </a:solidFill>
              </a:rPr>
              <a:t>–</a:t>
            </a:r>
            <a:r>
              <a:rPr lang="en-US" sz="6000" dirty="0" smtClean="0">
                <a:solidFill>
                  <a:schemeClr val="bg1"/>
                </a:solidFill>
              </a:rPr>
              <a:t> Mathematics </a:t>
            </a:r>
            <a:r>
              <a:rPr lang="en-US" sz="6000" dirty="0" smtClean="0">
                <a:solidFill>
                  <a:schemeClr val="bg1"/>
                </a:solidFill>
              </a:rPr>
              <a:t>3</a:t>
            </a:r>
            <a:endParaRPr lang="en-US" sz="6000" dirty="0">
              <a:solidFill>
                <a:schemeClr val="bg1"/>
              </a:solidFill>
            </a:endParaRP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08708" y="4535605"/>
            <a:ext cx="11557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 smtClean="0">
                <a:solidFill>
                  <a:schemeClr val="bg1"/>
                </a:solidFill>
              </a:rPr>
              <a:t>24</a:t>
            </a:r>
            <a:r>
              <a:rPr lang="en-US" sz="4800" dirty="0" smtClean="0">
                <a:solidFill>
                  <a:schemeClr val="bg1"/>
                </a:solidFill>
              </a:rPr>
              <a:t>-01-2019</a:t>
            </a:r>
            <a:endParaRPr lang="en-US" sz="4800" dirty="0" smtClean="0">
              <a:solidFill>
                <a:schemeClr val="bg1"/>
              </a:solidFill>
            </a:endParaRP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24445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68278" y="2853567"/>
            <a:ext cx="5262422" cy="2272473"/>
          </a:xfrm>
        </p:spPr>
        <p:txBody>
          <a:bodyPr>
            <a:noAutofit/>
          </a:bodyPr>
          <a:lstStyle/>
          <a:p>
            <a:pPr algn="just"/>
            <a:r>
              <a:rPr lang="en-GB" sz="3600" dirty="0"/>
              <a:t>Understanding how children learn early number: </a:t>
            </a:r>
            <a:endParaRPr lang="en-GB" sz="3600" dirty="0" smtClean="0"/>
          </a:p>
          <a:p>
            <a:pPr algn="just"/>
            <a:r>
              <a:rPr lang="en-GB" sz="3600" dirty="0" smtClean="0"/>
              <a:t>The </a:t>
            </a:r>
            <a:r>
              <a:rPr lang="en-GB" sz="3600" dirty="0"/>
              <a:t>Connections Model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9295" y="396708"/>
            <a:ext cx="2905425" cy="211002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741" y="532420"/>
            <a:ext cx="1356624" cy="170934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4891" y="5067988"/>
            <a:ext cx="1894231" cy="156446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99489" y="1141905"/>
            <a:ext cx="3057267" cy="87471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988384" y="2771697"/>
            <a:ext cx="4625009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 err="1"/>
              <a:t>Deall</a:t>
            </a:r>
            <a:r>
              <a:rPr lang="en-GB" sz="3600" dirty="0"/>
              <a:t> </a:t>
            </a:r>
            <a:r>
              <a:rPr lang="en-GB" sz="3600" dirty="0" err="1"/>
              <a:t>sut</a:t>
            </a:r>
            <a:r>
              <a:rPr lang="en-GB" sz="3600" dirty="0"/>
              <a:t> </a:t>
            </a:r>
            <a:r>
              <a:rPr lang="en-GB" sz="3600" dirty="0" err="1"/>
              <a:t>mae</a:t>
            </a:r>
            <a:r>
              <a:rPr lang="en-GB" sz="3600" dirty="0"/>
              <a:t> plant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dysgu</a:t>
            </a:r>
            <a:r>
              <a:rPr lang="en-GB" sz="3600" dirty="0"/>
              <a:t> am </a:t>
            </a:r>
            <a:r>
              <a:rPr lang="en-GB" sz="3600" dirty="0" err="1"/>
              <a:t>rifau</a:t>
            </a:r>
            <a:r>
              <a:rPr lang="en-GB" sz="3600" dirty="0"/>
              <a:t> </a:t>
            </a:r>
            <a:r>
              <a:rPr lang="en-GB" sz="3600" dirty="0" err="1"/>
              <a:t>cynnar</a:t>
            </a:r>
            <a:r>
              <a:rPr lang="en-GB" sz="3600" dirty="0"/>
              <a:t>: </a:t>
            </a:r>
          </a:p>
          <a:p>
            <a:pPr>
              <a:lnSpc>
                <a:spcPct val="150000"/>
              </a:lnSpc>
            </a:pPr>
            <a:r>
              <a:rPr lang="en-GB" sz="3600" dirty="0"/>
              <a:t>Y Model </a:t>
            </a:r>
            <a:r>
              <a:rPr lang="en-GB" sz="3600" dirty="0" err="1"/>
              <a:t>Cysylltiol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380233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 txBox="1">
            <a:spLocks/>
          </p:cNvSpPr>
          <p:nvPr/>
        </p:nvSpPr>
        <p:spPr>
          <a:xfrm>
            <a:off x="1769626" y="471009"/>
            <a:ext cx="8824686" cy="1274663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300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sp>
        <p:nvSpPr>
          <p:cNvPr id="7" name="Content Placeholder 5"/>
          <p:cNvSpPr txBox="1">
            <a:spLocks/>
          </p:cNvSpPr>
          <p:nvPr/>
        </p:nvSpPr>
        <p:spPr>
          <a:xfrm>
            <a:off x="457199" y="1413165"/>
            <a:ext cx="10981113" cy="410406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endParaRPr lang="en-US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606183" y="254767"/>
            <a:ext cx="11009348" cy="150706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 err="1" smtClean="0"/>
              <a:t>Amcanion</a:t>
            </a:r>
            <a:r>
              <a:rPr lang="en-GB" dirty="0" smtClean="0"/>
              <a:t> y </a:t>
            </a:r>
            <a:r>
              <a:rPr lang="en-GB" dirty="0" err="1" smtClean="0"/>
              <a:t>Sesiwn</a:t>
            </a:r>
            <a:r>
              <a:rPr lang="en-GB" dirty="0" smtClean="0"/>
              <a:t> - Session </a:t>
            </a:r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6110856" y="1280739"/>
            <a:ext cx="6108934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By the end of this session, you should be able to:</a:t>
            </a:r>
          </a:p>
          <a:p>
            <a:r>
              <a:rPr lang="en-GB" dirty="0" smtClean="0"/>
              <a:t>understand and apply a theoretical model for learning and teaching early number concepts</a:t>
            </a:r>
          </a:p>
          <a:p>
            <a:r>
              <a:rPr lang="en-GB" dirty="0" smtClean="0"/>
              <a:t>identify and apply common resources to support mathematics teaching in the primary school</a:t>
            </a:r>
          </a:p>
          <a:p>
            <a:r>
              <a:rPr lang="en-GB" dirty="0" smtClean="0"/>
              <a:t>identify and apply mathematics vocabulary 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279980" y="1280739"/>
            <a:ext cx="5877103" cy="417629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 err="1" smtClean="0"/>
              <a:t>Erbyn</a:t>
            </a:r>
            <a:r>
              <a:rPr lang="en-GB" dirty="0" smtClean="0"/>
              <a:t> </a:t>
            </a:r>
            <a:r>
              <a:rPr lang="en-GB" dirty="0" err="1" smtClean="0"/>
              <a:t>diwedd</a:t>
            </a:r>
            <a:r>
              <a:rPr lang="en-GB" dirty="0" smtClean="0"/>
              <a:t> y </a:t>
            </a:r>
            <a:r>
              <a:rPr lang="en-GB" dirty="0" err="1" smtClean="0"/>
              <a:t>sesiwn</a:t>
            </a:r>
            <a:r>
              <a:rPr lang="en-GB" dirty="0" smtClean="0"/>
              <a:t> </a:t>
            </a:r>
            <a:r>
              <a:rPr lang="en-GB" dirty="0" err="1" smtClean="0"/>
              <a:t>dylech</a:t>
            </a:r>
            <a:r>
              <a:rPr lang="en-GB" dirty="0" smtClean="0"/>
              <a:t> </a:t>
            </a:r>
            <a:r>
              <a:rPr lang="en-GB" dirty="0" err="1" smtClean="0"/>
              <a:t>fedru</a:t>
            </a:r>
            <a:r>
              <a:rPr lang="en-GB" dirty="0" smtClean="0"/>
              <a:t>:</a:t>
            </a:r>
          </a:p>
          <a:p>
            <a:r>
              <a:rPr lang="en-GB" dirty="0" err="1" smtClean="0"/>
              <a:t>deall</a:t>
            </a:r>
            <a:r>
              <a:rPr lang="en-GB" dirty="0" smtClean="0"/>
              <a:t> a </a:t>
            </a:r>
            <a:r>
              <a:rPr lang="en-GB" dirty="0" err="1" smtClean="0"/>
              <a:t>chymhwyso</a:t>
            </a:r>
            <a:r>
              <a:rPr lang="en-GB" dirty="0" smtClean="0"/>
              <a:t> </a:t>
            </a:r>
            <a:r>
              <a:rPr lang="en-GB" dirty="0" err="1" smtClean="0"/>
              <a:t>rhai</a:t>
            </a:r>
            <a:r>
              <a:rPr lang="en-GB" dirty="0" smtClean="0"/>
              <a:t> </a:t>
            </a:r>
            <a:r>
              <a:rPr lang="en-GB" dirty="0" err="1" smtClean="0"/>
              <a:t>modelau</a:t>
            </a:r>
            <a:r>
              <a:rPr lang="en-GB" dirty="0" smtClean="0"/>
              <a:t> </a:t>
            </a:r>
            <a:r>
              <a:rPr lang="en-GB" dirty="0" err="1" smtClean="0"/>
              <a:t>damcaniaethol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ac </a:t>
            </a:r>
            <a:r>
              <a:rPr lang="en-GB" dirty="0" err="1" smtClean="0"/>
              <a:t>addysgu</a:t>
            </a:r>
            <a:r>
              <a:rPr lang="en-GB" dirty="0" smtClean="0"/>
              <a:t> </a:t>
            </a:r>
            <a:r>
              <a:rPr lang="en-GB" dirty="0" err="1" smtClean="0"/>
              <a:t>cysyniadau</a:t>
            </a:r>
            <a:r>
              <a:rPr lang="en-GB" dirty="0" smtClean="0"/>
              <a:t> </a:t>
            </a:r>
            <a:r>
              <a:rPr lang="en-GB" dirty="0" err="1" smtClean="0"/>
              <a:t>rhif</a:t>
            </a:r>
            <a:r>
              <a:rPr lang="en-GB" dirty="0" smtClean="0"/>
              <a:t> </a:t>
            </a:r>
            <a:r>
              <a:rPr lang="en-GB" dirty="0" err="1" smtClean="0"/>
              <a:t>cynnar</a:t>
            </a:r>
            <a:endParaRPr lang="en-GB" dirty="0" smtClean="0"/>
          </a:p>
          <a:p>
            <a:r>
              <a:rPr lang="en-GB" dirty="0" err="1" smtClean="0"/>
              <a:t>adnabod</a:t>
            </a:r>
            <a:r>
              <a:rPr lang="en-GB" dirty="0" smtClean="0"/>
              <a:t> a </a:t>
            </a:r>
            <a:r>
              <a:rPr lang="en-GB" dirty="0" err="1" smtClean="0"/>
              <a:t>chymhwyso</a:t>
            </a:r>
            <a:r>
              <a:rPr lang="en-GB" dirty="0" smtClean="0"/>
              <a:t> </a:t>
            </a:r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cyffredin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gefnogi</a:t>
            </a:r>
            <a:r>
              <a:rPr lang="en-GB" dirty="0" smtClean="0"/>
              <a:t> </a:t>
            </a:r>
            <a:r>
              <a:rPr lang="en-GB" dirty="0" err="1" smtClean="0"/>
              <a:t>addysgu</a:t>
            </a:r>
            <a:r>
              <a:rPr lang="en-GB" dirty="0" smtClean="0"/>
              <a:t> </a:t>
            </a:r>
            <a:r>
              <a:rPr lang="en-GB" dirty="0" err="1" smtClean="0"/>
              <a:t>mathemateg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r>
              <a:rPr lang="en-GB" dirty="0" smtClean="0"/>
              <a:t> </a:t>
            </a:r>
            <a:r>
              <a:rPr lang="en-GB" dirty="0" err="1" smtClean="0"/>
              <a:t>gynradd</a:t>
            </a:r>
            <a:endParaRPr lang="en-GB" dirty="0" smtClean="0"/>
          </a:p>
          <a:p>
            <a:r>
              <a:rPr lang="en-GB" dirty="0" err="1" smtClean="0"/>
              <a:t>adnabod</a:t>
            </a:r>
            <a:r>
              <a:rPr lang="en-GB" dirty="0" smtClean="0"/>
              <a:t> a </a:t>
            </a:r>
            <a:r>
              <a:rPr lang="en-GB" dirty="0" err="1" smtClean="0"/>
              <a:t>chymhwyso</a:t>
            </a:r>
            <a:r>
              <a:rPr lang="en-GB" dirty="0" smtClean="0"/>
              <a:t> </a:t>
            </a:r>
            <a:r>
              <a:rPr lang="en-GB" dirty="0" err="1" smtClean="0"/>
              <a:t>geirfa</a:t>
            </a:r>
            <a:r>
              <a:rPr lang="en-GB" dirty="0" smtClean="0"/>
              <a:t> </a:t>
            </a:r>
            <a:r>
              <a:rPr lang="en-GB" dirty="0" err="1" smtClean="0"/>
              <a:t>fathemategol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670228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889687" y="5736623"/>
            <a:ext cx="63348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http</a:t>
            </a:r>
            <a:r>
              <a:rPr lang="en-GB" dirty="0"/>
              <a:t>://studysites.uk.sagepub.com/haylock/Making%20Connections.pdf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89687" y="5090292"/>
            <a:ext cx="79083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Haylock with </a:t>
            </a:r>
            <a:r>
              <a:rPr lang="en-GB" dirty="0" smtClean="0"/>
              <a:t>Thangata (2007) , </a:t>
            </a:r>
            <a:r>
              <a:rPr lang="en-GB" i="1" dirty="0"/>
              <a:t>Key Concepts in Teaching Primary </a:t>
            </a:r>
            <a:r>
              <a:rPr lang="en-GB" i="1" dirty="0" smtClean="0"/>
              <a:t>Mathematics, </a:t>
            </a:r>
            <a:r>
              <a:rPr lang="en-GB" dirty="0" smtClean="0"/>
              <a:t>SAGE available at: 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08559" y="2584070"/>
            <a:ext cx="2641764" cy="231714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982629" y="544313"/>
            <a:ext cx="3893625" cy="18004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US" sz="3200" dirty="0" smtClean="0">
                <a:solidFill>
                  <a:srgbClr val="000000"/>
                </a:solidFill>
              </a:rPr>
              <a:t>Y Model </a:t>
            </a:r>
            <a:r>
              <a:rPr lang="en-US" sz="3200" dirty="0" err="1" smtClean="0">
                <a:solidFill>
                  <a:srgbClr val="000000"/>
                </a:solidFill>
              </a:rPr>
              <a:t>Cysylltiol</a:t>
            </a:r>
            <a:endParaRPr lang="en-US" sz="3200" dirty="0" smtClean="0">
              <a:solidFill>
                <a:srgbClr val="000000"/>
              </a:solidFill>
            </a:endParaRPr>
          </a:p>
          <a:p>
            <a:r>
              <a:rPr lang="en-US" sz="3200" dirty="0" smtClean="0">
                <a:solidFill>
                  <a:srgbClr val="000000"/>
                </a:solidFill>
              </a:rPr>
              <a:t>The Connective Model</a:t>
            </a:r>
            <a:endParaRPr lang="en-US" sz="3200" dirty="0">
              <a:solidFill>
                <a:srgbClr val="000000"/>
              </a:solidFill>
            </a:endParaRPr>
          </a:p>
        </p:txBody>
      </p:sp>
      <p:grpSp>
        <p:nvGrpSpPr>
          <p:cNvPr id="13" name="Group 12"/>
          <p:cNvGrpSpPr/>
          <p:nvPr/>
        </p:nvGrpSpPr>
        <p:grpSpPr>
          <a:xfrm>
            <a:off x="389758" y="181233"/>
            <a:ext cx="7455528" cy="4678054"/>
            <a:chOff x="389758" y="181233"/>
            <a:chExt cx="7455528" cy="4678054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90832" y="181233"/>
              <a:ext cx="6790723" cy="4678054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4633274" y="642011"/>
              <a:ext cx="182818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err="1" smtClean="0">
                  <a:solidFill>
                    <a:srgbClr val="000000"/>
                  </a:solidFill>
                </a:rPr>
                <a:t>symbolau</a:t>
              </a:r>
              <a:endParaRPr lang="en-US" sz="2400" dirty="0">
                <a:solidFill>
                  <a:srgbClr val="000000"/>
                </a:solidFill>
              </a:endParaRP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474307" y="1827211"/>
              <a:ext cx="137097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err="1" smtClean="0">
                  <a:solidFill>
                    <a:srgbClr val="000000"/>
                  </a:solidFill>
                </a:rPr>
                <a:t>lluniau</a:t>
              </a:r>
              <a:endParaRPr lang="en-US" sz="2400" dirty="0">
                <a:solidFill>
                  <a:srgbClr val="000000"/>
                </a:solidFill>
              </a:endParaRP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5663768" y="3626508"/>
              <a:ext cx="9500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err="1" smtClean="0">
                  <a:solidFill>
                    <a:srgbClr val="000000"/>
                  </a:solidFill>
                </a:rPr>
                <a:t>iaith</a:t>
              </a:r>
              <a:endParaRPr lang="en-US" sz="2400" dirty="0">
                <a:solidFill>
                  <a:srgbClr val="000000"/>
                </a:solidFill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389758" y="2795511"/>
              <a:ext cx="143331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dirty="0" err="1" smtClean="0">
                  <a:solidFill>
                    <a:srgbClr val="000000"/>
                  </a:solidFill>
                </a:rPr>
                <a:t>Profiadau</a:t>
              </a:r>
              <a:r>
                <a:rPr lang="en-US" sz="2400" dirty="0" smtClean="0">
                  <a:solidFill>
                    <a:srgbClr val="000000"/>
                  </a:solidFill>
                </a:rPr>
                <a:t> </a:t>
              </a:r>
              <a:r>
                <a:rPr lang="en-US" sz="2400" dirty="0" err="1" smtClean="0">
                  <a:solidFill>
                    <a:srgbClr val="000000"/>
                  </a:solidFill>
                </a:rPr>
                <a:t>diriaethol</a:t>
              </a:r>
              <a:endParaRPr lang="en-US" sz="2400" dirty="0">
                <a:solidFill>
                  <a:srgbClr val="0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79284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2"/>
          <p:cNvSpPr txBox="1">
            <a:spLocks/>
          </p:cNvSpPr>
          <p:nvPr/>
        </p:nvSpPr>
        <p:spPr>
          <a:xfrm>
            <a:off x="6327913" y="846224"/>
            <a:ext cx="5731564" cy="3615267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200" dirty="0" smtClean="0"/>
              <a:t>What is your understanding of the connections model?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200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200" dirty="0" smtClean="0"/>
              <a:t>How does it relate to other learning theories?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200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200" dirty="0" smtClean="0"/>
              <a:t>How does the connections model link to the video clip? </a:t>
            </a:r>
            <a:endParaRPr lang="en-GB" sz="32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337930" y="846225"/>
            <a:ext cx="5718313" cy="3615267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200" dirty="0" smtClean="0"/>
              <a:t>Beth </a:t>
            </a:r>
            <a:r>
              <a:rPr lang="en-GB" sz="3200" dirty="0" err="1" smtClean="0"/>
              <a:t>yw’ch</a:t>
            </a:r>
            <a:r>
              <a:rPr lang="en-GB" sz="3200" dirty="0" smtClean="0"/>
              <a:t> </a:t>
            </a:r>
            <a:r>
              <a:rPr lang="en-GB" sz="3200" dirty="0" err="1" smtClean="0"/>
              <a:t>dealltwriaeth</a:t>
            </a:r>
            <a:r>
              <a:rPr lang="en-GB" sz="3200" dirty="0" smtClean="0"/>
              <a:t> </a:t>
            </a:r>
            <a:r>
              <a:rPr lang="en-GB" sz="3200" dirty="0" err="1" smtClean="0"/>
              <a:t>o’r</a:t>
            </a:r>
            <a:r>
              <a:rPr lang="en-GB" sz="3200" dirty="0" smtClean="0"/>
              <a:t> model </a:t>
            </a:r>
            <a:r>
              <a:rPr lang="en-GB" sz="3200" dirty="0" err="1" smtClean="0"/>
              <a:t>cysylltiol</a:t>
            </a:r>
            <a:r>
              <a:rPr lang="en-GB" sz="3200" dirty="0" smtClean="0"/>
              <a:t> / </a:t>
            </a:r>
            <a:r>
              <a:rPr lang="en-GB" sz="3200" dirty="0" err="1" smtClean="0"/>
              <a:t>cysylltiadau</a:t>
            </a:r>
            <a:r>
              <a:rPr lang="en-GB" sz="3200" dirty="0" smtClean="0"/>
              <a:t>?</a:t>
            </a:r>
            <a:endParaRPr lang="en-GB" sz="3200" dirty="0" smtClean="0"/>
          </a:p>
          <a:p>
            <a:pPr marL="0" indent="0">
              <a:buFont typeface="Arial" panose="020B0604020202020204" pitchFamily="34" charset="0"/>
              <a:buNone/>
            </a:pPr>
            <a:endParaRPr lang="en-GB" sz="3200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200" dirty="0" err="1" smtClean="0"/>
              <a:t>Sut</a:t>
            </a:r>
            <a:r>
              <a:rPr lang="en-GB" sz="3200" dirty="0" smtClean="0"/>
              <a:t> </a:t>
            </a:r>
            <a:r>
              <a:rPr lang="en-GB" sz="3200" dirty="0" err="1" smtClean="0"/>
              <a:t>mae’n</a:t>
            </a:r>
            <a:r>
              <a:rPr lang="en-GB" sz="3200" dirty="0" smtClean="0"/>
              <a:t> </a:t>
            </a:r>
            <a:r>
              <a:rPr lang="en-GB" sz="3200" dirty="0" err="1" smtClean="0"/>
              <a:t>perthyn</a:t>
            </a:r>
            <a:r>
              <a:rPr lang="en-GB" sz="3200" dirty="0" smtClean="0"/>
              <a:t> </a:t>
            </a:r>
            <a:r>
              <a:rPr lang="en-GB" sz="3200" dirty="0" err="1" smtClean="0"/>
              <a:t>i</a:t>
            </a:r>
            <a:r>
              <a:rPr lang="en-GB" sz="3200" dirty="0" smtClean="0"/>
              <a:t> </a:t>
            </a:r>
            <a:r>
              <a:rPr lang="en-GB" sz="3200" dirty="0" err="1" smtClean="0"/>
              <a:t>ddamcaniaethau</a:t>
            </a:r>
            <a:r>
              <a:rPr lang="en-GB" sz="3200" dirty="0" smtClean="0"/>
              <a:t> </a:t>
            </a:r>
            <a:r>
              <a:rPr lang="en-GB" sz="3200" dirty="0" err="1" smtClean="0"/>
              <a:t>dysgu</a:t>
            </a:r>
            <a:r>
              <a:rPr lang="en-GB" sz="3200" dirty="0" smtClean="0"/>
              <a:t> </a:t>
            </a:r>
            <a:r>
              <a:rPr lang="en-GB" sz="3200" dirty="0" err="1" smtClean="0"/>
              <a:t>eraill</a:t>
            </a:r>
            <a:r>
              <a:rPr lang="en-GB" sz="3200" dirty="0" smtClean="0"/>
              <a:t>?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200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200" dirty="0" err="1" smtClean="0"/>
              <a:t>Sut</a:t>
            </a:r>
            <a:r>
              <a:rPr lang="en-GB" sz="3200" dirty="0" smtClean="0"/>
              <a:t> </a:t>
            </a:r>
            <a:r>
              <a:rPr lang="en-GB" sz="3200" dirty="0" err="1" smtClean="0"/>
              <a:t>mae’r</a:t>
            </a:r>
            <a:r>
              <a:rPr lang="en-GB" sz="3200" dirty="0" smtClean="0"/>
              <a:t> model </a:t>
            </a:r>
            <a:r>
              <a:rPr lang="en-GB" sz="3200" dirty="0" err="1" smtClean="0"/>
              <a:t>cysylltiadau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plethu</a:t>
            </a:r>
            <a:r>
              <a:rPr lang="en-GB" sz="3200" dirty="0" smtClean="0"/>
              <a:t> </a:t>
            </a:r>
            <a:r>
              <a:rPr lang="en-GB" sz="3200" dirty="0" err="1" smtClean="0"/>
              <a:t>gyda’r</a:t>
            </a:r>
            <a:r>
              <a:rPr lang="en-GB" sz="3200" dirty="0" smtClean="0"/>
              <a:t> clip </a:t>
            </a:r>
            <a:r>
              <a:rPr lang="en-GB" sz="3200" dirty="0" err="1" smtClean="0"/>
              <a:t>fideo</a:t>
            </a:r>
            <a:r>
              <a:rPr lang="en-GB" sz="3200" dirty="0" smtClean="0"/>
              <a:t>?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523679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163552"/>
            <a:ext cx="8534400" cy="1507067"/>
          </a:xfrm>
        </p:spPr>
        <p:txBody>
          <a:bodyPr/>
          <a:lstStyle/>
          <a:p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Gweledol</a:t>
            </a:r>
            <a:r>
              <a:rPr lang="en-GB" dirty="0" smtClean="0"/>
              <a:t> </a:t>
            </a:r>
            <a:r>
              <a:rPr lang="en-GB" dirty="0" err="1" smtClean="0"/>
              <a:t>Ar-lein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Some Online </a:t>
            </a:r>
            <a:r>
              <a:rPr lang="en-GB" dirty="0"/>
              <a:t>‘PICTURES/IMAGES’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2664" y="2251883"/>
            <a:ext cx="8534400" cy="361526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err="1" smtClean="0"/>
              <a:t>Llinell</a:t>
            </a:r>
            <a:r>
              <a:rPr lang="en-GB" dirty="0" smtClean="0"/>
              <a:t> Rif - Number </a:t>
            </a:r>
            <a:r>
              <a:rPr lang="en-GB" dirty="0"/>
              <a:t>Line: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http://www.topmarks.co.uk/Flash.aspx?f=NumberLinev5</a:t>
            </a:r>
            <a:endParaRPr lang="en-GB" dirty="0"/>
          </a:p>
          <a:p>
            <a:pPr marL="0" indent="0">
              <a:buNone/>
            </a:pPr>
            <a:r>
              <a:rPr lang="en-GB" dirty="0" err="1" smtClean="0"/>
              <a:t>Sgwâr</a:t>
            </a:r>
            <a:r>
              <a:rPr lang="en-GB" dirty="0" smtClean="0"/>
              <a:t> 100 - Hundred </a:t>
            </a:r>
            <a:r>
              <a:rPr lang="en-GB" dirty="0"/>
              <a:t>Square: </a:t>
            </a:r>
            <a:r>
              <a:rPr lang="en-GB" dirty="0">
                <a:hlinkClick r:id="rId3"/>
              </a:rPr>
              <a:t>http://www.primarygames.co.uk/pg2/splat/splatsq100.html</a:t>
            </a:r>
            <a:endParaRPr lang="en-GB" dirty="0"/>
          </a:p>
          <a:p>
            <a:pPr marL="0" indent="0">
              <a:buNone/>
            </a:pPr>
            <a:r>
              <a:rPr lang="en-GB" dirty="0" err="1" smtClean="0"/>
              <a:t>Siart</a:t>
            </a:r>
            <a:r>
              <a:rPr lang="en-GB" dirty="0" smtClean="0"/>
              <a:t>/</a:t>
            </a:r>
            <a:r>
              <a:rPr lang="en-GB" dirty="0" err="1" smtClean="0"/>
              <a:t>Cardiau</a:t>
            </a:r>
            <a:r>
              <a:rPr lang="en-GB" dirty="0" smtClean="0"/>
              <a:t> </a:t>
            </a:r>
            <a:r>
              <a:rPr lang="en-GB" dirty="0" err="1" smtClean="0"/>
              <a:t>Gwerth</a:t>
            </a:r>
            <a:r>
              <a:rPr lang="en-GB" dirty="0" smtClean="0"/>
              <a:t> </a:t>
            </a:r>
            <a:r>
              <a:rPr lang="en-GB" dirty="0" err="1" smtClean="0"/>
              <a:t>Lle</a:t>
            </a:r>
            <a:r>
              <a:rPr lang="en-GB" dirty="0" smtClean="0"/>
              <a:t> - Place </a:t>
            </a:r>
            <a:r>
              <a:rPr lang="en-GB" dirty="0"/>
              <a:t>Value Chart and Place Value Cards:</a:t>
            </a:r>
          </a:p>
          <a:p>
            <a:pPr marL="0" indent="0">
              <a:buNone/>
            </a:pPr>
            <a:r>
              <a:rPr lang="en-GB" dirty="0" smtClean="0">
                <a:hlinkClick r:id="rId4"/>
              </a:rPr>
              <a:t>http</a:t>
            </a:r>
            <a:r>
              <a:rPr lang="en-GB" dirty="0">
                <a:hlinkClick r:id="rId4"/>
              </a:rPr>
              <a:t>://www.topmarks.co.uk/Flash.aspx?f=pvchartmoving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85770" y="1083351"/>
            <a:ext cx="3054361" cy="8779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20249" y="2160234"/>
            <a:ext cx="1786286" cy="177834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27064" y="4312973"/>
            <a:ext cx="2771775" cy="1647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0874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162263" y="550893"/>
            <a:ext cx="587733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Look at the ‘ Examples of Representations’ booklet.</a:t>
            </a:r>
          </a:p>
          <a:p>
            <a:endParaRPr lang="en-GB" sz="3200" dirty="0"/>
          </a:p>
          <a:p>
            <a:r>
              <a:rPr lang="en-GB" sz="3200" dirty="0"/>
              <a:t>Pick a task and have a go at it.  Could it be adapted/extended it any way. </a:t>
            </a:r>
          </a:p>
          <a:p>
            <a:endParaRPr lang="en-GB" sz="3200" dirty="0"/>
          </a:p>
          <a:p>
            <a:r>
              <a:rPr lang="en-GB" sz="3200" dirty="0"/>
              <a:t>Be able to explain it to someone else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07250" y="122951"/>
            <a:ext cx="5902004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 err="1" smtClean="0"/>
              <a:t>Astudiwch</a:t>
            </a:r>
            <a:r>
              <a:rPr lang="en-GB" sz="3200" dirty="0" smtClean="0"/>
              <a:t> </a:t>
            </a:r>
            <a:r>
              <a:rPr lang="en-GB" sz="3200" dirty="0" err="1" smtClean="0"/>
              <a:t>y</a:t>
            </a:r>
            <a:r>
              <a:rPr lang="en-GB" sz="3200" dirty="0" smtClean="0"/>
              <a:t> </a:t>
            </a:r>
            <a:r>
              <a:rPr lang="en-GB" sz="3200" dirty="0" err="1" smtClean="0"/>
              <a:t>llyfryn</a:t>
            </a:r>
            <a:r>
              <a:rPr lang="en-GB" sz="3200" dirty="0" smtClean="0"/>
              <a:t> ‘</a:t>
            </a:r>
            <a:r>
              <a:rPr lang="en-GB" sz="3200" dirty="0" err="1" smtClean="0"/>
              <a:t>Enghreifftiau</a:t>
            </a:r>
            <a:r>
              <a:rPr lang="en-GB" sz="3200" dirty="0" smtClean="0"/>
              <a:t> </a:t>
            </a:r>
            <a:r>
              <a:rPr lang="en-GB" sz="3200" dirty="0" err="1" smtClean="0"/>
              <a:t>o</a:t>
            </a:r>
            <a:r>
              <a:rPr lang="en-GB" sz="3200" dirty="0" smtClean="0"/>
              <a:t> </a:t>
            </a:r>
            <a:r>
              <a:rPr lang="en-GB" sz="3200" dirty="0" err="1" smtClean="0"/>
              <a:t>weithgareddau</a:t>
            </a:r>
            <a:r>
              <a:rPr lang="en-GB" sz="3200" dirty="0" smtClean="0"/>
              <a:t> </a:t>
            </a:r>
            <a:r>
              <a:rPr lang="en-GB" sz="3200" dirty="0" err="1" smtClean="0"/>
              <a:t>sy’n</a:t>
            </a:r>
            <a:r>
              <a:rPr lang="en-GB" sz="3200" dirty="0" smtClean="0"/>
              <a:t> </a:t>
            </a:r>
            <a:r>
              <a:rPr lang="en-GB" sz="3200" dirty="0" err="1" smtClean="0"/>
              <a:t>defnyddio</a:t>
            </a:r>
            <a:r>
              <a:rPr lang="en-GB" sz="3200" dirty="0" smtClean="0"/>
              <a:t> </a:t>
            </a:r>
            <a:r>
              <a:rPr lang="en-GB" sz="3200" dirty="0" err="1" smtClean="0"/>
              <a:t>ffurfiau</a:t>
            </a:r>
            <a:r>
              <a:rPr lang="en-GB" sz="3200" dirty="0" smtClean="0"/>
              <a:t> </a:t>
            </a:r>
            <a:r>
              <a:rPr lang="en-GB" sz="3200" dirty="0" err="1" smtClean="0"/>
              <a:t>mathemategol</a:t>
            </a:r>
            <a:r>
              <a:rPr lang="en-GB" sz="3200" dirty="0" smtClean="0"/>
              <a:t>’</a:t>
            </a:r>
          </a:p>
          <a:p>
            <a:endParaRPr lang="en-GB" sz="3200" dirty="0" smtClean="0"/>
          </a:p>
          <a:p>
            <a:r>
              <a:rPr lang="en-GB" sz="3200" dirty="0" err="1" smtClean="0"/>
              <a:t>Dewiswch</a:t>
            </a:r>
            <a:r>
              <a:rPr lang="en-GB" sz="3200" dirty="0" smtClean="0"/>
              <a:t> </a:t>
            </a:r>
            <a:r>
              <a:rPr lang="en-GB" sz="3200" dirty="0" err="1" smtClean="0"/>
              <a:t>dasg</a:t>
            </a:r>
            <a:r>
              <a:rPr lang="en-GB" sz="3200" dirty="0" smtClean="0"/>
              <a:t> a </a:t>
            </a:r>
            <a:r>
              <a:rPr lang="en-GB" sz="3200" dirty="0" err="1" smtClean="0"/>
              <a:t>rhowch</a:t>
            </a:r>
            <a:r>
              <a:rPr lang="en-GB" sz="3200" dirty="0" smtClean="0"/>
              <a:t> </a:t>
            </a:r>
            <a:r>
              <a:rPr lang="en-GB" sz="3200" dirty="0" err="1" smtClean="0"/>
              <a:t>gynnig</a:t>
            </a:r>
            <a:r>
              <a:rPr lang="en-GB" sz="3200" dirty="0" smtClean="0"/>
              <a:t> </a:t>
            </a:r>
            <a:r>
              <a:rPr lang="en-GB" sz="3200" dirty="0" err="1" smtClean="0"/>
              <a:t>arni</a:t>
            </a:r>
            <a:r>
              <a:rPr lang="en-GB" sz="3200" dirty="0" smtClean="0"/>
              <a:t>.  </a:t>
            </a:r>
          </a:p>
          <a:p>
            <a:r>
              <a:rPr lang="en-GB" sz="3200" dirty="0" err="1" smtClean="0"/>
              <a:t>Sut</a:t>
            </a:r>
            <a:r>
              <a:rPr lang="en-GB" sz="3200" dirty="0" smtClean="0"/>
              <a:t> </a:t>
            </a:r>
            <a:r>
              <a:rPr lang="en-GB" sz="3200" dirty="0" err="1" smtClean="0"/>
              <a:t>allech</a:t>
            </a:r>
            <a:r>
              <a:rPr lang="en-GB" sz="3200" dirty="0" smtClean="0"/>
              <a:t> </a:t>
            </a:r>
            <a:r>
              <a:rPr lang="en-GB" sz="3200" dirty="0" err="1" smtClean="0"/>
              <a:t>addasu/ymestyn</a:t>
            </a:r>
            <a:r>
              <a:rPr lang="en-GB" sz="3200" dirty="0" smtClean="0"/>
              <a:t> </a:t>
            </a:r>
            <a:r>
              <a:rPr lang="en-GB" sz="3200" dirty="0" err="1" smtClean="0"/>
              <a:t>y</a:t>
            </a:r>
            <a:r>
              <a:rPr lang="en-GB" sz="3200" dirty="0" smtClean="0"/>
              <a:t> </a:t>
            </a:r>
            <a:r>
              <a:rPr lang="en-GB" sz="3200" dirty="0" err="1" smtClean="0"/>
              <a:t>dasg</a:t>
            </a:r>
            <a:r>
              <a:rPr lang="en-GB" sz="3200" dirty="0" smtClean="0"/>
              <a:t> </a:t>
            </a:r>
            <a:r>
              <a:rPr lang="en-GB" sz="3200" dirty="0" err="1" smtClean="0"/>
              <a:t>hon</a:t>
            </a:r>
            <a:r>
              <a:rPr lang="en-GB" sz="3200" dirty="0" smtClean="0"/>
              <a:t> </a:t>
            </a:r>
            <a:r>
              <a:rPr lang="en-GB" sz="3200" dirty="0" err="1" smtClean="0"/>
              <a:t>rywfodd</a:t>
            </a:r>
            <a:r>
              <a:rPr lang="en-GB" sz="3200" dirty="0" smtClean="0"/>
              <a:t>? </a:t>
            </a:r>
          </a:p>
          <a:p>
            <a:endParaRPr lang="en-GB" sz="3200" dirty="0" smtClean="0"/>
          </a:p>
          <a:p>
            <a:r>
              <a:rPr lang="en-GB" sz="3200" dirty="0" err="1" smtClean="0"/>
              <a:t>Dylech</a:t>
            </a:r>
            <a:r>
              <a:rPr lang="en-GB" sz="3200" dirty="0" smtClean="0"/>
              <a:t> </a:t>
            </a:r>
            <a:r>
              <a:rPr lang="en-GB" sz="3200" dirty="0" err="1" smtClean="0"/>
              <a:t>fedru</a:t>
            </a:r>
            <a:r>
              <a:rPr lang="en-GB" sz="3200" dirty="0" smtClean="0"/>
              <a:t> </a:t>
            </a:r>
            <a:r>
              <a:rPr lang="en-GB" sz="3200" dirty="0" err="1" smtClean="0"/>
              <a:t>egluro’r</a:t>
            </a:r>
            <a:r>
              <a:rPr lang="en-GB" sz="3200" dirty="0" smtClean="0"/>
              <a:t> </a:t>
            </a:r>
            <a:r>
              <a:rPr lang="en-GB" sz="3200" dirty="0" err="1" smtClean="0"/>
              <a:t>dasg</a:t>
            </a:r>
            <a:r>
              <a:rPr lang="en-GB" sz="3200" dirty="0" smtClean="0"/>
              <a:t> </a:t>
            </a:r>
            <a:r>
              <a:rPr lang="en-GB" sz="3200" dirty="0" err="1" smtClean="0"/>
              <a:t>i</a:t>
            </a:r>
            <a:r>
              <a:rPr lang="en-GB" sz="3200" dirty="0" smtClean="0"/>
              <a:t> </a:t>
            </a:r>
            <a:r>
              <a:rPr lang="en-GB" sz="3200" dirty="0" err="1" smtClean="0"/>
              <a:t>rywun</a:t>
            </a:r>
            <a:r>
              <a:rPr lang="en-GB" sz="3200" dirty="0" smtClean="0"/>
              <a:t> </a:t>
            </a:r>
            <a:r>
              <a:rPr lang="en-GB" sz="3200" dirty="0" err="1" smtClean="0"/>
              <a:t>arall</a:t>
            </a:r>
            <a:r>
              <a:rPr lang="en-GB" sz="3200" dirty="0" smtClean="0"/>
              <a:t>.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688297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0577" y="374989"/>
            <a:ext cx="633841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Watch: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https://www.ncetm.org.uk/resources/40533</a:t>
            </a:r>
            <a:endParaRPr lang="en-GB" dirty="0"/>
          </a:p>
          <a:p>
            <a:endParaRPr lang="en-GB" dirty="0"/>
          </a:p>
        </p:txBody>
      </p:sp>
      <p:sp>
        <p:nvSpPr>
          <p:cNvPr id="3" name="Cloud Callout 2"/>
          <p:cNvSpPr/>
          <p:nvPr/>
        </p:nvSpPr>
        <p:spPr>
          <a:xfrm>
            <a:off x="128789" y="1441894"/>
            <a:ext cx="8246586" cy="466735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712890" y="2283041"/>
            <a:ext cx="624451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Pa </a:t>
            </a:r>
            <a:r>
              <a:rPr lang="en-GB" sz="3200" dirty="0" err="1"/>
              <a:t>agweddau</a:t>
            </a:r>
            <a:r>
              <a:rPr lang="en-GB" sz="3200" dirty="0"/>
              <a:t> </a:t>
            </a:r>
            <a:r>
              <a:rPr lang="en-GB" sz="3200" dirty="0" err="1"/>
              <a:t>o’r</a:t>
            </a:r>
            <a:r>
              <a:rPr lang="en-GB" sz="3200" dirty="0"/>
              <a:t> model </a:t>
            </a:r>
            <a:r>
              <a:rPr lang="en-GB" sz="3200" dirty="0" err="1"/>
              <a:t>cysylltiol</a:t>
            </a:r>
            <a:r>
              <a:rPr lang="en-GB" sz="3200" dirty="0"/>
              <a:t> </a:t>
            </a:r>
            <a:r>
              <a:rPr lang="en-GB" sz="3200" dirty="0" err="1"/>
              <a:t>sydd</a:t>
            </a:r>
            <a:r>
              <a:rPr lang="en-GB" sz="3200" dirty="0"/>
              <a:t> </a:t>
            </a:r>
            <a:r>
              <a:rPr lang="en-GB" sz="3200" dirty="0" err="1"/>
              <a:t>i’w</a:t>
            </a:r>
            <a:r>
              <a:rPr lang="en-GB" sz="3200" dirty="0"/>
              <a:t> </a:t>
            </a:r>
            <a:r>
              <a:rPr lang="en-GB" sz="3200" dirty="0" err="1"/>
              <a:t>gweld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yr</a:t>
            </a:r>
            <a:r>
              <a:rPr lang="en-GB" sz="3200" dirty="0"/>
              <a:t> </a:t>
            </a:r>
            <a:r>
              <a:rPr lang="en-GB" sz="3200" dirty="0" err="1"/>
              <a:t>addysgu</a:t>
            </a:r>
            <a:r>
              <a:rPr lang="en-GB" sz="3200" dirty="0"/>
              <a:t> </a:t>
            </a:r>
            <a:r>
              <a:rPr lang="en-GB" sz="3200" dirty="0" err="1"/>
              <a:t>yma</a:t>
            </a:r>
            <a:r>
              <a:rPr lang="en-GB" sz="3200" dirty="0"/>
              <a:t>? </a:t>
            </a:r>
          </a:p>
          <a:p>
            <a:endParaRPr lang="en-GB" sz="3200" dirty="0"/>
          </a:p>
          <a:p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GB" sz="3200" dirty="0" err="1"/>
              <a:t>gyfer</a:t>
            </a:r>
            <a:r>
              <a:rPr lang="en-GB" sz="3200" dirty="0"/>
              <a:t> </a:t>
            </a:r>
            <a:r>
              <a:rPr lang="en-GB" sz="3200" dirty="0" err="1"/>
              <a:t>pob</a:t>
            </a:r>
            <a:r>
              <a:rPr lang="en-GB" sz="3200" dirty="0"/>
              <a:t> </a:t>
            </a:r>
            <a:r>
              <a:rPr lang="en-GB" sz="3200" dirty="0" err="1"/>
              <a:t>agwedd</a:t>
            </a:r>
            <a:r>
              <a:rPr lang="en-GB" sz="3200" dirty="0"/>
              <a:t>, </a:t>
            </a:r>
            <a:r>
              <a:rPr lang="en-GB" sz="3200" dirty="0" err="1"/>
              <a:t>gwnewch</a:t>
            </a:r>
            <a:r>
              <a:rPr lang="en-GB" sz="3200" dirty="0"/>
              <a:t> </a:t>
            </a:r>
            <a:r>
              <a:rPr lang="en-GB" sz="3200" dirty="0" err="1"/>
              <a:t>nodyn</a:t>
            </a:r>
            <a:r>
              <a:rPr lang="en-GB" sz="3200" dirty="0"/>
              <a:t> </a:t>
            </a:r>
            <a:r>
              <a:rPr lang="en-GB" sz="3200" dirty="0" err="1"/>
              <a:t>o’r</a:t>
            </a:r>
            <a:r>
              <a:rPr lang="en-GB" sz="3200" dirty="0"/>
              <a:t> </a:t>
            </a:r>
            <a:r>
              <a:rPr lang="en-GB" sz="3200" dirty="0" err="1"/>
              <a:t>esiamplau</a:t>
            </a:r>
            <a:r>
              <a:rPr lang="en-GB" sz="3200" dirty="0"/>
              <a:t> y </a:t>
            </a:r>
            <a:r>
              <a:rPr lang="en-GB" sz="3200" dirty="0" err="1"/>
              <a:t>gwnaethoch</a:t>
            </a:r>
            <a:r>
              <a:rPr lang="en-GB" sz="3200" dirty="0"/>
              <a:t> </a:t>
            </a:r>
            <a:r>
              <a:rPr lang="en-GB" sz="3200" dirty="0" err="1"/>
              <a:t>arsylwi</a:t>
            </a:r>
            <a:r>
              <a:rPr lang="en-GB" sz="3200" dirty="0"/>
              <a:t> </a:t>
            </a:r>
            <a:r>
              <a:rPr lang="en-GB" sz="3200" dirty="0" err="1"/>
              <a:t>arnynt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y </a:t>
            </a:r>
            <a:r>
              <a:rPr lang="en-GB" sz="3200" dirty="0" err="1"/>
              <a:t>wers</a:t>
            </a:r>
            <a:r>
              <a:rPr lang="en-GB" sz="3200" dirty="0"/>
              <a:t>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57405" y="216127"/>
            <a:ext cx="4234595" cy="291716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0101206" y="459679"/>
            <a:ext cx="14179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symbolau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0941226" y="1101460"/>
            <a:ext cx="9071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lluniau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907584" y="2300617"/>
            <a:ext cx="77329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err="1" smtClean="0">
                <a:solidFill>
                  <a:srgbClr val="000000"/>
                </a:solidFill>
              </a:rPr>
              <a:t>iaith</a:t>
            </a:r>
            <a:endParaRPr lang="en-US" sz="1600" dirty="0">
              <a:solidFill>
                <a:srgbClr val="000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7957405" y="1885119"/>
            <a:ext cx="16981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err="1" smtClean="0">
                <a:solidFill>
                  <a:srgbClr val="000000"/>
                </a:solidFill>
              </a:rPr>
              <a:t>Profiadau</a:t>
            </a:r>
            <a:r>
              <a:rPr lang="en-US" sz="1600" dirty="0" smtClean="0">
                <a:solidFill>
                  <a:srgbClr val="000000"/>
                </a:solidFill>
              </a:rPr>
              <a:t> </a:t>
            </a:r>
            <a:r>
              <a:rPr lang="en-US" sz="1600" dirty="0" err="1" smtClean="0">
                <a:solidFill>
                  <a:srgbClr val="000000"/>
                </a:solidFill>
              </a:rPr>
              <a:t>diriaethol</a:t>
            </a:r>
            <a:endParaRPr lang="en-US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55234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281531" y="121138"/>
            <a:ext cx="591047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With your given curriculum skill for your year group, note down important elements for each aspect of the model that could support learning of that skill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549" y="1990027"/>
            <a:ext cx="2672086" cy="183975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281531" y="3929449"/>
            <a:ext cx="573156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Design a short starter to a lesson to consolidate your given skill which incorporates all four aspects of the connections model.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0035" y="121138"/>
            <a:ext cx="578149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 smtClean="0"/>
              <a:t>Gan</a:t>
            </a:r>
            <a:r>
              <a:rPr lang="en-GB" sz="2800" dirty="0" smtClean="0"/>
              <a:t> </a:t>
            </a:r>
            <a:r>
              <a:rPr lang="en-GB" sz="2800" dirty="0" err="1" smtClean="0"/>
              <a:t>ddefnyddio</a:t>
            </a:r>
            <a:r>
              <a:rPr lang="en-GB" sz="2800" dirty="0" smtClean="0"/>
              <a:t> </a:t>
            </a:r>
            <a:r>
              <a:rPr lang="en-GB" sz="2800" dirty="0" err="1" smtClean="0"/>
              <a:t>sgil</a:t>
            </a:r>
            <a:r>
              <a:rPr lang="en-GB" sz="2800" dirty="0" smtClean="0"/>
              <a:t> </a:t>
            </a:r>
            <a:r>
              <a:rPr lang="en-GB" sz="2800" dirty="0" err="1" smtClean="0"/>
              <a:t>cwricwlwm</a:t>
            </a:r>
            <a:r>
              <a:rPr lang="en-GB" sz="2800" dirty="0" smtClean="0"/>
              <a:t>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gyfer</a:t>
            </a:r>
            <a:r>
              <a:rPr lang="en-GB" sz="2800" dirty="0" smtClean="0"/>
              <a:t> </a:t>
            </a:r>
            <a:r>
              <a:rPr lang="en-GB" sz="2800" dirty="0" err="1" smtClean="0"/>
              <a:t>eich</a:t>
            </a:r>
            <a:r>
              <a:rPr lang="en-GB" sz="2800" dirty="0" smtClean="0"/>
              <a:t> </a:t>
            </a:r>
            <a:r>
              <a:rPr lang="en-GB" sz="2800" dirty="0" err="1" smtClean="0"/>
              <a:t>grŵp</a:t>
            </a:r>
            <a:r>
              <a:rPr lang="en-GB" sz="2800" dirty="0" smtClean="0"/>
              <a:t> </a:t>
            </a:r>
            <a:r>
              <a:rPr lang="en-GB" sz="2800" dirty="0" err="1" smtClean="0"/>
              <a:t>blwyddyn</a:t>
            </a:r>
            <a:r>
              <a:rPr lang="en-GB" sz="2800" dirty="0" smtClean="0"/>
              <a:t>, </a:t>
            </a:r>
            <a:r>
              <a:rPr lang="en-GB" sz="2800" dirty="0" err="1" smtClean="0"/>
              <a:t>nodwch</a:t>
            </a:r>
            <a:r>
              <a:rPr lang="en-GB" sz="2800" dirty="0" smtClean="0"/>
              <a:t> yr </a:t>
            </a:r>
            <a:r>
              <a:rPr lang="en-GB" sz="2800" dirty="0" err="1" smtClean="0"/>
              <a:t>elfennau</a:t>
            </a:r>
            <a:r>
              <a:rPr lang="en-GB" sz="2800" dirty="0" smtClean="0"/>
              <a:t> </a:t>
            </a:r>
            <a:r>
              <a:rPr lang="en-GB" sz="2800" dirty="0" err="1" smtClean="0"/>
              <a:t>pwysig</a:t>
            </a:r>
            <a:r>
              <a:rPr lang="en-GB" sz="2800" dirty="0" smtClean="0"/>
              <a:t>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gyfer</a:t>
            </a:r>
            <a:r>
              <a:rPr lang="en-GB" sz="2800" dirty="0" smtClean="0"/>
              <a:t> </a:t>
            </a:r>
            <a:r>
              <a:rPr lang="en-GB" sz="2800" dirty="0" err="1" smtClean="0"/>
              <a:t>pob</a:t>
            </a:r>
            <a:r>
              <a:rPr lang="en-GB" sz="2800" dirty="0" smtClean="0"/>
              <a:t> </a:t>
            </a:r>
            <a:r>
              <a:rPr lang="en-GB" sz="2800" dirty="0" err="1" smtClean="0"/>
              <a:t>agwedd</a:t>
            </a:r>
            <a:r>
              <a:rPr lang="en-GB" sz="2800" dirty="0" smtClean="0"/>
              <a:t> </a:t>
            </a:r>
            <a:r>
              <a:rPr lang="en-GB" sz="2800" dirty="0" err="1" smtClean="0"/>
              <a:t>o’r</a:t>
            </a:r>
            <a:r>
              <a:rPr lang="en-GB" sz="2800" dirty="0" smtClean="0"/>
              <a:t> model a </a:t>
            </a:r>
            <a:r>
              <a:rPr lang="en-GB" sz="2800" dirty="0" err="1" smtClean="0"/>
              <a:t>allai</a:t>
            </a:r>
            <a:r>
              <a:rPr lang="en-GB" sz="2800" dirty="0" smtClean="0"/>
              <a:t> </a:t>
            </a:r>
            <a:r>
              <a:rPr lang="en-GB" sz="2800" dirty="0" err="1" smtClean="0"/>
              <a:t>gefnogi</a:t>
            </a:r>
            <a:r>
              <a:rPr lang="en-GB" sz="2800" dirty="0" smtClean="0"/>
              <a:t> </a:t>
            </a:r>
            <a:r>
              <a:rPr lang="en-GB" sz="2800" dirty="0" err="1" smtClean="0"/>
              <a:t>dysgu’r</a:t>
            </a:r>
            <a:r>
              <a:rPr lang="en-GB" sz="2800" dirty="0" smtClean="0"/>
              <a:t> </a:t>
            </a:r>
            <a:r>
              <a:rPr lang="en-GB" sz="2800" dirty="0" err="1" smtClean="0"/>
              <a:t>sgil</a:t>
            </a:r>
            <a:r>
              <a:rPr lang="en-GB" sz="2800" dirty="0" smtClean="0"/>
              <a:t> </a:t>
            </a:r>
            <a:r>
              <a:rPr lang="en-GB" sz="2800" dirty="0" err="1" smtClean="0"/>
              <a:t>yna</a:t>
            </a:r>
            <a:r>
              <a:rPr lang="en-GB" sz="2800" dirty="0" smtClean="0"/>
              <a:t>. </a:t>
            </a:r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228366" y="3929449"/>
            <a:ext cx="597365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 smtClean="0"/>
              <a:t>Cynlluniwch</a:t>
            </a:r>
            <a:r>
              <a:rPr lang="en-GB" sz="2800" dirty="0" smtClean="0"/>
              <a:t> </a:t>
            </a:r>
            <a:r>
              <a:rPr lang="en-GB" sz="2800" dirty="0" err="1" smtClean="0"/>
              <a:t>gyflwyniad</a:t>
            </a:r>
            <a:r>
              <a:rPr lang="en-GB" sz="2800" dirty="0" smtClean="0"/>
              <a:t> </a:t>
            </a:r>
            <a:r>
              <a:rPr lang="en-GB" sz="2800" dirty="0" err="1" smtClean="0"/>
              <a:t>byr</a:t>
            </a:r>
            <a:r>
              <a:rPr lang="en-GB" sz="2800" dirty="0" smtClean="0"/>
              <a:t> </a:t>
            </a:r>
            <a:r>
              <a:rPr lang="en-GB" sz="2800" dirty="0" err="1" smtClean="0"/>
              <a:t>i</a:t>
            </a:r>
            <a:r>
              <a:rPr lang="en-GB" sz="2800" dirty="0" smtClean="0"/>
              <a:t> </a:t>
            </a:r>
            <a:r>
              <a:rPr lang="en-GB" sz="2800" dirty="0" err="1" smtClean="0"/>
              <a:t>wers</a:t>
            </a:r>
            <a:r>
              <a:rPr lang="en-GB" sz="2800" dirty="0" smtClean="0"/>
              <a:t> </a:t>
            </a:r>
            <a:r>
              <a:rPr lang="en-GB" sz="2800" dirty="0" err="1" smtClean="0"/>
              <a:t>er</a:t>
            </a:r>
            <a:r>
              <a:rPr lang="en-GB" sz="2800" dirty="0" smtClean="0"/>
              <a:t> </a:t>
            </a:r>
            <a:r>
              <a:rPr lang="en-GB" sz="2800" dirty="0" err="1" smtClean="0"/>
              <a:t>mwyn</a:t>
            </a:r>
            <a:r>
              <a:rPr lang="en-GB" sz="2800" dirty="0" smtClean="0"/>
              <a:t> </a:t>
            </a:r>
            <a:r>
              <a:rPr lang="en-GB" sz="2800" dirty="0" err="1" smtClean="0"/>
              <a:t>atgyfnerthu’r</a:t>
            </a:r>
            <a:r>
              <a:rPr lang="en-GB" sz="2800" dirty="0" smtClean="0"/>
              <a:t> </a:t>
            </a:r>
            <a:r>
              <a:rPr lang="en-GB" sz="2800" dirty="0" err="1" smtClean="0"/>
              <a:t>sgil</a:t>
            </a:r>
            <a:r>
              <a:rPr lang="en-GB" sz="2800" dirty="0" smtClean="0"/>
              <a:t> </a:t>
            </a:r>
            <a:r>
              <a:rPr lang="en-GB" sz="2800" dirty="0" err="1" smtClean="0"/>
              <a:t>yma</a:t>
            </a:r>
            <a:r>
              <a:rPr lang="en-GB" sz="2800" dirty="0" smtClean="0"/>
              <a:t> </a:t>
            </a:r>
            <a:r>
              <a:rPr lang="en-GB" sz="2800" dirty="0" err="1" smtClean="0"/>
              <a:t>gan</a:t>
            </a:r>
            <a:r>
              <a:rPr lang="en-GB" sz="2800" dirty="0" smtClean="0"/>
              <a:t> </a:t>
            </a:r>
            <a:r>
              <a:rPr lang="en-GB" sz="2800" dirty="0" err="1" smtClean="0"/>
              <a:t>gynnwys</a:t>
            </a:r>
            <a:r>
              <a:rPr lang="en-GB" sz="2800" dirty="0" smtClean="0"/>
              <a:t> </a:t>
            </a:r>
            <a:r>
              <a:rPr lang="en-GB" sz="2800" dirty="0" err="1" smtClean="0"/>
              <a:t>pedair</a:t>
            </a:r>
            <a:r>
              <a:rPr lang="en-GB" sz="2800" dirty="0" smtClean="0"/>
              <a:t> </a:t>
            </a:r>
            <a:r>
              <a:rPr lang="en-GB" sz="2800" dirty="0" err="1" smtClean="0"/>
              <a:t>agwedd</a:t>
            </a:r>
            <a:r>
              <a:rPr lang="en-GB" sz="2800" dirty="0" smtClean="0"/>
              <a:t> </a:t>
            </a:r>
            <a:r>
              <a:rPr lang="en-GB" sz="2800" dirty="0" err="1" smtClean="0"/>
              <a:t>y</a:t>
            </a:r>
            <a:r>
              <a:rPr lang="en-GB" sz="2800" dirty="0" smtClean="0"/>
              <a:t> model </a:t>
            </a:r>
            <a:r>
              <a:rPr lang="en-GB" sz="2800" dirty="0" err="1" smtClean="0"/>
              <a:t>cysylltiol</a:t>
            </a:r>
            <a:r>
              <a:rPr lang="en-GB" sz="2800" dirty="0" smtClean="0"/>
              <a:t>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406729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http://www.corwin.com/upm-data/23570_02_Haylock(Understanding)_Ch_01.pdf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For: Chapter 1 (Understanding Mathematics) Haylock and Cockburn (2013) </a:t>
            </a:r>
            <a:r>
              <a:rPr lang="en-GB" i="1" dirty="0"/>
              <a:t>Understanding Mathematics for Young Children </a:t>
            </a:r>
            <a:r>
              <a:rPr lang="en-GB" dirty="0"/>
              <a:t>London: SAGE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Doig</a:t>
            </a:r>
            <a:r>
              <a:rPr lang="en-GB" dirty="0"/>
              <a:t>, B., McCrae, B, and Rowe, K. (2003) </a:t>
            </a:r>
            <a:r>
              <a:rPr lang="en-GB" i="1" dirty="0"/>
              <a:t>A Good Start to Numeracy – Australian Council for Educational Research </a:t>
            </a:r>
            <a:r>
              <a:rPr lang="en-GB" dirty="0"/>
              <a:t>available at</a:t>
            </a:r>
            <a:r>
              <a:rPr lang="en-GB" i="1" dirty="0"/>
              <a:t>: 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http://learning.gov.wales/docs/learningwales/publications/03goodstarten.pdf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52491" y="1153172"/>
            <a:ext cx="1237419" cy="1556898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1379950" y="318558"/>
            <a:ext cx="4583528" cy="15070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700" dirty="0" err="1" smtClean="0"/>
              <a:t>Darllen</a:t>
            </a:r>
            <a:r>
              <a:rPr lang="en-GB" sz="4700" dirty="0" smtClean="0"/>
              <a:t> </a:t>
            </a:r>
            <a:r>
              <a:rPr lang="en-GB" sz="4700" dirty="0" err="1" smtClean="0"/>
              <a:t>Pellach</a:t>
            </a:r>
            <a:r>
              <a:rPr lang="en-GB" sz="4700" dirty="0" smtClean="0"/>
              <a:t> </a:t>
            </a:r>
            <a:endParaRPr lang="en-GB" sz="3800" dirty="0"/>
          </a:p>
          <a:p>
            <a:r>
              <a:rPr lang="en-GB" sz="3800" dirty="0" err="1" smtClean="0"/>
              <a:t>yn</a:t>
            </a:r>
            <a:r>
              <a:rPr lang="en-GB" sz="3800" dirty="0" smtClean="0"/>
              <a:t> </a:t>
            </a:r>
            <a:r>
              <a:rPr lang="en-GB" sz="3800" dirty="0" err="1" smtClean="0"/>
              <a:t>deillio</a:t>
            </a:r>
            <a:r>
              <a:rPr lang="en-GB" sz="3800" dirty="0" smtClean="0"/>
              <a:t> </a:t>
            </a:r>
            <a:r>
              <a:rPr lang="en-GB" sz="3800" dirty="0" err="1" smtClean="0"/>
              <a:t>o’r</a:t>
            </a:r>
            <a:r>
              <a:rPr lang="en-GB" sz="3800" dirty="0" smtClean="0"/>
              <a:t> </a:t>
            </a:r>
            <a:r>
              <a:rPr lang="en-GB" sz="3800" dirty="0" err="1"/>
              <a:t>s</a:t>
            </a:r>
            <a:r>
              <a:rPr lang="en-GB" sz="3800" dirty="0" err="1" smtClean="0"/>
              <a:t>esiwn</a:t>
            </a:r>
            <a:r>
              <a:rPr lang="en-GB" sz="3800" dirty="0" smtClean="0"/>
              <a:t> hon</a:t>
            </a:r>
            <a:endParaRPr lang="en-GB" sz="3800" dirty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6334006" y="318557"/>
            <a:ext cx="4318485" cy="15070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700" dirty="0" smtClean="0"/>
              <a:t>Further Reading</a:t>
            </a:r>
          </a:p>
          <a:p>
            <a:r>
              <a:rPr lang="en-GB" sz="3800" dirty="0"/>
              <a:t>r</a:t>
            </a:r>
            <a:r>
              <a:rPr lang="en-GB" sz="3800" dirty="0" smtClean="0"/>
              <a:t>elating to this session</a:t>
            </a:r>
            <a:endParaRPr lang="en-GB" sz="3800" dirty="0"/>
          </a:p>
        </p:txBody>
      </p:sp>
    </p:spTree>
    <p:extLst>
      <p:ext uri="{BB962C8B-B14F-4D97-AF65-F5344CB8AC3E}">
        <p14:creationId xmlns:p14="http://schemas.microsoft.com/office/powerpoint/2010/main" val="27712526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418522" y="572874"/>
            <a:ext cx="8310838" cy="1507067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err="1"/>
              <a:t>Darllen</a:t>
            </a:r>
            <a:r>
              <a:rPr lang="en-GB" b="1" dirty="0"/>
              <a:t> </a:t>
            </a:r>
            <a:r>
              <a:rPr lang="en-GB" b="1" dirty="0" err="1"/>
              <a:t>Hanfodol</a:t>
            </a:r>
            <a:r>
              <a:rPr lang="en-GB" b="1" dirty="0"/>
              <a:t> </a:t>
            </a:r>
            <a:r>
              <a:rPr lang="en-GB" b="1" dirty="0" smtClean="0"/>
              <a:t>– Directed Task</a:t>
            </a:r>
            <a:endParaRPr lang="en-GB" b="1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705747" y="1882894"/>
            <a:ext cx="8319052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Read: pp. 29-47 (up to ‘A Mathematical Analysis of Number’) of </a:t>
            </a:r>
            <a:r>
              <a:rPr lang="en-GB" dirty="0" err="1" smtClean="0"/>
              <a:t>Haylock</a:t>
            </a:r>
            <a:r>
              <a:rPr lang="en-GB" dirty="0" smtClean="0"/>
              <a:t>, D. and Cockburn, A. (2013) 'Understanding number and counting' in </a:t>
            </a:r>
            <a:r>
              <a:rPr lang="en-GB" i="1" dirty="0" smtClean="0"/>
              <a:t>Understanding Mathematics for Young Children</a:t>
            </a:r>
            <a:r>
              <a:rPr lang="en-GB" dirty="0" smtClean="0"/>
              <a:t>. 4th edition London: SAGE (available on Moodle)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 smtClean="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3200" b="1" dirty="0" smtClean="0"/>
              <a:t>Please ensure you have read this by our next </a:t>
            </a:r>
            <a:r>
              <a:rPr lang="en-GB" sz="3200" b="1" dirty="0" smtClean="0"/>
              <a:t>session</a:t>
            </a:r>
            <a:endParaRPr lang="en-GB" sz="32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77031" y="2399728"/>
            <a:ext cx="2000403" cy="2516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8233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422</TotalTime>
  <Words>588</Words>
  <Application>Microsoft Office PowerPoint</Application>
  <PresentationFormat>Widescreen</PresentationFormat>
  <Paragraphs>82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Mangal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Adnoddau Gweledol Ar-lein Some Online ‘PICTURES/IMAGES’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ITLM4002 Mathematics 1</dc:title>
  <dc:creator>Rachel Wallis</dc:creator>
  <cp:lastModifiedBy>Nerys Defis</cp:lastModifiedBy>
  <cp:revision>29</cp:revision>
  <cp:lastPrinted>2017-10-27T08:17:53Z</cp:lastPrinted>
  <dcterms:created xsi:type="dcterms:W3CDTF">2016-01-15T08:40:01Z</dcterms:created>
  <dcterms:modified xsi:type="dcterms:W3CDTF">2019-01-18T23:05:24Z</dcterms:modified>
</cp:coreProperties>
</file>