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6" r:id="rId3"/>
    <p:sldId id="268" r:id="rId4"/>
    <p:sldId id="267" r:id="rId5"/>
    <p:sldId id="269" r:id="rId6"/>
    <p:sldId id="257" r:id="rId7"/>
    <p:sldId id="276" r:id="rId8"/>
    <p:sldId id="277" r:id="rId9"/>
    <p:sldId id="258" r:id="rId10"/>
    <p:sldId id="274" r:id="rId11"/>
    <p:sldId id="275" r:id="rId12"/>
    <p:sldId id="259" r:id="rId13"/>
    <p:sldId id="278" r:id="rId14"/>
    <p:sldId id="281" r:id="rId15"/>
    <p:sldId id="280" r:id="rId16"/>
    <p:sldId id="279" r:id="rId17"/>
    <p:sldId id="260" r:id="rId18"/>
    <p:sldId id="261" r:id="rId19"/>
    <p:sldId id="262" r:id="rId20"/>
    <p:sldId id="263" r:id="rId21"/>
    <p:sldId id="265" r:id="rId22"/>
    <p:sldId id="264" r:id="rId23"/>
    <p:sldId id="270" r:id="rId24"/>
    <p:sldId id="271" r:id="rId25"/>
    <p:sldId id="272" r:id="rId26"/>
    <p:sldId id="27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40"/>
  </p:normalViewPr>
  <p:slideViewPr>
    <p:cSldViewPr snapToGrid="0" snapToObjects="1">
      <p:cViewPr varScale="1">
        <p:scale>
          <a:sx n="111" d="100"/>
          <a:sy n="111" d="100"/>
        </p:scale>
        <p:origin x="632"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AEF8B-BB94-3442-9913-75994684584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BD16063-C5A4-C444-8447-92B2B922A4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C343D84-7B10-1041-90FC-B3FE6054B516}"/>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5" name="Footer Placeholder 4">
            <a:extLst>
              <a:ext uri="{FF2B5EF4-FFF2-40B4-BE49-F238E27FC236}">
                <a16:creationId xmlns:a16="http://schemas.microsoft.com/office/drawing/2014/main" id="{A866EE8D-C3D3-974F-8FDF-C8C9EED823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96F37B-A0CC-F440-85E3-3FCAC065D8A9}"/>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1928376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93259-E9A4-1244-A83E-41D5EB605C1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CB5B344-AEDE-5047-84FD-5A832209D8B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CC76246-2268-3343-8D4E-C057018D427C}"/>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5" name="Footer Placeholder 4">
            <a:extLst>
              <a:ext uri="{FF2B5EF4-FFF2-40B4-BE49-F238E27FC236}">
                <a16:creationId xmlns:a16="http://schemas.microsoft.com/office/drawing/2014/main" id="{7AB588F3-4D74-1243-A041-64ADC9A0D9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61ABC6-2A34-A047-AEA1-1E4DD4A20A5B}"/>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4227709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E3E3-655F-1647-85E4-675507BD7B2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091A296-A191-5841-A285-F22E62B81D6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7EF42CF-3BA1-AA47-BD7F-69FD07E16B67}"/>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5" name="Footer Placeholder 4">
            <a:extLst>
              <a:ext uri="{FF2B5EF4-FFF2-40B4-BE49-F238E27FC236}">
                <a16:creationId xmlns:a16="http://schemas.microsoft.com/office/drawing/2014/main" id="{8A2B293E-6046-454E-9E91-C085AE0A72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5C932E-4D5C-1C46-9091-B4AC941749F3}"/>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2759495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6FBC1-DF82-E741-89E1-48322E341CC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8DCD058-5F4E-ED49-BBEC-BF88B3FB387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1154BCA-AF68-1D49-86E2-611BF7EFEFA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C462E0D-7ED9-0342-A86C-46CB673E09E8}"/>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6" name="Footer Placeholder 5">
            <a:extLst>
              <a:ext uri="{FF2B5EF4-FFF2-40B4-BE49-F238E27FC236}">
                <a16:creationId xmlns:a16="http://schemas.microsoft.com/office/drawing/2014/main" id="{06EF2BBE-E2B8-DD4F-AC1F-884429FE91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CAAF460-4A3B-3C46-B6E0-09B55A1F5D7C}"/>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1142883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779A3-A5A9-2A4C-AA49-C1E78A1F61C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A540697-11BF-C043-A8E3-B30FE8AFF6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15C1D21-E5EE-2246-84AF-6307E7D3243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232B603-76DE-5046-BA31-0E04ECC976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4BAE903-AB71-F243-8483-20294F8F6B8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5AF42C8-DB99-2D4A-9594-E4ABEF3B4D1D}"/>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8" name="Footer Placeholder 7">
            <a:extLst>
              <a:ext uri="{FF2B5EF4-FFF2-40B4-BE49-F238E27FC236}">
                <a16:creationId xmlns:a16="http://schemas.microsoft.com/office/drawing/2014/main" id="{B518ADFE-83C7-3D4D-B19F-FB35646D184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949FE77-7D42-A143-AB74-98F1B219BA4B}"/>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1068024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A9E53-75E2-AD44-9927-C05AB20E53F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6322FC4-0583-4B49-A65A-C8592D504EBD}"/>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4" name="Footer Placeholder 3">
            <a:extLst>
              <a:ext uri="{FF2B5EF4-FFF2-40B4-BE49-F238E27FC236}">
                <a16:creationId xmlns:a16="http://schemas.microsoft.com/office/drawing/2014/main" id="{4D44E887-29E4-F049-999B-4F2E00B74E1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24A6312-8635-DB41-AA1E-2753DF20C275}"/>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861245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D0F5A-74A2-B942-AE4A-1D3F780DEA72}"/>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3" name="Footer Placeholder 2">
            <a:extLst>
              <a:ext uri="{FF2B5EF4-FFF2-40B4-BE49-F238E27FC236}">
                <a16:creationId xmlns:a16="http://schemas.microsoft.com/office/drawing/2014/main" id="{166A2DE8-B411-234D-86EA-AB52B7A16F4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53DA06E-802B-C24B-8753-3A56571A426A}"/>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669010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BE8EC-3906-3C44-94C8-FB28730DC5E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BC423FF-6F1D-FB42-955D-D6E626E337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7AB4CE7-03B3-4445-BC2C-489F61401D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D2FA549-9BE5-2842-A808-AADBE92EAB83}"/>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6" name="Footer Placeholder 5">
            <a:extLst>
              <a:ext uri="{FF2B5EF4-FFF2-40B4-BE49-F238E27FC236}">
                <a16:creationId xmlns:a16="http://schemas.microsoft.com/office/drawing/2014/main" id="{68A29C8E-CD2F-7F48-8D1F-0DCA11B8E6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0219E7-8BA6-9647-8F35-A8E8E281DDC8}"/>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4293501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DCBE5-A122-4D4C-97B7-143862161E5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A36C810-6E02-5145-B4DF-6D0A194715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74358B4-3810-5B45-A128-41EE4DE183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0EDF245-11CD-654E-AE2F-5132FF1E50E2}"/>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6" name="Footer Placeholder 5">
            <a:extLst>
              <a:ext uri="{FF2B5EF4-FFF2-40B4-BE49-F238E27FC236}">
                <a16:creationId xmlns:a16="http://schemas.microsoft.com/office/drawing/2014/main" id="{EE4F31CF-5CE6-B241-BF58-8A2DEF08CD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121F6F-039B-AE40-A1FF-31C8FF0B7528}"/>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1594037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E2897-E9F4-D643-AFF1-E6CF886B63F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9BD0F55-DBF9-0D4D-BFCB-CAF698C596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46C208-B62B-CB4C-8C88-37C0FEC32C23}"/>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5" name="Footer Placeholder 4">
            <a:extLst>
              <a:ext uri="{FF2B5EF4-FFF2-40B4-BE49-F238E27FC236}">
                <a16:creationId xmlns:a16="http://schemas.microsoft.com/office/drawing/2014/main" id="{6CAF7A8A-E543-274C-8FE0-7936A3AE48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C0CC60-357A-ED43-BCDF-C87D84352469}"/>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4061278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E6B5A5-0C67-F046-9456-EA35EB491DE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0F6DE9A-E801-5643-AE5F-1AAD5B20F06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9ED34C0-893C-3E4C-BFCC-FA4F098E157F}"/>
              </a:ext>
            </a:extLst>
          </p:cNvPr>
          <p:cNvSpPr>
            <a:spLocks noGrp="1"/>
          </p:cNvSpPr>
          <p:nvPr>
            <p:ph type="dt" sz="half" idx="10"/>
          </p:nvPr>
        </p:nvSpPr>
        <p:spPr/>
        <p:txBody>
          <a:bodyPr/>
          <a:lstStyle/>
          <a:p>
            <a:fld id="{B031327A-1D0F-564D-A796-C6A94F8FCC76}" type="datetimeFigureOut">
              <a:rPr lang="en-US" smtClean="0"/>
              <a:t>4/21/21</a:t>
            </a:fld>
            <a:endParaRPr lang="en-US"/>
          </a:p>
        </p:txBody>
      </p:sp>
      <p:sp>
        <p:nvSpPr>
          <p:cNvPr id="5" name="Footer Placeholder 4">
            <a:extLst>
              <a:ext uri="{FF2B5EF4-FFF2-40B4-BE49-F238E27FC236}">
                <a16:creationId xmlns:a16="http://schemas.microsoft.com/office/drawing/2014/main" id="{48704CA8-757C-094C-8162-0D8CD8F514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3E4FDF-28C4-7A4D-B983-75EF272870D8}"/>
              </a:ext>
            </a:extLst>
          </p:cNvPr>
          <p:cNvSpPr>
            <a:spLocks noGrp="1"/>
          </p:cNvSpPr>
          <p:nvPr>
            <p:ph type="sldNum" sz="quarter" idx="12"/>
          </p:nvPr>
        </p:nvSpPr>
        <p:spPr/>
        <p:txBody>
          <a:bodyPr/>
          <a:lstStyle/>
          <a:p>
            <a:fld id="{CBB859F5-409E-4142-887A-5D1EAD50C45F}" type="slidenum">
              <a:rPr lang="en-US" smtClean="0"/>
              <a:t>‹#›</a:t>
            </a:fld>
            <a:endParaRPr lang="en-US"/>
          </a:p>
        </p:txBody>
      </p:sp>
    </p:spTree>
    <p:extLst>
      <p:ext uri="{BB962C8B-B14F-4D97-AF65-F5344CB8AC3E}">
        <p14:creationId xmlns:p14="http://schemas.microsoft.com/office/powerpoint/2010/main" val="2057137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D2F46E-B7A8-BD46-95A6-352069AC96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B9A7DC4-0520-8C4D-86D2-0D7F9DBA35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2BD853-6DAC-C54E-8422-F3F7522D61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31327A-1D0F-564D-A796-C6A94F8FCC76}" type="datetimeFigureOut">
              <a:rPr lang="en-US" smtClean="0"/>
              <a:t>4/21/21</a:t>
            </a:fld>
            <a:endParaRPr lang="en-US"/>
          </a:p>
        </p:txBody>
      </p:sp>
      <p:sp>
        <p:nvSpPr>
          <p:cNvPr id="5" name="Footer Placeholder 4">
            <a:extLst>
              <a:ext uri="{FF2B5EF4-FFF2-40B4-BE49-F238E27FC236}">
                <a16:creationId xmlns:a16="http://schemas.microsoft.com/office/drawing/2014/main" id="{3B630A07-348D-A448-AFBC-2F3B4347E6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CEA9687-4FD0-9E4E-AC28-A91B576CC8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B859F5-409E-4142-887A-5D1EAD50C45F}" type="slidenum">
              <a:rPr lang="en-US" smtClean="0"/>
              <a:t>‹#›</a:t>
            </a:fld>
            <a:endParaRPr lang="en-US"/>
          </a:p>
        </p:txBody>
      </p:sp>
    </p:spTree>
    <p:extLst>
      <p:ext uri="{BB962C8B-B14F-4D97-AF65-F5344CB8AC3E}">
        <p14:creationId xmlns:p14="http://schemas.microsoft.com/office/powerpoint/2010/main" val="41028705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0EC91-C146-B543-A17A-A8D2DCE9619E}"/>
              </a:ext>
            </a:extLst>
          </p:cNvPr>
          <p:cNvSpPr>
            <a:spLocks noGrp="1"/>
          </p:cNvSpPr>
          <p:nvPr>
            <p:ph type="ctrTitle"/>
          </p:nvPr>
        </p:nvSpPr>
        <p:spPr>
          <a:xfrm>
            <a:off x="1524000" y="-821803"/>
            <a:ext cx="9144000" cy="2989102"/>
          </a:xfrm>
        </p:spPr>
        <p:txBody>
          <a:bodyPr/>
          <a:lstStyle/>
          <a:p>
            <a:r>
              <a:rPr lang="en-US" dirty="0">
                <a:latin typeface="Gill Sans MT Condensed" panose="020B0506020104020203" pitchFamily="34" charset="77"/>
              </a:rPr>
              <a:t>Typography</a:t>
            </a:r>
            <a:r>
              <a:rPr lang="en-US" dirty="0"/>
              <a:t> </a:t>
            </a:r>
            <a:r>
              <a:rPr lang="en-US" sz="3600" dirty="0"/>
              <a:t>&amp;</a:t>
            </a:r>
            <a:r>
              <a:rPr lang="en-US" dirty="0"/>
              <a:t> </a:t>
            </a:r>
            <a:r>
              <a:rPr lang="en-US" sz="5400" dirty="0">
                <a:latin typeface="Bradley Hand" pitchFamily="2" charset="77"/>
              </a:rPr>
              <a:t>Illustration</a:t>
            </a:r>
          </a:p>
        </p:txBody>
      </p:sp>
      <p:sp>
        <p:nvSpPr>
          <p:cNvPr id="3" name="Subtitle 2">
            <a:extLst>
              <a:ext uri="{FF2B5EF4-FFF2-40B4-BE49-F238E27FC236}">
                <a16:creationId xmlns:a16="http://schemas.microsoft.com/office/drawing/2014/main" id="{984C4645-A1A9-244A-86B4-161629D9FF9E}"/>
              </a:ext>
            </a:extLst>
          </p:cNvPr>
          <p:cNvSpPr>
            <a:spLocks noGrp="1"/>
          </p:cNvSpPr>
          <p:nvPr>
            <p:ph type="subTitle" idx="1"/>
          </p:nvPr>
        </p:nvSpPr>
        <p:spPr>
          <a:xfrm>
            <a:off x="1361954" y="1187531"/>
            <a:ext cx="9144000" cy="1655762"/>
          </a:xfrm>
        </p:spPr>
        <p:txBody>
          <a:bodyPr/>
          <a:lstStyle/>
          <a:p>
            <a:endParaRPr lang="en-US" dirty="0"/>
          </a:p>
        </p:txBody>
      </p:sp>
      <p:pic>
        <p:nvPicPr>
          <p:cNvPr id="16386" name="Picture 2" descr="Cassandre, 1925 - Pivolo - Posters - Permild &amp; Rosengreen">
            <a:extLst>
              <a:ext uri="{FF2B5EF4-FFF2-40B4-BE49-F238E27FC236}">
                <a16:creationId xmlns:a16="http://schemas.microsoft.com/office/drawing/2014/main" id="{D773DB47-9E3A-3A45-A874-A53ACBDD99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0984" y="2716997"/>
            <a:ext cx="2298700" cy="353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294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A7BF1-B519-9C41-89E7-264AA90B804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0416C8F-0F73-604C-B3F4-5EF0639F7DCD}"/>
              </a:ext>
            </a:extLst>
          </p:cNvPr>
          <p:cNvSpPr>
            <a:spLocks noGrp="1"/>
          </p:cNvSpPr>
          <p:nvPr>
            <p:ph idx="1"/>
          </p:nvPr>
        </p:nvSpPr>
        <p:spPr/>
        <p:txBody>
          <a:bodyPr/>
          <a:lstStyle/>
          <a:p>
            <a:r>
              <a:rPr lang="en-US" dirty="0"/>
              <a:t>For this weeks task you can select an article based on one of the following current affairs news stories-</a:t>
            </a:r>
          </a:p>
          <a:p>
            <a:r>
              <a:rPr lang="en-US" dirty="0"/>
              <a:t>Voting for 16 &amp; 17 year </a:t>
            </a:r>
            <a:r>
              <a:rPr lang="en-US" dirty="0" err="1"/>
              <a:t>olds</a:t>
            </a:r>
            <a:r>
              <a:rPr lang="en-US" dirty="0"/>
              <a:t> in Wales</a:t>
            </a:r>
          </a:p>
          <a:p>
            <a:r>
              <a:rPr lang="en-US" dirty="0"/>
              <a:t>The death of Prince Phillip</a:t>
            </a:r>
          </a:p>
          <a:p>
            <a:r>
              <a:rPr lang="en-US" dirty="0"/>
              <a:t>NASA flies helicopter on Mars</a:t>
            </a:r>
          </a:p>
          <a:p>
            <a:r>
              <a:rPr lang="en-US" dirty="0"/>
              <a:t>Pubs reopening</a:t>
            </a:r>
          </a:p>
          <a:p>
            <a:r>
              <a:rPr lang="en-US" dirty="0"/>
              <a:t>M&amp;S v Aldi Caterpillar cake</a:t>
            </a:r>
          </a:p>
        </p:txBody>
      </p:sp>
    </p:spTree>
    <p:extLst>
      <p:ext uri="{BB962C8B-B14F-4D97-AF65-F5344CB8AC3E}">
        <p14:creationId xmlns:p14="http://schemas.microsoft.com/office/powerpoint/2010/main" val="3639698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B8A74-2722-E649-A9EB-FA300DC02A8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154BEED-3712-964A-8240-97B1B3586564}"/>
              </a:ext>
            </a:extLst>
          </p:cNvPr>
          <p:cNvSpPr>
            <a:spLocks noGrp="1"/>
          </p:cNvSpPr>
          <p:nvPr>
            <p:ph idx="1"/>
          </p:nvPr>
        </p:nvSpPr>
        <p:spPr/>
        <p:txBody>
          <a:bodyPr/>
          <a:lstStyle/>
          <a:p>
            <a:r>
              <a:rPr lang="en-US" dirty="0"/>
              <a:t>Today’s brief is to do with combining the image and the typography and not seeing them as separate elements. You can combine just some keys words, the title or all the article, what we are looking for is a cohesive overall image.</a:t>
            </a:r>
          </a:p>
          <a:p>
            <a:r>
              <a:rPr lang="en-US" dirty="0"/>
              <a:t>Firstly find an appropriate article</a:t>
            </a:r>
          </a:p>
          <a:p>
            <a:r>
              <a:rPr lang="en-US" dirty="0"/>
              <a:t>Create a range of rough visuals, </a:t>
            </a:r>
            <a:r>
              <a:rPr lang="en-US" dirty="0" err="1"/>
              <a:t>approx</a:t>
            </a:r>
            <a:r>
              <a:rPr lang="en-US" dirty="0"/>
              <a:t> 10</a:t>
            </a:r>
          </a:p>
          <a:p>
            <a:r>
              <a:rPr lang="en-US" dirty="0"/>
              <a:t>Final artwork which combines the image and the text</a:t>
            </a:r>
          </a:p>
        </p:txBody>
      </p:sp>
    </p:spTree>
    <p:extLst>
      <p:ext uri="{BB962C8B-B14F-4D97-AF65-F5344CB8AC3E}">
        <p14:creationId xmlns:p14="http://schemas.microsoft.com/office/powerpoint/2010/main" val="3317422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scaping Wars and Waves | Myriad">
            <a:extLst>
              <a:ext uri="{FF2B5EF4-FFF2-40B4-BE49-F238E27FC236}">
                <a16:creationId xmlns:a16="http://schemas.microsoft.com/office/drawing/2014/main" id="{40BD1E39-681E-4345-82F5-34AC436977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4875" y="0"/>
            <a:ext cx="5300663"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F9DC6D92-742E-D14F-A07F-274371DCDB82}"/>
              </a:ext>
            </a:extLst>
          </p:cNvPr>
          <p:cNvSpPr>
            <a:spLocks noGrp="1"/>
          </p:cNvSpPr>
          <p:nvPr>
            <p:ph type="title"/>
          </p:nvPr>
        </p:nvSpPr>
        <p:spPr/>
        <p:txBody>
          <a:bodyPr>
            <a:normAutofit/>
          </a:bodyPr>
          <a:lstStyle/>
          <a:p>
            <a:r>
              <a:rPr lang="en-US" sz="3200" dirty="0"/>
              <a:t>Olivier Kugler</a:t>
            </a:r>
          </a:p>
        </p:txBody>
      </p:sp>
    </p:spTree>
    <p:extLst>
      <p:ext uri="{BB962C8B-B14F-4D97-AF65-F5344CB8AC3E}">
        <p14:creationId xmlns:p14="http://schemas.microsoft.com/office/powerpoint/2010/main" val="17125625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Page 45 Comic &amp; Graphic Novel Reviews July 2018 week two - Page 45 | Comics  &amp; Graphic Novels | Independent Bookshop | Nottingham Page 45 | Comics &amp;  Graphic Novels | Independent Bookshop | Nottingham">
            <a:extLst>
              <a:ext uri="{FF2B5EF4-FFF2-40B4-BE49-F238E27FC236}">
                <a16:creationId xmlns:a16="http://schemas.microsoft.com/office/drawing/2014/main" id="{4389AA3B-453E-7E40-B815-E123F5CB60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638" y="0"/>
            <a:ext cx="103711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1871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unterpoints Arts">
            <a:extLst>
              <a:ext uri="{FF2B5EF4-FFF2-40B4-BE49-F238E27FC236}">
                <a16:creationId xmlns:a16="http://schemas.microsoft.com/office/drawing/2014/main" id="{CCB43485-5776-EC42-852A-16EB73C2DF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6175" y="0"/>
            <a:ext cx="73580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9701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I-AP | Profiles » Illustrator Profile - Olivier Kugler: &quot;Draw what is  around you&quot;">
            <a:extLst>
              <a:ext uri="{FF2B5EF4-FFF2-40B4-BE49-F238E27FC236}">
                <a16:creationId xmlns:a16="http://schemas.microsoft.com/office/drawing/2014/main" id="{73243136-CFB9-5E43-93DD-3A661B7EA8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2700"/>
            <a:ext cx="9144000" cy="683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5391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Let's Be Brief | Olivier Kugler in Burkina Faso">
            <a:extLst>
              <a:ext uri="{FF2B5EF4-FFF2-40B4-BE49-F238E27FC236}">
                <a16:creationId xmlns:a16="http://schemas.microsoft.com/office/drawing/2014/main" id="{85588144-93AC-7943-B587-1BF05CA957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0188" y="0"/>
            <a:ext cx="9191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82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llustration Books">
            <a:extLst>
              <a:ext uri="{FF2B5EF4-FFF2-40B4-BE49-F238E27FC236}">
                <a16:creationId xmlns:a16="http://schemas.microsoft.com/office/drawing/2014/main" id="{5EF29FC4-FEAB-284B-8D19-D57FE4BF64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7575" y="0"/>
            <a:ext cx="52752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604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Ralph Steadman Art Print - Savage Journey : The American Dream Edition |  1xRUN">
            <a:extLst>
              <a:ext uri="{FF2B5EF4-FFF2-40B4-BE49-F238E27FC236}">
                <a16:creationId xmlns:a16="http://schemas.microsoft.com/office/drawing/2014/main" id="{3BAAE039-80E1-0444-A370-E7029306ED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6627" y="0"/>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8C39FE9-AE76-D140-BBE5-A664DE25E381}"/>
              </a:ext>
            </a:extLst>
          </p:cNvPr>
          <p:cNvSpPr>
            <a:spLocks noGrp="1"/>
          </p:cNvSpPr>
          <p:nvPr>
            <p:ph type="title"/>
          </p:nvPr>
        </p:nvSpPr>
        <p:spPr/>
        <p:txBody>
          <a:bodyPr>
            <a:normAutofit/>
          </a:bodyPr>
          <a:lstStyle/>
          <a:p>
            <a:r>
              <a:rPr lang="en-US" sz="3200" dirty="0"/>
              <a:t>Ralph Steadman</a:t>
            </a:r>
          </a:p>
        </p:txBody>
      </p:sp>
    </p:spTree>
    <p:extLst>
      <p:ext uri="{BB962C8B-B14F-4D97-AF65-F5344CB8AC3E}">
        <p14:creationId xmlns:p14="http://schemas.microsoft.com/office/powerpoint/2010/main" val="141416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DE504-FF5B-644C-BE61-B9F211ED0EA0}"/>
              </a:ext>
            </a:extLst>
          </p:cNvPr>
          <p:cNvSpPr>
            <a:spLocks noGrp="1"/>
          </p:cNvSpPr>
          <p:nvPr>
            <p:ph type="title"/>
          </p:nvPr>
        </p:nvSpPr>
        <p:spPr/>
        <p:txBody>
          <a:bodyPr/>
          <a:lstStyle/>
          <a:p>
            <a:endParaRPr lang="en-US"/>
          </a:p>
        </p:txBody>
      </p:sp>
      <p:pic>
        <p:nvPicPr>
          <p:cNvPr id="13314" name="Picture 2" descr="Ralph Steadman Signed Dr. Gonzo Hunter S. Thompson Print – Ralph Steadman  Signed Art Prints">
            <a:extLst>
              <a:ext uri="{FF2B5EF4-FFF2-40B4-BE49-F238E27FC236}">
                <a16:creationId xmlns:a16="http://schemas.microsoft.com/office/drawing/2014/main" id="{C540E7BF-B93B-4A45-9002-B50D159684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50" y="0"/>
            <a:ext cx="49895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9047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 Grove by Cassandre Montoriol | Agent Pekka">
            <a:extLst>
              <a:ext uri="{FF2B5EF4-FFF2-40B4-BE49-F238E27FC236}">
                <a16:creationId xmlns:a16="http://schemas.microsoft.com/office/drawing/2014/main" id="{2BE33910-A364-094D-BB79-875764FA05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2000" y="222250"/>
            <a:ext cx="8128000" cy="6413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36E7516-18E0-D346-872D-7702FFBA6A7C}"/>
              </a:ext>
            </a:extLst>
          </p:cNvPr>
          <p:cNvSpPr>
            <a:spLocks noGrp="1"/>
          </p:cNvSpPr>
          <p:nvPr>
            <p:ph type="title"/>
          </p:nvPr>
        </p:nvSpPr>
        <p:spPr>
          <a:xfrm>
            <a:off x="280988" y="1522413"/>
            <a:ext cx="10515600" cy="1325563"/>
          </a:xfrm>
        </p:spPr>
        <p:txBody>
          <a:bodyPr/>
          <a:lstStyle/>
          <a:p>
            <a:r>
              <a:rPr lang="en-US" dirty="0"/>
              <a:t>Nina Cosford</a:t>
            </a:r>
          </a:p>
        </p:txBody>
      </p:sp>
    </p:spTree>
    <p:extLst>
      <p:ext uri="{BB962C8B-B14F-4D97-AF65-F5344CB8AC3E}">
        <p14:creationId xmlns:p14="http://schemas.microsoft.com/office/powerpoint/2010/main" val="39727789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Nina Cosford on the female experience">
            <a:extLst>
              <a:ext uri="{FF2B5EF4-FFF2-40B4-BE49-F238E27FC236}">
                <a16:creationId xmlns:a16="http://schemas.microsoft.com/office/drawing/2014/main" id="{8CCED707-DAD6-134B-8E9A-736CD02CBF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7848" y="289367"/>
            <a:ext cx="6680246" cy="5845215"/>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Nina Cosford on the female experience">
            <a:extLst>
              <a:ext uri="{FF2B5EF4-FFF2-40B4-BE49-F238E27FC236}">
                <a16:creationId xmlns:a16="http://schemas.microsoft.com/office/drawing/2014/main" id="{3BEBD922-11EF-564D-AF57-145D46B1B8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3925" y="0"/>
            <a:ext cx="78041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935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nterview with Nina Cosford - Illustrator of the Cass Art Family Timeline |  Cass Art">
            <a:extLst>
              <a:ext uri="{FF2B5EF4-FFF2-40B4-BE49-F238E27FC236}">
                <a16:creationId xmlns:a16="http://schemas.microsoft.com/office/drawing/2014/main" id="{FA0E7DDB-76E2-C34C-BE68-F17FFC8629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5263" y="0"/>
            <a:ext cx="67214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744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Interview with Nina Cosford - Illustrator of the Cass Art Family Timeline |  Cass Art">
            <a:extLst>
              <a:ext uri="{FF2B5EF4-FFF2-40B4-BE49-F238E27FC236}">
                <a16:creationId xmlns:a16="http://schemas.microsoft.com/office/drawing/2014/main" id="{04C5B75F-7328-E14B-B081-DED631D559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25" y="0"/>
            <a:ext cx="59991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39614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The illustrator whose work perfectly sums up what it is really like to be a  woman | The Independent | The Independent">
            <a:extLst>
              <a:ext uri="{FF2B5EF4-FFF2-40B4-BE49-F238E27FC236}">
                <a16:creationId xmlns:a16="http://schemas.microsoft.com/office/drawing/2014/main" id="{9C3B94DE-6C7B-2442-A49C-3E06C7196E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163" y="0"/>
            <a:ext cx="1035208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824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ina Cosford">
            <a:extLst>
              <a:ext uri="{FF2B5EF4-FFF2-40B4-BE49-F238E27FC236}">
                <a16:creationId xmlns:a16="http://schemas.microsoft.com/office/drawing/2014/main" id="{2BBC4ECB-D1D6-FF48-96DC-A193EF6757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4888" y="0"/>
            <a:ext cx="51022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71453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A “minute-by-minute” illustrated guide to the 2019 Women's World Cup: The  semifinals and the final!">
            <a:extLst>
              <a:ext uri="{FF2B5EF4-FFF2-40B4-BE49-F238E27FC236}">
                <a16:creationId xmlns:a16="http://schemas.microsoft.com/office/drawing/2014/main" id="{47B0A37D-B709-1347-A48C-9014BD909576}"/>
              </a:ext>
            </a:extLst>
          </p:cNvPr>
          <p:cNvSpPr>
            <a:spLocks noChangeAspect="1" noChangeArrowheads="1"/>
          </p:cNvSpPr>
          <p:nvPr/>
        </p:nvSpPr>
        <p:spPr bwMode="auto">
          <a:xfrm>
            <a:off x="5943599" y="-366713"/>
            <a:ext cx="3948113" cy="394811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A “minute-by-minute” illustrated guide to the 2019 Women's World Cup: The  semifinals and the final!">
            <a:extLst>
              <a:ext uri="{FF2B5EF4-FFF2-40B4-BE49-F238E27FC236}">
                <a16:creationId xmlns:a16="http://schemas.microsoft.com/office/drawing/2014/main" id="{6E4B9EC1-0B15-004F-85AC-7C6B8C844AB6}"/>
              </a:ext>
            </a:extLst>
          </p:cNvPr>
          <p:cNvSpPr>
            <a:spLocks noChangeAspect="1" noChangeArrowheads="1"/>
          </p:cNvSpPr>
          <p:nvPr/>
        </p:nvSpPr>
        <p:spPr bwMode="auto">
          <a:xfrm>
            <a:off x="6095999" y="-214313"/>
            <a:ext cx="3948113" cy="394811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6" name="Picture 6" descr="31 Nights in Europe is a poignant documentation of Britain's final month in  the EU">
            <a:extLst>
              <a:ext uri="{FF2B5EF4-FFF2-40B4-BE49-F238E27FC236}">
                <a16:creationId xmlns:a16="http://schemas.microsoft.com/office/drawing/2014/main" id="{46049DE7-90B8-8141-8C81-34D8D582AD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75"/>
            <a:ext cx="12192000" cy="6697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3332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en Tallon on graphic activism, avoiding trends and embracing creativity  across the board | Creative Boom">
            <a:extLst>
              <a:ext uri="{FF2B5EF4-FFF2-40B4-BE49-F238E27FC236}">
                <a16:creationId xmlns:a16="http://schemas.microsoft.com/office/drawing/2014/main" id="{A2B2AFEF-8CF9-E140-AF4A-6C6F3BB398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2263" y="0"/>
            <a:ext cx="64674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610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MagLove: The best magazine covers this week (21 August 2015) • MarkLives.com">
            <a:extLst>
              <a:ext uri="{FF2B5EF4-FFF2-40B4-BE49-F238E27FC236}">
                <a16:creationId xmlns:a16="http://schemas.microsoft.com/office/drawing/2014/main" id="{CC49E976-513D-FE44-94EF-D140A56CA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5838" y="0"/>
            <a:ext cx="51387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643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Veronica Lawlor's Blog, page 6">
            <a:extLst>
              <a:ext uri="{FF2B5EF4-FFF2-40B4-BE49-F238E27FC236}">
                <a16:creationId xmlns:a16="http://schemas.microsoft.com/office/drawing/2014/main" id="{CD6FBDA5-DC01-684B-B723-F5AC861445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8850" y="0"/>
            <a:ext cx="51943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D88C256-7740-684B-B1F9-7225605BA6EF}"/>
              </a:ext>
            </a:extLst>
          </p:cNvPr>
          <p:cNvSpPr>
            <a:spLocks noGrp="1"/>
          </p:cNvSpPr>
          <p:nvPr>
            <p:ph type="title"/>
          </p:nvPr>
        </p:nvSpPr>
        <p:spPr/>
        <p:txBody>
          <a:bodyPr>
            <a:normAutofit/>
          </a:bodyPr>
          <a:lstStyle/>
          <a:p>
            <a:r>
              <a:rPr lang="en-US" sz="2400" dirty="0"/>
              <a:t>Veronica Lawler</a:t>
            </a:r>
          </a:p>
        </p:txBody>
      </p:sp>
    </p:spTree>
    <p:extLst>
      <p:ext uri="{BB962C8B-B14F-4D97-AF65-F5344CB8AC3E}">
        <p14:creationId xmlns:p14="http://schemas.microsoft.com/office/powerpoint/2010/main" val="24391510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Yahoo - login | Typography hand drawn, How to draw hands, Hand drawn type">
            <a:extLst>
              <a:ext uri="{FF2B5EF4-FFF2-40B4-BE49-F238E27FC236}">
                <a16:creationId xmlns:a16="http://schemas.microsoft.com/office/drawing/2014/main" id="{C1CAF38B-BD6E-7C49-B90B-BEAB2728A0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0150" y="254000"/>
            <a:ext cx="4711700" cy="635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2736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51F15-0EEB-AB40-B261-8430EBC787DD}"/>
              </a:ext>
            </a:extLst>
          </p:cNvPr>
          <p:cNvSpPr>
            <a:spLocks noGrp="1"/>
          </p:cNvSpPr>
          <p:nvPr>
            <p:ph type="title"/>
          </p:nvPr>
        </p:nvSpPr>
        <p:spPr>
          <a:xfrm>
            <a:off x="152400" y="0"/>
            <a:ext cx="10515600" cy="1325563"/>
          </a:xfrm>
        </p:spPr>
        <p:txBody>
          <a:bodyPr/>
          <a:lstStyle/>
          <a:p>
            <a:r>
              <a:rPr lang="en-US" dirty="0" err="1"/>
              <a:t>Scriberia</a:t>
            </a:r>
            <a:endParaRPr lang="en-US" dirty="0"/>
          </a:p>
        </p:txBody>
      </p:sp>
      <p:pic>
        <p:nvPicPr>
          <p:cNvPr id="3" name="Picture 2">
            <a:extLst>
              <a:ext uri="{FF2B5EF4-FFF2-40B4-BE49-F238E27FC236}">
                <a16:creationId xmlns:a16="http://schemas.microsoft.com/office/drawing/2014/main" id="{2901CE29-B78B-5548-BBBA-5EBCAC8DCEC7}"/>
              </a:ext>
            </a:extLst>
          </p:cNvPr>
          <p:cNvPicPr>
            <a:picLocks noChangeAspect="1"/>
          </p:cNvPicPr>
          <p:nvPr/>
        </p:nvPicPr>
        <p:blipFill>
          <a:blip r:embed="rId2"/>
          <a:stretch>
            <a:fillRect/>
          </a:stretch>
        </p:blipFill>
        <p:spPr>
          <a:xfrm>
            <a:off x="0" y="1325563"/>
            <a:ext cx="12192000" cy="5364480"/>
          </a:xfrm>
          <a:prstGeom prst="rect">
            <a:avLst/>
          </a:prstGeom>
        </p:spPr>
      </p:pic>
    </p:spTree>
    <p:extLst>
      <p:ext uri="{BB962C8B-B14F-4D97-AF65-F5344CB8AC3E}">
        <p14:creationId xmlns:p14="http://schemas.microsoft.com/office/powerpoint/2010/main" val="21370617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952500"/>
            <a:ext cx="12192000" cy="4953000"/>
          </a:xfrm>
          <a:prstGeom prst="rect">
            <a:avLst/>
          </a:prstGeom>
        </p:spPr>
      </p:pic>
    </p:spTree>
    <p:extLst>
      <p:ext uri="{BB962C8B-B14F-4D97-AF65-F5344CB8AC3E}">
        <p14:creationId xmlns:p14="http://schemas.microsoft.com/office/powerpoint/2010/main" val="9176425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19661" y="0"/>
            <a:ext cx="9752678" cy="6858000"/>
          </a:xfrm>
          <a:prstGeom prst="rect">
            <a:avLst/>
          </a:prstGeom>
        </p:spPr>
      </p:pic>
    </p:spTree>
    <p:extLst>
      <p:ext uri="{BB962C8B-B14F-4D97-AF65-F5344CB8AC3E}">
        <p14:creationId xmlns:p14="http://schemas.microsoft.com/office/powerpoint/2010/main" val="17092902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44499" y="0"/>
            <a:ext cx="9503002" cy="6858000"/>
          </a:xfrm>
          <a:prstGeom prst="rect">
            <a:avLst/>
          </a:prstGeom>
        </p:spPr>
      </p:pic>
    </p:spTree>
    <p:extLst>
      <p:ext uri="{BB962C8B-B14F-4D97-AF65-F5344CB8AC3E}">
        <p14:creationId xmlns:p14="http://schemas.microsoft.com/office/powerpoint/2010/main" val="26918004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1415</TotalTime>
  <Words>128</Words>
  <Application>Microsoft Macintosh PowerPoint</Application>
  <PresentationFormat>Widescreen</PresentationFormat>
  <Paragraphs>16</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Bradley Hand</vt:lpstr>
      <vt:lpstr>Calibri</vt:lpstr>
      <vt:lpstr>Calibri Light</vt:lpstr>
      <vt:lpstr>Gill Sans MT Condensed</vt:lpstr>
      <vt:lpstr>Office Theme</vt:lpstr>
      <vt:lpstr>Typography &amp; Illustration</vt:lpstr>
      <vt:lpstr>PowerPoint Presentation</vt:lpstr>
      <vt:lpstr>PowerPoint Presentation</vt:lpstr>
      <vt:lpstr>Olivier Kugler</vt:lpstr>
      <vt:lpstr>PowerPoint Presentation</vt:lpstr>
      <vt:lpstr>PowerPoint Presentation</vt:lpstr>
      <vt:lpstr>PowerPoint Presentation</vt:lpstr>
      <vt:lpstr>PowerPoint Presentation</vt:lpstr>
      <vt:lpstr>PowerPoint Presentation</vt:lpstr>
      <vt:lpstr>Ralph Steadman</vt:lpstr>
      <vt:lpstr>PowerPoint Presentation</vt:lpstr>
      <vt:lpstr>Nina Cosford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Veronica Lawler</vt:lpstr>
      <vt:lpstr>PowerPoint Presentation</vt:lpstr>
      <vt:lpstr>Scriberia</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Typography and Illustration</dc:title>
  <dc:creator>Jonathan Williams</dc:creator>
  <cp:lastModifiedBy>Jonathan Williams</cp:lastModifiedBy>
  <cp:revision>10</cp:revision>
  <dcterms:created xsi:type="dcterms:W3CDTF">2021-04-21T09:28:10Z</dcterms:created>
  <dcterms:modified xsi:type="dcterms:W3CDTF">2021-04-22T09:03:55Z</dcterms:modified>
</cp:coreProperties>
</file>