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04" r:id="rId1"/>
  </p:sldMasterIdLst>
  <p:notesMasterIdLst>
    <p:notesMasterId r:id="rId18"/>
  </p:notesMasterIdLst>
  <p:sldIdLst>
    <p:sldId id="256" r:id="rId2"/>
    <p:sldId id="257" r:id="rId3"/>
    <p:sldId id="265" r:id="rId4"/>
    <p:sldId id="266" r:id="rId5"/>
    <p:sldId id="283" r:id="rId6"/>
    <p:sldId id="275" r:id="rId7"/>
    <p:sldId id="276" r:id="rId8"/>
    <p:sldId id="281" r:id="rId9"/>
    <p:sldId id="280" r:id="rId10"/>
    <p:sldId id="273" r:id="rId11"/>
    <p:sldId id="274" r:id="rId12"/>
    <p:sldId id="285" r:id="rId13"/>
    <p:sldId id="287" r:id="rId14"/>
    <p:sldId id="284" r:id="rId15"/>
    <p:sldId id="288" r:id="rId16"/>
    <p:sldId id="286"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4"/>
    <p:restoredTop sz="82200"/>
  </p:normalViewPr>
  <p:slideViewPr>
    <p:cSldViewPr snapToGrid="0" snapToObjects="1">
      <p:cViewPr varScale="1">
        <p:scale>
          <a:sx n="84" d="100"/>
          <a:sy n="84" d="100"/>
        </p:scale>
        <p:origin x="-174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esProps" Target="presProps.xml"/><Relationship Id="rId21" Type="http://schemas.openxmlformats.org/officeDocument/2006/relationships/viewProps" Target="viewProps.xml"/><Relationship Id="rId22" Type="http://schemas.openxmlformats.org/officeDocument/2006/relationships/theme" Target="theme/theme1.xml"/><Relationship Id="rId23"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notesMaster" Target="notesMasters/notesMaster1.xml"/><Relationship Id="rId19" Type="http://schemas.openxmlformats.org/officeDocument/2006/relationships/printerSettings" Target="printerSettings/printerSettings1.bin"/><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853132-013F-2140-B2A8-5F62790C8EE0}" type="datetimeFigureOut">
              <a:rPr lang="en-US" smtClean="0"/>
              <a:t>19/02/19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1C534B-2778-C742-AFB5-A109F3FCF563}" type="slidenum">
              <a:rPr lang="en-US" smtClean="0"/>
              <a:t>‹#›</a:t>
            </a:fld>
            <a:endParaRPr lang="en-US"/>
          </a:p>
        </p:txBody>
      </p:sp>
    </p:spTree>
    <p:extLst>
      <p:ext uri="{BB962C8B-B14F-4D97-AF65-F5344CB8AC3E}">
        <p14:creationId xmlns:p14="http://schemas.microsoft.com/office/powerpoint/2010/main" val="3061659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www.youtube.com</a:t>
            </a:r>
            <a:r>
              <a:rPr lang="en-US" dirty="0" smtClean="0"/>
              <a:t>/</a:t>
            </a:r>
            <a:r>
              <a:rPr lang="en-US" dirty="0" err="1" smtClean="0"/>
              <a:t>watch?v</a:t>
            </a:r>
            <a:r>
              <a:rPr lang="en-US" dirty="0" smtClean="0"/>
              <a:t>=kNbJE0y29_c</a:t>
            </a:r>
            <a:endParaRPr lang="en-US" dirty="0"/>
          </a:p>
        </p:txBody>
      </p:sp>
      <p:sp>
        <p:nvSpPr>
          <p:cNvPr id="4" name="Slide Number Placeholder 3"/>
          <p:cNvSpPr>
            <a:spLocks noGrp="1"/>
          </p:cNvSpPr>
          <p:nvPr>
            <p:ph type="sldNum" sz="quarter" idx="10"/>
          </p:nvPr>
        </p:nvSpPr>
        <p:spPr/>
        <p:txBody>
          <a:bodyPr/>
          <a:lstStyle/>
          <a:p>
            <a:fld id="{B28B1A7F-D9B1-654B-8364-C5BE3B09344C}" type="slidenum">
              <a:rPr lang="en-US" smtClean="0"/>
              <a:t>5</a:t>
            </a:fld>
            <a:endParaRPr lang="en-US"/>
          </a:p>
        </p:txBody>
      </p:sp>
    </p:spTree>
    <p:extLst>
      <p:ext uri="{BB962C8B-B14F-4D97-AF65-F5344CB8AC3E}">
        <p14:creationId xmlns:p14="http://schemas.microsoft.com/office/powerpoint/2010/main" val="17954917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In a classical screen story, the protagonist is struggling to do something, they have a goal. Stopping them</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from achieving this goal are the forces of antagonism, often another person, the antagonist. Without this</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struggle, any achievement of the character lacks real merit (and real interest for a mainstream audience, it is</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argued).</a:t>
            </a:r>
          </a:p>
          <a:p>
            <a:endParaRPr lang="en-US" dirty="0"/>
          </a:p>
        </p:txBody>
      </p:sp>
      <p:sp>
        <p:nvSpPr>
          <p:cNvPr id="4" name="Slide Number Placeholder 3"/>
          <p:cNvSpPr>
            <a:spLocks noGrp="1"/>
          </p:cNvSpPr>
          <p:nvPr>
            <p:ph type="sldNum" sz="quarter" idx="10"/>
          </p:nvPr>
        </p:nvSpPr>
        <p:spPr/>
        <p:txBody>
          <a:bodyPr/>
          <a:lstStyle/>
          <a:p>
            <a:fld id="{091A0CBA-B4CA-474C-BA92-8AF21917A40C}" type="slidenum">
              <a:rPr lang="en-US" smtClean="0"/>
              <a:t>6</a:t>
            </a:fld>
            <a:endParaRPr lang="en-US"/>
          </a:p>
        </p:txBody>
      </p:sp>
    </p:spTree>
    <p:extLst>
      <p:ext uri="{BB962C8B-B14F-4D97-AF65-F5344CB8AC3E}">
        <p14:creationId xmlns:p14="http://schemas.microsoft.com/office/powerpoint/2010/main" val="13601486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Characters struggle against obstacles. The most immediate are physical ones that put the life of the character</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at risk; if they are killed they cannot achieve their goal. Because there is so much at stake, genres that have</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this form of conflict are always popular, although they can quickly lapse into cliché.</a:t>
            </a:r>
          </a:p>
          <a:p>
            <a:endParaRPr lang="en-US" dirty="0"/>
          </a:p>
        </p:txBody>
      </p:sp>
      <p:sp>
        <p:nvSpPr>
          <p:cNvPr id="4" name="Slide Number Placeholder 3"/>
          <p:cNvSpPr>
            <a:spLocks noGrp="1"/>
          </p:cNvSpPr>
          <p:nvPr>
            <p:ph type="sldNum" sz="quarter" idx="10"/>
          </p:nvPr>
        </p:nvSpPr>
        <p:spPr/>
        <p:txBody>
          <a:bodyPr/>
          <a:lstStyle/>
          <a:p>
            <a:fld id="{091A0CBA-B4CA-474C-BA92-8AF21917A40C}" type="slidenum">
              <a:rPr lang="en-US" smtClean="0"/>
              <a:t>7</a:t>
            </a:fld>
            <a:endParaRPr lang="en-US"/>
          </a:p>
        </p:txBody>
      </p:sp>
    </p:spTree>
    <p:extLst>
      <p:ext uri="{BB962C8B-B14F-4D97-AF65-F5344CB8AC3E}">
        <p14:creationId xmlns:p14="http://schemas.microsoft.com/office/powerpoint/2010/main" val="19674715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www.youtube.com</a:t>
            </a:r>
            <a:r>
              <a:rPr lang="en-US" dirty="0" smtClean="0"/>
              <a:t>/</a:t>
            </a:r>
            <a:r>
              <a:rPr lang="en-US" dirty="0" err="1" smtClean="0"/>
              <a:t>watch?v</a:t>
            </a:r>
            <a:r>
              <a:rPr lang="en-US" smtClean="0"/>
              <a:t>=5B5NMN7GBA4</a:t>
            </a:r>
          </a:p>
          <a:p>
            <a:endParaRPr lang="en-US"/>
          </a:p>
        </p:txBody>
      </p:sp>
      <p:sp>
        <p:nvSpPr>
          <p:cNvPr id="4" name="Slide Number Placeholder 3"/>
          <p:cNvSpPr>
            <a:spLocks noGrp="1"/>
          </p:cNvSpPr>
          <p:nvPr>
            <p:ph type="sldNum" sz="quarter" idx="10"/>
          </p:nvPr>
        </p:nvSpPr>
        <p:spPr/>
        <p:txBody>
          <a:bodyPr/>
          <a:lstStyle/>
          <a:p>
            <a:fld id="{151C534B-2778-C742-AFB5-A109F3FCF563}" type="slidenum">
              <a:rPr lang="en-US" smtClean="0"/>
              <a:t>8</a:t>
            </a:fld>
            <a:endParaRPr lang="en-US"/>
          </a:p>
        </p:txBody>
      </p:sp>
    </p:spTree>
    <p:extLst>
      <p:ext uri="{BB962C8B-B14F-4D97-AF65-F5344CB8AC3E}">
        <p14:creationId xmlns:p14="http://schemas.microsoft.com/office/powerpoint/2010/main" val="39562905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Conflict is about something, it is symbolic or metaphorical to the audience. In Titanic, this is</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represented by Rose's internal dilemma, is about class and gender divides, and about the opportunity to</a:t>
            </a:r>
          </a:p>
          <a:p>
            <a:r>
              <a:rPr lang="en-GB" sz="1200" kern="1200" dirty="0" smtClean="0">
                <a:solidFill>
                  <a:schemeClr val="tx1"/>
                </a:solidFill>
                <a:effectLst/>
                <a:latin typeface="+mn-lt"/>
                <a:ea typeface="+mn-ea"/>
                <a:cs typeface="+mn-cs"/>
              </a:rPr>
              <a:t>transcend these offered by new world of liberty, the USA, in contrast to the old world, Europe. It can help to</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think about this aspect of conflict as a moral argument, the protagonist and antagonist representing different</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sides. This can apply to any genre of narrative film.</a:t>
            </a:r>
          </a:p>
          <a:p>
            <a:endParaRPr lang="en-US" dirty="0"/>
          </a:p>
        </p:txBody>
      </p:sp>
      <p:sp>
        <p:nvSpPr>
          <p:cNvPr id="4" name="Slide Number Placeholder 3"/>
          <p:cNvSpPr>
            <a:spLocks noGrp="1"/>
          </p:cNvSpPr>
          <p:nvPr>
            <p:ph type="sldNum" sz="quarter" idx="10"/>
          </p:nvPr>
        </p:nvSpPr>
        <p:spPr/>
        <p:txBody>
          <a:bodyPr/>
          <a:lstStyle/>
          <a:p>
            <a:fld id="{091A0CBA-B4CA-474C-BA92-8AF21917A40C}" type="slidenum">
              <a:rPr lang="en-US" smtClean="0"/>
              <a:t>9</a:t>
            </a:fld>
            <a:endParaRPr lang="en-US"/>
          </a:p>
        </p:txBody>
      </p:sp>
    </p:spTree>
    <p:extLst>
      <p:ext uri="{BB962C8B-B14F-4D97-AF65-F5344CB8AC3E}">
        <p14:creationId xmlns:p14="http://schemas.microsoft.com/office/powerpoint/2010/main" val="10460624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Robert McKee distinguishes between what he terms characterization and character. For McKee, characterization refers to the surface </a:t>
            </a:r>
            <a:r>
              <a:rPr lang="en-GB" sz="1200" kern="1200" dirty="0" err="1" smtClean="0">
                <a:solidFill>
                  <a:schemeClr val="tx1"/>
                </a:solidFill>
                <a:effectLst/>
                <a:latin typeface="+mn-lt"/>
                <a:ea typeface="+mn-ea"/>
                <a:cs typeface="+mn-cs"/>
              </a:rPr>
              <a:t>dctails</a:t>
            </a:r>
            <a:r>
              <a:rPr lang="en-GB" sz="1200" kern="1200" dirty="0" smtClean="0">
                <a:solidFill>
                  <a:schemeClr val="tx1"/>
                </a:solidFill>
                <a:effectLst/>
                <a:latin typeface="+mn-lt"/>
                <a:ea typeface="+mn-ea"/>
                <a:cs typeface="+mn-cs"/>
              </a:rPr>
              <a:t>, such as how they look and dress, how they express themselves, race, creed, accent. This extends to personal history, such as family background, education, love life and career. It's all the stuff that's happened to make them who they are at the start of the story. Distinct from this, is what McKee terms character. This is what someone does, and they reveal who they truly are, what they stand for, by what they do, by the actions they take during the course of a story.</a:t>
            </a:r>
          </a:p>
          <a:p>
            <a:endParaRPr lang="en-US" dirty="0"/>
          </a:p>
        </p:txBody>
      </p:sp>
      <p:sp>
        <p:nvSpPr>
          <p:cNvPr id="4" name="Slide Number Placeholder 3"/>
          <p:cNvSpPr>
            <a:spLocks noGrp="1"/>
          </p:cNvSpPr>
          <p:nvPr>
            <p:ph type="sldNum" sz="quarter" idx="10"/>
          </p:nvPr>
        </p:nvSpPr>
        <p:spPr/>
        <p:txBody>
          <a:bodyPr/>
          <a:lstStyle/>
          <a:p>
            <a:fld id="{091A0CBA-B4CA-474C-BA92-8AF21917A40C}" type="slidenum">
              <a:rPr lang="en-US" smtClean="0"/>
              <a:t>10</a:t>
            </a:fld>
            <a:endParaRPr lang="en-US"/>
          </a:p>
        </p:txBody>
      </p:sp>
    </p:spTree>
    <p:extLst>
      <p:ext uri="{BB962C8B-B14F-4D97-AF65-F5344CB8AC3E}">
        <p14:creationId xmlns:p14="http://schemas.microsoft.com/office/powerpoint/2010/main" val="813817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In addition to the attributes that McKee and Field outline, a main character in a mainstream film will have a clear goal, and their struggle for that goal not only drives the film but symbolises what it is about.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Other characters can personify concepts that the main character (and their goal)</a:t>
            </a:r>
            <a:r>
              <a:rPr lang="en-GB" sz="1200" kern="1200" baseline="0" dirty="0" smtClean="0">
                <a:solidFill>
                  <a:schemeClr val="tx1"/>
                </a:solidFill>
                <a:effectLst/>
                <a:latin typeface="+mn-lt"/>
                <a:ea typeface="+mn-ea"/>
                <a:cs typeface="+mn-cs"/>
              </a:rPr>
              <a:t> are in conflict with </a:t>
            </a:r>
            <a:r>
              <a:rPr lang="mr-IN" sz="1200" kern="1200" baseline="0" dirty="0" smtClean="0">
                <a:solidFill>
                  <a:schemeClr val="tx1"/>
                </a:solidFill>
                <a:effectLst/>
                <a:latin typeface="+mn-lt"/>
                <a:ea typeface="+mn-ea"/>
                <a:cs typeface="+mn-cs"/>
              </a:rPr>
              <a:t>–</a:t>
            </a:r>
            <a:r>
              <a:rPr lang="en-GB" sz="1200" kern="1200" baseline="0" dirty="0" smtClean="0">
                <a:solidFill>
                  <a:schemeClr val="tx1"/>
                </a:solidFill>
                <a:effectLst/>
                <a:latin typeface="+mn-lt"/>
                <a:ea typeface="+mn-ea"/>
                <a:cs typeface="+mn-cs"/>
              </a:rPr>
              <a:t> when creating stories considering how characters might represent conflicting ideas can be a very useful tool.</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baseline="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Main characters will often have divergent wants and needs, the conflicting conscious and unconscious desires.</a:t>
            </a:r>
          </a:p>
          <a:p>
            <a:endParaRPr lang="en-US" dirty="0"/>
          </a:p>
        </p:txBody>
      </p:sp>
      <p:sp>
        <p:nvSpPr>
          <p:cNvPr id="4" name="Slide Number Placeholder 3"/>
          <p:cNvSpPr>
            <a:spLocks noGrp="1"/>
          </p:cNvSpPr>
          <p:nvPr>
            <p:ph type="sldNum" sz="quarter" idx="10"/>
          </p:nvPr>
        </p:nvSpPr>
        <p:spPr/>
        <p:txBody>
          <a:bodyPr/>
          <a:lstStyle/>
          <a:p>
            <a:fld id="{091A0CBA-B4CA-474C-BA92-8AF21917A40C}" type="slidenum">
              <a:rPr lang="en-US" smtClean="0"/>
              <a:t>11</a:t>
            </a:fld>
            <a:endParaRPr lang="en-US"/>
          </a:p>
        </p:txBody>
      </p:sp>
    </p:spTree>
    <p:extLst>
      <p:ext uri="{BB962C8B-B14F-4D97-AF65-F5344CB8AC3E}">
        <p14:creationId xmlns:p14="http://schemas.microsoft.com/office/powerpoint/2010/main" val="11268937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www.shortoftheweek.com</a:t>
            </a:r>
            <a:r>
              <a:rPr lang="en-US" dirty="0" smtClean="0"/>
              <a:t>/2017/07/13/the-bigger-picture/</a:t>
            </a:r>
            <a:endParaRPr lang="en-US" dirty="0"/>
          </a:p>
        </p:txBody>
      </p:sp>
      <p:sp>
        <p:nvSpPr>
          <p:cNvPr id="4" name="Slide Number Placeholder 3"/>
          <p:cNvSpPr>
            <a:spLocks noGrp="1"/>
          </p:cNvSpPr>
          <p:nvPr>
            <p:ph type="sldNum" sz="quarter" idx="10"/>
          </p:nvPr>
        </p:nvSpPr>
        <p:spPr/>
        <p:txBody>
          <a:bodyPr/>
          <a:lstStyle/>
          <a:p>
            <a:fld id="{151C534B-2778-C742-AFB5-A109F3FCF563}" type="slidenum">
              <a:rPr lang="en-US" smtClean="0"/>
              <a:t>12</a:t>
            </a:fld>
            <a:endParaRPr lang="en-US"/>
          </a:p>
        </p:txBody>
      </p:sp>
    </p:spTree>
    <p:extLst>
      <p:ext uri="{BB962C8B-B14F-4D97-AF65-F5344CB8AC3E}">
        <p14:creationId xmlns:p14="http://schemas.microsoft.com/office/powerpoint/2010/main" val="2617000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91A0CBA-B4CA-474C-BA92-8AF21917A40C}" type="slidenum">
              <a:rPr lang="en-US" smtClean="0"/>
              <a:t>13</a:t>
            </a:fld>
            <a:endParaRPr lang="en-US"/>
          </a:p>
        </p:txBody>
      </p:sp>
    </p:spTree>
    <p:extLst>
      <p:ext uri="{BB962C8B-B14F-4D97-AF65-F5344CB8AC3E}">
        <p14:creationId xmlns:p14="http://schemas.microsoft.com/office/powerpoint/2010/main" val="8618675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www.youtube.com</a:t>
            </a:r>
            <a:r>
              <a:rPr lang="en-US" dirty="0" smtClean="0"/>
              <a:t>/</a:t>
            </a:r>
            <a:r>
              <a:rPr lang="en-US" dirty="0" err="1" smtClean="0"/>
              <a:t>watch?time_continue</a:t>
            </a:r>
            <a:r>
              <a:rPr lang="en-US" dirty="0" smtClean="0"/>
              <a:t>=239&amp;v=He9FeJZua20</a:t>
            </a:r>
            <a:endParaRPr lang="en-US" dirty="0"/>
          </a:p>
        </p:txBody>
      </p:sp>
      <p:sp>
        <p:nvSpPr>
          <p:cNvPr id="4" name="Slide Number Placeholder 3"/>
          <p:cNvSpPr>
            <a:spLocks noGrp="1"/>
          </p:cNvSpPr>
          <p:nvPr>
            <p:ph type="sldNum" sz="quarter" idx="10"/>
          </p:nvPr>
        </p:nvSpPr>
        <p:spPr/>
        <p:txBody>
          <a:bodyPr/>
          <a:lstStyle/>
          <a:p>
            <a:fld id="{151C534B-2778-C742-AFB5-A109F3FCF563}" type="slidenum">
              <a:rPr lang="en-US" smtClean="0"/>
              <a:t>14</a:t>
            </a:fld>
            <a:endParaRPr lang="en-US"/>
          </a:p>
        </p:txBody>
      </p:sp>
    </p:spTree>
    <p:extLst>
      <p:ext uri="{BB962C8B-B14F-4D97-AF65-F5344CB8AC3E}">
        <p14:creationId xmlns:p14="http://schemas.microsoft.com/office/powerpoint/2010/main" val="15345178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www.shortoftheweek.com</a:t>
            </a:r>
            <a:r>
              <a:rPr lang="en-US" dirty="0" smtClean="0"/>
              <a:t>/2016/04/01/operator/</a:t>
            </a:r>
            <a:endParaRPr lang="en-US" dirty="0"/>
          </a:p>
        </p:txBody>
      </p:sp>
      <p:sp>
        <p:nvSpPr>
          <p:cNvPr id="4" name="Slide Number Placeholder 3"/>
          <p:cNvSpPr>
            <a:spLocks noGrp="1"/>
          </p:cNvSpPr>
          <p:nvPr>
            <p:ph type="sldNum" sz="quarter" idx="10"/>
          </p:nvPr>
        </p:nvSpPr>
        <p:spPr/>
        <p:txBody>
          <a:bodyPr/>
          <a:lstStyle/>
          <a:p>
            <a:fld id="{151C534B-2778-C742-AFB5-A109F3FCF563}" type="slidenum">
              <a:rPr lang="en-US" smtClean="0"/>
              <a:t>16</a:t>
            </a:fld>
            <a:endParaRPr lang="en-US"/>
          </a:p>
        </p:txBody>
      </p:sp>
    </p:spTree>
    <p:extLst>
      <p:ext uri="{BB962C8B-B14F-4D97-AF65-F5344CB8AC3E}">
        <p14:creationId xmlns:p14="http://schemas.microsoft.com/office/powerpoint/2010/main" val="2475328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E3D8F89-7CFD-2347-A747-03B7121B93F5}" type="datetimeFigureOut">
              <a:rPr lang="en-US" smtClean="0"/>
              <a:t>19/02/19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251C2E-11F7-DD48-873F-2EEE10B6625D}" type="slidenum">
              <a:rPr lang="en-US" smtClean="0"/>
              <a:t>‹#›</a:t>
            </a:fld>
            <a:endParaRPr lang="en-US"/>
          </a:p>
        </p:txBody>
      </p:sp>
    </p:spTree>
  </p:cSld>
  <p:clrMapOvr>
    <a:masterClrMapping/>
  </p:clrMapOvr>
  <p:extLst>
    <p:ext uri="{DCECCB84-F9BA-43D5-87BE-67443E8EF086}">
      <p15:sldGuideLst xmlns:p15="http://schemas.microsoft.com/office/powerpoint/2012/main" xmlns=""/>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3D8F89-7CFD-2347-A747-03B7121B93F5}" type="datetimeFigureOut">
              <a:rPr lang="en-US" smtClean="0"/>
              <a:t>19/02/19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251C2E-11F7-DD48-873F-2EEE10B6625D}"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E3D8F89-7CFD-2347-A747-03B7121B93F5}" type="datetimeFigureOut">
              <a:rPr lang="en-US" smtClean="0"/>
              <a:t>19/02/19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251C2E-11F7-DD48-873F-2EEE10B6625D}" type="slidenum">
              <a:rPr lang="en-US" smtClean="0"/>
              <a:t>‹#›</a:t>
            </a:fld>
            <a:endParaRPr lang="en-US"/>
          </a:p>
        </p:txBody>
      </p:sp>
    </p:spTree>
  </p:cSld>
  <p:clrMapOvr>
    <a:masterClrMapping/>
  </p:clrMapOvr>
  <p:extLst>
    <p:ext uri="{DCECCB84-F9BA-43D5-87BE-67443E8EF086}">
      <p15:sldGuideLst xmlns:p15="http://schemas.microsoft.com/office/powerpoint/2012/main" xmlns=""/>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E3D8F89-7CFD-2347-A747-03B7121B93F5}" type="datetimeFigureOut">
              <a:rPr lang="en-US" smtClean="0"/>
              <a:t>19/02/19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9251C2E-11F7-DD48-873F-2EEE10B6625D}"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E3D8F89-7CFD-2347-A747-03B7121B93F5}" type="datetimeFigureOut">
              <a:rPr lang="en-US" smtClean="0"/>
              <a:t>19/02/19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9251C2E-11F7-DD48-873F-2EEE10B6625D}"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E3D8F89-7CFD-2347-A747-03B7121B93F5}" type="datetimeFigureOut">
              <a:rPr lang="en-US" smtClean="0"/>
              <a:t>19/02/19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9251C2E-11F7-DD48-873F-2EEE10B6625D}"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E3D8F89-7CFD-2347-A747-03B7121B93F5}" type="datetimeFigureOut">
              <a:rPr lang="en-US" smtClean="0"/>
              <a:t>19/02/19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9251C2E-11F7-DD48-873F-2EEE10B6625D}"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E3D8F89-7CFD-2347-A747-03B7121B93F5}" type="datetimeFigureOut">
              <a:rPr lang="en-US" smtClean="0"/>
              <a:t>19/02/19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9251C2E-11F7-DD48-873F-2EEE10B6625D}"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E3D8F89-7CFD-2347-A747-03B7121B93F5}" type="datetimeFigureOut">
              <a:rPr lang="en-US" smtClean="0"/>
              <a:t>19/02/19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9251C2E-11F7-DD48-873F-2EEE10B6625D}"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3D8F89-7CFD-2347-A747-03B7121B93F5}" type="datetimeFigureOut">
              <a:rPr lang="en-US" smtClean="0"/>
              <a:t>19/02/19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251C2E-11F7-DD48-873F-2EEE10B6625D}"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3D8F89-7CFD-2347-A747-03B7121B93F5}" type="datetimeFigureOut">
              <a:rPr lang="en-US" smtClean="0"/>
              <a:t>19/02/19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251C2E-11F7-DD48-873F-2EEE10B6625D}" type="slidenum">
              <a:rPr lang="en-US" smtClean="0"/>
              <a:t>‹#›</a:t>
            </a:fld>
            <a:endParaRPr lang="en-US"/>
          </a:p>
        </p:txBody>
      </p:sp>
    </p:spTree>
  </p:cSld>
  <p:clrMapOvr>
    <a:masterClrMapping/>
  </p:clrMapOvr>
  <p:extLst>
    <p:ext uri="{DCECCB84-F9BA-43D5-87BE-67443E8EF086}">
      <p15:sldGuideLst xmlns:p15="http://schemas.microsoft.com/office/powerpoint/2012/main" xmlns=""/>
    </p:ext>
  </p:extLst>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3D8F89-7CFD-2347-A747-03B7121B93F5}" type="datetimeFigureOut">
              <a:rPr lang="en-US" smtClean="0"/>
              <a:t>19/02/19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251C2E-11F7-DD48-873F-2EEE10B6625D}" type="slidenum">
              <a:rPr lang="en-US" smtClean="0"/>
              <a:t>‹#›</a:t>
            </a:fld>
            <a:endParaRPr lang="en-US"/>
          </a:p>
        </p:txBody>
      </p:sp>
    </p:spTree>
    <p:extLst>
      <p:ext uri="{BB962C8B-B14F-4D97-AF65-F5344CB8AC3E}">
        <p14:creationId xmlns:p14="http://schemas.microsoft.com/office/powerpoint/2010/main" val="1131160206"/>
      </p:ext>
    </p:extLst>
  </p:cSld>
  <p:clrMap bg1="dk1" tx1="lt1" bg2="dk2" tx2="lt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3.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4.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5.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1630" y="832431"/>
            <a:ext cx="9144000" cy="2387600"/>
          </a:xfrm>
        </p:spPr>
        <p:txBody>
          <a:bodyPr/>
          <a:lstStyle/>
          <a:p>
            <a:r>
              <a:rPr lang="en-US" dirty="0"/>
              <a:t>Scriptwriting</a:t>
            </a:r>
          </a:p>
        </p:txBody>
      </p:sp>
      <p:sp>
        <p:nvSpPr>
          <p:cNvPr id="3" name="Subtitle 2"/>
          <p:cNvSpPr>
            <a:spLocks noGrp="1"/>
          </p:cNvSpPr>
          <p:nvPr>
            <p:ph type="subTitle" idx="1"/>
          </p:nvPr>
        </p:nvSpPr>
        <p:spPr/>
        <p:txBody>
          <a:bodyPr/>
          <a:lstStyle/>
          <a:p>
            <a:r>
              <a:rPr lang="en-US" dirty="0"/>
              <a:t>M4X01654</a:t>
            </a:r>
          </a:p>
        </p:txBody>
      </p:sp>
    </p:spTree>
    <p:extLst>
      <p:ext uri="{BB962C8B-B14F-4D97-AF65-F5344CB8AC3E}">
        <p14:creationId xmlns:p14="http://schemas.microsoft.com/office/powerpoint/2010/main" val="629405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t>Scriptwriting Module Recap</a:t>
            </a:r>
            <a:endParaRPr lang="en-US" dirty="0"/>
          </a:p>
        </p:txBody>
      </p:sp>
      <p:sp>
        <p:nvSpPr>
          <p:cNvPr id="5" name="Subtitle 4"/>
          <p:cNvSpPr>
            <a:spLocks noGrp="1"/>
          </p:cNvSpPr>
          <p:nvPr>
            <p:ph type="subTitle" idx="1"/>
          </p:nvPr>
        </p:nvSpPr>
        <p:spPr/>
        <p:txBody>
          <a:bodyPr/>
          <a:lstStyle/>
          <a:p>
            <a:r>
              <a:rPr lang="en-US" dirty="0" smtClean="0"/>
              <a:t>The Write Stuff</a:t>
            </a:r>
            <a:endParaRPr lang="en-US" dirty="0"/>
          </a:p>
        </p:txBody>
      </p:sp>
    </p:spTree>
    <p:extLst>
      <p:ext uri="{BB962C8B-B14F-4D97-AF65-F5344CB8AC3E}">
        <p14:creationId xmlns:p14="http://schemas.microsoft.com/office/powerpoint/2010/main" val="14287973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Stories as metaphor &amp; ritual</a:t>
            </a:r>
            <a:endParaRPr lang="en-US" dirty="0"/>
          </a:p>
        </p:txBody>
      </p:sp>
      <p:sp>
        <p:nvSpPr>
          <p:cNvPr id="3" name="Content Placeholder 2"/>
          <p:cNvSpPr>
            <a:spLocks noGrp="1"/>
          </p:cNvSpPr>
          <p:nvPr>
            <p:ph idx="1"/>
          </p:nvPr>
        </p:nvSpPr>
        <p:spPr/>
        <p:txBody>
          <a:bodyPr/>
          <a:lstStyle/>
          <a:p>
            <a:r>
              <a:rPr lang="en-GB" dirty="0"/>
              <a:t>Stories are metaphors for life</a:t>
            </a:r>
          </a:p>
          <a:p>
            <a:r>
              <a:rPr lang="en-GB" dirty="0"/>
              <a:t>Stories are rituals</a:t>
            </a:r>
          </a:p>
          <a:p>
            <a:r>
              <a:rPr lang="en-GB" dirty="0"/>
              <a:t>Stories use symbols and metaphor</a:t>
            </a:r>
          </a:p>
          <a:p>
            <a:r>
              <a:rPr lang="en-GB" dirty="0"/>
              <a:t>Stories </a:t>
            </a:r>
            <a:r>
              <a:rPr lang="en-GB" dirty="0" err="1"/>
              <a:t>dramatise</a:t>
            </a:r>
            <a:r>
              <a:rPr lang="en-GB" dirty="0"/>
              <a:t> change </a:t>
            </a:r>
            <a:r>
              <a:rPr lang="en-GB"/>
              <a:t>and </a:t>
            </a:r>
            <a:r>
              <a:rPr lang="en-GB" smtClean="0"/>
              <a:t>transformation</a:t>
            </a:r>
            <a:endParaRPr lang="en-GB" dirty="0"/>
          </a:p>
        </p:txBody>
      </p:sp>
    </p:spTree>
    <p:extLst>
      <p:ext uri="{BB962C8B-B14F-4D97-AF65-F5344CB8AC3E}">
        <p14:creationId xmlns:p14="http://schemas.microsoft.com/office/powerpoint/2010/main" val="227325142"/>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The monomyth</a:t>
            </a:r>
            <a:endParaRPr lang="en-US" dirty="0"/>
          </a:p>
        </p:txBody>
      </p:sp>
      <p:sp>
        <p:nvSpPr>
          <p:cNvPr id="3" name="Content Placeholder 2"/>
          <p:cNvSpPr>
            <a:spLocks noGrp="1"/>
          </p:cNvSpPr>
          <p:nvPr>
            <p:ph idx="1"/>
          </p:nvPr>
        </p:nvSpPr>
        <p:spPr/>
        <p:txBody>
          <a:bodyPr/>
          <a:lstStyle/>
          <a:p>
            <a:r>
              <a:rPr lang="en-GB" dirty="0"/>
              <a:t>Ordinary world</a:t>
            </a:r>
          </a:p>
          <a:p>
            <a:r>
              <a:rPr lang="en-GB" dirty="0"/>
              <a:t>Extraordinary world</a:t>
            </a:r>
          </a:p>
          <a:p>
            <a:r>
              <a:rPr lang="en-GB" dirty="0"/>
              <a:t>Face challenges</a:t>
            </a:r>
          </a:p>
          <a:p>
            <a:r>
              <a:rPr lang="en-GB" dirty="0"/>
              <a:t>Receive a gift</a:t>
            </a:r>
          </a:p>
          <a:p>
            <a:r>
              <a:rPr lang="en-GB" dirty="0"/>
              <a:t>Return to ordinary world, transformed</a:t>
            </a:r>
          </a:p>
          <a:p>
            <a:endParaRPr lang="en-US" dirty="0"/>
          </a:p>
        </p:txBody>
      </p:sp>
    </p:spTree>
    <p:extLst>
      <p:ext uri="{BB962C8B-B14F-4D97-AF65-F5344CB8AC3E}">
        <p14:creationId xmlns:p14="http://schemas.microsoft.com/office/powerpoint/2010/main" val="2402874746"/>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Lights Out (2013)</a:t>
            </a:r>
            <a:endParaRPr lang="en-US" dirty="0"/>
          </a:p>
        </p:txBody>
      </p:sp>
      <p:pic>
        <p:nvPicPr>
          <p:cNvPr id="4" name="Content Placeholder 3" descr="lights-out-a-short-horror-film.png"/>
          <p:cNvPicPr>
            <a:picLocks noGrp="1" noChangeAspect="1"/>
          </p:cNvPicPr>
          <p:nvPr>
            <p:ph idx="1"/>
          </p:nvPr>
        </p:nvPicPr>
        <p:blipFill>
          <a:blip r:embed="rId3">
            <a:extLst>
              <a:ext uri="{28A0092B-C50C-407E-A947-70E740481C1C}">
                <a14:useLocalDpi xmlns:a14="http://schemas.microsoft.com/office/drawing/2010/main" val="0"/>
              </a:ext>
            </a:extLst>
          </a:blip>
          <a:srcRect l="-17213" r="-17213"/>
          <a:stretch>
            <a:fillRect/>
          </a:stretch>
        </p:blipFill>
        <p:spPr/>
      </p:pic>
    </p:spTree>
    <p:extLst>
      <p:ext uri="{BB962C8B-B14F-4D97-AF65-F5344CB8AC3E}">
        <p14:creationId xmlns:p14="http://schemas.microsoft.com/office/powerpoint/2010/main" val="7606144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Conflict</a:t>
            </a:r>
            <a:endParaRPr lang="en-US" dirty="0"/>
          </a:p>
        </p:txBody>
      </p:sp>
      <p:sp>
        <p:nvSpPr>
          <p:cNvPr id="3" name="Content Placeholder 2"/>
          <p:cNvSpPr>
            <a:spLocks noGrp="1"/>
          </p:cNvSpPr>
          <p:nvPr>
            <p:ph idx="1"/>
          </p:nvPr>
        </p:nvSpPr>
        <p:spPr/>
        <p:txBody>
          <a:bodyPr/>
          <a:lstStyle/>
          <a:p>
            <a:r>
              <a:rPr lang="en-GB" dirty="0"/>
              <a:t>Protagonist struggles</a:t>
            </a:r>
          </a:p>
          <a:p>
            <a:r>
              <a:rPr lang="en-GB" dirty="0"/>
              <a:t>Has goal(s) to achieve</a:t>
            </a:r>
          </a:p>
          <a:p>
            <a:r>
              <a:rPr lang="en-GB" dirty="0"/>
              <a:t>Opposed by forces of antagonism</a:t>
            </a:r>
          </a:p>
          <a:p>
            <a:r>
              <a:rPr lang="en-GB" dirty="0"/>
              <a:t>Without struggle, achievement lacks merit</a:t>
            </a:r>
          </a:p>
          <a:p>
            <a:endParaRPr lang="en-US" dirty="0"/>
          </a:p>
        </p:txBody>
      </p:sp>
    </p:spTree>
    <p:extLst>
      <p:ext uri="{BB962C8B-B14F-4D97-AF65-F5344CB8AC3E}">
        <p14:creationId xmlns:p14="http://schemas.microsoft.com/office/powerpoint/2010/main" val="7550253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Obstacles</a:t>
            </a:r>
            <a:endParaRPr lang="en-US" dirty="0"/>
          </a:p>
        </p:txBody>
      </p:sp>
      <p:sp>
        <p:nvSpPr>
          <p:cNvPr id="3" name="Content Placeholder 2"/>
          <p:cNvSpPr>
            <a:spLocks noGrp="1"/>
          </p:cNvSpPr>
          <p:nvPr>
            <p:ph idx="1"/>
          </p:nvPr>
        </p:nvSpPr>
        <p:spPr/>
        <p:txBody>
          <a:bodyPr/>
          <a:lstStyle/>
          <a:p>
            <a:r>
              <a:rPr lang="en-GB" dirty="0"/>
              <a:t>Characters struggle against obstacles</a:t>
            </a:r>
          </a:p>
          <a:p>
            <a:r>
              <a:rPr lang="en-GB" dirty="0"/>
              <a:t>Obstacles can be external or internal</a:t>
            </a:r>
          </a:p>
          <a:p>
            <a:r>
              <a:rPr lang="en-GB" dirty="0"/>
              <a:t>Obstacles increase in magnitude</a:t>
            </a:r>
          </a:p>
        </p:txBody>
      </p:sp>
    </p:spTree>
    <p:extLst>
      <p:ext uri="{BB962C8B-B14F-4D97-AF65-F5344CB8AC3E}">
        <p14:creationId xmlns:p14="http://schemas.microsoft.com/office/powerpoint/2010/main" val="33034731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Consent (2004)</a:t>
            </a:r>
            <a:endParaRPr lang="en-US" dirty="0"/>
          </a:p>
        </p:txBody>
      </p:sp>
      <p:pic>
        <p:nvPicPr>
          <p:cNvPr id="4" name="Content Placeholder 3" descr="Consent.png"/>
          <p:cNvPicPr>
            <a:picLocks noGrp="1" noChangeAspect="1"/>
          </p:cNvPicPr>
          <p:nvPr>
            <p:ph idx="1"/>
          </p:nvPr>
        </p:nvPicPr>
        <p:blipFill>
          <a:blip r:embed="rId3">
            <a:extLst>
              <a:ext uri="{28A0092B-C50C-407E-A947-70E740481C1C}">
                <a14:useLocalDpi xmlns:a14="http://schemas.microsoft.com/office/drawing/2010/main" val="0"/>
              </a:ext>
            </a:extLst>
          </a:blip>
          <a:srcRect l="-15115" r="-15115"/>
          <a:stretch>
            <a:fillRect/>
          </a:stretch>
        </p:blipFill>
        <p:spPr/>
      </p:pic>
    </p:spTree>
    <p:extLst>
      <p:ext uri="{BB962C8B-B14F-4D97-AF65-F5344CB8AC3E}">
        <p14:creationId xmlns:p14="http://schemas.microsoft.com/office/powerpoint/2010/main" val="11335309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Meaning in conflict</a:t>
            </a:r>
            <a:endParaRPr lang="en-US" dirty="0"/>
          </a:p>
        </p:txBody>
      </p:sp>
      <p:sp>
        <p:nvSpPr>
          <p:cNvPr id="3" name="Content Placeholder 2"/>
          <p:cNvSpPr>
            <a:spLocks noGrp="1"/>
          </p:cNvSpPr>
          <p:nvPr>
            <p:ph idx="1"/>
          </p:nvPr>
        </p:nvSpPr>
        <p:spPr/>
        <p:txBody>
          <a:bodyPr/>
          <a:lstStyle/>
          <a:p>
            <a:r>
              <a:rPr lang="en-US" dirty="0" smtClean="0"/>
              <a:t>Conflict is symbolic/metaphorical to the audience</a:t>
            </a:r>
          </a:p>
          <a:p>
            <a:r>
              <a:rPr lang="en-US" dirty="0" smtClean="0"/>
              <a:t>Conflict is about something</a:t>
            </a:r>
          </a:p>
          <a:p>
            <a:r>
              <a:rPr lang="en-US" dirty="0" smtClean="0"/>
              <a:t>Conflict can represent a moral argument</a:t>
            </a:r>
            <a:endParaRPr lang="en-US" dirty="0"/>
          </a:p>
        </p:txBody>
      </p:sp>
    </p:spTree>
    <p:extLst>
      <p:ext uri="{BB962C8B-B14F-4D97-AF65-F5344CB8AC3E}">
        <p14:creationId xmlns:p14="http://schemas.microsoft.com/office/powerpoint/2010/main" val="23976676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Character </a:t>
            </a:r>
            <a:r>
              <a:rPr lang="en-GB" dirty="0" smtClean="0"/>
              <a:t>- </a:t>
            </a:r>
            <a:r>
              <a:rPr lang="en-GB" dirty="0"/>
              <a:t>Robert McKee </a:t>
            </a:r>
            <a:endParaRPr lang="en-US" dirty="0"/>
          </a:p>
        </p:txBody>
      </p:sp>
      <p:sp>
        <p:nvSpPr>
          <p:cNvPr id="3" name="Content Placeholder 2"/>
          <p:cNvSpPr>
            <a:spLocks noGrp="1"/>
          </p:cNvSpPr>
          <p:nvPr>
            <p:ph idx="1"/>
          </p:nvPr>
        </p:nvSpPr>
        <p:spPr/>
        <p:txBody>
          <a:bodyPr/>
          <a:lstStyle/>
          <a:p>
            <a:r>
              <a:rPr lang="en-GB" dirty="0"/>
              <a:t>Characterization – surface details</a:t>
            </a:r>
          </a:p>
          <a:p>
            <a:r>
              <a:rPr lang="en-GB" dirty="0"/>
              <a:t>Character – what they do</a:t>
            </a:r>
          </a:p>
          <a:p>
            <a:endParaRPr lang="en-US" dirty="0"/>
          </a:p>
        </p:txBody>
      </p:sp>
    </p:spTree>
    <p:extLst>
      <p:ext uri="{BB962C8B-B14F-4D97-AF65-F5344CB8AC3E}">
        <p14:creationId xmlns:p14="http://schemas.microsoft.com/office/powerpoint/2010/main" val="9131074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Character </a:t>
            </a:r>
            <a:endParaRPr lang="en-US" dirty="0"/>
          </a:p>
        </p:txBody>
      </p:sp>
      <p:sp>
        <p:nvSpPr>
          <p:cNvPr id="3" name="Content Placeholder 2"/>
          <p:cNvSpPr>
            <a:spLocks noGrp="1"/>
          </p:cNvSpPr>
          <p:nvPr>
            <p:ph idx="1"/>
          </p:nvPr>
        </p:nvSpPr>
        <p:spPr/>
        <p:txBody>
          <a:bodyPr/>
          <a:lstStyle/>
          <a:p>
            <a:r>
              <a:rPr lang="en-GB" dirty="0"/>
              <a:t>Goal – symbolic </a:t>
            </a:r>
            <a:r>
              <a:rPr lang="en-GB" dirty="0" smtClean="0"/>
              <a:t>struggle</a:t>
            </a:r>
          </a:p>
          <a:p>
            <a:r>
              <a:rPr lang="en-GB" dirty="0" smtClean="0"/>
              <a:t>Goal can represent an outlook on the world</a:t>
            </a:r>
          </a:p>
          <a:p>
            <a:r>
              <a:rPr lang="en-GB" dirty="0" smtClean="0"/>
              <a:t>Divergent </a:t>
            </a:r>
            <a:r>
              <a:rPr lang="en-GB" dirty="0"/>
              <a:t>wants and </a:t>
            </a:r>
            <a:r>
              <a:rPr lang="en-GB" dirty="0" smtClean="0"/>
              <a:t>needs (perceived goal versus actual goal)</a:t>
            </a:r>
            <a:endParaRPr lang="en-GB" dirty="0"/>
          </a:p>
          <a:p>
            <a:r>
              <a:rPr lang="en-GB" dirty="0"/>
              <a:t>Conflicting conscious &amp; unconscious desires</a:t>
            </a:r>
          </a:p>
          <a:p>
            <a:endParaRPr lang="en-US" dirty="0"/>
          </a:p>
        </p:txBody>
      </p:sp>
    </p:spTree>
    <p:extLst>
      <p:ext uri="{BB962C8B-B14F-4D97-AF65-F5344CB8AC3E}">
        <p14:creationId xmlns:p14="http://schemas.microsoft.com/office/powerpoint/2010/main" val="38999340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The Bigger Picture (2014)</a:t>
            </a:r>
            <a:endParaRPr lang="en-US" dirty="0"/>
          </a:p>
        </p:txBody>
      </p:sp>
      <p:pic>
        <p:nvPicPr>
          <p:cNvPr id="4" name="Content Placeholder 3" descr="The bigger picture.jpg"/>
          <p:cNvPicPr>
            <a:picLocks noGrp="1" noChangeAspect="1"/>
          </p:cNvPicPr>
          <p:nvPr>
            <p:ph idx="1"/>
          </p:nvPr>
        </p:nvPicPr>
        <p:blipFill>
          <a:blip r:embed="rId3">
            <a:extLst>
              <a:ext uri="{28A0092B-C50C-407E-A947-70E740481C1C}">
                <a14:useLocalDpi xmlns:a14="http://schemas.microsoft.com/office/drawing/2010/main" val="0"/>
              </a:ext>
            </a:extLst>
          </a:blip>
          <a:srcRect l="-17968" r="-17968"/>
          <a:stretch>
            <a:fillRect/>
          </a:stretch>
        </p:blipFill>
        <p:spPr/>
      </p:pic>
    </p:spTree>
    <p:extLst>
      <p:ext uri="{BB962C8B-B14F-4D97-AF65-F5344CB8AC3E}">
        <p14:creationId xmlns:p14="http://schemas.microsoft.com/office/powerpoint/2010/main" val="34694088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Visual writing</a:t>
            </a:r>
            <a:endParaRPr lang="en-US" dirty="0"/>
          </a:p>
        </p:txBody>
      </p:sp>
      <p:sp>
        <p:nvSpPr>
          <p:cNvPr id="3" name="Content Placeholder 2"/>
          <p:cNvSpPr>
            <a:spLocks noGrp="1"/>
          </p:cNvSpPr>
          <p:nvPr>
            <p:ph idx="1"/>
          </p:nvPr>
        </p:nvSpPr>
        <p:spPr/>
        <p:txBody>
          <a:bodyPr/>
          <a:lstStyle/>
          <a:p>
            <a:r>
              <a:rPr lang="en-GB" dirty="0"/>
              <a:t>Never write what a character thinks or feels</a:t>
            </a:r>
          </a:p>
          <a:p>
            <a:r>
              <a:rPr lang="en-GB" dirty="0"/>
              <a:t>Find visual metaphors for characters' emotions</a:t>
            </a:r>
          </a:p>
          <a:p>
            <a:r>
              <a:rPr lang="en-GB" dirty="0"/>
              <a:t>Never write shots or camera direction</a:t>
            </a:r>
          </a:p>
          <a:p>
            <a:r>
              <a:rPr lang="en-GB" dirty="0"/>
              <a:t>Imply shots by writing style and layout</a:t>
            </a:r>
          </a:p>
          <a:p>
            <a:r>
              <a:rPr lang="en-GB" dirty="0"/>
              <a:t>Use the </a:t>
            </a:r>
            <a:r>
              <a:rPr lang="en-GB" dirty="0" err="1"/>
              <a:t>Kuleshov</a:t>
            </a:r>
            <a:r>
              <a:rPr lang="en-GB" dirty="0"/>
              <a:t> effect – collisions of consecutive images</a:t>
            </a:r>
          </a:p>
          <a:p>
            <a:endParaRPr lang="en-US" dirty="0"/>
          </a:p>
        </p:txBody>
      </p:sp>
    </p:spTree>
    <p:extLst>
      <p:ext uri="{BB962C8B-B14F-4D97-AF65-F5344CB8AC3E}">
        <p14:creationId xmlns:p14="http://schemas.microsoft.com/office/powerpoint/2010/main" val="5924696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8 (2012)</a:t>
            </a:r>
            <a:endParaRPr lang="en-US" dirty="0"/>
          </a:p>
        </p:txBody>
      </p:sp>
      <p:pic>
        <p:nvPicPr>
          <p:cNvPr id="4" name="Content Placeholder 3" descr="8_mainpic.jpg"/>
          <p:cNvPicPr>
            <a:picLocks noGrp="1" noChangeAspect="1"/>
          </p:cNvPicPr>
          <p:nvPr>
            <p:ph idx="1"/>
          </p:nvPr>
        </p:nvPicPr>
        <p:blipFill>
          <a:blip r:embed="rId3">
            <a:extLst>
              <a:ext uri="{28A0092B-C50C-407E-A947-70E740481C1C}">
                <a14:useLocalDpi xmlns:a14="http://schemas.microsoft.com/office/drawing/2010/main" val="0"/>
              </a:ext>
            </a:extLst>
          </a:blip>
          <a:srcRect l="-17968" r="-17968"/>
          <a:stretch>
            <a:fillRect/>
          </a:stretch>
        </p:blipFill>
        <p:spPr/>
      </p:pic>
    </p:spTree>
    <p:extLst>
      <p:ext uri="{BB962C8B-B14F-4D97-AF65-F5344CB8AC3E}">
        <p14:creationId xmlns:p14="http://schemas.microsoft.com/office/powerpoint/2010/main" val="35165476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Dialogue strategies</a:t>
            </a:r>
            <a:endParaRPr lang="en-US" dirty="0"/>
          </a:p>
        </p:txBody>
      </p:sp>
      <p:sp>
        <p:nvSpPr>
          <p:cNvPr id="3" name="Content Placeholder 2"/>
          <p:cNvSpPr>
            <a:spLocks noGrp="1"/>
          </p:cNvSpPr>
          <p:nvPr>
            <p:ph idx="1"/>
          </p:nvPr>
        </p:nvSpPr>
        <p:spPr/>
        <p:txBody>
          <a:bodyPr/>
          <a:lstStyle/>
          <a:p>
            <a:r>
              <a:rPr lang="en-US" dirty="0" smtClean="0"/>
              <a:t>How does your dialogue reflect character &amp; characterization?</a:t>
            </a:r>
          </a:p>
          <a:p>
            <a:r>
              <a:rPr lang="en-US" dirty="0" smtClean="0"/>
              <a:t>How does your dialogue reflect conflict?</a:t>
            </a:r>
          </a:p>
          <a:p>
            <a:r>
              <a:rPr lang="en-US" dirty="0" smtClean="0"/>
              <a:t>How does your dialogue employ subtext?</a:t>
            </a:r>
          </a:p>
          <a:p>
            <a:r>
              <a:rPr lang="en-US" smtClean="0"/>
              <a:t>How does your dialogue respond to genre?</a:t>
            </a:r>
            <a:endParaRPr lang="en-US"/>
          </a:p>
        </p:txBody>
      </p:sp>
    </p:spTree>
    <p:extLst>
      <p:ext uri="{BB962C8B-B14F-4D97-AF65-F5344CB8AC3E}">
        <p14:creationId xmlns:p14="http://schemas.microsoft.com/office/powerpoint/2010/main" val="13593636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Operator (2015)</a:t>
            </a:r>
            <a:endParaRPr lang="en-US" dirty="0"/>
          </a:p>
        </p:txBody>
      </p:sp>
      <p:pic>
        <p:nvPicPr>
          <p:cNvPr id="4" name="Content Placeholder 3" descr="operator.jpg"/>
          <p:cNvPicPr>
            <a:picLocks noGrp="1" noChangeAspect="1"/>
          </p:cNvPicPr>
          <p:nvPr>
            <p:ph idx="1"/>
          </p:nvPr>
        </p:nvPicPr>
        <p:blipFill>
          <a:blip r:embed="rId3">
            <a:extLst>
              <a:ext uri="{28A0092B-C50C-407E-A947-70E740481C1C}">
                <a14:useLocalDpi xmlns:a14="http://schemas.microsoft.com/office/drawing/2010/main" val="0"/>
              </a:ext>
            </a:extLst>
          </a:blip>
          <a:srcRect l="-17968" r="-17968"/>
          <a:stretch>
            <a:fillRect/>
          </a:stretch>
        </p:blipFill>
        <p:spPr/>
      </p:pic>
    </p:spTree>
    <p:extLst>
      <p:ext uri="{BB962C8B-B14F-4D97-AF65-F5344CB8AC3E}">
        <p14:creationId xmlns:p14="http://schemas.microsoft.com/office/powerpoint/2010/main" val="124486345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F46216B-77A9-411A-B9D3-5023FCB7020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4669</TotalTime>
  <Words>753</Words>
  <Application>Microsoft Macintosh PowerPoint</Application>
  <PresentationFormat>Custom</PresentationFormat>
  <Paragraphs>78</Paragraphs>
  <Slides>16</Slides>
  <Notes>11</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Scriptwriting</vt:lpstr>
      <vt:lpstr>Scriptwriting Module Recap</vt:lpstr>
      <vt:lpstr>Stories as metaphor &amp; ritual</vt:lpstr>
      <vt:lpstr>The monomyth</vt:lpstr>
      <vt:lpstr>Lights Out (2013)</vt:lpstr>
      <vt:lpstr>Conflict</vt:lpstr>
      <vt:lpstr>Obstacles</vt:lpstr>
      <vt:lpstr>Consent (2004)</vt:lpstr>
      <vt:lpstr>Meaning in conflict</vt:lpstr>
      <vt:lpstr>Character - Robert McKee </vt:lpstr>
      <vt:lpstr>Character </vt:lpstr>
      <vt:lpstr>The Bigger Picture (2014)</vt:lpstr>
      <vt:lpstr>Visual writing</vt:lpstr>
      <vt:lpstr>8 (2012)</vt:lpstr>
      <vt:lpstr>Dialogue strategies</vt:lpstr>
      <vt:lpstr>Operator (2015)</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Scriptwriting</dc:title>
  <dc:creator>Christopher Buxton</dc:creator>
  <cp:lastModifiedBy>Craig Evans</cp:lastModifiedBy>
  <cp:revision>61</cp:revision>
  <dcterms:created xsi:type="dcterms:W3CDTF">2019-01-31T15:20:12Z</dcterms:created>
  <dcterms:modified xsi:type="dcterms:W3CDTF">2019-02-19T12:56:52Z</dcterms:modified>
</cp:coreProperties>
</file>