
<file path=[Content_Types].xml><?xml version="1.0" encoding="utf-8"?>
<Types xmlns="http://schemas.openxmlformats.org/package/2006/content-types">
  <Default Extension="gif" ContentType="image/gif"/>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notesMasterIdLst>
    <p:notesMasterId r:id="rId13"/>
  </p:notesMasterIdLst>
  <p:sldIdLst>
    <p:sldId id="256" r:id="rId2"/>
    <p:sldId id="257" r:id="rId3"/>
    <p:sldId id="258" r:id="rId4"/>
    <p:sldId id="267" r:id="rId5"/>
    <p:sldId id="261" r:id="rId6"/>
    <p:sldId id="262" r:id="rId7"/>
    <p:sldId id="263" r:id="rId8"/>
    <p:sldId id="264" r:id="rId9"/>
    <p:sldId id="265" r:id="rId10"/>
    <p:sldId id="260" r:id="rId11"/>
    <p:sldId id="266" r:id="rId1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7998F27-9FCD-4ED3-A20D-C84CC3865BDE}" v="1501" dt="2022-07-09T17:41:18.224"/>
    <p1510:client id="{7BFF4777-4DE1-EB34-3FA5-2C3691807B20}" v="834" dt="2022-07-13T15:56:51.014"/>
    <p1510:client id="{D01D2779-C44D-B062-8B99-E04FB3E780DC}" v="415" dt="2022-07-13T13:21:05.17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7.xml" Id="rId8" /><Relationship Type="http://schemas.openxmlformats.org/officeDocument/2006/relationships/notesMaster" Target="notesMasters/notesMaster1.xml" Id="rId13" /><Relationship Type="http://schemas.openxmlformats.org/officeDocument/2006/relationships/slide" Target="slides/slide2.xml" Id="rId3" /><Relationship Type="http://schemas.openxmlformats.org/officeDocument/2006/relationships/slide" Target="slides/slide6.xml" Id="rId7" /><Relationship Type="http://schemas.openxmlformats.org/officeDocument/2006/relationships/slide" Target="slides/slide11.xml" Id="rId12" /><Relationship Type="http://schemas.openxmlformats.org/officeDocument/2006/relationships/tableStyles" Target="tableStyles.xml" Id="rId17" /><Relationship Type="http://schemas.openxmlformats.org/officeDocument/2006/relationships/slide" Target="slides/slide1.xml" Id="rId2" /><Relationship Type="http://schemas.openxmlformats.org/officeDocument/2006/relationships/theme" Target="theme/theme1.xml" Id="rId16" /><Relationship Type="http://schemas.openxmlformats.org/officeDocument/2006/relationships/slideMaster" Target="slideMasters/slideMaster1.xml" Id="rId1" /><Relationship Type="http://schemas.openxmlformats.org/officeDocument/2006/relationships/slide" Target="slides/slide5.xml" Id="rId6" /><Relationship Type="http://schemas.openxmlformats.org/officeDocument/2006/relationships/slide" Target="slides/slide10.xml" Id="rId11" /><Relationship Type="http://schemas.openxmlformats.org/officeDocument/2006/relationships/slide" Target="slides/slide4.xml" Id="rId5" /><Relationship Type="http://schemas.openxmlformats.org/officeDocument/2006/relationships/viewProps" Target="viewProps.xml" Id="rId15" /><Relationship Type="http://schemas.openxmlformats.org/officeDocument/2006/relationships/slide" Target="slides/slide9.xml" Id="rId10" /><Relationship Type="http://schemas.microsoft.com/office/2015/10/relationships/revisionInfo" Target="revisionInfo.xml" Id="rId19" /><Relationship Type="http://schemas.openxmlformats.org/officeDocument/2006/relationships/slide" Target="slides/slide3.xml" Id="rId4" /><Relationship Type="http://schemas.openxmlformats.org/officeDocument/2006/relationships/slide" Target="slides/slide8.xml" Id="rId9" /><Relationship Type="http://schemas.openxmlformats.org/officeDocument/2006/relationships/presProps" Target="presProps.xml" Id="rId14"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53BB984-7A6C-4E65-9D13-99D7D699E598}" type="datetimeFigureOut">
              <a:t>7/13/2022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273D23F-F27B-4E52-BE4D-3F4EBB2DEA45}" type="slidenum">
              <a:t>‹#›</a:t>
            </a:fld>
            <a:endParaRPr lang="en-GB"/>
          </a:p>
        </p:txBody>
      </p:sp>
    </p:spTree>
    <p:extLst>
      <p:ext uri="{BB962C8B-B14F-4D97-AF65-F5344CB8AC3E}">
        <p14:creationId xmlns:p14="http://schemas.microsoft.com/office/powerpoint/2010/main" val="3114590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7/13/2022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9778682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7/13/2022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1472582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7/13/2022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2201012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7/13/2022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7603133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7/13/2022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9727138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7/13/2022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8245439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7/13/2022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3529105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7/13/2022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8657382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7/13/2022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445018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7/13/2022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073428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7/13/2022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5821894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7/13/2022</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101851897"/>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socialsci.libretexts.org/Courses/Diablo_Valley_College/Public_Speaking/09:_Introductions_Matter-_How_to_Begin_a_Speech_Effectively/9.01:_The_Importance_of_an_Introduction" TargetMode="External"/><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jguegant.github.io/blogs/tech/performing-try-emplace.html" TargetMode="External"/><Relationship Id="rId2" Type="http://schemas.openxmlformats.org/officeDocument/2006/relationships/image" Target="../media/image3.jpe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innovacionconstruccion.blogs.upv.es/tag/falacia/" TargetMode="External"/><Relationship Id="rId2" Type="http://schemas.openxmlformats.org/officeDocument/2006/relationships/image" Target="../media/image4.gif"/><Relationship Id="rId1" Type="http://schemas.openxmlformats.org/officeDocument/2006/relationships/slideLayout" Target="../slideLayouts/slideLayout2.xml"/><Relationship Id="rId4" Type="http://schemas.openxmlformats.org/officeDocument/2006/relationships/hyperlink" Target="https://creativecommons.org/licenses/by-nc-nd/3.0/" TargetMode="Externa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peoplematters.in/article/hr-insights/what-does-freedom-in-business-mean-to-you-4775" TargetMode="External"/><Relationship Id="rId2" Type="http://schemas.openxmlformats.org/officeDocument/2006/relationships/image" Target="../media/image6.jpe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english.stackexchange.com/questions/235402/whats-the-word-for-the-facial-expression-over-an-unexpected-disappointment" TargetMode="External"/><Relationship Id="rId7" Type="http://schemas.openxmlformats.org/officeDocument/2006/relationships/hyperlink" Target="https://creativecommons.org/licenses/by-sa/3.0/" TargetMode="External"/><Relationship Id="rId2" Type="http://schemas.openxmlformats.org/officeDocument/2006/relationships/image" Target="../media/image7.jpeg"/><Relationship Id="rId1" Type="http://schemas.openxmlformats.org/officeDocument/2006/relationships/slideLayout" Target="../slideLayouts/slideLayout2.xml"/><Relationship Id="rId6" Type="http://schemas.openxmlformats.org/officeDocument/2006/relationships/hyperlink" Target="https://creativecommons.org/licenses/by-nc/3.0/" TargetMode="External"/><Relationship Id="rId5" Type="http://schemas.openxmlformats.org/officeDocument/2006/relationships/hyperlink" Target="https://www.freepngimg.com/png/65057-emoticon-signal-smiley-thumb-emoji-free-frame" TargetMode="External"/><Relationship Id="rId4" Type="http://schemas.openxmlformats.org/officeDocument/2006/relationships/image" Target="../media/image8.png"/></Relationships>
</file>

<file path=ppt/slides/_rels/slide10.xml.rels><?xml version="1.0" encoding="UTF-8" standalone="yes"?>
<Relationships xmlns="http://schemas.openxmlformats.org/package/2006/relationships"><Relationship Id="rId3" Type="http://schemas.openxmlformats.org/officeDocument/2006/relationships/hyperlink" Target="https://freepngimg.com/png/88446-figure-question-mark-animation-stick-hand-red" TargetMode="External"/><Relationship Id="rId2" Type="http://schemas.openxmlformats.org/officeDocument/2006/relationships/image" Target="../media/image9.png"/><Relationship Id="rId1" Type="http://schemas.openxmlformats.org/officeDocument/2006/relationships/slideLayout" Target="../slideLayouts/slideLayout2.xml"/><Relationship Id="rId4" Type="http://schemas.openxmlformats.org/officeDocument/2006/relationships/hyperlink" Target="https://creativecommons.org/licenses/by-nc/3.0/"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static1.squarespace.com/static/60bddec1a93337235ecfdbcf/t/6205165bca24ea4adc4943df/1644500572175/McGregor_Thinker.pdf" TargetMode="External"/><Relationship Id="rId2" Type="http://schemas.openxmlformats.org/officeDocument/2006/relationships/hyperlink" Target="https://pdfs.semanticscholar.org/c77d/d8329450cc1e5594d2717d3d27a34ae76676.pdf" TargetMode="External"/><Relationship Id="rId1" Type="http://schemas.openxmlformats.org/officeDocument/2006/relationships/slideLayout" Target="../slideLayouts/slideLayout2.xml"/><Relationship Id="rId4" Type="http://schemas.openxmlformats.org/officeDocument/2006/relationships/hyperlink" Target="https://www.leadershipahoy.com/transformational-leadership-vs-transactional-leadership/"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94714483-7072-431F-9DBE-87F44E4D44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495892E1-F4A5-4991-AC52-4F417B14A2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0" name="Group 19">
            <a:extLst>
              <a:ext uri="{FF2B5EF4-FFF2-40B4-BE49-F238E27FC236}">
                <a16:creationId xmlns:a16="http://schemas.microsoft.com/office/drawing/2014/main" id="{ACF597F8-76AA-44FA-8E6A-06223B66C0D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21" name="Oval 20">
              <a:extLst>
                <a:ext uri="{FF2B5EF4-FFF2-40B4-BE49-F238E27FC236}">
                  <a16:creationId xmlns:a16="http://schemas.microsoft.com/office/drawing/2014/main" id="{A6E12753-0A63-43EE-B28A-C989D033EA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Oval 21">
              <a:extLst>
                <a:ext uri="{FF2B5EF4-FFF2-40B4-BE49-F238E27FC236}">
                  <a16:creationId xmlns:a16="http://schemas.microsoft.com/office/drawing/2014/main" id="{B26FA385-76DA-40E9-9257-AA3E07FF61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Oval 22">
              <a:extLst>
                <a:ext uri="{FF2B5EF4-FFF2-40B4-BE49-F238E27FC236}">
                  <a16:creationId xmlns:a16="http://schemas.microsoft.com/office/drawing/2014/main" id="{262D75CA-F374-4878-8106-3EA5E970D6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Oval 23">
              <a:extLst>
                <a:ext uri="{FF2B5EF4-FFF2-40B4-BE49-F238E27FC236}">
                  <a16:creationId xmlns:a16="http://schemas.microsoft.com/office/drawing/2014/main" id="{938667A5-74E3-4EFD-8C45-F48F47427C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Oval 24">
              <a:extLst>
                <a:ext uri="{FF2B5EF4-FFF2-40B4-BE49-F238E27FC236}">
                  <a16:creationId xmlns:a16="http://schemas.microsoft.com/office/drawing/2014/main" id="{31512EE2-F4CC-4E18-9CDA-B92C111224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Oval 25">
              <a:extLst>
                <a:ext uri="{FF2B5EF4-FFF2-40B4-BE49-F238E27FC236}">
                  <a16:creationId xmlns:a16="http://schemas.microsoft.com/office/drawing/2014/main" id="{B99E503B-9B4D-4EE3-A50F-15AC374F61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8" name="Rectangle 27">
            <a:extLst>
              <a:ext uri="{FF2B5EF4-FFF2-40B4-BE49-F238E27FC236}">
                <a16:creationId xmlns:a16="http://schemas.microsoft.com/office/drawing/2014/main" id="{E2683E3F-F855-4549-84F8-42064EC0F2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0" name="Group 29">
            <a:extLst>
              <a:ext uri="{FF2B5EF4-FFF2-40B4-BE49-F238E27FC236}">
                <a16:creationId xmlns:a16="http://schemas.microsoft.com/office/drawing/2014/main" id="{8FC90B1E-0223-4440-AF22-8F32F6F0C7D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31" name="Straight Connector 30">
              <a:extLst>
                <a:ext uri="{FF2B5EF4-FFF2-40B4-BE49-F238E27FC236}">
                  <a16:creationId xmlns:a16="http://schemas.microsoft.com/office/drawing/2014/main" id="{A2D2E879-0004-4D84-8137-1C09334038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43BE75A2-0D83-4F8E-84CC-D3BCD565B1B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E90F7F49-1039-49EF-A9BD-153DB590B68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9E85F508-9EA4-4B4D-8171-648670650E9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36" name="Rectangle 35">
            <a:extLst>
              <a:ext uri="{FF2B5EF4-FFF2-40B4-BE49-F238E27FC236}">
                <a16:creationId xmlns:a16="http://schemas.microsoft.com/office/drawing/2014/main" id="{832F3179-0CD5-40C8-9939-D8355006F7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8" name="Group 37">
            <a:extLst>
              <a:ext uri="{FF2B5EF4-FFF2-40B4-BE49-F238E27FC236}">
                <a16:creationId xmlns:a16="http://schemas.microsoft.com/office/drawing/2014/main" id="{11CE155D-684B-4F5E-B835-C52765E310E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6" y="5940561"/>
            <a:ext cx="1285875" cy="549007"/>
            <a:chOff x="7029447" y="3514725"/>
            <a:chExt cx="1285875" cy="549007"/>
          </a:xfrm>
        </p:grpSpPr>
        <p:cxnSp>
          <p:nvCxnSpPr>
            <p:cNvPr id="39" name="Straight Connector 38">
              <a:extLst>
                <a:ext uri="{FF2B5EF4-FFF2-40B4-BE49-F238E27FC236}">
                  <a16:creationId xmlns:a16="http://schemas.microsoft.com/office/drawing/2014/main" id="{04F84AF8-E1A7-41D4-A102-8F87CAE37EE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4ED126F1-DB23-4314-B6C7-FE89E3C581A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8ACB2B6F-8883-4A00-88DD-98CDDD46B8A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3B9A2180-808A-4423-BB2B-6464B290007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pic>
        <p:nvPicPr>
          <p:cNvPr id="5" name="Picture 4">
            <a:extLst>
              <a:ext uri="{FF2B5EF4-FFF2-40B4-BE49-F238E27FC236}">
                <a16:creationId xmlns:a16="http://schemas.microsoft.com/office/drawing/2014/main" id="{CBCDE3AC-6FD4-4C24-05B3-0865FFD6A40C}"/>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duotone>
              <a:prstClr val="black"/>
              <a:schemeClr val="bg1">
                <a:tint val="45000"/>
                <a:satMod val="400000"/>
              </a:schemeClr>
            </a:duotone>
            <a:alphaModFix amt="25000"/>
          </a:blip>
          <a:srcRect r="6250" b="6250"/>
          <a:stretch/>
        </p:blipFill>
        <p:spPr>
          <a:xfrm>
            <a:off x="782667" y="29548"/>
            <a:ext cx="10691283" cy="6013845"/>
          </a:xfrm>
          <a:prstGeom prst="rect">
            <a:avLst/>
          </a:prstGeom>
        </p:spPr>
      </p:pic>
      <p:sp>
        <p:nvSpPr>
          <p:cNvPr id="2" name="Title 1"/>
          <p:cNvSpPr>
            <a:spLocks noGrp="1"/>
          </p:cNvSpPr>
          <p:nvPr>
            <p:ph type="ctrTitle"/>
          </p:nvPr>
        </p:nvSpPr>
        <p:spPr>
          <a:xfrm>
            <a:off x="2618173" y="630936"/>
            <a:ext cx="7315200" cy="2702018"/>
          </a:xfrm>
          <a:noFill/>
        </p:spPr>
        <p:txBody>
          <a:bodyPr anchor="b">
            <a:normAutofit/>
          </a:bodyPr>
          <a:lstStyle/>
          <a:p>
            <a:r>
              <a:rPr lang="en-GB" sz="4400" dirty="0">
                <a:solidFill>
                  <a:schemeClr val="bg1"/>
                </a:solidFill>
                <a:ea typeface="+mj-lt"/>
                <a:cs typeface="+mj-lt"/>
              </a:rPr>
              <a:t>Module: Emergent Leadership Skills in the Workplace</a:t>
            </a:r>
            <a:br>
              <a:rPr lang="en-GB" sz="4400" dirty="0">
                <a:ea typeface="+mj-lt"/>
                <a:cs typeface="+mj-lt"/>
              </a:rPr>
            </a:br>
            <a:r>
              <a:rPr lang="en-GB" sz="4400" dirty="0">
                <a:solidFill>
                  <a:schemeClr val="bg1"/>
                </a:solidFill>
                <a:cs typeface="Calibri Light"/>
              </a:rPr>
              <a:t>Portfolio 6101</a:t>
            </a:r>
          </a:p>
        </p:txBody>
      </p:sp>
      <p:sp>
        <p:nvSpPr>
          <p:cNvPr id="3" name="Subtitle 2"/>
          <p:cNvSpPr>
            <a:spLocks noGrp="1"/>
          </p:cNvSpPr>
          <p:nvPr>
            <p:ph type="subTitle" idx="1"/>
          </p:nvPr>
        </p:nvSpPr>
        <p:spPr>
          <a:xfrm>
            <a:off x="2618174" y="3427487"/>
            <a:ext cx="7315200" cy="2615906"/>
          </a:xfrm>
          <a:noFill/>
        </p:spPr>
        <p:txBody>
          <a:bodyPr vert="horz" lIns="91440" tIns="45720" rIns="91440" bIns="45720" rtlCol="0" anchor="t">
            <a:normAutofit/>
          </a:bodyPr>
          <a:lstStyle/>
          <a:p>
            <a:r>
              <a:rPr lang="en-GB">
                <a:solidFill>
                  <a:schemeClr val="bg1"/>
                </a:solidFill>
                <a:cs typeface="Calibri"/>
              </a:rPr>
              <a:t>Gina oprean1918859</a:t>
            </a:r>
          </a:p>
          <a:p>
            <a:r>
              <a:rPr lang="en-GB">
                <a:solidFill>
                  <a:schemeClr val="bg1"/>
                </a:solidFill>
                <a:cs typeface="Calibri"/>
              </a:rPr>
              <a:t>Lecturer:</a:t>
            </a:r>
            <a:r>
              <a:rPr lang="en-GB">
                <a:solidFill>
                  <a:schemeClr val="bg1"/>
                </a:solidFill>
                <a:ea typeface="+mn-lt"/>
                <a:cs typeface="+mn-lt"/>
              </a:rPr>
              <a:t>Sujeewa Herath</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Title 1">
            <a:extLst>
              <a:ext uri="{FF2B5EF4-FFF2-40B4-BE49-F238E27FC236}">
                <a16:creationId xmlns:a16="http://schemas.microsoft.com/office/drawing/2014/main" id="{9CB81E77-50C3-63F2-35C7-620F4571378C}"/>
              </a:ext>
            </a:extLst>
          </p:cNvPr>
          <p:cNvSpPr>
            <a:spLocks noGrp="1"/>
          </p:cNvSpPr>
          <p:nvPr>
            <p:ph type="title"/>
          </p:nvPr>
        </p:nvSpPr>
        <p:spPr>
          <a:xfrm>
            <a:off x="2563483" y="1058113"/>
            <a:ext cx="4508946" cy="1325563"/>
          </a:xfrm>
        </p:spPr>
        <p:txBody>
          <a:bodyPr anchor="b">
            <a:normAutofit fontScale="90000"/>
          </a:bodyPr>
          <a:lstStyle/>
          <a:p>
            <a:pPr algn="r"/>
            <a:r>
              <a:rPr lang="en-GB">
                <a:solidFill>
                  <a:schemeClr val="bg1"/>
                </a:solidFill>
                <a:cs typeface="Calibri Light"/>
              </a:rPr>
              <a:t>Table of content</a:t>
            </a:r>
            <a:br>
              <a:rPr lang="en-GB" dirty="0">
                <a:solidFill>
                  <a:schemeClr val="bg1"/>
                </a:solidFill>
                <a:cs typeface="Calibri Light"/>
              </a:rPr>
            </a:br>
            <a:br>
              <a:rPr lang="en-GB" dirty="0">
                <a:cs typeface="Calibri Light"/>
              </a:rPr>
            </a:br>
            <a:endParaRPr lang="en-GB">
              <a:solidFill>
                <a:schemeClr val="bg1"/>
              </a:solidFill>
              <a:cs typeface="Calibri Light"/>
            </a:endParaRPr>
          </a:p>
        </p:txBody>
      </p:sp>
      <p:cxnSp>
        <p:nvCxnSpPr>
          <p:cNvPr id="10" name="Straight Connector 9">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26210" y="2026340"/>
            <a:ext cx="5220936"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D467DA7-151C-FDDC-A3C3-F34270BD22DA}"/>
              </a:ext>
            </a:extLst>
          </p:cNvPr>
          <p:cNvSpPr>
            <a:spLocks noGrp="1"/>
          </p:cNvSpPr>
          <p:nvPr>
            <p:ph idx="1"/>
          </p:nvPr>
        </p:nvSpPr>
        <p:spPr>
          <a:xfrm>
            <a:off x="645044" y="918089"/>
            <a:ext cx="9406666" cy="5941539"/>
          </a:xfrm>
        </p:spPr>
        <p:txBody>
          <a:bodyPr vert="horz" lIns="91440" tIns="45720" rIns="91440" bIns="45720" rtlCol="0" anchor="t">
            <a:normAutofit fontScale="92500" lnSpcReduction="20000"/>
          </a:bodyPr>
          <a:lstStyle/>
          <a:p>
            <a:pPr marL="0" indent="0">
              <a:buNone/>
            </a:pPr>
            <a:endParaRPr lang="en-GB" dirty="0">
              <a:solidFill>
                <a:schemeClr val="bg1"/>
              </a:solidFill>
              <a:cs typeface="Calibri" panose="020F0502020204030204"/>
            </a:endParaRPr>
          </a:p>
          <a:p>
            <a:pPr marL="0" indent="0">
              <a:buNone/>
            </a:pPr>
            <a:endParaRPr lang="en-GB" dirty="0">
              <a:solidFill>
                <a:schemeClr val="bg1"/>
              </a:solidFill>
              <a:cs typeface="Calibri" panose="020F0502020204030204"/>
            </a:endParaRPr>
          </a:p>
          <a:p>
            <a:pPr marL="0" indent="0">
              <a:buNone/>
            </a:pPr>
            <a:endParaRPr lang="en-GB" dirty="0">
              <a:solidFill>
                <a:schemeClr val="bg1"/>
              </a:solidFill>
              <a:cs typeface="Calibri" panose="020F0502020204030204"/>
            </a:endParaRPr>
          </a:p>
          <a:p>
            <a:pPr marL="0" indent="0">
              <a:buNone/>
            </a:pPr>
            <a:r>
              <a:rPr lang="en-GB" dirty="0">
                <a:solidFill>
                  <a:schemeClr val="bg1"/>
                </a:solidFill>
                <a:cs typeface="Calibri" panose="020F0502020204030204"/>
              </a:rPr>
              <a:t>Title page.............................................................................1</a:t>
            </a:r>
          </a:p>
          <a:p>
            <a:pPr marL="0" indent="0">
              <a:buNone/>
            </a:pPr>
            <a:r>
              <a:rPr lang="en-GB" dirty="0">
                <a:solidFill>
                  <a:schemeClr val="bg1"/>
                </a:solidFill>
                <a:cs typeface="Calibri" panose="020F0502020204030204"/>
              </a:rPr>
              <a:t>Table of content...................................................................2</a:t>
            </a:r>
          </a:p>
          <a:p>
            <a:pPr marL="0" indent="0">
              <a:buNone/>
            </a:pPr>
            <a:r>
              <a:rPr lang="en-GB" dirty="0">
                <a:solidFill>
                  <a:schemeClr val="bg1"/>
                </a:solidFill>
                <a:cs typeface="Calibri" panose="020F0502020204030204"/>
              </a:rPr>
              <a:t>Introduction.........................................................................3</a:t>
            </a:r>
          </a:p>
          <a:p>
            <a:pPr marL="0" indent="0">
              <a:buNone/>
            </a:pPr>
            <a:r>
              <a:rPr lang="en-GB" dirty="0">
                <a:solidFill>
                  <a:schemeClr val="bg1"/>
                </a:solidFill>
                <a:cs typeface="Calibri" panose="020F0502020204030204"/>
              </a:rPr>
              <a:t>Theory x Vs Theory y............................................................4</a:t>
            </a:r>
          </a:p>
          <a:p>
            <a:pPr marL="0" indent="0">
              <a:buNone/>
            </a:pPr>
            <a:r>
              <a:rPr lang="en-GB" dirty="0">
                <a:solidFill>
                  <a:schemeClr val="bg1"/>
                </a:solidFill>
                <a:cs typeface="Calibri" panose="020F0502020204030204"/>
              </a:rPr>
              <a:t>Authoritarian leadership style.............................................5</a:t>
            </a:r>
          </a:p>
          <a:p>
            <a:pPr marL="0" indent="0">
              <a:buNone/>
            </a:pPr>
            <a:r>
              <a:rPr lang="en-GB" dirty="0">
                <a:solidFill>
                  <a:schemeClr val="bg1"/>
                </a:solidFill>
                <a:cs typeface="Calibri" panose="020F0502020204030204"/>
              </a:rPr>
              <a:t>Democratic leadership style................................................6</a:t>
            </a:r>
          </a:p>
          <a:p>
            <a:pPr marL="0" indent="0">
              <a:buNone/>
            </a:pPr>
            <a:r>
              <a:rPr lang="en-GB" dirty="0">
                <a:solidFill>
                  <a:schemeClr val="bg1"/>
                </a:solidFill>
                <a:cs typeface="Calibri" panose="020F0502020204030204"/>
              </a:rPr>
              <a:t>Laissez-fair leadership style.................................................7</a:t>
            </a:r>
          </a:p>
          <a:p>
            <a:pPr marL="0" indent="0">
              <a:buNone/>
            </a:pPr>
            <a:r>
              <a:rPr lang="en-GB" dirty="0">
                <a:solidFill>
                  <a:schemeClr val="bg1"/>
                </a:solidFill>
                <a:cs typeface="Calibri" panose="020F0502020204030204"/>
              </a:rPr>
              <a:t>Transactional VS Transformational leaders..........................8</a:t>
            </a:r>
          </a:p>
          <a:p>
            <a:pPr marL="0" indent="0">
              <a:buNone/>
            </a:pPr>
            <a:r>
              <a:rPr lang="en-GB" dirty="0">
                <a:solidFill>
                  <a:schemeClr val="bg1"/>
                </a:solidFill>
                <a:cs typeface="Calibri" panose="020F0502020204030204"/>
              </a:rPr>
              <a:t>My leadership style..............................................................9</a:t>
            </a:r>
          </a:p>
          <a:p>
            <a:pPr marL="0" indent="0">
              <a:buNone/>
            </a:pPr>
            <a:r>
              <a:rPr lang="en-GB" dirty="0">
                <a:solidFill>
                  <a:schemeClr val="bg1"/>
                </a:solidFill>
                <a:cs typeface="Calibri" panose="020F0502020204030204"/>
              </a:rPr>
              <a:t>Conclusion..........................................................................10</a:t>
            </a:r>
          </a:p>
          <a:p>
            <a:pPr marL="0" indent="0">
              <a:buNone/>
            </a:pPr>
            <a:r>
              <a:rPr lang="en-GB" dirty="0" err="1">
                <a:solidFill>
                  <a:schemeClr val="bg1"/>
                </a:solidFill>
                <a:cs typeface="Calibri" panose="020F0502020204030204"/>
              </a:rPr>
              <a:t>Referances</a:t>
            </a:r>
            <a:r>
              <a:rPr lang="en-GB" dirty="0">
                <a:solidFill>
                  <a:schemeClr val="bg1"/>
                </a:solidFill>
                <a:cs typeface="Calibri" panose="020F0502020204030204"/>
              </a:rPr>
              <a:t>..........................................................................11</a:t>
            </a:r>
          </a:p>
          <a:p>
            <a:pPr marL="0" indent="0">
              <a:buNone/>
            </a:pPr>
            <a:endParaRPr lang="en-GB" dirty="0">
              <a:solidFill>
                <a:schemeClr val="bg1"/>
              </a:solidFill>
              <a:cs typeface="Calibri" panose="020F0502020204030204"/>
            </a:endParaRPr>
          </a:p>
          <a:p>
            <a:pPr marL="0" indent="0">
              <a:buNone/>
            </a:pPr>
            <a:endParaRPr lang="en-GB" dirty="0">
              <a:solidFill>
                <a:schemeClr val="bg1"/>
              </a:solidFill>
              <a:cs typeface="Calibri" panose="020F0502020204030204"/>
            </a:endParaRPr>
          </a:p>
          <a:p>
            <a:pPr marL="0" indent="0">
              <a:buNone/>
            </a:pPr>
            <a:endParaRPr lang="en-GB" dirty="0">
              <a:solidFill>
                <a:schemeClr val="bg1"/>
              </a:solidFill>
              <a:cs typeface="Calibri" panose="020F0502020204030204"/>
            </a:endParaRPr>
          </a:p>
        </p:txBody>
      </p:sp>
      <p:sp>
        <p:nvSpPr>
          <p:cNvPr id="12" name="Rectangle 11">
            <a:extLst>
              <a:ext uri="{FF2B5EF4-FFF2-40B4-BE49-F238E27FC236}">
                <a16:creationId xmlns:a16="http://schemas.microsoft.com/office/drawing/2014/main" id="{9DD005C1-8C51-42D6-9BEE-B9B838497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351270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 name="Rectangle 42">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8" descr="A picture containing text, outdoor object, wood&#10;&#10;Description automatically generated">
            <a:extLst>
              <a:ext uri="{FF2B5EF4-FFF2-40B4-BE49-F238E27FC236}">
                <a16:creationId xmlns:a16="http://schemas.microsoft.com/office/drawing/2014/main" id="{1E3CDB9C-B91C-0AE4-AD27-0DC2F18C0CC6}"/>
              </a:ext>
            </a:extLst>
          </p:cNvPr>
          <p:cNvPicPr>
            <a:picLocks noChangeAspect="1"/>
          </p:cNvPicPr>
          <p:nvPr/>
        </p:nvPicPr>
        <p:blipFill rotWithShape="1">
          <a:blip r:embed="rId2">
            <a:alphaModFix amt="35000"/>
            <a:extLst>
              <a:ext uri="{837473B0-CC2E-450A-ABE3-18F120FF3D39}">
                <a1611:picAttrSrcUrl xmlns:a1611="http://schemas.microsoft.com/office/drawing/2016/11/main" r:id="rId3"/>
              </a:ext>
            </a:extLst>
          </a:blip>
          <a:srcRect t="15464" b="1203"/>
          <a:stretch/>
        </p:blipFill>
        <p:spPr>
          <a:xfrm>
            <a:off x="20" y="1"/>
            <a:ext cx="12191980" cy="6857999"/>
          </a:xfrm>
          <a:prstGeom prst="rect">
            <a:avLst/>
          </a:prstGeom>
        </p:spPr>
      </p:pic>
      <p:sp>
        <p:nvSpPr>
          <p:cNvPr id="2" name="Title 1">
            <a:extLst>
              <a:ext uri="{FF2B5EF4-FFF2-40B4-BE49-F238E27FC236}">
                <a16:creationId xmlns:a16="http://schemas.microsoft.com/office/drawing/2014/main" id="{00A1ECB6-AA3E-663A-19F3-27FC4A14F525}"/>
              </a:ext>
            </a:extLst>
          </p:cNvPr>
          <p:cNvSpPr>
            <a:spLocks noGrp="1"/>
          </p:cNvSpPr>
          <p:nvPr>
            <p:ph type="title"/>
          </p:nvPr>
        </p:nvSpPr>
        <p:spPr>
          <a:xfrm>
            <a:off x="838201" y="1065862"/>
            <a:ext cx="3313164" cy="4726276"/>
          </a:xfrm>
        </p:spPr>
        <p:txBody>
          <a:bodyPr>
            <a:normAutofit fontScale="90000"/>
          </a:bodyPr>
          <a:lstStyle/>
          <a:p>
            <a:pPr algn="r"/>
            <a:br>
              <a:rPr lang="en-GB" sz="4000" b="1" dirty="0">
                <a:solidFill>
                  <a:srgbClr val="FFFFFF"/>
                </a:solidFill>
                <a:cs typeface="Calibri Light"/>
              </a:rPr>
            </a:br>
            <a:br>
              <a:rPr lang="en-GB" sz="4000" b="1" dirty="0">
                <a:cs typeface="Calibri Light"/>
              </a:rPr>
            </a:br>
            <a:br>
              <a:rPr lang="en-GB" sz="4000" b="1" dirty="0">
                <a:cs typeface="Calibri Light"/>
              </a:rPr>
            </a:br>
            <a:br>
              <a:rPr lang="en-GB" sz="4000" b="1" dirty="0">
                <a:cs typeface="Calibri Light"/>
              </a:rPr>
            </a:br>
            <a:br>
              <a:rPr lang="en-GB" sz="4000" b="1" dirty="0">
                <a:cs typeface="Calibri Light"/>
              </a:rPr>
            </a:br>
            <a:br>
              <a:rPr lang="en-GB" sz="4000" b="1" dirty="0">
                <a:cs typeface="Calibri Light"/>
              </a:rPr>
            </a:br>
            <a:br>
              <a:rPr lang="en-GB" sz="4000" b="1" dirty="0">
                <a:cs typeface="Calibri Light"/>
              </a:rPr>
            </a:br>
            <a:r>
              <a:rPr lang="en-GB" sz="4000" b="1">
                <a:solidFill>
                  <a:srgbClr val="FFFFFF"/>
                </a:solidFill>
                <a:cs typeface="Calibri Light"/>
              </a:rPr>
              <a:t>Introduction</a:t>
            </a:r>
            <a:br>
              <a:rPr lang="en-GB" sz="4000" b="1" dirty="0">
                <a:solidFill>
                  <a:srgbClr val="FFFFFF"/>
                </a:solidFill>
                <a:cs typeface="Calibri Light"/>
              </a:rPr>
            </a:br>
            <a:br>
              <a:rPr lang="en-GB" sz="4000" b="1" dirty="0">
                <a:cs typeface="Calibri Light"/>
              </a:rPr>
            </a:br>
            <a:br>
              <a:rPr lang="en-GB" sz="4000" b="1" dirty="0">
                <a:cs typeface="Calibri Light"/>
              </a:rPr>
            </a:br>
            <a:br>
              <a:rPr lang="en-GB" sz="4000" b="1" dirty="0">
                <a:cs typeface="Calibri Light"/>
              </a:rPr>
            </a:br>
            <a:br>
              <a:rPr lang="en-GB" sz="4000" b="1" dirty="0">
                <a:cs typeface="Calibri Light"/>
              </a:rPr>
            </a:br>
            <a:br>
              <a:rPr lang="en-GB" sz="4000" b="1" dirty="0">
                <a:cs typeface="Calibri Light"/>
              </a:rPr>
            </a:br>
            <a:br>
              <a:rPr lang="en-GB" sz="4000" b="1" dirty="0">
                <a:cs typeface="Calibri Light"/>
              </a:rPr>
            </a:br>
            <a:endParaRPr lang="en-GB" sz="4000" b="1" dirty="0">
              <a:solidFill>
                <a:srgbClr val="FFFFFF"/>
              </a:solidFill>
              <a:cs typeface="Calibri Light"/>
            </a:endParaRPr>
          </a:p>
        </p:txBody>
      </p:sp>
      <p:cxnSp>
        <p:nvCxnSpPr>
          <p:cNvPr id="41" name="Straight Connector 44">
            <a:extLst>
              <a:ext uri="{FF2B5EF4-FFF2-40B4-BE49-F238E27FC236}">
                <a16:creationId xmlns:a16="http://schemas.microsoft.com/office/drawing/2014/main" id="{67182200-4859-4C8D-BCBB-55B245C28B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372"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F46C310-77DB-5514-D76C-F5413EA413E0}"/>
              </a:ext>
            </a:extLst>
          </p:cNvPr>
          <p:cNvSpPr>
            <a:spLocks noGrp="1"/>
          </p:cNvSpPr>
          <p:nvPr>
            <p:ph idx="1"/>
          </p:nvPr>
        </p:nvSpPr>
        <p:spPr>
          <a:xfrm>
            <a:off x="5155379" y="1065862"/>
            <a:ext cx="5744685" cy="4726276"/>
          </a:xfrm>
        </p:spPr>
        <p:txBody>
          <a:bodyPr vert="horz" lIns="91440" tIns="45720" rIns="91440" bIns="45720" rtlCol="0" anchor="ctr">
            <a:normAutofit/>
          </a:bodyPr>
          <a:lstStyle/>
          <a:p>
            <a:r>
              <a:rPr lang="en-GB" sz="3200" b="1" dirty="0">
                <a:solidFill>
                  <a:srgbClr val="FFFFFF"/>
                </a:solidFill>
                <a:cs typeface="Calibri"/>
              </a:rPr>
              <a:t>In this presentation will be talking about leadership philosophy Theory x, theory y  and  leadership styles (authoritarian, democratic, laissez-faire. I will also talk about the advantages and disadvantage of my own leadership style which I identify as being  democratic. </a:t>
            </a:r>
          </a:p>
        </p:txBody>
      </p:sp>
      <p:sp>
        <p:nvSpPr>
          <p:cNvPr id="9" name="TextBox 8">
            <a:extLst>
              <a:ext uri="{FF2B5EF4-FFF2-40B4-BE49-F238E27FC236}">
                <a16:creationId xmlns:a16="http://schemas.microsoft.com/office/drawing/2014/main" id="{33DFD9ED-98C6-42B7-96F3-AB00741CB2B7}"/>
              </a:ext>
            </a:extLst>
          </p:cNvPr>
          <p:cNvSpPr txBox="1"/>
          <p:nvPr/>
        </p:nvSpPr>
        <p:spPr>
          <a:xfrm>
            <a:off x="9737482" y="6657945"/>
            <a:ext cx="245451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BY-SA-NC</a:t>
            </a:r>
            <a:r>
              <a:rPr lang="en-US" sz="700">
                <a:solidFill>
                  <a:srgbClr val="FFFFFF"/>
                </a:solidFill>
              </a:rPr>
              <a:t>.</a:t>
            </a:r>
          </a:p>
        </p:txBody>
      </p:sp>
    </p:spTree>
    <p:extLst>
      <p:ext uri="{BB962C8B-B14F-4D97-AF65-F5344CB8AC3E}">
        <p14:creationId xmlns:p14="http://schemas.microsoft.com/office/powerpoint/2010/main" val="1509858647"/>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1" name="Rectangle 30">
            <a:extLst>
              <a:ext uri="{FF2B5EF4-FFF2-40B4-BE49-F238E27FC236}">
                <a16:creationId xmlns:a16="http://schemas.microsoft.com/office/drawing/2014/main" id="{56C20283-73E0-40EC-8AD8-057F581F64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28">
            <a:extLst>
              <a:ext uri="{FF2B5EF4-FFF2-40B4-BE49-F238E27FC236}">
                <a16:creationId xmlns:a16="http://schemas.microsoft.com/office/drawing/2014/main" id="{3FCC729B-E528-40C3-82D3-BA4375575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960120" y="0"/>
            <a:ext cx="11218661" cy="6858000"/>
          </a:xfrm>
          <a:custGeom>
            <a:avLst/>
            <a:gdLst>
              <a:gd name="connsiteX0" fmla="*/ 0 w 11218661"/>
              <a:gd name="connsiteY0" fmla="*/ 0 h 6858000"/>
              <a:gd name="connsiteX1" fmla="*/ 8042507 w 11218661"/>
              <a:gd name="connsiteY1" fmla="*/ 0 h 6858000"/>
              <a:gd name="connsiteX2" fmla="*/ 11218661 w 11218661"/>
              <a:gd name="connsiteY2" fmla="*/ 6858000 h 6858000"/>
              <a:gd name="connsiteX3" fmla="*/ 0 w 1121866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218661" h="6858000">
                <a:moveTo>
                  <a:pt x="0" y="0"/>
                </a:moveTo>
                <a:lnTo>
                  <a:pt x="8042507" y="0"/>
                </a:lnTo>
                <a:lnTo>
                  <a:pt x="11218661" y="6858000"/>
                </a:lnTo>
                <a:lnTo>
                  <a:pt x="0" y="685800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Freeform 26">
            <a:extLst>
              <a:ext uri="{FF2B5EF4-FFF2-40B4-BE49-F238E27FC236}">
                <a16:creationId xmlns:a16="http://schemas.microsoft.com/office/drawing/2014/main" id="{58F1FB8D-1842-4A04-998D-6CF047AB27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420248" y="0"/>
            <a:ext cx="10771752" cy="6858000"/>
          </a:xfrm>
          <a:custGeom>
            <a:avLst/>
            <a:gdLst>
              <a:gd name="connsiteX0" fmla="*/ 0 w 10771752"/>
              <a:gd name="connsiteY0" fmla="*/ 0 h 6858000"/>
              <a:gd name="connsiteX1" fmla="*/ 7595598 w 10771752"/>
              <a:gd name="connsiteY1" fmla="*/ 0 h 6858000"/>
              <a:gd name="connsiteX2" fmla="*/ 10771752 w 10771752"/>
              <a:gd name="connsiteY2" fmla="*/ 6858000 h 6858000"/>
              <a:gd name="connsiteX3" fmla="*/ 0 w 1077175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0771752" h="6858000">
                <a:moveTo>
                  <a:pt x="0" y="0"/>
                </a:moveTo>
                <a:lnTo>
                  <a:pt x="7595598" y="0"/>
                </a:lnTo>
                <a:lnTo>
                  <a:pt x="10771752" y="6858000"/>
                </a:lnTo>
                <a:lnTo>
                  <a:pt x="0" y="685800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9E8B740-5908-FE44-770C-1E4FEAE9BA41}"/>
              </a:ext>
            </a:extLst>
          </p:cNvPr>
          <p:cNvSpPr>
            <a:spLocks noGrp="1"/>
          </p:cNvSpPr>
          <p:nvPr>
            <p:ph type="title"/>
          </p:nvPr>
        </p:nvSpPr>
        <p:spPr>
          <a:xfrm>
            <a:off x="4384039" y="365125"/>
            <a:ext cx="7164493" cy="1325563"/>
          </a:xfrm>
        </p:spPr>
        <p:txBody>
          <a:bodyPr>
            <a:normAutofit/>
          </a:bodyPr>
          <a:lstStyle/>
          <a:p>
            <a:r>
              <a:rPr lang="en-GB" b="1" dirty="0">
                <a:cs typeface="Calibri Light"/>
              </a:rPr>
              <a:t>Theory x     vs       Theory y</a:t>
            </a:r>
            <a:endParaRPr lang="en-GB" b="1">
              <a:cs typeface="Calibri Light"/>
            </a:endParaRPr>
          </a:p>
        </p:txBody>
      </p:sp>
      <p:pic>
        <p:nvPicPr>
          <p:cNvPr id="4" name="Picture 4">
            <a:extLst>
              <a:ext uri="{FF2B5EF4-FFF2-40B4-BE49-F238E27FC236}">
                <a16:creationId xmlns:a16="http://schemas.microsoft.com/office/drawing/2014/main" id="{9BF08E6E-0947-D09D-BA42-1C9863EAE9C5}"/>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r="3798" b="3"/>
          <a:stretch/>
        </p:blipFill>
        <p:spPr>
          <a:xfrm>
            <a:off x="480060" y="1648207"/>
            <a:ext cx="3425957" cy="3561105"/>
          </a:xfrm>
          <a:prstGeom prst="rect">
            <a:avLst/>
          </a:prstGeom>
        </p:spPr>
      </p:pic>
      <p:sp>
        <p:nvSpPr>
          <p:cNvPr id="3" name="Content Placeholder 2">
            <a:extLst>
              <a:ext uri="{FF2B5EF4-FFF2-40B4-BE49-F238E27FC236}">
                <a16:creationId xmlns:a16="http://schemas.microsoft.com/office/drawing/2014/main" id="{5D246EBC-3AEF-0916-58DB-87E3D44AB47D}"/>
              </a:ext>
            </a:extLst>
          </p:cNvPr>
          <p:cNvSpPr>
            <a:spLocks noGrp="1"/>
          </p:cNvSpPr>
          <p:nvPr>
            <p:ph idx="1"/>
          </p:nvPr>
        </p:nvSpPr>
        <p:spPr>
          <a:xfrm>
            <a:off x="4387515" y="2022601"/>
            <a:ext cx="7161017" cy="4154361"/>
          </a:xfrm>
        </p:spPr>
        <p:txBody>
          <a:bodyPr vert="horz" lIns="91440" tIns="45720" rIns="91440" bIns="45720" rtlCol="0" anchor="t">
            <a:normAutofit/>
          </a:bodyPr>
          <a:lstStyle/>
          <a:p>
            <a:r>
              <a:rPr lang="en-GB" sz="2000" dirty="0">
                <a:solidFill>
                  <a:srgbClr val="FF0000"/>
                </a:solidFill>
                <a:ea typeface="+mn-lt"/>
                <a:cs typeface="+mn-lt"/>
              </a:rPr>
              <a:t>Theory x</a:t>
            </a:r>
          </a:p>
          <a:p>
            <a:r>
              <a:rPr lang="en-GB" sz="2000" dirty="0" err="1">
                <a:ea typeface="+mn-lt"/>
                <a:cs typeface="+mn-lt"/>
              </a:rPr>
              <a:t>Managamant</a:t>
            </a:r>
            <a:r>
              <a:rPr lang="en-GB" sz="2000" dirty="0">
                <a:ea typeface="+mn-lt"/>
                <a:cs typeface="+mn-lt"/>
              </a:rPr>
              <a:t> has to keep on eye workers to push and direct them to do the tasks because people don t like to work, they don't have ambition and they don't want to take responsibility.</a:t>
            </a:r>
            <a:endParaRPr lang="en-GB" sz="2000" dirty="0"/>
          </a:p>
          <a:p>
            <a:r>
              <a:rPr lang="en-GB" sz="2000" dirty="0">
                <a:solidFill>
                  <a:srgbClr val="FF0000"/>
                </a:solidFill>
                <a:cs typeface="Calibri"/>
              </a:rPr>
              <a:t>Theory y</a:t>
            </a:r>
          </a:p>
          <a:p>
            <a:r>
              <a:rPr lang="en-GB" sz="2000" dirty="0">
                <a:cs typeface="Calibri"/>
              </a:rPr>
              <a:t>   People do not try to avoid work, they are committed  to their job and self motivated. Achieving company goals can bring them self-pride and desire to take responsibility and work without being  pushed or afraid of punishments .</a:t>
            </a:r>
            <a:endParaRPr lang="en-GB" sz="2000" dirty="0">
              <a:ea typeface="+mn-lt"/>
              <a:cs typeface="+mn-lt"/>
            </a:endParaRPr>
          </a:p>
          <a:p>
            <a:endParaRPr lang="en-GB" sz="2000">
              <a:ea typeface="+mn-lt"/>
              <a:cs typeface="+mn-lt"/>
            </a:endParaRPr>
          </a:p>
          <a:p>
            <a:endParaRPr lang="en-GB" sz="2000">
              <a:cs typeface="Calibri"/>
            </a:endParaRPr>
          </a:p>
        </p:txBody>
      </p:sp>
      <p:sp>
        <p:nvSpPr>
          <p:cNvPr id="5" name="TextBox 4">
            <a:extLst>
              <a:ext uri="{FF2B5EF4-FFF2-40B4-BE49-F238E27FC236}">
                <a16:creationId xmlns:a16="http://schemas.microsoft.com/office/drawing/2014/main" id="{E1C43A4E-1A32-DBDD-1765-1017753C3277}"/>
              </a:ext>
            </a:extLst>
          </p:cNvPr>
          <p:cNvSpPr txBox="1"/>
          <p:nvPr/>
        </p:nvSpPr>
        <p:spPr>
          <a:xfrm>
            <a:off x="1584549" y="5009257"/>
            <a:ext cx="232146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BY-SA</a:t>
            </a:r>
            <a:r>
              <a:rPr lang="en-US" sz="700">
                <a:solidFill>
                  <a:srgbClr val="FFFFFF"/>
                </a:solidFill>
              </a:rPr>
              <a:t>.</a:t>
            </a:r>
          </a:p>
        </p:txBody>
      </p:sp>
    </p:spTree>
    <p:extLst>
      <p:ext uri="{BB962C8B-B14F-4D97-AF65-F5344CB8AC3E}">
        <p14:creationId xmlns:p14="http://schemas.microsoft.com/office/powerpoint/2010/main" val="1112495082"/>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8" name="Rectangle 87">
            <a:extLst>
              <a:ext uri="{FF2B5EF4-FFF2-40B4-BE49-F238E27FC236}">
                <a16:creationId xmlns:a16="http://schemas.microsoft.com/office/drawing/2014/main" id="{C232B152-3720-4D3B-97ED-45CE5483F1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0" name="Freeform: Shape 89">
            <a:extLst>
              <a:ext uri="{FF2B5EF4-FFF2-40B4-BE49-F238E27FC236}">
                <a16:creationId xmlns:a16="http://schemas.microsoft.com/office/drawing/2014/main" id="{11BAB570-FF10-4E96-8A3F-FA9804702B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4693698" cy="6858000"/>
          </a:xfrm>
          <a:custGeom>
            <a:avLst/>
            <a:gdLst>
              <a:gd name="connsiteX0" fmla="*/ 0 w 4693698"/>
              <a:gd name="connsiteY0" fmla="*/ 0 h 6858000"/>
              <a:gd name="connsiteX1" fmla="*/ 420914 w 4693698"/>
              <a:gd name="connsiteY1" fmla="*/ 0 h 6858000"/>
              <a:gd name="connsiteX2" fmla="*/ 1582057 w 4693698"/>
              <a:gd name="connsiteY2" fmla="*/ 0 h 6858000"/>
              <a:gd name="connsiteX3" fmla="*/ 4503903 w 4693698"/>
              <a:gd name="connsiteY3" fmla="*/ 0 h 6858000"/>
              <a:gd name="connsiteX4" fmla="*/ 4508943 w 4693698"/>
              <a:gd name="connsiteY4" fmla="*/ 66675 h 6858000"/>
              <a:gd name="connsiteX5" fmla="*/ 4517340 w 4693698"/>
              <a:gd name="connsiteY5" fmla="*/ 122237 h 6858000"/>
              <a:gd name="connsiteX6" fmla="*/ 4527418 w 4693698"/>
              <a:gd name="connsiteY6" fmla="*/ 174625 h 6858000"/>
              <a:gd name="connsiteX7" fmla="*/ 4544214 w 4693698"/>
              <a:gd name="connsiteY7" fmla="*/ 217487 h 6858000"/>
              <a:gd name="connsiteX8" fmla="*/ 4561010 w 4693698"/>
              <a:gd name="connsiteY8" fmla="*/ 260350 h 6858000"/>
              <a:gd name="connsiteX9" fmla="*/ 4581165 w 4693698"/>
              <a:gd name="connsiteY9" fmla="*/ 296862 h 6858000"/>
              <a:gd name="connsiteX10" fmla="*/ 4601320 w 4693698"/>
              <a:gd name="connsiteY10" fmla="*/ 334962 h 6858000"/>
              <a:gd name="connsiteX11" fmla="*/ 4619796 w 4693698"/>
              <a:gd name="connsiteY11" fmla="*/ 369887 h 6858000"/>
              <a:gd name="connsiteX12" fmla="*/ 4638271 w 4693698"/>
              <a:gd name="connsiteY12" fmla="*/ 409575 h 6858000"/>
              <a:gd name="connsiteX13" fmla="*/ 4655067 w 4693698"/>
              <a:gd name="connsiteY13" fmla="*/ 450850 h 6858000"/>
              <a:gd name="connsiteX14" fmla="*/ 4670184 w 4693698"/>
              <a:gd name="connsiteY14" fmla="*/ 496887 h 6858000"/>
              <a:gd name="connsiteX15" fmla="*/ 4681941 w 4693698"/>
              <a:gd name="connsiteY15" fmla="*/ 546100 h 6858000"/>
              <a:gd name="connsiteX16" fmla="*/ 4690339 w 4693698"/>
              <a:gd name="connsiteY16" fmla="*/ 606425 h 6858000"/>
              <a:gd name="connsiteX17" fmla="*/ 4693698 w 4693698"/>
              <a:gd name="connsiteY17" fmla="*/ 673100 h 6858000"/>
              <a:gd name="connsiteX18" fmla="*/ 4690339 w 4693698"/>
              <a:gd name="connsiteY18" fmla="*/ 744537 h 6858000"/>
              <a:gd name="connsiteX19" fmla="*/ 4681941 w 4693698"/>
              <a:gd name="connsiteY19" fmla="*/ 801687 h 6858000"/>
              <a:gd name="connsiteX20" fmla="*/ 4670184 w 4693698"/>
              <a:gd name="connsiteY20" fmla="*/ 854075 h 6858000"/>
              <a:gd name="connsiteX21" fmla="*/ 4655067 w 4693698"/>
              <a:gd name="connsiteY21" fmla="*/ 901700 h 6858000"/>
              <a:gd name="connsiteX22" fmla="*/ 4638271 w 4693698"/>
              <a:gd name="connsiteY22" fmla="*/ 942975 h 6858000"/>
              <a:gd name="connsiteX23" fmla="*/ 4618116 w 4693698"/>
              <a:gd name="connsiteY23" fmla="*/ 981075 h 6858000"/>
              <a:gd name="connsiteX24" fmla="*/ 4597961 w 4693698"/>
              <a:gd name="connsiteY24" fmla="*/ 1017587 h 6858000"/>
              <a:gd name="connsiteX25" fmla="*/ 4577806 w 4693698"/>
              <a:gd name="connsiteY25" fmla="*/ 1055687 h 6858000"/>
              <a:gd name="connsiteX26" fmla="*/ 4559330 w 4693698"/>
              <a:gd name="connsiteY26" fmla="*/ 1095375 h 6858000"/>
              <a:gd name="connsiteX27" fmla="*/ 4540854 w 4693698"/>
              <a:gd name="connsiteY27" fmla="*/ 1136650 h 6858000"/>
              <a:gd name="connsiteX28" fmla="*/ 4525739 w 4693698"/>
              <a:gd name="connsiteY28" fmla="*/ 1182687 h 6858000"/>
              <a:gd name="connsiteX29" fmla="*/ 4515661 w 4693698"/>
              <a:gd name="connsiteY29" fmla="*/ 1235075 h 6858000"/>
              <a:gd name="connsiteX30" fmla="*/ 4505583 w 4693698"/>
              <a:gd name="connsiteY30" fmla="*/ 1295400 h 6858000"/>
              <a:gd name="connsiteX31" fmla="*/ 4503903 w 4693698"/>
              <a:gd name="connsiteY31" fmla="*/ 1363662 h 6858000"/>
              <a:gd name="connsiteX32" fmla="*/ 4505583 w 4693698"/>
              <a:gd name="connsiteY32" fmla="*/ 1431925 h 6858000"/>
              <a:gd name="connsiteX33" fmla="*/ 4515661 w 4693698"/>
              <a:gd name="connsiteY33" fmla="*/ 1492250 h 6858000"/>
              <a:gd name="connsiteX34" fmla="*/ 4525739 w 4693698"/>
              <a:gd name="connsiteY34" fmla="*/ 1544637 h 6858000"/>
              <a:gd name="connsiteX35" fmla="*/ 4540854 w 4693698"/>
              <a:gd name="connsiteY35" fmla="*/ 1589087 h 6858000"/>
              <a:gd name="connsiteX36" fmla="*/ 4559330 w 4693698"/>
              <a:gd name="connsiteY36" fmla="*/ 1631950 h 6858000"/>
              <a:gd name="connsiteX37" fmla="*/ 4577806 w 4693698"/>
              <a:gd name="connsiteY37" fmla="*/ 1671637 h 6858000"/>
              <a:gd name="connsiteX38" fmla="*/ 4597961 w 4693698"/>
              <a:gd name="connsiteY38" fmla="*/ 1708150 h 6858000"/>
              <a:gd name="connsiteX39" fmla="*/ 4618116 w 4693698"/>
              <a:gd name="connsiteY39" fmla="*/ 1743075 h 6858000"/>
              <a:gd name="connsiteX40" fmla="*/ 4638271 w 4693698"/>
              <a:gd name="connsiteY40" fmla="*/ 1782762 h 6858000"/>
              <a:gd name="connsiteX41" fmla="*/ 4655067 w 4693698"/>
              <a:gd name="connsiteY41" fmla="*/ 1824037 h 6858000"/>
              <a:gd name="connsiteX42" fmla="*/ 4670184 w 4693698"/>
              <a:gd name="connsiteY42" fmla="*/ 1870075 h 6858000"/>
              <a:gd name="connsiteX43" fmla="*/ 4681941 w 4693698"/>
              <a:gd name="connsiteY43" fmla="*/ 1922462 h 6858000"/>
              <a:gd name="connsiteX44" fmla="*/ 4690339 w 4693698"/>
              <a:gd name="connsiteY44" fmla="*/ 1982787 h 6858000"/>
              <a:gd name="connsiteX45" fmla="*/ 4693698 w 4693698"/>
              <a:gd name="connsiteY45" fmla="*/ 2051050 h 6858000"/>
              <a:gd name="connsiteX46" fmla="*/ 4690339 w 4693698"/>
              <a:gd name="connsiteY46" fmla="*/ 2119312 h 6858000"/>
              <a:gd name="connsiteX47" fmla="*/ 4681941 w 4693698"/>
              <a:gd name="connsiteY47" fmla="*/ 2179637 h 6858000"/>
              <a:gd name="connsiteX48" fmla="*/ 4670184 w 4693698"/>
              <a:gd name="connsiteY48" fmla="*/ 2232025 h 6858000"/>
              <a:gd name="connsiteX49" fmla="*/ 4655067 w 4693698"/>
              <a:gd name="connsiteY49" fmla="*/ 2278062 h 6858000"/>
              <a:gd name="connsiteX50" fmla="*/ 4638271 w 4693698"/>
              <a:gd name="connsiteY50" fmla="*/ 2319337 h 6858000"/>
              <a:gd name="connsiteX51" fmla="*/ 4618116 w 4693698"/>
              <a:gd name="connsiteY51" fmla="*/ 2359025 h 6858000"/>
              <a:gd name="connsiteX52" fmla="*/ 4597961 w 4693698"/>
              <a:gd name="connsiteY52" fmla="*/ 2395537 h 6858000"/>
              <a:gd name="connsiteX53" fmla="*/ 4577806 w 4693698"/>
              <a:gd name="connsiteY53" fmla="*/ 2433637 h 6858000"/>
              <a:gd name="connsiteX54" fmla="*/ 4559330 w 4693698"/>
              <a:gd name="connsiteY54" fmla="*/ 2471737 h 6858000"/>
              <a:gd name="connsiteX55" fmla="*/ 4540854 w 4693698"/>
              <a:gd name="connsiteY55" fmla="*/ 2513012 h 6858000"/>
              <a:gd name="connsiteX56" fmla="*/ 4525739 w 4693698"/>
              <a:gd name="connsiteY56" fmla="*/ 2560637 h 6858000"/>
              <a:gd name="connsiteX57" fmla="*/ 4515661 w 4693698"/>
              <a:gd name="connsiteY57" fmla="*/ 2613025 h 6858000"/>
              <a:gd name="connsiteX58" fmla="*/ 4505583 w 4693698"/>
              <a:gd name="connsiteY58" fmla="*/ 2671762 h 6858000"/>
              <a:gd name="connsiteX59" fmla="*/ 4503903 w 4693698"/>
              <a:gd name="connsiteY59" fmla="*/ 2741612 h 6858000"/>
              <a:gd name="connsiteX60" fmla="*/ 4505583 w 4693698"/>
              <a:gd name="connsiteY60" fmla="*/ 2809875 h 6858000"/>
              <a:gd name="connsiteX61" fmla="*/ 4515661 w 4693698"/>
              <a:gd name="connsiteY61" fmla="*/ 2868612 h 6858000"/>
              <a:gd name="connsiteX62" fmla="*/ 4525739 w 4693698"/>
              <a:gd name="connsiteY62" fmla="*/ 2922587 h 6858000"/>
              <a:gd name="connsiteX63" fmla="*/ 4540854 w 4693698"/>
              <a:gd name="connsiteY63" fmla="*/ 2967037 h 6858000"/>
              <a:gd name="connsiteX64" fmla="*/ 4559330 w 4693698"/>
              <a:gd name="connsiteY64" fmla="*/ 3009900 h 6858000"/>
              <a:gd name="connsiteX65" fmla="*/ 4577806 w 4693698"/>
              <a:gd name="connsiteY65" fmla="*/ 3046412 h 6858000"/>
              <a:gd name="connsiteX66" fmla="*/ 4597961 w 4693698"/>
              <a:gd name="connsiteY66" fmla="*/ 3084512 h 6858000"/>
              <a:gd name="connsiteX67" fmla="*/ 4618116 w 4693698"/>
              <a:gd name="connsiteY67" fmla="*/ 3121025 h 6858000"/>
              <a:gd name="connsiteX68" fmla="*/ 4638271 w 4693698"/>
              <a:gd name="connsiteY68" fmla="*/ 3160712 h 6858000"/>
              <a:gd name="connsiteX69" fmla="*/ 4655067 w 4693698"/>
              <a:gd name="connsiteY69" fmla="*/ 3201987 h 6858000"/>
              <a:gd name="connsiteX70" fmla="*/ 4670184 w 4693698"/>
              <a:gd name="connsiteY70" fmla="*/ 3248025 h 6858000"/>
              <a:gd name="connsiteX71" fmla="*/ 4681941 w 4693698"/>
              <a:gd name="connsiteY71" fmla="*/ 3300412 h 6858000"/>
              <a:gd name="connsiteX72" fmla="*/ 4690339 w 4693698"/>
              <a:gd name="connsiteY72" fmla="*/ 3360737 h 6858000"/>
              <a:gd name="connsiteX73" fmla="*/ 4693698 w 4693698"/>
              <a:gd name="connsiteY73" fmla="*/ 3427412 h 6858000"/>
              <a:gd name="connsiteX74" fmla="*/ 4690339 w 4693698"/>
              <a:gd name="connsiteY74" fmla="*/ 3497262 h 6858000"/>
              <a:gd name="connsiteX75" fmla="*/ 4681941 w 4693698"/>
              <a:gd name="connsiteY75" fmla="*/ 3557587 h 6858000"/>
              <a:gd name="connsiteX76" fmla="*/ 4670184 w 4693698"/>
              <a:gd name="connsiteY76" fmla="*/ 3609975 h 6858000"/>
              <a:gd name="connsiteX77" fmla="*/ 4655067 w 4693698"/>
              <a:gd name="connsiteY77" fmla="*/ 3656012 h 6858000"/>
              <a:gd name="connsiteX78" fmla="*/ 4638271 w 4693698"/>
              <a:gd name="connsiteY78" fmla="*/ 3697287 h 6858000"/>
              <a:gd name="connsiteX79" fmla="*/ 4618116 w 4693698"/>
              <a:gd name="connsiteY79" fmla="*/ 3736975 h 6858000"/>
              <a:gd name="connsiteX80" fmla="*/ 4577806 w 4693698"/>
              <a:gd name="connsiteY80" fmla="*/ 3811587 h 6858000"/>
              <a:gd name="connsiteX81" fmla="*/ 4559330 w 4693698"/>
              <a:gd name="connsiteY81" fmla="*/ 3848100 h 6858000"/>
              <a:gd name="connsiteX82" fmla="*/ 4540854 w 4693698"/>
              <a:gd name="connsiteY82" fmla="*/ 3890962 h 6858000"/>
              <a:gd name="connsiteX83" fmla="*/ 4525739 w 4693698"/>
              <a:gd name="connsiteY83" fmla="*/ 3935412 h 6858000"/>
              <a:gd name="connsiteX84" fmla="*/ 4515661 w 4693698"/>
              <a:gd name="connsiteY84" fmla="*/ 3987800 h 6858000"/>
              <a:gd name="connsiteX85" fmla="*/ 4505583 w 4693698"/>
              <a:gd name="connsiteY85" fmla="*/ 4048125 h 6858000"/>
              <a:gd name="connsiteX86" fmla="*/ 4503903 w 4693698"/>
              <a:gd name="connsiteY86" fmla="*/ 4116387 h 6858000"/>
              <a:gd name="connsiteX87" fmla="*/ 4505583 w 4693698"/>
              <a:gd name="connsiteY87" fmla="*/ 4186237 h 6858000"/>
              <a:gd name="connsiteX88" fmla="*/ 4515661 w 4693698"/>
              <a:gd name="connsiteY88" fmla="*/ 4244975 h 6858000"/>
              <a:gd name="connsiteX89" fmla="*/ 4525739 w 4693698"/>
              <a:gd name="connsiteY89" fmla="*/ 4297362 h 6858000"/>
              <a:gd name="connsiteX90" fmla="*/ 4540854 w 4693698"/>
              <a:gd name="connsiteY90" fmla="*/ 4343400 h 6858000"/>
              <a:gd name="connsiteX91" fmla="*/ 4559330 w 4693698"/>
              <a:gd name="connsiteY91" fmla="*/ 4386262 h 6858000"/>
              <a:gd name="connsiteX92" fmla="*/ 4577806 w 4693698"/>
              <a:gd name="connsiteY92" fmla="*/ 4424362 h 6858000"/>
              <a:gd name="connsiteX93" fmla="*/ 4618116 w 4693698"/>
              <a:gd name="connsiteY93" fmla="*/ 4498975 h 6858000"/>
              <a:gd name="connsiteX94" fmla="*/ 4638271 w 4693698"/>
              <a:gd name="connsiteY94" fmla="*/ 4537075 h 6858000"/>
              <a:gd name="connsiteX95" fmla="*/ 4655067 w 4693698"/>
              <a:gd name="connsiteY95" fmla="*/ 4579937 h 6858000"/>
              <a:gd name="connsiteX96" fmla="*/ 4670184 w 4693698"/>
              <a:gd name="connsiteY96" fmla="*/ 4625975 h 6858000"/>
              <a:gd name="connsiteX97" fmla="*/ 4681941 w 4693698"/>
              <a:gd name="connsiteY97" fmla="*/ 4678362 h 6858000"/>
              <a:gd name="connsiteX98" fmla="*/ 4690339 w 4693698"/>
              <a:gd name="connsiteY98" fmla="*/ 4738687 h 6858000"/>
              <a:gd name="connsiteX99" fmla="*/ 4693698 w 4693698"/>
              <a:gd name="connsiteY99" fmla="*/ 4806950 h 6858000"/>
              <a:gd name="connsiteX100" fmla="*/ 4690339 w 4693698"/>
              <a:gd name="connsiteY100" fmla="*/ 4875212 h 6858000"/>
              <a:gd name="connsiteX101" fmla="*/ 4681941 w 4693698"/>
              <a:gd name="connsiteY101" fmla="*/ 4935537 h 6858000"/>
              <a:gd name="connsiteX102" fmla="*/ 4670184 w 4693698"/>
              <a:gd name="connsiteY102" fmla="*/ 4987925 h 6858000"/>
              <a:gd name="connsiteX103" fmla="*/ 4655067 w 4693698"/>
              <a:gd name="connsiteY103" fmla="*/ 5033962 h 6858000"/>
              <a:gd name="connsiteX104" fmla="*/ 4638271 w 4693698"/>
              <a:gd name="connsiteY104" fmla="*/ 5075237 h 6858000"/>
              <a:gd name="connsiteX105" fmla="*/ 4618116 w 4693698"/>
              <a:gd name="connsiteY105" fmla="*/ 5114925 h 6858000"/>
              <a:gd name="connsiteX106" fmla="*/ 4597961 w 4693698"/>
              <a:gd name="connsiteY106" fmla="*/ 5149850 h 6858000"/>
              <a:gd name="connsiteX107" fmla="*/ 4577806 w 4693698"/>
              <a:gd name="connsiteY107" fmla="*/ 5186362 h 6858000"/>
              <a:gd name="connsiteX108" fmla="*/ 4559330 w 4693698"/>
              <a:gd name="connsiteY108" fmla="*/ 5226050 h 6858000"/>
              <a:gd name="connsiteX109" fmla="*/ 4540854 w 4693698"/>
              <a:gd name="connsiteY109" fmla="*/ 5268912 h 6858000"/>
              <a:gd name="connsiteX110" fmla="*/ 4525739 w 4693698"/>
              <a:gd name="connsiteY110" fmla="*/ 5313362 h 6858000"/>
              <a:gd name="connsiteX111" fmla="*/ 4515661 w 4693698"/>
              <a:gd name="connsiteY111" fmla="*/ 5365750 h 6858000"/>
              <a:gd name="connsiteX112" fmla="*/ 4505583 w 4693698"/>
              <a:gd name="connsiteY112" fmla="*/ 5426075 h 6858000"/>
              <a:gd name="connsiteX113" fmla="*/ 4503903 w 4693698"/>
              <a:gd name="connsiteY113" fmla="*/ 5494337 h 6858000"/>
              <a:gd name="connsiteX114" fmla="*/ 4505583 w 4693698"/>
              <a:gd name="connsiteY114" fmla="*/ 5562600 h 6858000"/>
              <a:gd name="connsiteX115" fmla="*/ 4515661 w 4693698"/>
              <a:gd name="connsiteY115" fmla="*/ 5622925 h 6858000"/>
              <a:gd name="connsiteX116" fmla="*/ 4525739 w 4693698"/>
              <a:gd name="connsiteY116" fmla="*/ 5675312 h 6858000"/>
              <a:gd name="connsiteX117" fmla="*/ 4540854 w 4693698"/>
              <a:gd name="connsiteY117" fmla="*/ 5721350 h 6858000"/>
              <a:gd name="connsiteX118" fmla="*/ 4559330 w 4693698"/>
              <a:gd name="connsiteY118" fmla="*/ 5762625 h 6858000"/>
              <a:gd name="connsiteX119" fmla="*/ 4577806 w 4693698"/>
              <a:gd name="connsiteY119" fmla="*/ 5802312 h 6858000"/>
              <a:gd name="connsiteX120" fmla="*/ 4597961 w 4693698"/>
              <a:gd name="connsiteY120" fmla="*/ 5840412 h 6858000"/>
              <a:gd name="connsiteX121" fmla="*/ 4618116 w 4693698"/>
              <a:gd name="connsiteY121" fmla="*/ 5876925 h 6858000"/>
              <a:gd name="connsiteX122" fmla="*/ 4638271 w 4693698"/>
              <a:gd name="connsiteY122" fmla="*/ 5915025 h 6858000"/>
              <a:gd name="connsiteX123" fmla="*/ 4655067 w 4693698"/>
              <a:gd name="connsiteY123" fmla="*/ 5956300 h 6858000"/>
              <a:gd name="connsiteX124" fmla="*/ 4670184 w 4693698"/>
              <a:gd name="connsiteY124" fmla="*/ 6003925 h 6858000"/>
              <a:gd name="connsiteX125" fmla="*/ 4681941 w 4693698"/>
              <a:gd name="connsiteY125" fmla="*/ 6056312 h 6858000"/>
              <a:gd name="connsiteX126" fmla="*/ 4690339 w 4693698"/>
              <a:gd name="connsiteY126" fmla="*/ 6113462 h 6858000"/>
              <a:gd name="connsiteX127" fmla="*/ 4693698 w 4693698"/>
              <a:gd name="connsiteY127" fmla="*/ 6183312 h 6858000"/>
              <a:gd name="connsiteX128" fmla="*/ 4690339 w 4693698"/>
              <a:gd name="connsiteY128" fmla="*/ 6251575 h 6858000"/>
              <a:gd name="connsiteX129" fmla="*/ 4681941 w 4693698"/>
              <a:gd name="connsiteY129" fmla="*/ 6311900 h 6858000"/>
              <a:gd name="connsiteX130" fmla="*/ 4670184 w 4693698"/>
              <a:gd name="connsiteY130" fmla="*/ 6361112 h 6858000"/>
              <a:gd name="connsiteX131" fmla="*/ 4655067 w 4693698"/>
              <a:gd name="connsiteY131" fmla="*/ 6407150 h 6858000"/>
              <a:gd name="connsiteX132" fmla="*/ 4638271 w 4693698"/>
              <a:gd name="connsiteY132" fmla="*/ 6448425 h 6858000"/>
              <a:gd name="connsiteX133" fmla="*/ 4619796 w 4693698"/>
              <a:gd name="connsiteY133" fmla="*/ 6488112 h 6858000"/>
              <a:gd name="connsiteX134" fmla="*/ 4601320 w 4693698"/>
              <a:gd name="connsiteY134" fmla="*/ 6523037 h 6858000"/>
              <a:gd name="connsiteX135" fmla="*/ 4581165 w 4693698"/>
              <a:gd name="connsiteY135" fmla="*/ 6561137 h 6858000"/>
              <a:gd name="connsiteX136" fmla="*/ 4561010 w 4693698"/>
              <a:gd name="connsiteY136" fmla="*/ 6597650 h 6858000"/>
              <a:gd name="connsiteX137" fmla="*/ 4544214 w 4693698"/>
              <a:gd name="connsiteY137" fmla="*/ 6640512 h 6858000"/>
              <a:gd name="connsiteX138" fmla="*/ 4527418 w 4693698"/>
              <a:gd name="connsiteY138" fmla="*/ 6683375 h 6858000"/>
              <a:gd name="connsiteX139" fmla="*/ 4517340 w 4693698"/>
              <a:gd name="connsiteY139" fmla="*/ 6735762 h 6858000"/>
              <a:gd name="connsiteX140" fmla="*/ 4508943 w 4693698"/>
              <a:gd name="connsiteY140" fmla="*/ 6791325 h 6858000"/>
              <a:gd name="connsiteX141" fmla="*/ 4503903 w 4693698"/>
              <a:gd name="connsiteY141" fmla="*/ 6858000 h 6858000"/>
              <a:gd name="connsiteX142" fmla="*/ 1582057 w 4693698"/>
              <a:gd name="connsiteY142" fmla="*/ 6858000 h 6858000"/>
              <a:gd name="connsiteX143" fmla="*/ 420914 w 4693698"/>
              <a:gd name="connsiteY143" fmla="*/ 6858000 h 6858000"/>
              <a:gd name="connsiteX144" fmla="*/ 0 w 4693698"/>
              <a:gd name="connsiteY14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Lst>
            <a:rect l="l" t="t" r="r" b="b"/>
            <a:pathLst>
              <a:path w="4693698" h="6858000">
                <a:moveTo>
                  <a:pt x="0" y="0"/>
                </a:moveTo>
                <a:lnTo>
                  <a:pt x="420914" y="0"/>
                </a:lnTo>
                <a:lnTo>
                  <a:pt x="1582057" y="0"/>
                </a:lnTo>
                <a:lnTo>
                  <a:pt x="4503903" y="0"/>
                </a:lnTo>
                <a:lnTo>
                  <a:pt x="4508943" y="66675"/>
                </a:lnTo>
                <a:lnTo>
                  <a:pt x="4517340" y="122237"/>
                </a:lnTo>
                <a:lnTo>
                  <a:pt x="4527418" y="174625"/>
                </a:lnTo>
                <a:lnTo>
                  <a:pt x="4544214" y="217487"/>
                </a:lnTo>
                <a:lnTo>
                  <a:pt x="4561010" y="260350"/>
                </a:lnTo>
                <a:lnTo>
                  <a:pt x="4581165" y="296862"/>
                </a:lnTo>
                <a:lnTo>
                  <a:pt x="4601320" y="334962"/>
                </a:lnTo>
                <a:lnTo>
                  <a:pt x="4619796" y="369887"/>
                </a:lnTo>
                <a:lnTo>
                  <a:pt x="4638271" y="409575"/>
                </a:lnTo>
                <a:lnTo>
                  <a:pt x="4655067" y="450850"/>
                </a:lnTo>
                <a:lnTo>
                  <a:pt x="4670184" y="496887"/>
                </a:lnTo>
                <a:lnTo>
                  <a:pt x="4681941" y="546100"/>
                </a:lnTo>
                <a:lnTo>
                  <a:pt x="4690339" y="606425"/>
                </a:lnTo>
                <a:lnTo>
                  <a:pt x="4693698" y="673100"/>
                </a:lnTo>
                <a:lnTo>
                  <a:pt x="4690339" y="744537"/>
                </a:lnTo>
                <a:lnTo>
                  <a:pt x="4681941" y="801687"/>
                </a:lnTo>
                <a:lnTo>
                  <a:pt x="4670184" y="854075"/>
                </a:lnTo>
                <a:lnTo>
                  <a:pt x="4655067" y="901700"/>
                </a:lnTo>
                <a:lnTo>
                  <a:pt x="4638271" y="942975"/>
                </a:lnTo>
                <a:lnTo>
                  <a:pt x="4618116" y="981075"/>
                </a:lnTo>
                <a:lnTo>
                  <a:pt x="4597961" y="1017587"/>
                </a:lnTo>
                <a:lnTo>
                  <a:pt x="4577806" y="1055687"/>
                </a:lnTo>
                <a:lnTo>
                  <a:pt x="4559330" y="1095375"/>
                </a:lnTo>
                <a:lnTo>
                  <a:pt x="4540854" y="1136650"/>
                </a:lnTo>
                <a:lnTo>
                  <a:pt x="4525739" y="1182687"/>
                </a:lnTo>
                <a:lnTo>
                  <a:pt x="4515661" y="1235075"/>
                </a:lnTo>
                <a:lnTo>
                  <a:pt x="4505583" y="1295400"/>
                </a:lnTo>
                <a:lnTo>
                  <a:pt x="4503903" y="1363662"/>
                </a:lnTo>
                <a:lnTo>
                  <a:pt x="4505583" y="1431925"/>
                </a:lnTo>
                <a:lnTo>
                  <a:pt x="4515661" y="1492250"/>
                </a:lnTo>
                <a:lnTo>
                  <a:pt x="4525739" y="1544637"/>
                </a:lnTo>
                <a:lnTo>
                  <a:pt x="4540854" y="1589087"/>
                </a:lnTo>
                <a:lnTo>
                  <a:pt x="4559330" y="1631950"/>
                </a:lnTo>
                <a:lnTo>
                  <a:pt x="4577806" y="1671637"/>
                </a:lnTo>
                <a:lnTo>
                  <a:pt x="4597961" y="1708150"/>
                </a:lnTo>
                <a:lnTo>
                  <a:pt x="4618116" y="1743075"/>
                </a:lnTo>
                <a:lnTo>
                  <a:pt x="4638271" y="1782762"/>
                </a:lnTo>
                <a:lnTo>
                  <a:pt x="4655067" y="1824037"/>
                </a:lnTo>
                <a:lnTo>
                  <a:pt x="4670184" y="1870075"/>
                </a:lnTo>
                <a:lnTo>
                  <a:pt x="4681941" y="1922462"/>
                </a:lnTo>
                <a:lnTo>
                  <a:pt x="4690339" y="1982787"/>
                </a:lnTo>
                <a:lnTo>
                  <a:pt x="4693698" y="2051050"/>
                </a:lnTo>
                <a:lnTo>
                  <a:pt x="4690339" y="2119312"/>
                </a:lnTo>
                <a:lnTo>
                  <a:pt x="4681941" y="2179637"/>
                </a:lnTo>
                <a:lnTo>
                  <a:pt x="4670184" y="2232025"/>
                </a:lnTo>
                <a:lnTo>
                  <a:pt x="4655067" y="2278062"/>
                </a:lnTo>
                <a:lnTo>
                  <a:pt x="4638271" y="2319337"/>
                </a:lnTo>
                <a:lnTo>
                  <a:pt x="4618116" y="2359025"/>
                </a:lnTo>
                <a:lnTo>
                  <a:pt x="4597961" y="2395537"/>
                </a:lnTo>
                <a:lnTo>
                  <a:pt x="4577806" y="2433637"/>
                </a:lnTo>
                <a:lnTo>
                  <a:pt x="4559330" y="2471737"/>
                </a:lnTo>
                <a:lnTo>
                  <a:pt x="4540854" y="2513012"/>
                </a:lnTo>
                <a:lnTo>
                  <a:pt x="4525739" y="2560637"/>
                </a:lnTo>
                <a:lnTo>
                  <a:pt x="4515661" y="2613025"/>
                </a:lnTo>
                <a:lnTo>
                  <a:pt x="4505583" y="2671762"/>
                </a:lnTo>
                <a:lnTo>
                  <a:pt x="4503903" y="2741612"/>
                </a:lnTo>
                <a:lnTo>
                  <a:pt x="4505583" y="2809875"/>
                </a:lnTo>
                <a:lnTo>
                  <a:pt x="4515661" y="2868612"/>
                </a:lnTo>
                <a:lnTo>
                  <a:pt x="4525739" y="2922587"/>
                </a:lnTo>
                <a:lnTo>
                  <a:pt x="4540854" y="2967037"/>
                </a:lnTo>
                <a:lnTo>
                  <a:pt x="4559330" y="3009900"/>
                </a:lnTo>
                <a:lnTo>
                  <a:pt x="4577806" y="3046412"/>
                </a:lnTo>
                <a:lnTo>
                  <a:pt x="4597961" y="3084512"/>
                </a:lnTo>
                <a:lnTo>
                  <a:pt x="4618116" y="3121025"/>
                </a:lnTo>
                <a:lnTo>
                  <a:pt x="4638271" y="3160712"/>
                </a:lnTo>
                <a:lnTo>
                  <a:pt x="4655067" y="3201987"/>
                </a:lnTo>
                <a:lnTo>
                  <a:pt x="4670184" y="3248025"/>
                </a:lnTo>
                <a:lnTo>
                  <a:pt x="4681941" y="3300412"/>
                </a:lnTo>
                <a:lnTo>
                  <a:pt x="4690339" y="3360737"/>
                </a:lnTo>
                <a:lnTo>
                  <a:pt x="4693698" y="3427412"/>
                </a:lnTo>
                <a:lnTo>
                  <a:pt x="4690339" y="3497262"/>
                </a:lnTo>
                <a:lnTo>
                  <a:pt x="4681941" y="3557587"/>
                </a:lnTo>
                <a:lnTo>
                  <a:pt x="4670184" y="3609975"/>
                </a:lnTo>
                <a:lnTo>
                  <a:pt x="4655067" y="3656012"/>
                </a:lnTo>
                <a:lnTo>
                  <a:pt x="4638271" y="3697287"/>
                </a:lnTo>
                <a:lnTo>
                  <a:pt x="4618116" y="3736975"/>
                </a:lnTo>
                <a:lnTo>
                  <a:pt x="4577806" y="3811587"/>
                </a:lnTo>
                <a:lnTo>
                  <a:pt x="4559330" y="3848100"/>
                </a:lnTo>
                <a:lnTo>
                  <a:pt x="4540854" y="3890962"/>
                </a:lnTo>
                <a:lnTo>
                  <a:pt x="4525739" y="3935412"/>
                </a:lnTo>
                <a:lnTo>
                  <a:pt x="4515661" y="3987800"/>
                </a:lnTo>
                <a:lnTo>
                  <a:pt x="4505583" y="4048125"/>
                </a:lnTo>
                <a:lnTo>
                  <a:pt x="4503903" y="4116387"/>
                </a:lnTo>
                <a:lnTo>
                  <a:pt x="4505583" y="4186237"/>
                </a:lnTo>
                <a:lnTo>
                  <a:pt x="4515661" y="4244975"/>
                </a:lnTo>
                <a:lnTo>
                  <a:pt x="4525739" y="4297362"/>
                </a:lnTo>
                <a:lnTo>
                  <a:pt x="4540854" y="4343400"/>
                </a:lnTo>
                <a:lnTo>
                  <a:pt x="4559330" y="4386262"/>
                </a:lnTo>
                <a:lnTo>
                  <a:pt x="4577806" y="4424362"/>
                </a:lnTo>
                <a:lnTo>
                  <a:pt x="4618116" y="4498975"/>
                </a:lnTo>
                <a:lnTo>
                  <a:pt x="4638271" y="4537075"/>
                </a:lnTo>
                <a:lnTo>
                  <a:pt x="4655067" y="4579937"/>
                </a:lnTo>
                <a:lnTo>
                  <a:pt x="4670184" y="4625975"/>
                </a:lnTo>
                <a:lnTo>
                  <a:pt x="4681941" y="4678362"/>
                </a:lnTo>
                <a:lnTo>
                  <a:pt x="4690339" y="4738687"/>
                </a:lnTo>
                <a:lnTo>
                  <a:pt x="4693698" y="4806950"/>
                </a:lnTo>
                <a:lnTo>
                  <a:pt x="4690339" y="4875212"/>
                </a:lnTo>
                <a:lnTo>
                  <a:pt x="4681941" y="4935537"/>
                </a:lnTo>
                <a:lnTo>
                  <a:pt x="4670184" y="4987925"/>
                </a:lnTo>
                <a:lnTo>
                  <a:pt x="4655067" y="5033962"/>
                </a:lnTo>
                <a:lnTo>
                  <a:pt x="4638271" y="5075237"/>
                </a:lnTo>
                <a:lnTo>
                  <a:pt x="4618116" y="5114925"/>
                </a:lnTo>
                <a:lnTo>
                  <a:pt x="4597961" y="5149850"/>
                </a:lnTo>
                <a:lnTo>
                  <a:pt x="4577806" y="5186362"/>
                </a:lnTo>
                <a:lnTo>
                  <a:pt x="4559330" y="5226050"/>
                </a:lnTo>
                <a:lnTo>
                  <a:pt x="4540854" y="5268912"/>
                </a:lnTo>
                <a:lnTo>
                  <a:pt x="4525739" y="5313362"/>
                </a:lnTo>
                <a:lnTo>
                  <a:pt x="4515661" y="5365750"/>
                </a:lnTo>
                <a:lnTo>
                  <a:pt x="4505583" y="5426075"/>
                </a:lnTo>
                <a:lnTo>
                  <a:pt x="4503903" y="5494337"/>
                </a:lnTo>
                <a:lnTo>
                  <a:pt x="4505583" y="5562600"/>
                </a:lnTo>
                <a:lnTo>
                  <a:pt x="4515661" y="5622925"/>
                </a:lnTo>
                <a:lnTo>
                  <a:pt x="4525739" y="5675312"/>
                </a:lnTo>
                <a:lnTo>
                  <a:pt x="4540854" y="5721350"/>
                </a:lnTo>
                <a:lnTo>
                  <a:pt x="4559330" y="5762625"/>
                </a:lnTo>
                <a:lnTo>
                  <a:pt x="4577806" y="5802312"/>
                </a:lnTo>
                <a:lnTo>
                  <a:pt x="4597961" y="5840412"/>
                </a:lnTo>
                <a:lnTo>
                  <a:pt x="4618116" y="5876925"/>
                </a:lnTo>
                <a:lnTo>
                  <a:pt x="4638271" y="5915025"/>
                </a:lnTo>
                <a:lnTo>
                  <a:pt x="4655067" y="5956300"/>
                </a:lnTo>
                <a:lnTo>
                  <a:pt x="4670184" y="6003925"/>
                </a:lnTo>
                <a:lnTo>
                  <a:pt x="4681941" y="6056312"/>
                </a:lnTo>
                <a:lnTo>
                  <a:pt x="4690339" y="6113462"/>
                </a:lnTo>
                <a:lnTo>
                  <a:pt x="4693698" y="6183312"/>
                </a:lnTo>
                <a:lnTo>
                  <a:pt x="4690339" y="6251575"/>
                </a:lnTo>
                <a:lnTo>
                  <a:pt x="4681941" y="6311900"/>
                </a:lnTo>
                <a:lnTo>
                  <a:pt x="4670184" y="6361112"/>
                </a:lnTo>
                <a:lnTo>
                  <a:pt x="4655067" y="6407150"/>
                </a:lnTo>
                <a:lnTo>
                  <a:pt x="4638271" y="6448425"/>
                </a:lnTo>
                <a:lnTo>
                  <a:pt x="4619796" y="6488112"/>
                </a:lnTo>
                <a:lnTo>
                  <a:pt x="4601320" y="6523037"/>
                </a:lnTo>
                <a:lnTo>
                  <a:pt x="4581165" y="6561137"/>
                </a:lnTo>
                <a:lnTo>
                  <a:pt x="4561010" y="6597650"/>
                </a:lnTo>
                <a:lnTo>
                  <a:pt x="4544214" y="6640512"/>
                </a:lnTo>
                <a:lnTo>
                  <a:pt x="4527418" y="6683375"/>
                </a:lnTo>
                <a:lnTo>
                  <a:pt x="4517340" y="6735762"/>
                </a:lnTo>
                <a:lnTo>
                  <a:pt x="4508943" y="6791325"/>
                </a:lnTo>
                <a:lnTo>
                  <a:pt x="4503903" y="6858000"/>
                </a:lnTo>
                <a:lnTo>
                  <a:pt x="1582057" y="6858000"/>
                </a:lnTo>
                <a:lnTo>
                  <a:pt x="420914" y="6858000"/>
                </a:lnTo>
                <a:lnTo>
                  <a:pt x="0" y="6858000"/>
                </a:lnTo>
                <a:close/>
              </a:path>
            </a:pathLst>
          </a:custGeom>
          <a:solidFill>
            <a:schemeClr val="tx1"/>
          </a:solidFill>
          <a:ln w="0">
            <a:noFill/>
            <a:prstDash val="solid"/>
            <a:round/>
            <a:headEnd/>
            <a:tailEnd/>
          </a:ln>
        </p:spPr>
        <p:txBody>
          <a:bodyPr wrap="square">
            <a:noAutofit/>
          </a:bodyPr>
          <a:lstStyle/>
          <a:p>
            <a:endParaRPr lang="en-US" dirty="0"/>
          </a:p>
        </p:txBody>
      </p:sp>
      <p:sp>
        <p:nvSpPr>
          <p:cNvPr id="92" name="Freeform: Shape 91">
            <a:extLst>
              <a:ext uri="{FF2B5EF4-FFF2-40B4-BE49-F238E27FC236}">
                <a16:creationId xmlns:a16="http://schemas.microsoft.com/office/drawing/2014/main" id="{4B9FAFB2-BEB5-4848-8018-BCAD99E2E1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838076" cy="6858000"/>
          </a:xfrm>
          <a:custGeom>
            <a:avLst/>
            <a:gdLst>
              <a:gd name="connsiteX0" fmla="*/ 4838076 w 4838076"/>
              <a:gd name="connsiteY0" fmla="*/ 0 h 6858000"/>
              <a:gd name="connsiteX1" fmla="*/ 4417162 w 4838076"/>
              <a:gd name="connsiteY1" fmla="*/ 0 h 6858000"/>
              <a:gd name="connsiteX2" fmla="*/ 3459219 w 4838076"/>
              <a:gd name="connsiteY2" fmla="*/ 0 h 6858000"/>
              <a:gd name="connsiteX3" fmla="*/ 334174 w 4838076"/>
              <a:gd name="connsiteY3" fmla="*/ 0 h 6858000"/>
              <a:gd name="connsiteX4" fmla="*/ 334173 w 4838076"/>
              <a:gd name="connsiteY4" fmla="*/ 0 h 6858000"/>
              <a:gd name="connsiteX5" fmla="*/ 189795 w 4838076"/>
              <a:gd name="connsiteY5" fmla="*/ 0 h 6858000"/>
              <a:gd name="connsiteX6" fmla="*/ 184756 w 4838076"/>
              <a:gd name="connsiteY6" fmla="*/ 66675 h 6858000"/>
              <a:gd name="connsiteX7" fmla="*/ 176358 w 4838076"/>
              <a:gd name="connsiteY7" fmla="*/ 122237 h 6858000"/>
              <a:gd name="connsiteX8" fmla="*/ 166281 w 4838076"/>
              <a:gd name="connsiteY8" fmla="*/ 174625 h 6858000"/>
              <a:gd name="connsiteX9" fmla="*/ 149485 w 4838076"/>
              <a:gd name="connsiteY9" fmla="*/ 217487 h 6858000"/>
              <a:gd name="connsiteX10" fmla="*/ 132689 w 4838076"/>
              <a:gd name="connsiteY10" fmla="*/ 260350 h 6858000"/>
              <a:gd name="connsiteX11" fmla="*/ 112534 w 4838076"/>
              <a:gd name="connsiteY11" fmla="*/ 296862 h 6858000"/>
              <a:gd name="connsiteX12" fmla="*/ 92379 w 4838076"/>
              <a:gd name="connsiteY12" fmla="*/ 334962 h 6858000"/>
              <a:gd name="connsiteX13" fmla="*/ 73903 w 4838076"/>
              <a:gd name="connsiteY13" fmla="*/ 369887 h 6858000"/>
              <a:gd name="connsiteX14" fmla="*/ 55427 w 4838076"/>
              <a:gd name="connsiteY14" fmla="*/ 409575 h 6858000"/>
              <a:gd name="connsiteX15" fmla="*/ 38632 w 4838076"/>
              <a:gd name="connsiteY15" fmla="*/ 450850 h 6858000"/>
              <a:gd name="connsiteX16" fmla="*/ 23515 w 4838076"/>
              <a:gd name="connsiteY16" fmla="*/ 496887 h 6858000"/>
              <a:gd name="connsiteX17" fmla="*/ 11758 w 4838076"/>
              <a:gd name="connsiteY17" fmla="*/ 546100 h 6858000"/>
              <a:gd name="connsiteX18" fmla="*/ 3359 w 4838076"/>
              <a:gd name="connsiteY18" fmla="*/ 606425 h 6858000"/>
              <a:gd name="connsiteX19" fmla="*/ 0 w 4838076"/>
              <a:gd name="connsiteY19" fmla="*/ 673100 h 6858000"/>
              <a:gd name="connsiteX20" fmla="*/ 3359 w 4838076"/>
              <a:gd name="connsiteY20" fmla="*/ 744537 h 6858000"/>
              <a:gd name="connsiteX21" fmla="*/ 11758 w 4838076"/>
              <a:gd name="connsiteY21" fmla="*/ 801687 h 6858000"/>
              <a:gd name="connsiteX22" fmla="*/ 23515 w 4838076"/>
              <a:gd name="connsiteY22" fmla="*/ 854075 h 6858000"/>
              <a:gd name="connsiteX23" fmla="*/ 38632 w 4838076"/>
              <a:gd name="connsiteY23" fmla="*/ 901700 h 6858000"/>
              <a:gd name="connsiteX24" fmla="*/ 55427 w 4838076"/>
              <a:gd name="connsiteY24" fmla="*/ 942975 h 6858000"/>
              <a:gd name="connsiteX25" fmla="*/ 75583 w 4838076"/>
              <a:gd name="connsiteY25" fmla="*/ 981075 h 6858000"/>
              <a:gd name="connsiteX26" fmla="*/ 95738 w 4838076"/>
              <a:gd name="connsiteY26" fmla="*/ 1017587 h 6858000"/>
              <a:gd name="connsiteX27" fmla="*/ 115893 w 4838076"/>
              <a:gd name="connsiteY27" fmla="*/ 1055687 h 6858000"/>
              <a:gd name="connsiteX28" fmla="*/ 134368 w 4838076"/>
              <a:gd name="connsiteY28" fmla="*/ 1095375 h 6858000"/>
              <a:gd name="connsiteX29" fmla="*/ 152844 w 4838076"/>
              <a:gd name="connsiteY29" fmla="*/ 1136650 h 6858000"/>
              <a:gd name="connsiteX30" fmla="*/ 167960 w 4838076"/>
              <a:gd name="connsiteY30" fmla="*/ 1182687 h 6858000"/>
              <a:gd name="connsiteX31" fmla="*/ 178038 w 4838076"/>
              <a:gd name="connsiteY31" fmla="*/ 1235075 h 6858000"/>
              <a:gd name="connsiteX32" fmla="*/ 188115 w 4838076"/>
              <a:gd name="connsiteY32" fmla="*/ 1295400 h 6858000"/>
              <a:gd name="connsiteX33" fmla="*/ 189795 w 4838076"/>
              <a:gd name="connsiteY33" fmla="*/ 1363662 h 6858000"/>
              <a:gd name="connsiteX34" fmla="*/ 188115 w 4838076"/>
              <a:gd name="connsiteY34" fmla="*/ 1431925 h 6858000"/>
              <a:gd name="connsiteX35" fmla="*/ 178038 w 4838076"/>
              <a:gd name="connsiteY35" fmla="*/ 1492250 h 6858000"/>
              <a:gd name="connsiteX36" fmla="*/ 167960 w 4838076"/>
              <a:gd name="connsiteY36" fmla="*/ 1544637 h 6858000"/>
              <a:gd name="connsiteX37" fmla="*/ 152844 w 4838076"/>
              <a:gd name="connsiteY37" fmla="*/ 1589087 h 6858000"/>
              <a:gd name="connsiteX38" fmla="*/ 134368 w 4838076"/>
              <a:gd name="connsiteY38" fmla="*/ 1631950 h 6858000"/>
              <a:gd name="connsiteX39" fmla="*/ 115893 w 4838076"/>
              <a:gd name="connsiteY39" fmla="*/ 1671637 h 6858000"/>
              <a:gd name="connsiteX40" fmla="*/ 95738 w 4838076"/>
              <a:gd name="connsiteY40" fmla="*/ 1708150 h 6858000"/>
              <a:gd name="connsiteX41" fmla="*/ 75583 w 4838076"/>
              <a:gd name="connsiteY41" fmla="*/ 1743075 h 6858000"/>
              <a:gd name="connsiteX42" fmla="*/ 55427 w 4838076"/>
              <a:gd name="connsiteY42" fmla="*/ 1782762 h 6858000"/>
              <a:gd name="connsiteX43" fmla="*/ 38632 w 4838076"/>
              <a:gd name="connsiteY43" fmla="*/ 1824037 h 6858000"/>
              <a:gd name="connsiteX44" fmla="*/ 23515 w 4838076"/>
              <a:gd name="connsiteY44" fmla="*/ 1870075 h 6858000"/>
              <a:gd name="connsiteX45" fmla="*/ 11758 w 4838076"/>
              <a:gd name="connsiteY45" fmla="*/ 1922462 h 6858000"/>
              <a:gd name="connsiteX46" fmla="*/ 3359 w 4838076"/>
              <a:gd name="connsiteY46" fmla="*/ 1982787 h 6858000"/>
              <a:gd name="connsiteX47" fmla="*/ 0 w 4838076"/>
              <a:gd name="connsiteY47" fmla="*/ 2051050 h 6858000"/>
              <a:gd name="connsiteX48" fmla="*/ 3359 w 4838076"/>
              <a:gd name="connsiteY48" fmla="*/ 2119312 h 6858000"/>
              <a:gd name="connsiteX49" fmla="*/ 11758 w 4838076"/>
              <a:gd name="connsiteY49" fmla="*/ 2179637 h 6858000"/>
              <a:gd name="connsiteX50" fmla="*/ 23515 w 4838076"/>
              <a:gd name="connsiteY50" fmla="*/ 2232025 h 6858000"/>
              <a:gd name="connsiteX51" fmla="*/ 38632 w 4838076"/>
              <a:gd name="connsiteY51" fmla="*/ 2278062 h 6858000"/>
              <a:gd name="connsiteX52" fmla="*/ 55427 w 4838076"/>
              <a:gd name="connsiteY52" fmla="*/ 2319337 h 6858000"/>
              <a:gd name="connsiteX53" fmla="*/ 75583 w 4838076"/>
              <a:gd name="connsiteY53" fmla="*/ 2359025 h 6858000"/>
              <a:gd name="connsiteX54" fmla="*/ 95738 w 4838076"/>
              <a:gd name="connsiteY54" fmla="*/ 2395537 h 6858000"/>
              <a:gd name="connsiteX55" fmla="*/ 115893 w 4838076"/>
              <a:gd name="connsiteY55" fmla="*/ 2433637 h 6858000"/>
              <a:gd name="connsiteX56" fmla="*/ 134368 w 4838076"/>
              <a:gd name="connsiteY56" fmla="*/ 2471737 h 6858000"/>
              <a:gd name="connsiteX57" fmla="*/ 152844 w 4838076"/>
              <a:gd name="connsiteY57" fmla="*/ 2513012 h 6858000"/>
              <a:gd name="connsiteX58" fmla="*/ 167960 w 4838076"/>
              <a:gd name="connsiteY58" fmla="*/ 2560637 h 6858000"/>
              <a:gd name="connsiteX59" fmla="*/ 178038 w 4838076"/>
              <a:gd name="connsiteY59" fmla="*/ 2613025 h 6858000"/>
              <a:gd name="connsiteX60" fmla="*/ 188115 w 4838076"/>
              <a:gd name="connsiteY60" fmla="*/ 2671762 h 6858000"/>
              <a:gd name="connsiteX61" fmla="*/ 189795 w 4838076"/>
              <a:gd name="connsiteY61" fmla="*/ 2741612 h 6858000"/>
              <a:gd name="connsiteX62" fmla="*/ 188115 w 4838076"/>
              <a:gd name="connsiteY62" fmla="*/ 2809875 h 6858000"/>
              <a:gd name="connsiteX63" fmla="*/ 178038 w 4838076"/>
              <a:gd name="connsiteY63" fmla="*/ 2868612 h 6858000"/>
              <a:gd name="connsiteX64" fmla="*/ 167960 w 4838076"/>
              <a:gd name="connsiteY64" fmla="*/ 2922587 h 6858000"/>
              <a:gd name="connsiteX65" fmla="*/ 152844 w 4838076"/>
              <a:gd name="connsiteY65" fmla="*/ 2967037 h 6858000"/>
              <a:gd name="connsiteX66" fmla="*/ 134368 w 4838076"/>
              <a:gd name="connsiteY66" fmla="*/ 3009900 h 6858000"/>
              <a:gd name="connsiteX67" fmla="*/ 115893 w 4838076"/>
              <a:gd name="connsiteY67" fmla="*/ 3046412 h 6858000"/>
              <a:gd name="connsiteX68" fmla="*/ 95738 w 4838076"/>
              <a:gd name="connsiteY68" fmla="*/ 3084512 h 6858000"/>
              <a:gd name="connsiteX69" fmla="*/ 75583 w 4838076"/>
              <a:gd name="connsiteY69" fmla="*/ 3121025 h 6858000"/>
              <a:gd name="connsiteX70" fmla="*/ 55427 w 4838076"/>
              <a:gd name="connsiteY70" fmla="*/ 3160712 h 6858000"/>
              <a:gd name="connsiteX71" fmla="*/ 38632 w 4838076"/>
              <a:gd name="connsiteY71" fmla="*/ 3201987 h 6858000"/>
              <a:gd name="connsiteX72" fmla="*/ 23515 w 4838076"/>
              <a:gd name="connsiteY72" fmla="*/ 3248025 h 6858000"/>
              <a:gd name="connsiteX73" fmla="*/ 11758 w 4838076"/>
              <a:gd name="connsiteY73" fmla="*/ 3300412 h 6858000"/>
              <a:gd name="connsiteX74" fmla="*/ 3359 w 4838076"/>
              <a:gd name="connsiteY74" fmla="*/ 3360737 h 6858000"/>
              <a:gd name="connsiteX75" fmla="*/ 0 w 4838076"/>
              <a:gd name="connsiteY75" fmla="*/ 3427412 h 6858000"/>
              <a:gd name="connsiteX76" fmla="*/ 3359 w 4838076"/>
              <a:gd name="connsiteY76" fmla="*/ 3497262 h 6858000"/>
              <a:gd name="connsiteX77" fmla="*/ 11758 w 4838076"/>
              <a:gd name="connsiteY77" fmla="*/ 3557587 h 6858000"/>
              <a:gd name="connsiteX78" fmla="*/ 23515 w 4838076"/>
              <a:gd name="connsiteY78" fmla="*/ 3609975 h 6858000"/>
              <a:gd name="connsiteX79" fmla="*/ 38632 w 4838076"/>
              <a:gd name="connsiteY79" fmla="*/ 3656012 h 6858000"/>
              <a:gd name="connsiteX80" fmla="*/ 55427 w 4838076"/>
              <a:gd name="connsiteY80" fmla="*/ 3697287 h 6858000"/>
              <a:gd name="connsiteX81" fmla="*/ 75583 w 4838076"/>
              <a:gd name="connsiteY81" fmla="*/ 3736975 h 6858000"/>
              <a:gd name="connsiteX82" fmla="*/ 115893 w 4838076"/>
              <a:gd name="connsiteY82" fmla="*/ 3811587 h 6858000"/>
              <a:gd name="connsiteX83" fmla="*/ 134368 w 4838076"/>
              <a:gd name="connsiteY83" fmla="*/ 3848100 h 6858000"/>
              <a:gd name="connsiteX84" fmla="*/ 152844 w 4838076"/>
              <a:gd name="connsiteY84" fmla="*/ 3890962 h 6858000"/>
              <a:gd name="connsiteX85" fmla="*/ 167960 w 4838076"/>
              <a:gd name="connsiteY85" fmla="*/ 3935412 h 6858000"/>
              <a:gd name="connsiteX86" fmla="*/ 178038 w 4838076"/>
              <a:gd name="connsiteY86" fmla="*/ 3987800 h 6858000"/>
              <a:gd name="connsiteX87" fmla="*/ 188115 w 4838076"/>
              <a:gd name="connsiteY87" fmla="*/ 4048125 h 6858000"/>
              <a:gd name="connsiteX88" fmla="*/ 189795 w 4838076"/>
              <a:gd name="connsiteY88" fmla="*/ 4116387 h 6858000"/>
              <a:gd name="connsiteX89" fmla="*/ 188115 w 4838076"/>
              <a:gd name="connsiteY89" fmla="*/ 4186237 h 6858000"/>
              <a:gd name="connsiteX90" fmla="*/ 178038 w 4838076"/>
              <a:gd name="connsiteY90" fmla="*/ 4244975 h 6858000"/>
              <a:gd name="connsiteX91" fmla="*/ 167960 w 4838076"/>
              <a:gd name="connsiteY91" fmla="*/ 4297362 h 6858000"/>
              <a:gd name="connsiteX92" fmla="*/ 152844 w 4838076"/>
              <a:gd name="connsiteY92" fmla="*/ 4343400 h 6858000"/>
              <a:gd name="connsiteX93" fmla="*/ 134368 w 4838076"/>
              <a:gd name="connsiteY93" fmla="*/ 4386262 h 6858000"/>
              <a:gd name="connsiteX94" fmla="*/ 115893 w 4838076"/>
              <a:gd name="connsiteY94" fmla="*/ 4424362 h 6858000"/>
              <a:gd name="connsiteX95" fmla="*/ 75583 w 4838076"/>
              <a:gd name="connsiteY95" fmla="*/ 4498975 h 6858000"/>
              <a:gd name="connsiteX96" fmla="*/ 55427 w 4838076"/>
              <a:gd name="connsiteY96" fmla="*/ 4537075 h 6858000"/>
              <a:gd name="connsiteX97" fmla="*/ 38632 w 4838076"/>
              <a:gd name="connsiteY97" fmla="*/ 4579937 h 6858000"/>
              <a:gd name="connsiteX98" fmla="*/ 23515 w 4838076"/>
              <a:gd name="connsiteY98" fmla="*/ 4625975 h 6858000"/>
              <a:gd name="connsiteX99" fmla="*/ 11758 w 4838076"/>
              <a:gd name="connsiteY99" fmla="*/ 4678362 h 6858000"/>
              <a:gd name="connsiteX100" fmla="*/ 3359 w 4838076"/>
              <a:gd name="connsiteY100" fmla="*/ 4738687 h 6858000"/>
              <a:gd name="connsiteX101" fmla="*/ 0 w 4838076"/>
              <a:gd name="connsiteY101" fmla="*/ 4806950 h 6858000"/>
              <a:gd name="connsiteX102" fmla="*/ 3359 w 4838076"/>
              <a:gd name="connsiteY102" fmla="*/ 4875212 h 6858000"/>
              <a:gd name="connsiteX103" fmla="*/ 11758 w 4838076"/>
              <a:gd name="connsiteY103" fmla="*/ 4935537 h 6858000"/>
              <a:gd name="connsiteX104" fmla="*/ 23515 w 4838076"/>
              <a:gd name="connsiteY104" fmla="*/ 4987925 h 6858000"/>
              <a:gd name="connsiteX105" fmla="*/ 38632 w 4838076"/>
              <a:gd name="connsiteY105" fmla="*/ 5033962 h 6858000"/>
              <a:gd name="connsiteX106" fmla="*/ 55427 w 4838076"/>
              <a:gd name="connsiteY106" fmla="*/ 5075237 h 6858000"/>
              <a:gd name="connsiteX107" fmla="*/ 75583 w 4838076"/>
              <a:gd name="connsiteY107" fmla="*/ 5114925 h 6858000"/>
              <a:gd name="connsiteX108" fmla="*/ 95738 w 4838076"/>
              <a:gd name="connsiteY108" fmla="*/ 5149850 h 6858000"/>
              <a:gd name="connsiteX109" fmla="*/ 115893 w 4838076"/>
              <a:gd name="connsiteY109" fmla="*/ 5186362 h 6858000"/>
              <a:gd name="connsiteX110" fmla="*/ 134368 w 4838076"/>
              <a:gd name="connsiteY110" fmla="*/ 5226050 h 6858000"/>
              <a:gd name="connsiteX111" fmla="*/ 152844 w 4838076"/>
              <a:gd name="connsiteY111" fmla="*/ 5268912 h 6858000"/>
              <a:gd name="connsiteX112" fmla="*/ 167960 w 4838076"/>
              <a:gd name="connsiteY112" fmla="*/ 5313362 h 6858000"/>
              <a:gd name="connsiteX113" fmla="*/ 178038 w 4838076"/>
              <a:gd name="connsiteY113" fmla="*/ 5365750 h 6858000"/>
              <a:gd name="connsiteX114" fmla="*/ 188115 w 4838076"/>
              <a:gd name="connsiteY114" fmla="*/ 5426075 h 6858000"/>
              <a:gd name="connsiteX115" fmla="*/ 189795 w 4838076"/>
              <a:gd name="connsiteY115" fmla="*/ 5494337 h 6858000"/>
              <a:gd name="connsiteX116" fmla="*/ 188115 w 4838076"/>
              <a:gd name="connsiteY116" fmla="*/ 5562600 h 6858000"/>
              <a:gd name="connsiteX117" fmla="*/ 178038 w 4838076"/>
              <a:gd name="connsiteY117" fmla="*/ 5622925 h 6858000"/>
              <a:gd name="connsiteX118" fmla="*/ 167960 w 4838076"/>
              <a:gd name="connsiteY118" fmla="*/ 5675312 h 6858000"/>
              <a:gd name="connsiteX119" fmla="*/ 152844 w 4838076"/>
              <a:gd name="connsiteY119" fmla="*/ 5721350 h 6858000"/>
              <a:gd name="connsiteX120" fmla="*/ 134368 w 4838076"/>
              <a:gd name="connsiteY120" fmla="*/ 5762625 h 6858000"/>
              <a:gd name="connsiteX121" fmla="*/ 115893 w 4838076"/>
              <a:gd name="connsiteY121" fmla="*/ 5802312 h 6858000"/>
              <a:gd name="connsiteX122" fmla="*/ 95738 w 4838076"/>
              <a:gd name="connsiteY122" fmla="*/ 5840412 h 6858000"/>
              <a:gd name="connsiteX123" fmla="*/ 75583 w 4838076"/>
              <a:gd name="connsiteY123" fmla="*/ 5876925 h 6858000"/>
              <a:gd name="connsiteX124" fmla="*/ 55427 w 4838076"/>
              <a:gd name="connsiteY124" fmla="*/ 5915025 h 6858000"/>
              <a:gd name="connsiteX125" fmla="*/ 38632 w 4838076"/>
              <a:gd name="connsiteY125" fmla="*/ 5956300 h 6858000"/>
              <a:gd name="connsiteX126" fmla="*/ 23515 w 4838076"/>
              <a:gd name="connsiteY126" fmla="*/ 6003925 h 6858000"/>
              <a:gd name="connsiteX127" fmla="*/ 11758 w 4838076"/>
              <a:gd name="connsiteY127" fmla="*/ 6056312 h 6858000"/>
              <a:gd name="connsiteX128" fmla="*/ 3359 w 4838076"/>
              <a:gd name="connsiteY128" fmla="*/ 6113462 h 6858000"/>
              <a:gd name="connsiteX129" fmla="*/ 0 w 4838076"/>
              <a:gd name="connsiteY129" fmla="*/ 6183312 h 6858000"/>
              <a:gd name="connsiteX130" fmla="*/ 3359 w 4838076"/>
              <a:gd name="connsiteY130" fmla="*/ 6251575 h 6858000"/>
              <a:gd name="connsiteX131" fmla="*/ 11758 w 4838076"/>
              <a:gd name="connsiteY131" fmla="*/ 6311900 h 6858000"/>
              <a:gd name="connsiteX132" fmla="*/ 23515 w 4838076"/>
              <a:gd name="connsiteY132" fmla="*/ 6361112 h 6858000"/>
              <a:gd name="connsiteX133" fmla="*/ 38632 w 4838076"/>
              <a:gd name="connsiteY133" fmla="*/ 6407150 h 6858000"/>
              <a:gd name="connsiteX134" fmla="*/ 55427 w 4838076"/>
              <a:gd name="connsiteY134" fmla="*/ 6448425 h 6858000"/>
              <a:gd name="connsiteX135" fmla="*/ 73903 w 4838076"/>
              <a:gd name="connsiteY135" fmla="*/ 6488112 h 6858000"/>
              <a:gd name="connsiteX136" fmla="*/ 92379 w 4838076"/>
              <a:gd name="connsiteY136" fmla="*/ 6523037 h 6858000"/>
              <a:gd name="connsiteX137" fmla="*/ 112534 w 4838076"/>
              <a:gd name="connsiteY137" fmla="*/ 6561137 h 6858000"/>
              <a:gd name="connsiteX138" fmla="*/ 132689 w 4838076"/>
              <a:gd name="connsiteY138" fmla="*/ 6597650 h 6858000"/>
              <a:gd name="connsiteX139" fmla="*/ 149485 w 4838076"/>
              <a:gd name="connsiteY139" fmla="*/ 6640512 h 6858000"/>
              <a:gd name="connsiteX140" fmla="*/ 166281 w 4838076"/>
              <a:gd name="connsiteY140" fmla="*/ 6683375 h 6858000"/>
              <a:gd name="connsiteX141" fmla="*/ 176358 w 4838076"/>
              <a:gd name="connsiteY141" fmla="*/ 6735762 h 6858000"/>
              <a:gd name="connsiteX142" fmla="*/ 184756 w 4838076"/>
              <a:gd name="connsiteY142" fmla="*/ 6791325 h 6858000"/>
              <a:gd name="connsiteX143" fmla="*/ 189795 w 4838076"/>
              <a:gd name="connsiteY143" fmla="*/ 6858000 h 6858000"/>
              <a:gd name="connsiteX144" fmla="*/ 334173 w 4838076"/>
              <a:gd name="connsiteY144" fmla="*/ 6858000 h 6858000"/>
              <a:gd name="connsiteX145" fmla="*/ 334174 w 4838076"/>
              <a:gd name="connsiteY145" fmla="*/ 6858000 h 6858000"/>
              <a:gd name="connsiteX146" fmla="*/ 3459219 w 4838076"/>
              <a:gd name="connsiteY146" fmla="*/ 6858000 h 6858000"/>
              <a:gd name="connsiteX147" fmla="*/ 4417162 w 4838076"/>
              <a:gd name="connsiteY147" fmla="*/ 6858000 h 6858000"/>
              <a:gd name="connsiteX148" fmla="*/ 4838076 w 4838076"/>
              <a:gd name="connsiteY148"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Lst>
            <a:rect l="l" t="t" r="r" b="b"/>
            <a:pathLst>
              <a:path w="4838076" h="6858000">
                <a:moveTo>
                  <a:pt x="4838076" y="0"/>
                </a:moveTo>
                <a:lnTo>
                  <a:pt x="4417162" y="0"/>
                </a:lnTo>
                <a:lnTo>
                  <a:pt x="3459219" y="0"/>
                </a:lnTo>
                <a:lnTo>
                  <a:pt x="334174" y="0"/>
                </a:lnTo>
                <a:lnTo>
                  <a:pt x="334173" y="0"/>
                </a:lnTo>
                <a:lnTo>
                  <a:pt x="189795" y="0"/>
                </a:lnTo>
                <a:lnTo>
                  <a:pt x="184756" y="66675"/>
                </a:lnTo>
                <a:lnTo>
                  <a:pt x="176358" y="122237"/>
                </a:lnTo>
                <a:lnTo>
                  <a:pt x="166281" y="174625"/>
                </a:lnTo>
                <a:lnTo>
                  <a:pt x="149485" y="217487"/>
                </a:lnTo>
                <a:lnTo>
                  <a:pt x="132689" y="260350"/>
                </a:lnTo>
                <a:lnTo>
                  <a:pt x="112534" y="296862"/>
                </a:lnTo>
                <a:lnTo>
                  <a:pt x="92379" y="334962"/>
                </a:lnTo>
                <a:lnTo>
                  <a:pt x="73903" y="369887"/>
                </a:lnTo>
                <a:lnTo>
                  <a:pt x="55427" y="409575"/>
                </a:lnTo>
                <a:lnTo>
                  <a:pt x="38632" y="450850"/>
                </a:lnTo>
                <a:lnTo>
                  <a:pt x="23515" y="496887"/>
                </a:lnTo>
                <a:lnTo>
                  <a:pt x="11758" y="546100"/>
                </a:lnTo>
                <a:lnTo>
                  <a:pt x="3359" y="606425"/>
                </a:lnTo>
                <a:lnTo>
                  <a:pt x="0" y="673100"/>
                </a:lnTo>
                <a:lnTo>
                  <a:pt x="3359" y="744537"/>
                </a:lnTo>
                <a:lnTo>
                  <a:pt x="11758" y="801687"/>
                </a:lnTo>
                <a:lnTo>
                  <a:pt x="23515" y="854075"/>
                </a:lnTo>
                <a:lnTo>
                  <a:pt x="38632" y="901700"/>
                </a:lnTo>
                <a:lnTo>
                  <a:pt x="55427" y="942975"/>
                </a:lnTo>
                <a:lnTo>
                  <a:pt x="75583" y="981075"/>
                </a:lnTo>
                <a:lnTo>
                  <a:pt x="95738" y="1017587"/>
                </a:lnTo>
                <a:lnTo>
                  <a:pt x="115893" y="1055687"/>
                </a:lnTo>
                <a:lnTo>
                  <a:pt x="134368" y="1095375"/>
                </a:lnTo>
                <a:lnTo>
                  <a:pt x="152844" y="1136650"/>
                </a:lnTo>
                <a:lnTo>
                  <a:pt x="167960" y="1182687"/>
                </a:lnTo>
                <a:lnTo>
                  <a:pt x="178038" y="1235075"/>
                </a:lnTo>
                <a:lnTo>
                  <a:pt x="188115" y="1295400"/>
                </a:lnTo>
                <a:lnTo>
                  <a:pt x="189795" y="1363662"/>
                </a:lnTo>
                <a:lnTo>
                  <a:pt x="188115" y="1431925"/>
                </a:lnTo>
                <a:lnTo>
                  <a:pt x="178038" y="1492250"/>
                </a:lnTo>
                <a:lnTo>
                  <a:pt x="167960" y="1544637"/>
                </a:lnTo>
                <a:lnTo>
                  <a:pt x="152844" y="1589087"/>
                </a:lnTo>
                <a:lnTo>
                  <a:pt x="134368" y="1631950"/>
                </a:lnTo>
                <a:lnTo>
                  <a:pt x="115893" y="1671637"/>
                </a:lnTo>
                <a:lnTo>
                  <a:pt x="95738" y="1708150"/>
                </a:lnTo>
                <a:lnTo>
                  <a:pt x="75583" y="1743075"/>
                </a:lnTo>
                <a:lnTo>
                  <a:pt x="55427" y="1782762"/>
                </a:lnTo>
                <a:lnTo>
                  <a:pt x="38632" y="1824037"/>
                </a:lnTo>
                <a:lnTo>
                  <a:pt x="23515" y="1870075"/>
                </a:lnTo>
                <a:lnTo>
                  <a:pt x="11758" y="1922462"/>
                </a:lnTo>
                <a:lnTo>
                  <a:pt x="3359" y="1982787"/>
                </a:lnTo>
                <a:lnTo>
                  <a:pt x="0" y="2051050"/>
                </a:lnTo>
                <a:lnTo>
                  <a:pt x="3359" y="2119312"/>
                </a:lnTo>
                <a:lnTo>
                  <a:pt x="11758" y="2179637"/>
                </a:lnTo>
                <a:lnTo>
                  <a:pt x="23515" y="2232025"/>
                </a:lnTo>
                <a:lnTo>
                  <a:pt x="38632" y="2278062"/>
                </a:lnTo>
                <a:lnTo>
                  <a:pt x="55427" y="2319337"/>
                </a:lnTo>
                <a:lnTo>
                  <a:pt x="75583" y="2359025"/>
                </a:lnTo>
                <a:lnTo>
                  <a:pt x="95738" y="2395537"/>
                </a:lnTo>
                <a:lnTo>
                  <a:pt x="115893" y="2433637"/>
                </a:lnTo>
                <a:lnTo>
                  <a:pt x="134368" y="2471737"/>
                </a:lnTo>
                <a:lnTo>
                  <a:pt x="152844" y="2513012"/>
                </a:lnTo>
                <a:lnTo>
                  <a:pt x="167960" y="2560637"/>
                </a:lnTo>
                <a:lnTo>
                  <a:pt x="178038" y="2613025"/>
                </a:lnTo>
                <a:lnTo>
                  <a:pt x="188115" y="2671762"/>
                </a:lnTo>
                <a:lnTo>
                  <a:pt x="189795" y="2741612"/>
                </a:lnTo>
                <a:lnTo>
                  <a:pt x="188115" y="2809875"/>
                </a:lnTo>
                <a:lnTo>
                  <a:pt x="178038" y="2868612"/>
                </a:lnTo>
                <a:lnTo>
                  <a:pt x="167960" y="2922587"/>
                </a:lnTo>
                <a:lnTo>
                  <a:pt x="152844" y="2967037"/>
                </a:lnTo>
                <a:lnTo>
                  <a:pt x="134368" y="3009900"/>
                </a:lnTo>
                <a:lnTo>
                  <a:pt x="115893" y="3046412"/>
                </a:lnTo>
                <a:lnTo>
                  <a:pt x="95738" y="3084512"/>
                </a:lnTo>
                <a:lnTo>
                  <a:pt x="75583" y="3121025"/>
                </a:lnTo>
                <a:lnTo>
                  <a:pt x="55427" y="3160712"/>
                </a:lnTo>
                <a:lnTo>
                  <a:pt x="38632" y="3201987"/>
                </a:lnTo>
                <a:lnTo>
                  <a:pt x="23515" y="3248025"/>
                </a:lnTo>
                <a:lnTo>
                  <a:pt x="11758" y="3300412"/>
                </a:lnTo>
                <a:lnTo>
                  <a:pt x="3359" y="3360737"/>
                </a:lnTo>
                <a:lnTo>
                  <a:pt x="0" y="3427412"/>
                </a:lnTo>
                <a:lnTo>
                  <a:pt x="3359" y="3497262"/>
                </a:lnTo>
                <a:lnTo>
                  <a:pt x="11758" y="3557587"/>
                </a:lnTo>
                <a:lnTo>
                  <a:pt x="23515" y="3609975"/>
                </a:lnTo>
                <a:lnTo>
                  <a:pt x="38632" y="3656012"/>
                </a:lnTo>
                <a:lnTo>
                  <a:pt x="55427" y="3697287"/>
                </a:lnTo>
                <a:lnTo>
                  <a:pt x="75583" y="3736975"/>
                </a:lnTo>
                <a:lnTo>
                  <a:pt x="115893" y="3811587"/>
                </a:lnTo>
                <a:lnTo>
                  <a:pt x="134368" y="3848100"/>
                </a:lnTo>
                <a:lnTo>
                  <a:pt x="152844" y="3890962"/>
                </a:lnTo>
                <a:lnTo>
                  <a:pt x="167960" y="3935412"/>
                </a:lnTo>
                <a:lnTo>
                  <a:pt x="178038" y="3987800"/>
                </a:lnTo>
                <a:lnTo>
                  <a:pt x="188115" y="4048125"/>
                </a:lnTo>
                <a:lnTo>
                  <a:pt x="189795" y="4116387"/>
                </a:lnTo>
                <a:lnTo>
                  <a:pt x="188115" y="4186237"/>
                </a:lnTo>
                <a:lnTo>
                  <a:pt x="178038" y="4244975"/>
                </a:lnTo>
                <a:lnTo>
                  <a:pt x="167960" y="4297362"/>
                </a:lnTo>
                <a:lnTo>
                  <a:pt x="152844" y="4343400"/>
                </a:lnTo>
                <a:lnTo>
                  <a:pt x="134368" y="4386262"/>
                </a:lnTo>
                <a:lnTo>
                  <a:pt x="115893" y="4424362"/>
                </a:lnTo>
                <a:lnTo>
                  <a:pt x="75583" y="4498975"/>
                </a:lnTo>
                <a:lnTo>
                  <a:pt x="55427" y="4537075"/>
                </a:lnTo>
                <a:lnTo>
                  <a:pt x="38632" y="4579937"/>
                </a:lnTo>
                <a:lnTo>
                  <a:pt x="23515" y="4625975"/>
                </a:lnTo>
                <a:lnTo>
                  <a:pt x="11758" y="4678362"/>
                </a:lnTo>
                <a:lnTo>
                  <a:pt x="3359" y="4738687"/>
                </a:lnTo>
                <a:lnTo>
                  <a:pt x="0" y="4806950"/>
                </a:lnTo>
                <a:lnTo>
                  <a:pt x="3359" y="4875212"/>
                </a:lnTo>
                <a:lnTo>
                  <a:pt x="11758" y="4935537"/>
                </a:lnTo>
                <a:lnTo>
                  <a:pt x="23515" y="4987925"/>
                </a:lnTo>
                <a:lnTo>
                  <a:pt x="38632" y="5033962"/>
                </a:lnTo>
                <a:lnTo>
                  <a:pt x="55427" y="5075237"/>
                </a:lnTo>
                <a:lnTo>
                  <a:pt x="75583" y="5114925"/>
                </a:lnTo>
                <a:lnTo>
                  <a:pt x="95738" y="5149850"/>
                </a:lnTo>
                <a:lnTo>
                  <a:pt x="115893" y="5186362"/>
                </a:lnTo>
                <a:lnTo>
                  <a:pt x="134368" y="5226050"/>
                </a:lnTo>
                <a:lnTo>
                  <a:pt x="152844" y="5268912"/>
                </a:lnTo>
                <a:lnTo>
                  <a:pt x="167960" y="5313362"/>
                </a:lnTo>
                <a:lnTo>
                  <a:pt x="178038" y="5365750"/>
                </a:lnTo>
                <a:lnTo>
                  <a:pt x="188115" y="5426075"/>
                </a:lnTo>
                <a:lnTo>
                  <a:pt x="189795" y="5494337"/>
                </a:lnTo>
                <a:lnTo>
                  <a:pt x="188115" y="5562600"/>
                </a:lnTo>
                <a:lnTo>
                  <a:pt x="178038" y="5622925"/>
                </a:lnTo>
                <a:lnTo>
                  <a:pt x="167960" y="5675312"/>
                </a:lnTo>
                <a:lnTo>
                  <a:pt x="152844" y="5721350"/>
                </a:lnTo>
                <a:lnTo>
                  <a:pt x="134368" y="5762625"/>
                </a:lnTo>
                <a:lnTo>
                  <a:pt x="115893" y="5802312"/>
                </a:lnTo>
                <a:lnTo>
                  <a:pt x="95738" y="5840412"/>
                </a:lnTo>
                <a:lnTo>
                  <a:pt x="75583" y="5876925"/>
                </a:lnTo>
                <a:lnTo>
                  <a:pt x="55427" y="5915025"/>
                </a:lnTo>
                <a:lnTo>
                  <a:pt x="38632" y="5956300"/>
                </a:lnTo>
                <a:lnTo>
                  <a:pt x="23515" y="6003925"/>
                </a:lnTo>
                <a:lnTo>
                  <a:pt x="11758" y="6056312"/>
                </a:lnTo>
                <a:lnTo>
                  <a:pt x="3359" y="6113462"/>
                </a:lnTo>
                <a:lnTo>
                  <a:pt x="0" y="6183312"/>
                </a:lnTo>
                <a:lnTo>
                  <a:pt x="3359" y="6251575"/>
                </a:lnTo>
                <a:lnTo>
                  <a:pt x="11758" y="6311900"/>
                </a:lnTo>
                <a:lnTo>
                  <a:pt x="23515" y="6361112"/>
                </a:lnTo>
                <a:lnTo>
                  <a:pt x="38632" y="6407150"/>
                </a:lnTo>
                <a:lnTo>
                  <a:pt x="55427" y="6448425"/>
                </a:lnTo>
                <a:lnTo>
                  <a:pt x="73903" y="6488112"/>
                </a:lnTo>
                <a:lnTo>
                  <a:pt x="92379" y="6523037"/>
                </a:lnTo>
                <a:lnTo>
                  <a:pt x="112534" y="6561137"/>
                </a:lnTo>
                <a:lnTo>
                  <a:pt x="132689" y="6597650"/>
                </a:lnTo>
                <a:lnTo>
                  <a:pt x="149485" y="6640512"/>
                </a:lnTo>
                <a:lnTo>
                  <a:pt x="166281" y="6683375"/>
                </a:lnTo>
                <a:lnTo>
                  <a:pt x="176358" y="6735762"/>
                </a:lnTo>
                <a:lnTo>
                  <a:pt x="184756" y="6791325"/>
                </a:lnTo>
                <a:lnTo>
                  <a:pt x="189795" y="6858000"/>
                </a:lnTo>
                <a:lnTo>
                  <a:pt x="334173" y="6858000"/>
                </a:lnTo>
                <a:lnTo>
                  <a:pt x="334174" y="6858000"/>
                </a:lnTo>
                <a:lnTo>
                  <a:pt x="3459219" y="6858000"/>
                </a:lnTo>
                <a:lnTo>
                  <a:pt x="4417162" y="6858000"/>
                </a:lnTo>
                <a:lnTo>
                  <a:pt x="4838076" y="6858000"/>
                </a:lnTo>
                <a:close/>
              </a:path>
            </a:pathLst>
          </a:custGeom>
          <a:solidFill>
            <a:schemeClr val="accent1">
              <a:lumMod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BC1B997D-16F6-942F-FB31-FA83E43254A0}"/>
              </a:ext>
            </a:extLst>
          </p:cNvPr>
          <p:cNvSpPr>
            <a:spLocks noGrp="1"/>
          </p:cNvSpPr>
          <p:nvPr>
            <p:ph type="title"/>
          </p:nvPr>
        </p:nvSpPr>
        <p:spPr>
          <a:xfrm>
            <a:off x="765051" y="662400"/>
            <a:ext cx="3384000" cy="1492132"/>
          </a:xfrm>
        </p:spPr>
        <p:txBody>
          <a:bodyPr anchor="t">
            <a:normAutofit/>
          </a:bodyPr>
          <a:lstStyle/>
          <a:p>
            <a:r>
              <a:rPr lang="en-GB" sz="3400" b="1" dirty="0">
                <a:solidFill>
                  <a:schemeClr val="bg1"/>
                </a:solidFill>
                <a:cs typeface="Calibri Light"/>
              </a:rPr>
              <a:t>Leadership styles</a:t>
            </a:r>
            <a:br>
              <a:rPr lang="en-GB" sz="3400" b="1" dirty="0">
                <a:cs typeface="Calibri Light"/>
              </a:rPr>
            </a:br>
            <a:r>
              <a:rPr lang="en-GB" sz="3400" b="1" dirty="0">
                <a:solidFill>
                  <a:schemeClr val="bg1"/>
                </a:solidFill>
                <a:cs typeface="Calibri Light"/>
              </a:rPr>
              <a:t>1.Authoritarian</a:t>
            </a:r>
            <a:br>
              <a:rPr lang="en-GB" sz="3400" b="1" dirty="0">
                <a:cs typeface="Calibri Light"/>
              </a:rPr>
            </a:br>
            <a:endParaRPr lang="en-GB" sz="3400" b="1" dirty="0">
              <a:solidFill>
                <a:schemeClr val="bg1"/>
              </a:solidFill>
              <a:cs typeface="Calibri Light"/>
            </a:endParaRPr>
          </a:p>
        </p:txBody>
      </p:sp>
      <p:sp>
        <p:nvSpPr>
          <p:cNvPr id="3" name="Content Placeholder 2">
            <a:extLst>
              <a:ext uri="{FF2B5EF4-FFF2-40B4-BE49-F238E27FC236}">
                <a16:creationId xmlns:a16="http://schemas.microsoft.com/office/drawing/2014/main" id="{B3C8387D-250C-11DE-DDFE-8041F05AD2CD}"/>
              </a:ext>
            </a:extLst>
          </p:cNvPr>
          <p:cNvSpPr>
            <a:spLocks noGrp="1"/>
          </p:cNvSpPr>
          <p:nvPr>
            <p:ph idx="1"/>
          </p:nvPr>
        </p:nvSpPr>
        <p:spPr>
          <a:xfrm>
            <a:off x="612651" y="1620982"/>
            <a:ext cx="3536400" cy="4495964"/>
          </a:xfrm>
        </p:spPr>
        <p:txBody>
          <a:bodyPr vert="horz" lIns="91440" tIns="45720" rIns="91440" bIns="45720" rtlCol="0" anchor="t">
            <a:noAutofit/>
          </a:bodyPr>
          <a:lstStyle/>
          <a:p>
            <a:pPr marL="0" indent="0">
              <a:buNone/>
            </a:pPr>
            <a:endParaRPr lang="en-GB" sz="2000">
              <a:solidFill>
                <a:schemeClr val="bg1">
                  <a:alpha val="60000"/>
                </a:schemeClr>
              </a:solidFill>
              <a:ea typeface="+mn-lt"/>
              <a:cs typeface="+mn-lt"/>
            </a:endParaRPr>
          </a:p>
          <a:p>
            <a:pPr marL="0" indent="0">
              <a:buNone/>
            </a:pPr>
            <a:r>
              <a:rPr lang="en-GB" sz="2400" dirty="0">
                <a:solidFill>
                  <a:schemeClr val="bg1">
                    <a:lumMod val="95000"/>
                  </a:schemeClr>
                </a:solidFill>
                <a:ea typeface="+mn-lt"/>
                <a:cs typeface="+mn-lt"/>
              </a:rPr>
              <a:t>Authoritarian leadership  has a tendency to maintain all decision-making (duties, rules, procedures, incentives, and punishments) power to oneself , . Most authoritarian leaders want to maintain power and they usually demand blind loyalty and cooperation.</a:t>
            </a:r>
            <a:endParaRPr lang="en-GB" sz="2400">
              <a:solidFill>
                <a:schemeClr val="bg1">
                  <a:lumMod val="95000"/>
                </a:schemeClr>
              </a:solidFill>
              <a:cs typeface="Calibri"/>
            </a:endParaRPr>
          </a:p>
        </p:txBody>
      </p:sp>
      <p:pic>
        <p:nvPicPr>
          <p:cNvPr id="4" name="Picture 60" descr="A picture containing text&#10;&#10;Description automatically generated">
            <a:extLst>
              <a:ext uri="{FF2B5EF4-FFF2-40B4-BE49-F238E27FC236}">
                <a16:creationId xmlns:a16="http://schemas.microsoft.com/office/drawing/2014/main" id="{2A9B6450-9580-0993-F359-2EFC26093368}"/>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5473873" y="643469"/>
            <a:ext cx="5888544" cy="5571062"/>
          </a:xfrm>
          <a:prstGeom prst="rect">
            <a:avLst/>
          </a:prstGeom>
        </p:spPr>
      </p:pic>
      <p:sp>
        <p:nvSpPr>
          <p:cNvPr id="61" name="TextBox 60">
            <a:extLst>
              <a:ext uri="{FF2B5EF4-FFF2-40B4-BE49-F238E27FC236}">
                <a16:creationId xmlns:a16="http://schemas.microsoft.com/office/drawing/2014/main" id="{ACFB9371-D2D4-1BAD-A2E6-E8958EF65C18}"/>
              </a:ext>
            </a:extLst>
          </p:cNvPr>
          <p:cNvSpPr txBox="1"/>
          <p:nvPr/>
        </p:nvSpPr>
        <p:spPr>
          <a:xfrm>
            <a:off x="8888663" y="6014476"/>
            <a:ext cx="2473754"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BY-NC-ND</a:t>
            </a:r>
            <a:r>
              <a:rPr lang="en-US" sz="700">
                <a:solidFill>
                  <a:srgbClr val="FFFFFF"/>
                </a:solidFill>
              </a:rPr>
              <a:t>.</a:t>
            </a:r>
          </a:p>
        </p:txBody>
      </p:sp>
    </p:spTree>
    <p:extLst>
      <p:ext uri="{BB962C8B-B14F-4D97-AF65-F5344CB8AC3E}">
        <p14:creationId xmlns:p14="http://schemas.microsoft.com/office/powerpoint/2010/main" val="39797224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8">
            <a:extLst>
              <a:ext uri="{FF2B5EF4-FFF2-40B4-BE49-F238E27FC236}">
                <a16:creationId xmlns:a16="http://schemas.microsoft.com/office/drawing/2014/main" id="{56C20283-73E0-40EC-8AD8-057F581F64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28">
            <a:extLst>
              <a:ext uri="{FF2B5EF4-FFF2-40B4-BE49-F238E27FC236}">
                <a16:creationId xmlns:a16="http://schemas.microsoft.com/office/drawing/2014/main" id="{3FCC729B-E528-40C3-82D3-BA4375575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960120" y="0"/>
            <a:ext cx="11218661" cy="6858000"/>
          </a:xfrm>
          <a:custGeom>
            <a:avLst/>
            <a:gdLst>
              <a:gd name="connsiteX0" fmla="*/ 0 w 11218661"/>
              <a:gd name="connsiteY0" fmla="*/ 0 h 6858000"/>
              <a:gd name="connsiteX1" fmla="*/ 8042507 w 11218661"/>
              <a:gd name="connsiteY1" fmla="*/ 0 h 6858000"/>
              <a:gd name="connsiteX2" fmla="*/ 11218661 w 11218661"/>
              <a:gd name="connsiteY2" fmla="*/ 6858000 h 6858000"/>
              <a:gd name="connsiteX3" fmla="*/ 0 w 1121866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218661" h="6858000">
                <a:moveTo>
                  <a:pt x="0" y="0"/>
                </a:moveTo>
                <a:lnTo>
                  <a:pt x="8042507" y="0"/>
                </a:lnTo>
                <a:lnTo>
                  <a:pt x="11218661" y="6858000"/>
                </a:lnTo>
                <a:lnTo>
                  <a:pt x="0" y="685800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6">
            <a:extLst>
              <a:ext uri="{FF2B5EF4-FFF2-40B4-BE49-F238E27FC236}">
                <a16:creationId xmlns:a16="http://schemas.microsoft.com/office/drawing/2014/main" id="{58F1FB8D-1842-4A04-998D-6CF047AB27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420248" y="0"/>
            <a:ext cx="10771752" cy="6858000"/>
          </a:xfrm>
          <a:custGeom>
            <a:avLst/>
            <a:gdLst>
              <a:gd name="connsiteX0" fmla="*/ 0 w 10771752"/>
              <a:gd name="connsiteY0" fmla="*/ 0 h 6858000"/>
              <a:gd name="connsiteX1" fmla="*/ 7595598 w 10771752"/>
              <a:gd name="connsiteY1" fmla="*/ 0 h 6858000"/>
              <a:gd name="connsiteX2" fmla="*/ 10771752 w 10771752"/>
              <a:gd name="connsiteY2" fmla="*/ 6858000 h 6858000"/>
              <a:gd name="connsiteX3" fmla="*/ 0 w 1077175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0771752" h="6858000">
                <a:moveTo>
                  <a:pt x="0" y="0"/>
                </a:moveTo>
                <a:lnTo>
                  <a:pt x="7595598" y="0"/>
                </a:lnTo>
                <a:lnTo>
                  <a:pt x="10771752" y="6858000"/>
                </a:lnTo>
                <a:lnTo>
                  <a:pt x="0" y="685800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D3FA463-E4E1-43B6-707A-C78D10B3F0A9}"/>
              </a:ext>
            </a:extLst>
          </p:cNvPr>
          <p:cNvSpPr>
            <a:spLocks noGrp="1"/>
          </p:cNvSpPr>
          <p:nvPr>
            <p:ph type="title"/>
          </p:nvPr>
        </p:nvSpPr>
        <p:spPr>
          <a:xfrm>
            <a:off x="4384039" y="365125"/>
            <a:ext cx="7164493" cy="1325563"/>
          </a:xfrm>
        </p:spPr>
        <p:txBody>
          <a:bodyPr>
            <a:normAutofit/>
          </a:bodyPr>
          <a:lstStyle/>
          <a:p>
            <a:r>
              <a:rPr lang="en-GB" b="1" dirty="0">
                <a:cs typeface="Calibri Light"/>
              </a:rPr>
              <a:t>2.Democratic</a:t>
            </a:r>
            <a:endParaRPr lang="en-GB" b="1">
              <a:cs typeface="Calibri Light"/>
            </a:endParaRPr>
          </a:p>
        </p:txBody>
      </p:sp>
      <p:pic>
        <p:nvPicPr>
          <p:cNvPr id="4" name="Picture 4" descr="Three dimensional men with jigsaw pieces as teamwork. - ID: 322567">
            <a:extLst>
              <a:ext uri="{FF2B5EF4-FFF2-40B4-BE49-F238E27FC236}">
                <a16:creationId xmlns:a16="http://schemas.microsoft.com/office/drawing/2014/main" id="{3171218C-8EAF-7931-CA1F-2EB9FCE15CEA}"/>
              </a:ext>
            </a:extLst>
          </p:cNvPr>
          <p:cNvPicPr>
            <a:picLocks noChangeAspect="1"/>
          </p:cNvPicPr>
          <p:nvPr/>
        </p:nvPicPr>
        <p:blipFill>
          <a:blip r:embed="rId2"/>
          <a:stretch>
            <a:fillRect/>
          </a:stretch>
        </p:blipFill>
        <p:spPr>
          <a:xfrm>
            <a:off x="-4849" y="4513660"/>
            <a:ext cx="3425957" cy="2346780"/>
          </a:xfrm>
          <a:prstGeom prst="rect">
            <a:avLst/>
          </a:prstGeom>
        </p:spPr>
      </p:pic>
      <p:sp>
        <p:nvSpPr>
          <p:cNvPr id="3" name="Content Placeholder 2">
            <a:extLst>
              <a:ext uri="{FF2B5EF4-FFF2-40B4-BE49-F238E27FC236}">
                <a16:creationId xmlns:a16="http://schemas.microsoft.com/office/drawing/2014/main" id="{9F5924CB-AFC0-3437-2087-6D2A58F9991E}"/>
              </a:ext>
            </a:extLst>
          </p:cNvPr>
          <p:cNvSpPr>
            <a:spLocks noGrp="1"/>
          </p:cNvSpPr>
          <p:nvPr>
            <p:ph idx="1"/>
          </p:nvPr>
        </p:nvSpPr>
        <p:spPr>
          <a:xfrm>
            <a:off x="4387515" y="1447507"/>
            <a:ext cx="7161017" cy="4729455"/>
          </a:xfrm>
        </p:spPr>
        <p:txBody>
          <a:bodyPr vert="horz" lIns="91440" tIns="45720" rIns="91440" bIns="45720" rtlCol="0" anchor="t">
            <a:noAutofit/>
          </a:bodyPr>
          <a:lstStyle/>
          <a:p>
            <a:pPr marL="0" indent="0">
              <a:buNone/>
            </a:pPr>
            <a:r>
              <a:rPr lang="en-GB" sz="2400" b="1" dirty="0">
                <a:cs typeface="Calibri"/>
              </a:rPr>
              <a:t>A democratic leader makes decisions to solve problems but they are consulting the team's opinion and they are listening to their ideas, this helps leaders to take accurate decisions and makes team members feel part of the project.  Democratic leaders trust their team  capability and devotion. Democratic leaders believe that people don't like to be pushed and directed every step, they are not avoiding taking </a:t>
            </a:r>
            <a:r>
              <a:rPr lang="en-GB" sz="2400" b="1" dirty="0" err="1">
                <a:cs typeface="Calibri"/>
              </a:rPr>
              <a:t>responsabilities</a:t>
            </a:r>
            <a:r>
              <a:rPr lang="en-GB" sz="2400" b="1" dirty="0">
                <a:cs typeface="Calibri"/>
              </a:rPr>
              <a:t>. </a:t>
            </a:r>
          </a:p>
        </p:txBody>
      </p:sp>
    </p:spTree>
    <p:extLst>
      <p:ext uri="{BB962C8B-B14F-4D97-AF65-F5344CB8AC3E}">
        <p14:creationId xmlns:p14="http://schemas.microsoft.com/office/powerpoint/2010/main" val="3732744027"/>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A picture containing grass, sky, outdoor, field&#10;&#10;Description automatically generated">
            <a:extLst>
              <a:ext uri="{FF2B5EF4-FFF2-40B4-BE49-F238E27FC236}">
                <a16:creationId xmlns:a16="http://schemas.microsoft.com/office/drawing/2014/main" id="{07F4937D-1092-2773-4964-0A0DD2318B55}"/>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23321" r="10452"/>
          <a:stretch/>
        </p:blipFill>
        <p:spPr>
          <a:xfrm>
            <a:off x="4117521" y="10"/>
            <a:ext cx="8074479" cy="6857990"/>
          </a:xfrm>
          <a:prstGeom prst="rect">
            <a:avLst/>
          </a:prstGeom>
        </p:spPr>
      </p:pic>
      <p:sp>
        <p:nvSpPr>
          <p:cNvPr id="17" name="Freeform: Shape 9">
            <a:extLst>
              <a:ext uri="{FF2B5EF4-FFF2-40B4-BE49-F238E27FC236}">
                <a16:creationId xmlns:a16="http://schemas.microsoft.com/office/drawing/2014/main" id="{8F23F8A3-8FD7-4779-8323-FDC26BE99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7859800" cy="6858478"/>
          </a:xfrm>
          <a:custGeom>
            <a:avLst/>
            <a:gdLst>
              <a:gd name="connsiteX0" fmla="*/ 7859800 w 7859800"/>
              <a:gd name="connsiteY0" fmla="*/ 6858478 h 6858478"/>
              <a:gd name="connsiteX1" fmla="*/ 435245 w 7859800"/>
              <a:gd name="connsiteY1" fmla="*/ 6858478 h 6858478"/>
              <a:gd name="connsiteX2" fmla="*/ 435505 w 7859800"/>
              <a:gd name="connsiteY2" fmla="*/ 6857916 h 6858478"/>
              <a:gd name="connsiteX3" fmla="*/ 0 w 7859800"/>
              <a:gd name="connsiteY3" fmla="*/ 6857916 h 6858478"/>
              <a:gd name="connsiteX4" fmla="*/ 0 w 7859800"/>
              <a:gd name="connsiteY4" fmla="*/ 0 h 6858478"/>
              <a:gd name="connsiteX5" fmla="*/ 3611620 w 7859800"/>
              <a:gd name="connsiteY5" fmla="*/ 0 h 6858478"/>
              <a:gd name="connsiteX6" fmla="*/ 4677848 w 7859800"/>
              <a:gd name="connsiteY6" fmla="*/ 0 h 6858478"/>
              <a:gd name="connsiteX7" fmla="*/ 4683425 w 7859800"/>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859800" h="6858478">
                <a:moveTo>
                  <a:pt x="7859800" y="6858478"/>
                </a:moveTo>
                <a:lnTo>
                  <a:pt x="435245" y="6858478"/>
                </a:lnTo>
                <a:lnTo>
                  <a:pt x="435505" y="6857916"/>
                </a:lnTo>
                <a:lnTo>
                  <a:pt x="0" y="6857916"/>
                </a:lnTo>
                <a:lnTo>
                  <a:pt x="0" y="0"/>
                </a:lnTo>
                <a:lnTo>
                  <a:pt x="3611620" y="0"/>
                </a:lnTo>
                <a:lnTo>
                  <a:pt x="4677848" y="0"/>
                </a:lnTo>
                <a:lnTo>
                  <a:pt x="4683425"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1">
            <a:extLst>
              <a:ext uri="{FF2B5EF4-FFF2-40B4-BE49-F238E27FC236}">
                <a16:creationId xmlns:a16="http://schemas.microsoft.com/office/drawing/2014/main" id="{F605C4CC-A25C-416F-8333-7CB7DC97D8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7431174" cy="6858478"/>
          </a:xfrm>
          <a:custGeom>
            <a:avLst/>
            <a:gdLst>
              <a:gd name="connsiteX0" fmla="*/ 7431174 w 7431174"/>
              <a:gd name="connsiteY0" fmla="*/ 6858478 h 6858478"/>
              <a:gd name="connsiteX1" fmla="*/ 6619 w 7431174"/>
              <a:gd name="connsiteY1" fmla="*/ 6858478 h 6858478"/>
              <a:gd name="connsiteX2" fmla="*/ 6879 w 7431174"/>
              <a:gd name="connsiteY2" fmla="*/ 6857916 h 6858478"/>
              <a:gd name="connsiteX3" fmla="*/ 0 w 7431174"/>
              <a:gd name="connsiteY3" fmla="*/ 6857916 h 6858478"/>
              <a:gd name="connsiteX4" fmla="*/ 0 w 7431174"/>
              <a:gd name="connsiteY4" fmla="*/ 0 h 6858478"/>
              <a:gd name="connsiteX5" fmla="*/ 3182994 w 7431174"/>
              <a:gd name="connsiteY5" fmla="*/ 0 h 6858478"/>
              <a:gd name="connsiteX6" fmla="*/ 4249222 w 7431174"/>
              <a:gd name="connsiteY6" fmla="*/ 0 h 6858478"/>
              <a:gd name="connsiteX7" fmla="*/ 4254799 w 7431174"/>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31174" h="6858478">
                <a:moveTo>
                  <a:pt x="7431174" y="6858478"/>
                </a:moveTo>
                <a:lnTo>
                  <a:pt x="6619" y="6858478"/>
                </a:lnTo>
                <a:lnTo>
                  <a:pt x="6879" y="6857916"/>
                </a:lnTo>
                <a:lnTo>
                  <a:pt x="0" y="6857916"/>
                </a:lnTo>
                <a:lnTo>
                  <a:pt x="0" y="0"/>
                </a:lnTo>
                <a:lnTo>
                  <a:pt x="3182994" y="0"/>
                </a:lnTo>
                <a:lnTo>
                  <a:pt x="4249222" y="0"/>
                </a:lnTo>
                <a:lnTo>
                  <a:pt x="4254799"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057E673-CA84-9B5A-76F8-F73354D087DF}"/>
              </a:ext>
            </a:extLst>
          </p:cNvPr>
          <p:cNvSpPr>
            <a:spLocks noGrp="1"/>
          </p:cNvSpPr>
          <p:nvPr>
            <p:ph type="title"/>
          </p:nvPr>
        </p:nvSpPr>
        <p:spPr>
          <a:xfrm>
            <a:off x="804672" y="365125"/>
            <a:ext cx="5266155" cy="1325563"/>
          </a:xfrm>
        </p:spPr>
        <p:txBody>
          <a:bodyPr>
            <a:normAutofit/>
          </a:bodyPr>
          <a:lstStyle/>
          <a:p>
            <a:r>
              <a:rPr lang="en-GB" dirty="0">
                <a:cs typeface="Calibri Light"/>
              </a:rPr>
              <a:t>3.Laissez-faire</a:t>
            </a:r>
            <a:endParaRPr lang="en-GB" dirty="0"/>
          </a:p>
        </p:txBody>
      </p:sp>
      <p:sp>
        <p:nvSpPr>
          <p:cNvPr id="3" name="Content Placeholder 2">
            <a:extLst>
              <a:ext uri="{FF2B5EF4-FFF2-40B4-BE49-F238E27FC236}">
                <a16:creationId xmlns:a16="http://schemas.microsoft.com/office/drawing/2014/main" id="{A43F388E-DE8A-D4D0-9AD0-971B358D69AF}"/>
              </a:ext>
            </a:extLst>
          </p:cNvPr>
          <p:cNvSpPr>
            <a:spLocks noGrp="1"/>
          </p:cNvSpPr>
          <p:nvPr>
            <p:ph idx="1"/>
          </p:nvPr>
        </p:nvSpPr>
        <p:spPr>
          <a:xfrm>
            <a:off x="804672" y="2022601"/>
            <a:ext cx="3941499" cy="4154361"/>
          </a:xfrm>
        </p:spPr>
        <p:txBody>
          <a:bodyPr vert="horz" lIns="91440" tIns="45720" rIns="91440" bIns="45720" rtlCol="0" anchor="t">
            <a:normAutofit/>
          </a:bodyPr>
          <a:lstStyle/>
          <a:p>
            <a:r>
              <a:rPr lang="en-GB" sz="3200" dirty="0">
                <a:ea typeface="+mn-lt"/>
                <a:cs typeface="+mn-lt"/>
              </a:rPr>
              <a:t>Laissez-faire leadership practises a non-interference philosophy, gives every employee total independence, and does not have a clear  strategy for achieving objectives.</a:t>
            </a:r>
            <a:endParaRPr lang="en-GB" sz="3200" dirty="0">
              <a:cs typeface="Calibri"/>
            </a:endParaRPr>
          </a:p>
        </p:txBody>
      </p:sp>
      <p:sp>
        <p:nvSpPr>
          <p:cNvPr id="5" name="TextBox 4">
            <a:extLst>
              <a:ext uri="{FF2B5EF4-FFF2-40B4-BE49-F238E27FC236}">
                <a16:creationId xmlns:a16="http://schemas.microsoft.com/office/drawing/2014/main" id="{65E93540-A8CB-939E-48AE-7BE14304C3A4}"/>
              </a:ext>
            </a:extLst>
          </p:cNvPr>
          <p:cNvSpPr txBox="1"/>
          <p:nvPr/>
        </p:nvSpPr>
        <p:spPr>
          <a:xfrm>
            <a:off x="9737482" y="6657945"/>
            <a:ext cx="245451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BY-SA-NC</a:t>
            </a:r>
            <a:r>
              <a:rPr lang="en-US" sz="700">
                <a:solidFill>
                  <a:srgbClr val="FFFFFF"/>
                </a:solidFill>
              </a:rPr>
              <a:t>.</a:t>
            </a:r>
          </a:p>
        </p:txBody>
      </p:sp>
      <p:sp>
        <p:nvSpPr>
          <p:cNvPr id="7" name="TextBox 6">
            <a:extLst>
              <a:ext uri="{FF2B5EF4-FFF2-40B4-BE49-F238E27FC236}">
                <a16:creationId xmlns:a16="http://schemas.microsoft.com/office/drawing/2014/main" id="{BC6EC44F-EB2C-3CB4-ED2D-459427C227DD}"/>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Click to add text</a:t>
            </a:r>
          </a:p>
        </p:txBody>
      </p:sp>
    </p:spTree>
    <p:extLst>
      <p:ext uri="{BB962C8B-B14F-4D97-AF65-F5344CB8AC3E}">
        <p14:creationId xmlns:p14="http://schemas.microsoft.com/office/powerpoint/2010/main" val="165329164"/>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900B48-9C68-1F8B-D444-F16B05C2188C}"/>
              </a:ext>
            </a:extLst>
          </p:cNvPr>
          <p:cNvSpPr>
            <a:spLocks noGrp="1"/>
          </p:cNvSpPr>
          <p:nvPr>
            <p:ph type="title"/>
          </p:nvPr>
        </p:nvSpPr>
        <p:spPr>
          <a:xfrm>
            <a:off x="1102368" y="1877492"/>
            <a:ext cx="4030132" cy="3215373"/>
          </a:xfrm>
        </p:spPr>
        <p:txBody>
          <a:bodyPr>
            <a:normAutofit/>
          </a:bodyPr>
          <a:lstStyle/>
          <a:p>
            <a:pPr algn="ctr"/>
            <a:r>
              <a:rPr lang="en-GB" sz="2800" b="1" dirty="0">
                <a:solidFill>
                  <a:schemeClr val="bg1"/>
                </a:solidFill>
                <a:cs typeface="Calibri Light"/>
              </a:rPr>
              <a:t>Transactional </a:t>
            </a:r>
            <a:br>
              <a:rPr lang="en-GB" sz="2800" dirty="0">
                <a:solidFill>
                  <a:schemeClr val="bg1"/>
                </a:solidFill>
                <a:cs typeface="Calibri Light"/>
              </a:rPr>
            </a:br>
            <a:r>
              <a:rPr lang="en-GB" sz="2800" dirty="0">
                <a:solidFill>
                  <a:schemeClr val="bg1"/>
                </a:solidFill>
                <a:cs typeface="Calibri Light"/>
              </a:rPr>
              <a:t>    </a:t>
            </a:r>
            <a:r>
              <a:rPr lang="en-GB" sz="2800" b="1" dirty="0">
                <a:solidFill>
                  <a:schemeClr val="bg1"/>
                </a:solidFill>
                <a:cs typeface="Calibri Light"/>
              </a:rPr>
              <a:t>VS </a:t>
            </a:r>
            <a:br>
              <a:rPr lang="en-GB" sz="2800" dirty="0">
                <a:solidFill>
                  <a:schemeClr val="bg1"/>
                </a:solidFill>
                <a:cs typeface="Calibri Light"/>
              </a:rPr>
            </a:br>
            <a:r>
              <a:rPr lang="en-GB" sz="2800" dirty="0">
                <a:solidFill>
                  <a:schemeClr val="bg1"/>
                </a:solidFill>
                <a:cs typeface="Calibri Light"/>
              </a:rPr>
              <a:t>  </a:t>
            </a:r>
            <a:r>
              <a:rPr lang="en-GB" sz="2800" b="1" dirty="0">
                <a:solidFill>
                  <a:schemeClr val="bg1"/>
                </a:solidFill>
                <a:cs typeface="Calibri Light"/>
              </a:rPr>
              <a:t>Transformational leaders </a:t>
            </a:r>
            <a:endParaRPr lang="en-GB" sz="2800" b="1" dirty="0">
              <a:solidFill>
                <a:schemeClr val="bg1"/>
              </a:solidFill>
            </a:endParaRPr>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6266ABC3-A2D6-4C81-661F-C3EECB02E0DD}"/>
              </a:ext>
            </a:extLst>
          </p:cNvPr>
          <p:cNvSpPr>
            <a:spLocks noGrp="1"/>
          </p:cNvSpPr>
          <p:nvPr>
            <p:ph idx="1"/>
          </p:nvPr>
        </p:nvSpPr>
        <p:spPr>
          <a:xfrm>
            <a:off x="6234868" y="1130846"/>
            <a:ext cx="5217173" cy="4351338"/>
          </a:xfrm>
        </p:spPr>
        <p:txBody>
          <a:bodyPr vert="horz" lIns="91440" tIns="45720" rIns="91440" bIns="45720" rtlCol="0" anchor="t">
            <a:normAutofit fontScale="92500" lnSpcReduction="10000"/>
          </a:bodyPr>
          <a:lstStyle/>
          <a:p>
            <a:r>
              <a:rPr lang="en-GB" sz="2400" b="1" dirty="0">
                <a:solidFill>
                  <a:schemeClr val="bg1"/>
                </a:solidFill>
                <a:ea typeface="+mn-lt"/>
                <a:cs typeface="+mn-lt"/>
              </a:rPr>
              <a:t>A transformational </a:t>
            </a:r>
            <a:r>
              <a:rPr lang="en-GB" sz="2400" dirty="0">
                <a:solidFill>
                  <a:schemeClr val="bg1"/>
                </a:solidFill>
                <a:ea typeface="+mn-lt"/>
                <a:cs typeface="+mn-lt"/>
              </a:rPr>
              <a:t>leader is someone who motivates and inspires people to accomplish amazing results (Robbins and Coulter, 2007). Transformative leaders are concerned about their followers' problems and developmental requirements.</a:t>
            </a:r>
          </a:p>
          <a:p>
            <a:r>
              <a:rPr lang="en-GB" sz="2400" b="1" dirty="0">
                <a:solidFill>
                  <a:schemeClr val="bg1"/>
                </a:solidFill>
                <a:ea typeface="+mn-lt"/>
                <a:cs typeface="+mn-lt"/>
              </a:rPr>
              <a:t>Transactional leadership</a:t>
            </a:r>
            <a:r>
              <a:rPr lang="en-GB" sz="2400" dirty="0">
                <a:solidFill>
                  <a:schemeClr val="bg1"/>
                </a:solidFill>
                <a:ea typeface="+mn-lt"/>
                <a:cs typeface="+mn-lt"/>
              </a:rPr>
              <a:t>, also known as management leadership, focuses on the role of supervision, organisation, and group performance; transactional leadership is a type of leadership in which the leader encourages his followers' compliance using both rewards and punishments.</a:t>
            </a:r>
            <a:endParaRPr lang="en-GB" sz="2400" dirty="0">
              <a:solidFill>
                <a:schemeClr val="bg1"/>
              </a:solidFill>
              <a:cs typeface="Calibri" panose="020F0502020204030204"/>
            </a:endParaRPr>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13629036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558F54-9DF9-893B-E443-6C846225E3E7}"/>
              </a:ext>
            </a:extLst>
          </p:cNvPr>
          <p:cNvSpPr>
            <a:spLocks noGrp="1"/>
          </p:cNvSpPr>
          <p:nvPr>
            <p:ph type="title"/>
          </p:nvPr>
        </p:nvSpPr>
        <p:spPr>
          <a:xfrm>
            <a:off x="801098" y="1223761"/>
            <a:ext cx="6387102" cy="1498091"/>
          </a:xfrm>
        </p:spPr>
        <p:txBody>
          <a:bodyPr vert="horz" lIns="91440" tIns="45720" rIns="91440" bIns="45720" rtlCol="0" anchor="ctr">
            <a:noAutofit/>
          </a:bodyPr>
          <a:lstStyle/>
          <a:p>
            <a:br>
              <a:rPr lang="en-US" sz="2400" b="1" dirty="0"/>
            </a:br>
            <a:br>
              <a:rPr lang="en-US" sz="2400" b="1" dirty="0"/>
            </a:br>
            <a:br>
              <a:rPr lang="en-US" sz="2400" b="1" dirty="0"/>
            </a:br>
            <a:br>
              <a:rPr lang="en-US" sz="2400" b="1" dirty="0"/>
            </a:br>
            <a:br>
              <a:rPr lang="en-US" sz="2400" b="1" dirty="0"/>
            </a:br>
            <a:br>
              <a:rPr lang="en-US" sz="2400" b="1" dirty="0"/>
            </a:br>
            <a:br>
              <a:rPr lang="en-US" sz="2400" b="1" dirty="0"/>
            </a:br>
            <a:br>
              <a:rPr lang="en-US" sz="2400" b="1" dirty="0"/>
            </a:br>
            <a:r>
              <a:rPr lang="en-US" sz="2400" b="1" kern="1200" dirty="0">
                <a:latin typeface="+mj-lt"/>
                <a:ea typeface="+mj-ea"/>
                <a:cs typeface="+mj-cs"/>
              </a:rPr>
              <a:t>I </a:t>
            </a:r>
            <a:r>
              <a:rPr lang="en-US" sz="2400" b="1" dirty="0"/>
              <a:t>identify</a:t>
            </a:r>
            <a:r>
              <a:rPr lang="en-US" sz="2400" b="1" kern="1200" dirty="0">
                <a:latin typeface="+mj-lt"/>
                <a:ea typeface="+mj-ea"/>
                <a:cs typeface="+mj-cs"/>
              </a:rPr>
              <a:t> myself as fallowing the democratic leadership </a:t>
            </a:r>
            <a:r>
              <a:rPr lang="en-US" sz="2400" b="1" dirty="0"/>
              <a:t>style</a:t>
            </a:r>
            <a:br>
              <a:rPr lang="en-US" sz="2400" b="1" kern="1200" dirty="0">
                <a:cs typeface="Calibri Light"/>
              </a:rPr>
            </a:br>
            <a:br>
              <a:rPr lang="en-US" sz="2400" b="1" kern="1200" dirty="0">
                <a:cs typeface="Calibri Light"/>
              </a:rPr>
            </a:br>
            <a:br>
              <a:rPr lang="en-US" sz="2400" b="1" dirty="0">
                <a:cs typeface="Calibri Light"/>
              </a:rPr>
            </a:br>
            <a:br>
              <a:rPr lang="en-US" sz="2400" b="1" dirty="0">
                <a:cs typeface="Calibri Light"/>
              </a:rPr>
            </a:br>
            <a:br>
              <a:rPr lang="en-US" sz="2400" b="1" dirty="0">
                <a:cs typeface="Calibri Light"/>
              </a:rPr>
            </a:br>
            <a:br>
              <a:rPr lang="en-US" sz="2400" b="1" dirty="0">
                <a:cs typeface="Calibri Light"/>
              </a:rPr>
            </a:br>
            <a:br>
              <a:rPr lang="en-US" sz="2400" b="1" dirty="0">
                <a:cs typeface="Calibri Light"/>
              </a:rPr>
            </a:br>
            <a:br>
              <a:rPr lang="en-US" sz="2400" b="1" dirty="0">
                <a:cs typeface="Calibri Light"/>
              </a:rPr>
            </a:br>
            <a:br>
              <a:rPr lang="en-US" sz="2400" b="1" dirty="0">
                <a:cs typeface="Calibri Light"/>
              </a:rPr>
            </a:br>
            <a:br>
              <a:rPr lang="en-US" sz="2400" b="1" dirty="0">
                <a:cs typeface="Calibri Light"/>
              </a:rPr>
            </a:br>
            <a:br>
              <a:rPr lang="en-US" sz="2400" b="1" dirty="0">
                <a:cs typeface="Calibri Light"/>
              </a:rPr>
            </a:br>
            <a:br>
              <a:rPr lang="en-US" sz="2400" b="1" dirty="0">
                <a:cs typeface="Calibri Light"/>
              </a:rPr>
            </a:br>
            <a:br>
              <a:rPr lang="en-US" sz="2400" b="1" dirty="0">
                <a:cs typeface="Calibri Light"/>
              </a:rPr>
            </a:br>
            <a:br>
              <a:rPr lang="en-US" sz="2400" b="1" dirty="0">
                <a:cs typeface="Calibri Light"/>
              </a:rPr>
            </a:br>
            <a:br>
              <a:rPr lang="en-US" sz="2400" b="1" dirty="0">
                <a:cs typeface="Calibri Light"/>
              </a:rPr>
            </a:br>
            <a:br>
              <a:rPr lang="en-US" sz="2400" b="1" dirty="0"/>
            </a:br>
            <a:br>
              <a:rPr lang="en-US" sz="2400" b="1" dirty="0"/>
            </a:br>
            <a:endParaRPr lang="en-US" sz="2400" b="1" kern="1200">
              <a:latin typeface="+mj-lt"/>
              <a:cs typeface="Calibri Light"/>
            </a:endParaRPr>
          </a:p>
        </p:txBody>
      </p:sp>
      <p:sp>
        <p:nvSpPr>
          <p:cNvPr id="18" name="TextBox 17">
            <a:extLst>
              <a:ext uri="{FF2B5EF4-FFF2-40B4-BE49-F238E27FC236}">
                <a16:creationId xmlns:a16="http://schemas.microsoft.com/office/drawing/2014/main" id="{58F1D345-6B70-C769-6B37-E2C09EDB6E84}"/>
              </a:ext>
            </a:extLst>
          </p:cNvPr>
          <p:cNvSpPr txBox="1"/>
          <p:nvPr/>
        </p:nvSpPr>
        <p:spPr>
          <a:xfrm>
            <a:off x="115429" y="902285"/>
            <a:ext cx="6382657" cy="6776022"/>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Aft>
                <a:spcPts val="600"/>
              </a:spcAft>
            </a:pPr>
            <a:r>
              <a:rPr lang="en-US" sz="2400" dirty="0">
                <a:solidFill>
                  <a:schemeClr val="accent6">
                    <a:lumMod val="60000"/>
                    <a:lumOff val="40000"/>
                  </a:schemeClr>
                </a:solidFill>
              </a:rPr>
              <a:t>Advantages </a:t>
            </a:r>
            <a:endParaRPr lang="en-US" sz="2400">
              <a:solidFill>
                <a:schemeClr val="accent6">
                  <a:lumMod val="60000"/>
                  <a:lumOff val="40000"/>
                </a:schemeClr>
              </a:solidFill>
              <a:cs typeface="Calibri" panose="020F0502020204030204"/>
            </a:endParaRPr>
          </a:p>
          <a:p>
            <a:pPr indent="-228600">
              <a:lnSpc>
                <a:spcPct val="90000"/>
              </a:lnSpc>
              <a:spcAft>
                <a:spcPts val="600"/>
              </a:spcAft>
              <a:buFont typeface="Arial" panose="020B0604020202020204" pitchFamily="34" charset="0"/>
              <a:buChar char="•"/>
            </a:pPr>
            <a:r>
              <a:rPr lang="en-US" sz="2400" dirty="0"/>
              <a:t>- It strengthens team connections. </a:t>
            </a:r>
            <a:endParaRPr lang="en-US" sz="2400">
              <a:cs typeface="Calibri"/>
            </a:endParaRPr>
          </a:p>
          <a:p>
            <a:pPr indent="-228600">
              <a:lnSpc>
                <a:spcPct val="90000"/>
              </a:lnSpc>
              <a:spcAft>
                <a:spcPts val="600"/>
              </a:spcAft>
              <a:buFont typeface="Arial" panose="020B0604020202020204" pitchFamily="34" charset="0"/>
              <a:buChar char="•"/>
            </a:pPr>
            <a:r>
              <a:rPr lang="en-US" sz="2400" dirty="0"/>
              <a:t>-It inspires higher levels of dedication. </a:t>
            </a:r>
            <a:endParaRPr lang="en-US" sz="2400">
              <a:cs typeface="Calibri"/>
            </a:endParaRPr>
          </a:p>
          <a:p>
            <a:pPr indent="-228600">
              <a:lnSpc>
                <a:spcPct val="90000"/>
              </a:lnSpc>
              <a:spcAft>
                <a:spcPts val="600"/>
              </a:spcAft>
              <a:buFont typeface="Arial" panose="020B0604020202020204" pitchFamily="34" charset="0"/>
              <a:buChar char="•"/>
            </a:pPr>
            <a:r>
              <a:rPr lang="en-US" sz="2400" dirty="0"/>
              <a:t>-Increases the number of perspectives on when comes to sole issues. </a:t>
            </a:r>
            <a:endParaRPr lang="en-US" sz="2400">
              <a:cs typeface="Calibri"/>
            </a:endParaRPr>
          </a:p>
          <a:p>
            <a:pPr indent="-228600">
              <a:lnSpc>
                <a:spcPct val="90000"/>
              </a:lnSpc>
              <a:spcAft>
                <a:spcPts val="600"/>
              </a:spcAft>
              <a:buFont typeface="Arial" panose="020B0604020202020204" pitchFamily="34" charset="0"/>
              <a:buChar char="•"/>
            </a:pPr>
            <a:r>
              <a:rPr lang="en-US" sz="2400" dirty="0"/>
              <a:t>-Increases job satisfaction and productivity. </a:t>
            </a:r>
            <a:endParaRPr lang="en-US" sz="2400">
              <a:cs typeface="Calibri"/>
            </a:endParaRPr>
          </a:p>
          <a:p>
            <a:pPr indent="-228600">
              <a:lnSpc>
                <a:spcPct val="90000"/>
              </a:lnSpc>
              <a:spcAft>
                <a:spcPts val="600"/>
              </a:spcAft>
              <a:buFont typeface="Arial" panose="020B0604020202020204" pitchFamily="34" charset="0"/>
              <a:buChar char="•"/>
            </a:pPr>
            <a:r>
              <a:rPr lang="en-US" sz="2400" dirty="0">
                <a:solidFill>
                  <a:srgbClr val="FF0000"/>
                </a:solidFill>
              </a:rPr>
              <a:t>Disadvantages </a:t>
            </a:r>
            <a:endParaRPr lang="en-US" sz="2400" dirty="0">
              <a:solidFill>
                <a:srgbClr val="FF0000"/>
              </a:solidFill>
              <a:cs typeface="Calibri"/>
            </a:endParaRPr>
          </a:p>
          <a:p>
            <a:pPr indent="-228600">
              <a:lnSpc>
                <a:spcPct val="90000"/>
              </a:lnSpc>
              <a:spcAft>
                <a:spcPts val="600"/>
              </a:spcAft>
              <a:buFont typeface="Arial" panose="020B0604020202020204" pitchFamily="34" charset="0"/>
              <a:buChar char="•"/>
            </a:pPr>
            <a:r>
              <a:rPr lang="en-US" sz="2400" dirty="0"/>
              <a:t>-The process of decision making is slower </a:t>
            </a:r>
            <a:endParaRPr lang="en-US" sz="2400">
              <a:cs typeface="Calibri"/>
            </a:endParaRPr>
          </a:p>
          <a:p>
            <a:pPr indent="-228600">
              <a:lnSpc>
                <a:spcPct val="90000"/>
              </a:lnSpc>
              <a:spcAft>
                <a:spcPts val="600"/>
              </a:spcAft>
              <a:buFont typeface="Arial" panose="020B0604020202020204" pitchFamily="34" charset="0"/>
              <a:buChar char="•"/>
            </a:pPr>
            <a:r>
              <a:rPr lang="en-US" sz="2400" dirty="0"/>
              <a:t>-Performance can  decrease </a:t>
            </a:r>
            <a:endParaRPr lang="en-US" sz="2400">
              <a:cs typeface="Calibri"/>
            </a:endParaRPr>
          </a:p>
          <a:p>
            <a:pPr indent="-228600">
              <a:lnSpc>
                <a:spcPct val="90000"/>
              </a:lnSpc>
              <a:spcAft>
                <a:spcPts val="600"/>
              </a:spcAft>
              <a:buFont typeface="Arial" panose="020B0604020202020204" pitchFamily="34" charset="0"/>
              <a:buChar char="•"/>
            </a:pPr>
            <a:r>
              <a:rPr lang="en-US" sz="2400" dirty="0"/>
              <a:t>-It might sometimes cause delays on completing tasks </a:t>
            </a:r>
            <a:endParaRPr lang="en-US" sz="2400">
              <a:cs typeface="Calibri"/>
            </a:endParaRPr>
          </a:p>
          <a:p>
            <a:pPr indent="-228600">
              <a:lnSpc>
                <a:spcPct val="90000"/>
              </a:lnSpc>
              <a:spcAft>
                <a:spcPts val="600"/>
              </a:spcAft>
              <a:buFont typeface="Arial" panose="020B0604020202020204" pitchFamily="34" charset="0"/>
              <a:buChar char="•"/>
            </a:pPr>
            <a:endParaRPr lang="en-US" dirty="0">
              <a:cs typeface="Calibri"/>
            </a:endParaRPr>
          </a:p>
        </p:txBody>
      </p:sp>
      <p:sp>
        <p:nvSpPr>
          <p:cNvPr id="27" name="Freeform: Shape 26">
            <a:extLst>
              <a:ext uri="{FF2B5EF4-FFF2-40B4-BE49-F238E27FC236}">
                <a16:creationId xmlns:a16="http://schemas.microsoft.com/office/drawing/2014/main" id="{2C6A2225-94AF-4BC4-98F4-77746E7B10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25108" y="1"/>
            <a:ext cx="4666892" cy="3612937"/>
          </a:xfrm>
          <a:custGeom>
            <a:avLst/>
            <a:gdLst>
              <a:gd name="connsiteX0" fmla="*/ 192227 w 4666892"/>
              <a:gd name="connsiteY0" fmla="*/ 0 h 3612937"/>
              <a:gd name="connsiteX1" fmla="*/ 4666892 w 4666892"/>
              <a:gd name="connsiteY1" fmla="*/ 0 h 3612937"/>
              <a:gd name="connsiteX2" fmla="*/ 4666892 w 4666892"/>
              <a:gd name="connsiteY2" fmla="*/ 2643684 h 3612937"/>
              <a:gd name="connsiteX3" fmla="*/ 4657487 w 4666892"/>
              <a:gd name="connsiteY3" fmla="*/ 2656262 h 3612937"/>
              <a:gd name="connsiteX4" fmla="*/ 2628900 w 4666892"/>
              <a:gd name="connsiteY4" fmla="*/ 3612937 h 3612937"/>
              <a:gd name="connsiteX5" fmla="*/ 0 w 4666892"/>
              <a:gd name="connsiteY5" fmla="*/ 984037 h 3612937"/>
              <a:gd name="connsiteX6" fmla="*/ 118190 w 4666892"/>
              <a:gd name="connsiteY6" fmla="*/ 202283 h 3612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66892" h="3612937">
                <a:moveTo>
                  <a:pt x="192227" y="0"/>
                </a:moveTo>
                <a:lnTo>
                  <a:pt x="4666892" y="0"/>
                </a:lnTo>
                <a:lnTo>
                  <a:pt x="4666892" y="2643684"/>
                </a:lnTo>
                <a:lnTo>
                  <a:pt x="4657487" y="2656262"/>
                </a:lnTo>
                <a:cubicBezTo>
                  <a:pt x="4175308" y="3240527"/>
                  <a:pt x="3445594" y="3612937"/>
                  <a:pt x="2628900" y="3612937"/>
                </a:cubicBezTo>
                <a:cubicBezTo>
                  <a:pt x="1176999" y="3612937"/>
                  <a:pt x="0" y="2435938"/>
                  <a:pt x="0" y="984037"/>
                </a:cubicBezTo>
                <a:cubicBezTo>
                  <a:pt x="0" y="711806"/>
                  <a:pt x="41379" y="449239"/>
                  <a:pt x="118190" y="2022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Picture 7">
            <a:extLst>
              <a:ext uri="{FF2B5EF4-FFF2-40B4-BE49-F238E27FC236}">
                <a16:creationId xmlns:a16="http://schemas.microsoft.com/office/drawing/2014/main" id="{1CFCDF83-C615-7E06-9C7E-A9830E04243D}"/>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8313" r="10173"/>
          <a:stretch/>
        </p:blipFill>
        <p:spPr>
          <a:xfrm>
            <a:off x="7689829" y="-316292"/>
            <a:ext cx="4502173" cy="3448209"/>
          </a:xfrm>
          <a:custGeom>
            <a:avLst/>
            <a:gdLst/>
            <a:ahLst/>
            <a:cxnLst/>
            <a:rect l="l" t="t" r="r" b="b"/>
            <a:pathLst>
              <a:path w="4502173" h="3448219">
                <a:moveTo>
                  <a:pt x="205627" y="0"/>
                </a:moveTo>
                <a:lnTo>
                  <a:pt x="4502173" y="0"/>
                </a:lnTo>
                <a:lnTo>
                  <a:pt x="4502173" y="2368934"/>
                </a:lnTo>
                <a:lnTo>
                  <a:pt x="4365663" y="2551486"/>
                </a:lnTo>
                <a:cubicBezTo>
                  <a:pt x="3913696" y="3099144"/>
                  <a:pt x="3229704" y="3448219"/>
                  <a:pt x="2464181" y="3448219"/>
                </a:cubicBezTo>
                <a:cubicBezTo>
                  <a:pt x="1103251" y="3448219"/>
                  <a:pt x="0" y="2344968"/>
                  <a:pt x="0" y="984038"/>
                </a:cubicBezTo>
                <a:cubicBezTo>
                  <a:pt x="0" y="643806"/>
                  <a:pt x="68954" y="319678"/>
                  <a:pt x="193648" y="24867"/>
                </a:cubicBezTo>
                <a:close/>
              </a:path>
            </a:pathLst>
          </a:custGeom>
        </p:spPr>
      </p:pic>
      <p:sp>
        <p:nvSpPr>
          <p:cNvPr id="29" name="Freeform: Shape 28">
            <a:extLst>
              <a:ext uri="{FF2B5EF4-FFF2-40B4-BE49-F238E27FC236}">
                <a16:creationId xmlns:a16="http://schemas.microsoft.com/office/drawing/2014/main" id="{648F5915-2CE1-4F74-88C5-D4366893D2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4737" y="3918051"/>
            <a:ext cx="3587263" cy="2939948"/>
          </a:xfrm>
          <a:custGeom>
            <a:avLst/>
            <a:gdLst>
              <a:gd name="connsiteX0" fmla="*/ 2070613 w 3587263"/>
              <a:gd name="connsiteY0" fmla="*/ 0 h 2939948"/>
              <a:gd name="connsiteX1" fmla="*/ 3534758 w 3587263"/>
              <a:gd name="connsiteY1" fmla="*/ 606469 h 2939948"/>
              <a:gd name="connsiteX2" fmla="*/ 3587263 w 3587263"/>
              <a:gd name="connsiteY2" fmla="*/ 664240 h 2939948"/>
              <a:gd name="connsiteX3" fmla="*/ 3587263 w 3587263"/>
              <a:gd name="connsiteY3" fmla="*/ 2939948 h 2939948"/>
              <a:gd name="connsiteX4" fmla="*/ 193241 w 3587263"/>
              <a:gd name="connsiteY4" fmla="*/ 2939948 h 2939948"/>
              <a:gd name="connsiteX5" fmla="*/ 162719 w 3587263"/>
              <a:gd name="connsiteY5" fmla="*/ 2876589 h 2939948"/>
              <a:gd name="connsiteX6" fmla="*/ 0 w 3587263"/>
              <a:gd name="connsiteY6" fmla="*/ 2070613 h 2939948"/>
              <a:gd name="connsiteX7" fmla="*/ 2070613 w 3587263"/>
              <a:gd name="connsiteY7" fmla="*/ 0 h 29399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87263" h="2939948">
                <a:moveTo>
                  <a:pt x="2070613" y="0"/>
                </a:moveTo>
                <a:cubicBezTo>
                  <a:pt x="2642397" y="0"/>
                  <a:pt x="3160050" y="231761"/>
                  <a:pt x="3534758" y="606469"/>
                </a:cubicBezTo>
                <a:lnTo>
                  <a:pt x="3587263" y="664240"/>
                </a:lnTo>
                <a:lnTo>
                  <a:pt x="3587263" y="2939948"/>
                </a:lnTo>
                <a:lnTo>
                  <a:pt x="193241" y="2939948"/>
                </a:lnTo>
                <a:lnTo>
                  <a:pt x="162719" y="2876589"/>
                </a:lnTo>
                <a:cubicBezTo>
                  <a:pt x="57940" y="2628865"/>
                  <a:pt x="0" y="2356505"/>
                  <a:pt x="0" y="2070613"/>
                </a:cubicBezTo>
                <a:cubicBezTo>
                  <a:pt x="0" y="927045"/>
                  <a:pt x="927045" y="0"/>
                  <a:pt x="2070613"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4" descr="A picture containing text, clipart, vector graphics&#10;&#10;Description automatically generated">
            <a:extLst>
              <a:ext uri="{FF2B5EF4-FFF2-40B4-BE49-F238E27FC236}">
                <a16:creationId xmlns:a16="http://schemas.microsoft.com/office/drawing/2014/main" id="{44538283-7B3E-19BC-8AE6-9DFCBC201D3A}"/>
              </a:ext>
            </a:extLst>
          </p:cNvPr>
          <p:cNvPicPr>
            <a:picLocks noChangeAspect="1"/>
          </p:cNvPicPr>
          <p:nvPr/>
        </p:nvPicPr>
        <p:blipFill rotWithShape="1">
          <a:blip r:embed="rId4">
            <a:extLst>
              <a:ext uri="{837473B0-CC2E-450A-ABE3-18F120FF3D39}">
                <a1611:picAttrSrcUrl xmlns:a1611="http://schemas.microsoft.com/office/drawing/2016/11/main" r:id="rId5"/>
              </a:ext>
            </a:extLst>
          </a:blip>
          <a:srcRect t="4291" r="1" b="2503"/>
          <a:stretch/>
        </p:blipFill>
        <p:spPr>
          <a:xfrm>
            <a:off x="8883846" y="4096518"/>
            <a:ext cx="3423175" cy="2775859"/>
          </a:xfrm>
          <a:custGeom>
            <a:avLst/>
            <a:gdLst/>
            <a:ahLst/>
            <a:cxnLst/>
            <a:rect l="l" t="t" r="r" b="b"/>
            <a:pathLst>
              <a:path w="3423175" h="2775859">
                <a:moveTo>
                  <a:pt x="1906524" y="0"/>
                </a:moveTo>
                <a:cubicBezTo>
                  <a:pt x="2498805" y="0"/>
                  <a:pt x="3028006" y="270078"/>
                  <a:pt x="3377691" y="693798"/>
                </a:cubicBezTo>
                <a:lnTo>
                  <a:pt x="3423175" y="754624"/>
                </a:lnTo>
                <a:lnTo>
                  <a:pt x="3423175" y="2775859"/>
                </a:lnTo>
                <a:lnTo>
                  <a:pt x="211114" y="2775859"/>
                </a:lnTo>
                <a:lnTo>
                  <a:pt x="149824" y="2648629"/>
                </a:lnTo>
                <a:cubicBezTo>
                  <a:pt x="53349" y="2420536"/>
                  <a:pt x="0" y="2169760"/>
                  <a:pt x="0" y="1906524"/>
                </a:cubicBezTo>
                <a:cubicBezTo>
                  <a:pt x="0" y="853580"/>
                  <a:pt x="853580" y="0"/>
                  <a:pt x="1906524" y="0"/>
                </a:cubicBezTo>
                <a:close/>
              </a:path>
            </a:pathLst>
          </a:custGeom>
        </p:spPr>
      </p:pic>
      <p:sp>
        <p:nvSpPr>
          <p:cNvPr id="12" name="TextBox 11">
            <a:extLst>
              <a:ext uri="{FF2B5EF4-FFF2-40B4-BE49-F238E27FC236}">
                <a16:creationId xmlns:a16="http://schemas.microsoft.com/office/drawing/2014/main" id="{2AF71CD0-4B54-FB03-4960-6B08AAD736B6}"/>
              </a:ext>
            </a:extLst>
          </p:cNvPr>
          <p:cNvSpPr txBox="1"/>
          <p:nvPr/>
        </p:nvSpPr>
        <p:spPr>
          <a:xfrm>
            <a:off x="2364716" y="1041999"/>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cs typeface="Calibri"/>
            </a:endParaRPr>
          </a:p>
        </p:txBody>
      </p:sp>
      <p:sp>
        <p:nvSpPr>
          <p:cNvPr id="5" name="TextBox 4">
            <a:extLst>
              <a:ext uri="{FF2B5EF4-FFF2-40B4-BE49-F238E27FC236}">
                <a16:creationId xmlns:a16="http://schemas.microsoft.com/office/drawing/2014/main" id="{9228C2D5-9D2B-449F-4F4C-E6008DDD0BFD}"/>
              </a:ext>
            </a:extLst>
          </p:cNvPr>
          <p:cNvSpPr txBox="1"/>
          <p:nvPr/>
        </p:nvSpPr>
        <p:spPr>
          <a:xfrm>
            <a:off x="7523539" y="6870700"/>
            <a:ext cx="2334292"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5">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6">
                  <a:extLst>
                    <a:ext uri="{A12FA001-AC4F-418D-AE19-62706E023703}">
                      <ahyp:hlinkClr xmlns:ahyp="http://schemas.microsoft.com/office/drawing/2018/hyperlinkcolor" val="tx"/>
                    </a:ext>
                  </a:extLst>
                </a:hlinkClick>
              </a:rPr>
              <a:t>CC BY-NC</a:t>
            </a:r>
            <a:r>
              <a:rPr lang="en-US" sz="700">
                <a:solidFill>
                  <a:srgbClr val="FFFFFF"/>
                </a:solidFill>
              </a:rPr>
              <a:t>.</a:t>
            </a:r>
          </a:p>
        </p:txBody>
      </p:sp>
      <p:sp>
        <p:nvSpPr>
          <p:cNvPr id="8" name="TextBox 7">
            <a:extLst>
              <a:ext uri="{FF2B5EF4-FFF2-40B4-BE49-F238E27FC236}">
                <a16:creationId xmlns:a16="http://schemas.microsoft.com/office/drawing/2014/main" id="{5FEECCF3-67D6-FBC8-6F03-2B6363163708}"/>
              </a:ext>
            </a:extLst>
          </p:cNvPr>
          <p:cNvSpPr txBox="1"/>
          <p:nvPr/>
        </p:nvSpPr>
        <p:spPr>
          <a:xfrm>
            <a:off x="9870531" y="6870700"/>
            <a:ext cx="2321469"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7">
                  <a:extLst>
                    <a:ext uri="{A12FA001-AC4F-418D-AE19-62706E023703}">
                      <ahyp:hlinkClr xmlns:ahyp="http://schemas.microsoft.com/office/drawing/2018/hyperlinkcolor" val="tx"/>
                    </a:ext>
                  </a:extLst>
                </a:hlinkClick>
              </a:rPr>
              <a:t>CC BY-SA</a:t>
            </a:r>
            <a:r>
              <a:rPr lang="en-US" sz="700">
                <a:solidFill>
                  <a:srgbClr val="FFFFFF"/>
                </a:solidFill>
              </a:rPr>
              <a:t>.</a:t>
            </a:r>
          </a:p>
        </p:txBody>
      </p:sp>
    </p:spTree>
    <p:extLst>
      <p:ext uri="{BB962C8B-B14F-4D97-AF65-F5344CB8AC3E}">
        <p14:creationId xmlns:p14="http://schemas.microsoft.com/office/powerpoint/2010/main" val="3871144631"/>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1">
            <a:extLst>
              <a:ext uri="{FF2B5EF4-FFF2-40B4-BE49-F238E27FC236}">
                <a16:creationId xmlns:a16="http://schemas.microsoft.com/office/drawing/2014/main" id="{56C20283-73E0-40EC-8AD8-057F581F64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28">
            <a:extLst>
              <a:ext uri="{FF2B5EF4-FFF2-40B4-BE49-F238E27FC236}">
                <a16:creationId xmlns:a16="http://schemas.microsoft.com/office/drawing/2014/main" id="{3FCC729B-E528-40C3-82D3-BA4375575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960120" y="0"/>
            <a:ext cx="11218661" cy="6858000"/>
          </a:xfrm>
          <a:custGeom>
            <a:avLst/>
            <a:gdLst>
              <a:gd name="connsiteX0" fmla="*/ 0 w 11218661"/>
              <a:gd name="connsiteY0" fmla="*/ 0 h 6858000"/>
              <a:gd name="connsiteX1" fmla="*/ 8042507 w 11218661"/>
              <a:gd name="connsiteY1" fmla="*/ 0 h 6858000"/>
              <a:gd name="connsiteX2" fmla="*/ 11218661 w 11218661"/>
              <a:gd name="connsiteY2" fmla="*/ 6858000 h 6858000"/>
              <a:gd name="connsiteX3" fmla="*/ 0 w 1121866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218661" h="6858000">
                <a:moveTo>
                  <a:pt x="0" y="0"/>
                </a:moveTo>
                <a:lnTo>
                  <a:pt x="8042507" y="0"/>
                </a:lnTo>
                <a:lnTo>
                  <a:pt x="11218661" y="6858000"/>
                </a:lnTo>
                <a:lnTo>
                  <a:pt x="0" y="685800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26">
            <a:extLst>
              <a:ext uri="{FF2B5EF4-FFF2-40B4-BE49-F238E27FC236}">
                <a16:creationId xmlns:a16="http://schemas.microsoft.com/office/drawing/2014/main" id="{58F1FB8D-1842-4A04-998D-6CF047AB27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420248" y="0"/>
            <a:ext cx="10771752" cy="6858000"/>
          </a:xfrm>
          <a:custGeom>
            <a:avLst/>
            <a:gdLst>
              <a:gd name="connsiteX0" fmla="*/ 0 w 10771752"/>
              <a:gd name="connsiteY0" fmla="*/ 0 h 6858000"/>
              <a:gd name="connsiteX1" fmla="*/ 7595598 w 10771752"/>
              <a:gd name="connsiteY1" fmla="*/ 0 h 6858000"/>
              <a:gd name="connsiteX2" fmla="*/ 10771752 w 10771752"/>
              <a:gd name="connsiteY2" fmla="*/ 6858000 h 6858000"/>
              <a:gd name="connsiteX3" fmla="*/ 0 w 1077175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0771752" h="6858000">
                <a:moveTo>
                  <a:pt x="0" y="0"/>
                </a:moveTo>
                <a:lnTo>
                  <a:pt x="7595598" y="0"/>
                </a:lnTo>
                <a:lnTo>
                  <a:pt x="10771752" y="6858000"/>
                </a:lnTo>
                <a:lnTo>
                  <a:pt x="0" y="685800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0C03D54-73D6-5B49-2737-4576E031BCD7}"/>
              </a:ext>
            </a:extLst>
          </p:cNvPr>
          <p:cNvSpPr>
            <a:spLocks noGrp="1"/>
          </p:cNvSpPr>
          <p:nvPr>
            <p:ph type="title"/>
          </p:nvPr>
        </p:nvSpPr>
        <p:spPr>
          <a:xfrm>
            <a:off x="4384039" y="365125"/>
            <a:ext cx="7164493" cy="1325563"/>
          </a:xfrm>
        </p:spPr>
        <p:txBody>
          <a:bodyPr>
            <a:normAutofit/>
          </a:bodyPr>
          <a:lstStyle/>
          <a:p>
            <a:r>
              <a:rPr lang="en-GB" dirty="0">
                <a:cs typeface="Calibri Light"/>
              </a:rPr>
              <a:t>Conclusion</a:t>
            </a:r>
            <a:endParaRPr lang="en-GB" dirty="0" err="1"/>
          </a:p>
        </p:txBody>
      </p:sp>
      <p:pic>
        <p:nvPicPr>
          <p:cNvPr id="6" name="Picture 6">
            <a:extLst>
              <a:ext uri="{FF2B5EF4-FFF2-40B4-BE49-F238E27FC236}">
                <a16:creationId xmlns:a16="http://schemas.microsoft.com/office/drawing/2014/main" id="{3528A3D4-2475-7A0D-AA64-48146B8A5F7D}"/>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480060" y="1182230"/>
            <a:ext cx="3425957" cy="4493059"/>
          </a:xfrm>
          <a:prstGeom prst="rect">
            <a:avLst/>
          </a:prstGeom>
        </p:spPr>
      </p:pic>
      <p:sp>
        <p:nvSpPr>
          <p:cNvPr id="3" name="Content Placeholder 2">
            <a:extLst>
              <a:ext uri="{FF2B5EF4-FFF2-40B4-BE49-F238E27FC236}">
                <a16:creationId xmlns:a16="http://schemas.microsoft.com/office/drawing/2014/main" id="{60BF3EB8-1534-8231-6A05-8BB3CA1F569D}"/>
              </a:ext>
            </a:extLst>
          </p:cNvPr>
          <p:cNvSpPr>
            <a:spLocks noGrp="1"/>
          </p:cNvSpPr>
          <p:nvPr>
            <p:ph idx="1"/>
          </p:nvPr>
        </p:nvSpPr>
        <p:spPr>
          <a:xfrm>
            <a:off x="4387515" y="2022601"/>
            <a:ext cx="7161017" cy="4154361"/>
          </a:xfrm>
        </p:spPr>
        <p:txBody>
          <a:bodyPr vert="horz" lIns="91440" tIns="45720" rIns="91440" bIns="45720" rtlCol="0" anchor="t">
            <a:normAutofit/>
          </a:bodyPr>
          <a:lstStyle/>
          <a:p>
            <a:pPr marL="0" indent="0">
              <a:buNone/>
            </a:pPr>
            <a:r>
              <a:rPr lang="en-GB" sz="2000" dirty="0">
                <a:ea typeface="+mn-lt"/>
                <a:cs typeface="+mn-lt"/>
              </a:rPr>
              <a:t>In conclusion is there is not right or  wrong leadership style or theory, it all depends on the nature of the job, as an example a Team leader of a warehouse operators  can not follow laissez-faire </a:t>
            </a:r>
            <a:r>
              <a:rPr lang="en-GB" sz="2000" dirty="0" err="1">
                <a:ea typeface="+mn-lt"/>
                <a:cs typeface="+mn-lt"/>
              </a:rPr>
              <a:t>leaderstyle</a:t>
            </a:r>
            <a:r>
              <a:rPr lang="en-GB" sz="2000" dirty="0">
                <a:ea typeface="+mn-lt"/>
                <a:cs typeface="+mn-lt"/>
              </a:rPr>
              <a:t> </a:t>
            </a:r>
            <a:r>
              <a:rPr lang="en-GB" sz="2000" dirty="0" err="1">
                <a:ea typeface="+mn-lt"/>
                <a:cs typeface="+mn-lt"/>
              </a:rPr>
              <a:t>becouse</a:t>
            </a:r>
            <a:r>
              <a:rPr lang="en-GB" sz="2000" dirty="0">
                <a:ea typeface="+mn-lt"/>
                <a:cs typeface="+mn-lt"/>
              </a:rPr>
              <a:t> of the importance of completing tasks in time and achieving targets  </a:t>
            </a:r>
          </a:p>
        </p:txBody>
      </p:sp>
      <p:sp>
        <p:nvSpPr>
          <p:cNvPr id="7" name="TextBox 6">
            <a:extLst>
              <a:ext uri="{FF2B5EF4-FFF2-40B4-BE49-F238E27FC236}">
                <a16:creationId xmlns:a16="http://schemas.microsoft.com/office/drawing/2014/main" id="{2321CF27-8657-6334-445D-2402D6378F58}"/>
              </a:ext>
            </a:extLst>
          </p:cNvPr>
          <p:cNvSpPr txBox="1"/>
          <p:nvPr/>
        </p:nvSpPr>
        <p:spPr>
          <a:xfrm>
            <a:off x="1571725" y="5475234"/>
            <a:ext cx="2334292"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BY-NC</a:t>
            </a:r>
            <a:r>
              <a:rPr lang="en-US" sz="700">
                <a:solidFill>
                  <a:srgbClr val="FFFFFF"/>
                </a:solidFill>
              </a:rPr>
              <a:t>.</a:t>
            </a:r>
          </a:p>
        </p:txBody>
      </p:sp>
    </p:spTree>
    <p:extLst>
      <p:ext uri="{BB962C8B-B14F-4D97-AF65-F5344CB8AC3E}">
        <p14:creationId xmlns:p14="http://schemas.microsoft.com/office/powerpoint/2010/main" val="4024148609"/>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B66A56-793E-DEE4-C443-931038741754}"/>
              </a:ext>
            </a:extLst>
          </p:cNvPr>
          <p:cNvSpPr>
            <a:spLocks noGrp="1"/>
          </p:cNvSpPr>
          <p:nvPr>
            <p:ph type="title"/>
          </p:nvPr>
        </p:nvSpPr>
        <p:spPr/>
        <p:txBody>
          <a:bodyPr/>
          <a:lstStyle/>
          <a:p>
            <a:r>
              <a:rPr lang="en-GB" dirty="0">
                <a:cs typeface="Calibri Light"/>
              </a:rPr>
              <a:t>Reference list</a:t>
            </a:r>
            <a:endParaRPr lang="en-GB" dirty="0"/>
          </a:p>
        </p:txBody>
      </p:sp>
      <p:sp>
        <p:nvSpPr>
          <p:cNvPr id="3" name="Content Placeholder 2">
            <a:extLst>
              <a:ext uri="{FF2B5EF4-FFF2-40B4-BE49-F238E27FC236}">
                <a16:creationId xmlns:a16="http://schemas.microsoft.com/office/drawing/2014/main" id="{88905209-A537-7F2F-3EE7-8282AEDDC1A8}"/>
              </a:ext>
            </a:extLst>
          </p:cNvPr>
          <p:cNvSpPr>
            <a:spLocks noGrp="1"/>
          </p:cNvSpPr>
          <p:nvPr>
            <p:ph idx="1"/>
          </p:nvPr>
        </p:nvSpPr>
        <p:spPr/>
        <p:txBody>
          <a:bodyPr vert="horz" lIns="91440" tIns="45720" rIns="91440" bIns="45720" rtlCol="0" anchor="t">
            <a:normAutofit fontScale="70000" lnSpcReduction="20000"/>
          </a:bodyPr>
          <a:lstStyle/>
          <a:p>
            <a:pPr>
              <a:buNone/>
            </a:pPr>
            <a:r>
              <a:rPr lang="en-GB" dirty="0">
                <a:cs typeface="Calibri"/>
              </a:rPr>
              <a:t>Bhatti, N., 2012. </a:t>
            </a:r>
            <a:r>
              <a:rPr lang="en-GB" i="1" dirty="0">
                <a:cs typeface="Calibri"/>
              </a:rPr>
              <a:t>The Impact of Autocratic and Democratic Leadership Style on Job Satisfaction</a:t>
            </a:r>
            <a:r>
              <a:rPr lang="en-GB" dirty="0">
                <a:cs typeface="Calibri"/>
              </a:rPr>
              <a:t>. [online] www.ccsent.org/ibr. Available at: </a:t>
            </a:r>
            <a:r>
              <a:rPr lang="en-GB" dirty="0">
                <a:cs typeface="Calibri"/>
                <a:hlinkClick r:id="rId2"/>
              </a:rPr>
              <a:t>https://pdfs.semanticscholar.org/c77d/d8329450cc1e5594d2717d3d27a34ae76676.pdf</a:t>
            </a:r>
            <a:r>
              <a:rPr lang="en-GB" dirty="0">
                <a:cs typeface="Calibri"/>
              </a:rPr>
              <a:t>  [Accessed 13 July 2022].</a:t>
            </a:r>
            <a:endParaRPr lang="en-GB" dirty="0">
              <a:ea typeface="+mn-lt"/>
              <a:cs typeface="+mn-lt"/>
            </a:endParaRPr>
          </a:p>
          <a:p>
            <a:pPr>
              <a:buNone/>
            </a:pPr>
            <a:r>
              <a:rPr lang="en-GB" dirty="0"/>
              <a:t>Douglas</a:t>
            </a:r>
            <a:r>
              <a:rPr lang="en-GB" dirty="0">
                <a:ea typeface="+mn-lt"/>
                <a:cs typeface="+mn-lt"/>
              </a:rPr>
              <a:t>, M., 2022. </a:t>
            </a:r>
            <a:r>
              <a:rPr lang="en-GB" i="1" dirty="0">
                <a:ea typeface="+mn-lt"/>
                <a:cs typeface="+mn-lt"/>
              </a:rPr>
              <a:t>DOUGLAS MCGREGOR: THEORY X AND THEORY Y.</a:t>
            </a:r>
            <a:r>
              <a:rPr lang="en-GB" dirty="0">
                <a:ea typeface="+mn-lt"/>
                <a:cs typeface="+mn-lt"/>
              </a:rPr>
              <a:t>. [online] Static1.squarespace.com. Available at: </a:t>
            </a:r>
            <a:r>
              <a:rPr lang="en-GB" dirty="0">
                <a:ea typeface="+mn-lt"/>
                <a:cs typeface="+mn-lt"/>
                <a:hlinkClick r:id="rId3"/>
              </a:rPr>
              <a:t> Https://static1.squarespace.com/static/60bddec1a93337235ecfdbcf/t/6205165bca24ea4adc4943df/1644500572175/McGregor_Thinker.pdf</a:t>
            </a:r>
            <a:r>
              <a:rPr lang="en-GB" dirty="0">
                <a:ea typeface="+mn-lt"/>
                <a:cs typeface="+mn-lt"/>
              </a:rPr>
              <a:t>   [Accessed 13 July 2022].</a:t>
            </a:r>
            <a:endParaRPr lang="en-GB" dirty="0">
              <a:cs typeface="Calibri"/>
            </a:endParaRPr>
          </a:p>
          <a:p>
            <a:pPr>
              <a:buNone/>
            </a:pPr>
            <a:r>
              <a:rPr lang="en-GB" dirty="0">
                <a:ea typeface="+mn-lt"/>
                <a:cs typeface="+mn-lt"/>
              </a:rPr>
              <a:t>   Lindberg, C., 2022. </a:t>
            </a:r>
            <a:r>
              <a:rPr lang="en-GB" i="1" dirty="0">
                <a:ea typeface="+mn-lt"/>
                <a:cs typeface="+mn-lt"/>
              </a:rPr>
              <a:t>Transformational Leadership vs. Transactional Leadership - CEO Reflections #15</a:t>
            </a:r>
            <a:r>
              <a:rPr lang="en-GB" dirty="0">
                <a:ea typeface="+mn-lt"/>
                <a:cs typeface="+mn-lt"/>
              </a:rPr>
              <a:t>. [online] Leadership Ahoy!. Available at:  </a:t>
            </a:r>
            <a:r>
              <a:rPr lang="en-GB" dirty="0">
                <a:ea typeface="+mn-lt"/>
                <a:cs typeface="+mn-lt"/>
                <a:hlinkClick r:id="rId4"/>
              </a:rPr>
              <a:t>https://www.leadershipahoy.com/transformational-leadership-vs-transactional-leadership/</a:t>
            </a:r>
            <a:r>
              <a:rPr lang="en-GB" dirty="0">
                <a:ea typeface="+mn-lt"/>
                <a:cs typeface="+mn-lt"/>
              </a:rPr>
              <a:t>   [Accessed 13 July 2022].</a:t>
            </a:r>
            <a:endParaRPr lang="en-GB" dirty="0"/>
          </a:p>
          <a:p>
            <a:pPr>
              <a:buNone/>
            </a:pPr>
            <a:r>
              <a:rPr lang="en-GB" dirty="0">
                <a:ea typeface="+mn-lt"/>
                <a:cs typeface="+mn-lt"/>
              </a:rPr>
              <a:t>     Lyon, A. (2019). Leadership Foundations: Leadership Styles and Models. </a:t>
            </a:r>
            <a:r>
              <a:rPr lang="en-GB" dirty="0" err="1">
                <a:ea typeface="+mn-lt"/>
                <a:cs typeface="+mn-lt"/>
              </a:rPr>
              <a:t>Carpenteria</a:t>
            </a:r>
            <a:r>
              <a:rPr lang="en-GB" dirty="0">
                <a:ea typeface="+mn-lt"/>
                <a:cs typeface="+mn-lt"/>
              </a:rPr>
              <a:t>, CA: linkedin.com.</a:t>
            </a:r>
            <a:endParaRPr lang="en-GB">
              <a:cs typeface="Calibri" panose="020F0502020204030204"/>
            </a:endParaRPr>
          </a:p>
          <a:p>
            <a:pPr>
              <a:buNone/>
            </a:pPr>
            <a:r>
              <a:rPr lang="en-GB" dirty="0">
                <a:ea typeface="+mn-lt"/>
                <a:cs typeface="+mn-lt"/>
              </a:rPr>
              <a:t>     Riedle, D. (2015) Transformational vs. Transactional Leaders: How Different Leadership </a:t>
            </a:r>
            <a:r>
              <a:rPr lang="en-GB" dirty="0" err="1">
                <a:ea typeface="+mn-lt"/>
                <a:cs typeface="+mn-lt"/>
              </a:rPr>
              <a:t>Behaviors</a:t>
            </a:r>
            <a:r>
              <a:rPr lang="en-GB" dirty="0">
                <a:ea typeface="+mn-lt"/>
                <a:cs typeface="+mn-lt"/>
              </a:rPr>
              <a:t> and Communication Styles Affect Levels of Employee Motivation in the Financial Industry. ProQuest Dissertations Publishing.</a:t>
            </a:r>
            <a:endParaRPr lang="en-GB">
              <a:cs typeface="Calibri" panose="020F0502020204030204"/>
            </a:endParaRPr>
          </a:p>
          <a:p>
            <a:pPr>
              <a:buNone/>
            </a:pPr>
            <a:endParaRPr lang="en-GB" dirty="0">
              <a:cs typeface="Calibri"/>
            </a:endParaRPr>
          </a:p>
          <a:p>
            <a:pPr>
              <a:buNone/>
            </a:pPr>
            <a:endParaRPr lang="en-GB" dirty="0">
              <a:cs typeface="Calibri"/>
            </a:endParaRPr>
          </a:p>
          <a:p>
            <a:pPr marL="0" indent="0">
              <a:buNone/>
            </a:pPr>
            <a:endParaRPr lang="en-GB" dirty="0">
              <a:cs typeface="Calibri"/>
            </a:endParaRPr>
          </a:p>
        </p:txBody>
      </p:sp>
    </p:spTree>
    <p:extLst>
      <p:ext uri="{BB962C8B-B14F-4D97-AF65-F5344CB8AC3E}">
        <p14:creationId xmlns:p14="http://schemas.microsoft.com/office/powerpoint/2010/main" val="389117954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11</Slides>
  <Notes>0</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Module: Emergent Leadership Skills in the Workplace Portfolio 6101</vt:lpstr>
      <vt:lpstr>Table of content  </vt:lpstr>
      <vt:lpstr>       Introduction       </vt:lpstr>
      <vt:lpstr>Theory x     vs       Theory y</vt:lpstr>
      <vt:lpstr>Leadership styles 1.Authoritarian </vt:lpstr>
      <vt:lpstr>2.Democratic</vt:lpstr>
      <vt:lpstr>3.Laissez-faire</vt:lpstr>
      <vt:lpstr>Transactional      VS    Transformational leaders </vt:lpstr>
      <vt:lpstr>        I identify myself as fallowing the democratic leadership style                 </vt:lpstr>
      <vt:lpstr>Conclusion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lastModifiedBy>
  <cp:revision>512</cp:revision>
  <dcterms:created xsi:type="dcterms:W3CDTF">2022-07-08T09:17:00Z</dcterms:created>
  <dcterms:modified xsi:type="dcterms:W3CDTF">2022-07-13T15:56:54Z</dcterms:modified>
</cp:coreProperties>
</file>