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8288000" cy="10287000"/>
  <p:notesSz cx="6858000" cy="9144000"/>
  <p:embeddedFontLst>
    <p:embeddedFont>
      <p:font typeface="Canva Sans" panose="020B0604020202020204" charset="0"/>
      <p:regular r:id="rId22"/>
    </p:embeddedFont>
    <p:embeddedFont>
      <p:font typeface="Canva Sans Bold" panose="020B0604020202020204" charset="0"/>
      <p:regular r:id="rId23"/>
      <p:bold r:id="rId24"/>
    </p:embeddedFont>
    <p:embeddedFont>
      <p:font typeface="Telegraf" panose="020B0604020202020204" charset="0"/>
      <p:regular r:id="rId25"/>
    </p:embeddedFont>
    <p:embeddedFont>
      <p:font typeface="Telegraf Bold" panose="020B0604020202020204" charset="0"/>
      <p:regular r:id="rId26"/>
      <p:bold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59" autoAdjust="0"/>
    <p:restoredTop sz="94626" autoAdjust="0"/>
  </p:normalViewPr>
  <p:slideViewPr>
    <p:cSldViewPr>
      <p:cViewPr>
        <p:scale>
          <a:sx n="75" d="100"/>
          <a:sy n="75" d="100"/>
        </p:scale>
        <p:origin x="522"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2.sv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0.jpeg"/><Relationship Id="rId11" Type="http://schemas.openxmlformats.org/officeDocument/2006/relationships/image" Target="../media/image11.png"/><Relationship Id="rId5" Type="http://schemas.openxmlformats.org/officeDocument/2006/relationships/image" Target="../media/image9.jpeg"/><Relationship Id="rId10" Type="http://schemas.openxmlformats.org/officeDocument/2006/relationships/image" Target="../media/image6.svg"/><Relationship Id="rId4" Type="http://schemas.openxmlformats.org/officeDocument/2006/relationships/image" Target="../media/image3.png"/><Relationship Id="rId9" Type="http://schemas.openxmlformats.org/officeDocument/2006/relationships/image" Target="../media/image5.png"/><Relationship Id="rId14" Type="http://schemas.openxmlformats.org/officeDocument/2006/relationships/image" Target="../media/image14.svg"/></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4.svg"/><Relationship Id="rId5" Type="http://schemas.openxmlformats.org/officeDocument/2006/relationships/image" Target="../media/image16.jpeg"/><Relationship Id="rId10" Type="http://schemas.openxmlformats.org/officeDocument/2006/relationships/image" Target="../media/image13.png"/><Relationship Id="rId4" Type="http://schemas.openxmlformats.org/officeDocument/2006/relationships/image" Target="../media/image15.jpeg"/><Relationship Id="rId9" Type="http://schemas.openxmlformats.org/officeDocument/2006/relationships/image" Target="../media/image12.sv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 Id="rId9" Type="http://schemas.openxmlformats.org/officeDocument/2006/relationships/image" Target="../media/image12.svg"/></Relationships>
</file>

<file path=ppt/slides/_rels/slide5.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19.png"/><Relationship Id="rId7"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svg"/><Relationship Id="rId7" Type="http://schemas.openxmlformats.org/officeDocument/2006/relationships/image" Target="../media/image25.png"/><Relationship Id="rId12" Type="http://schemas.openxmlformats.org/officeDocument/2006/relationships/image" Target="../media/image1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4.svg"/><Relationship Id="rId11" Type="http://schemas.openxmlformats.org/officeDocument/2006/relationships/image" Target="../media/image11.png"/><Relationship Id="rId5" Type="http://schemas.openxmlformats.org/officeDocument/2006/relationships/image" Target="../media/image23.png"/><Relationship Id="rId10" Type="http://schemas.openxmlformats.org/officeDocument/2006/relationships/image" Target="../media/image6.svg"/><Relationship Id="rId4" Type="http://schemas.openxmlformats.org/officeDocument/2006/relationships/image" Target="../media/image16.jpeg"/><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0.svg"/><Relationship Id="rId7" Type="http://schemas.openxmlformats.org/officeDocument/2006/relationships/image" Target="../media/image6.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4.svg"/><Relationship Id="rId5" Type="http://schemas.openxmlformats.org/officeDocument/2006/relationships/image" Target="../media/image3.png"/><Relationship Id="rId10" Type="http://schemas.openxmlformats.org/officeDocument/2006/relationships/image" Target="../media/image13.png"/><Relationship Id="rId4" Type="http://schemas.openxmlformats.org/officeDocument/2006/relationships/image" Target="../media/image27.jpeg"/><Relationship Id="rId9" Type="http://schemas.openxmlformats.org/officeDocument/2006/relationships/image" Target="../media/image12.svg"/></Relationships>
</file>

<file path=ppt/slides/_rels/slide8.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3.png"/><Relationship Id="rId7" Type="http://schemas.openxmlformats.org/officeDocument/2006/relationships/image" Target="../media/image19.png"/><Relationship Id="rId2" Type="http://schemas.openxmlformats.org/officeDocument/2006/relationships/image" Target="../media/image28.jpeg"/><Relationship Id="rId1" Type="http://schemas.openxmlformats.org/officeDocument/2006/relationships/slideLayout" Target="../slideLayouts/slideLayout7.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6.svg"/><Relationship Id="rId4" Type="http://schemas.openxmlformats.org/officeDocument/2006/relationships/image" Target="../media/image29.jpeg"/><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31.png"/><Relationship Id="rId7" Type="http://schemas.openxmlformats.org/officeDocument/2006/relationships/image" Target="../media/image11.png"/><Relationship Id="rId2" Type="http://schemas.openxmlformats.org/officeDocument/2006/relationships/image" Target="../media/image30.jpeg"/><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14.svg"/><Relationship Id="rId4" Type="http://schemas.openxmlformats.org/officeDocument/2006/relationships/image" Target="../media/image32.svg"/><Relationship Id="rId9"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0.svg"/><Relationship Id="rId7" Type="http://schemas.openxmlformats.org/officeDocument/2006/relationships/image" Target="../media/image8.sv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4.svg"/><Relationship Id="rId5" Type="http://schemas.openxmlformats.org/officeDocument/2006/relationships/image" Target="../media/image33.jpeg"/><Relationship Id="rId10" Type="http://schemas.openxmlformats.org/officeDocument/2006/relationships/image" Target="../media/image13.png"/><Relationship Id="rId4" Type="http://schemas.openxmlformats.org/officeDocument/2006/relationships/image" Target="../media/image3.png"/><Relationship Id="rId9" Type="http://schemas.openxmlformats.org/officeDocument/2006/relationships/image" Target="../media/image12.svg"/></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4.svg"/><Relationship Id="rId3" Type="http://schemas.openxmlformats.org/officeDocument/2006/relationships/image" Target="../media/image34.jpeg"/><Relationship Id="rId7" Type="http://schemas.openxmlformats.org/officeDocument/2006/relationships/image" Target="../media/image8.sv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svg"/><Relationship Id="rId5" Type="http://schemas.openxmlformats.org/officeDocument/2006/relationships/image" Target="../media/image20.svg"/><Relationship Id="rId10" Type="http://schemas.openxmlformats.org/officeDocument/2006/relationships/image" Target="../media/image11.png"/><Relationship Id="rId4" Type="http://schemas.openxmlformats.org/officeDocument/2006/relationships/image" Target="../media/image19.png"/><Relationship Id="rId9" Type="http://schemas.openxmlformats.org/officeDocument/2006/relationships/image" Target="../media/image6.svg"/></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4.svg"/><Relationship Id="rId3" Type="http://schemas.openxmlformats.org/officeDocument/2006/relationships/image" Target="../media/image2.svg"/><Relationship Id="rId7" Type="http://schemas.openxmlformats.org/officeDocument/2006/relationships/image" Target="../media/image35.jpeg"/><Relationship Id="rId12"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8.svg"/><Relationship Id="rId11" Type="http://schemas.openxmlformats.org/officeDocument/2006/relationships/image" Target="../media/image12.svg"/><Relationship Id="rId5" Type="http://schemas.openxmlformats.org/officeDocument/2006/relationships/image" Target="../media/image7.png"/><Relationship Id="rId10" Type="http://schemas.openxmlformats.org/officeDocument/2006/relationships/image" Target="../media/image11.png"/><Relationship Id="rId4" Type="http://schemas.openxmlformats.org/officeDocument/2006/relationships/image" Target="../media/image3.png"/><Relationship Id="rId9" Type="http://schemas.openxmlformats.org/officeDocument/2006/relationships/image" Target="../media/image6.svg"/></Relationships>
</file>

<file path=ppt/slides/_rels/slide14.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5.png"/><Relationship Id="rId7" Type="http://schemas.openxmlformats.org/officeDocument/2006/relationships/image" Target="../media/image36.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26.svg"/><Relationship Id="rId4" Type="http://schemas.openxmlformats.org/officeDocument/2006/relationships/image" Target="../media/image6.svg"/><Relationship Id="rId9" Type="http://schemas.openxmlformats.org/officeDocument/2006/relationships/image" Target="../media/image25.png"/></Relationships>
</file>

<file path=ppt/slides/_rels/slide15.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svg"/><Relationship Id="rId7" Type="http://schemas.openxmlformats.org/officeDocument/2006/relationships/image" Target="../media/image25.png"/><Relationship Id="rId12" Type="http://schemas.openxmlformats.org/officeDocument/2006/relationships/image" Target="../media/image1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4.svg"/><Relationship Id="rId11" Type="http://schemas.openxmlformats.org/officeDocument/2006/relationships/image" Target="../media/image11.png"/><Relationship Id="rId5" Type="http://schemas.openxmlformats.org/officeDocument/2006/relationships/image" Target="../media/image23.png"/><Relationship Id="rId10" Type="http://schemas.openxmlformats.org/officeDocument/2006/relationships/image" Target="../media/image6.svg"/><Relationship Id="rId4" Type="http://schemas.openxmlformats.org/officeDocument/2006/relationships/image" Target="../media/image38.jpeg"/><Relationship Id="rId9" Type="http://schemas.openxmlformats.org/officeDocument/2006/relationships/image" Target="../media/image5.png"/></Relationships>
</file>

<file path=ppt/slides/_rels/slide1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 Id="rId9" Type="http://schemas.openxmlformats.org/officeDocument/2006/relationships/image" Target="../media/image39.png"/></Relationships>
</file>

<file path=ppt/slides/_rels/slide1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 Id="rId9" Type="http://schemas.openxmlformats.org/officeDocument/2006/relationships/image" Target="../media/image12.svg"/></Relationships>
</file>

<file path=ppt/slides/_rels/slide18.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svg"/><Relationship Id="rId7" Type="http://schemas.openxmlformats.org/officeDocument/2006/relationships/image" Target="../media/image8.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40.jpeg"/><Relationship Id="rId4" Type="http://schemas.openxmlformats.org/officeDocument/2006/relationships/image" Target="../media/image3.png"/><Relationship Id="rId9" Type="http://schemas.openxmlformats.org/officeDocument/2006/relationships/image" Target="../media/image6.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4600768" y="4628184"/>
            <a:ext cx="15918052" cy="6088655"/>
          </a:xfrm>
          <a:custGeom>
            <a:avLst/>
            <a:gdLst/>
            <a:ahLst/>
            <a:cxnLst/>
            <a:rect l="l" t="t" r="r" b="b"/>
            <a:pathLst>
              <a:path w="15918052" h="6088655">
                <a:moveTo>
                  <a:pt x="0" y="0"/>
                </a:moveTo>
                <a:lnTo>
                  <a:pt x="15918052" y="0"/>
                </a:lnTo>
                <a:lnTo>
                  <a:pt x="15918052" y="6088655"/>
                </a:lnTo>
                <a:lnTo>
                  <a:pt x="0" y="6088655"/>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1738608">
            <a:off x="2042474" y="-3994396"/>
            <a:ext cx="5310453" cy="12765367"/>
            <a:chOff x="0" y="0"/>
            <a:chExt cx="1398638" cy="3362072"/>
          </a:xfrm>
        </p:grpSpPr>
        <p:sp>
          <p:nvSpPr>
            <p:cNvPr id="4" name="Freeform 4"/>
            <p:cNvSpPr/>
            <p:nvPr/>
          </p:nvSpPr>
          <p:spPr>
            <a:xfrm>
              <a:off x="0" y="0"/>
              <a:ext cx="1398638" cy="3362072"/>
            </a:xfrm>
            <a:custGeom>
              <a:avLst/>
              <a:gdLst/>
              <a:ahLst/>
              <a:cxnLst/>
              <a:rect l="l" t="t" r="r" b="b"/>
              <a:pathLst>
                <a:path w="1398638" h="3362072">
                  <a:moveTo>
                    <a:pt x="0" y="0"/>
                  </a:moveTo>
                  <a:lnTo>
                    <a:pt x="1398638" y="0"/>
                  </a:lnTo>
                  <a:lnTo>
                    <a:pt x="1398638"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5" name="TextBox 5"/>
            <p:cNvSpPr txBox="1"/>
            <p:nvPr/>
          </p:nvSpPr>
          <p:spPr>
            <a:xfrm>
              <a:off x="0" y="-38100"/>
              <a:ext cx="1398638" cy="340017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738608">
            <a:off x="3125217" y="-4056560"/>
            <a:ext cx="2871691" cy="12765367"/>
            <a:chOff x="0" y="0"/>
            <a:chExt cx="756330" cy="3362072"/>
          </a:xfrm>
        </p:grpSpPr>
        <p:sp>
          <p:nvSpPr>
            <p:cNvPr id="7" name="Freeform 7"/>
            <p:cNvSpPr/>
            <p:nvPr/>
          </p:nvSpPr>
          <p:spPr>
            <a:xfrm>
              <a:off x="0" y="0"/>
              <a:ext cx="756330" cy="3362072"/>
            </a:xfrm>
            <a:custGeom>
              <a:avLst/>
              <a:gdLst/>
              <a:ahLst/>
              <a:cxnLst/>
              <a:rect l="l" t="t" r="r" b="b"/>
              <a:pathLst>
                <a:path w="756330" h="3362072">
                  <a:moveTo>
                    <a:pt x="0" y="0"/>
                  </a:moveTo>
                  <a:lnTo>
                    <a:pt x="756330" y="0"/>
                  </a:lnTo>
                  <a:lnTo>
                    <a:pt x="756330"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8" name="TextBox 8"/>
            <p:cNvSpPr txBox="1"/>
            <p:nvPr/>
          </p:nvSpPr>
          <p:spPr>
            <a:xfrm>
              <a:off x="0" y="-38100"/>
              <a:ext cx="756330" cy="3400172"/>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0" y="3888722"/>
            <a:ext cx="7685619" cy="6398278"/>
          </a:xfrm>
          <a:custGeom>
            <a:avLst/>
            <a:gdLst/>
            <a:ahLst/>
            <a:cxnLst/>
            <a:rect l="l" t="t" r="r" b="b"/>
            <a:pathLst>
              <a:path w="7685619" h="6398278">
                <a:moveTo>
                  <a:pt x="0" y="0"/>
                </a:moveTo>
                <a:lnTo>
                  <a:pt x="7685619" y="0"/>
                </a:lnTo>
                <a:lnTo>
                  <a:pt x="7685619" y="6398278"/>
                </a:lnTo>
                <a:lnTo>
                  <a:pt x="0" y="6398278"/>
                </a:lnTo>
                <a:lnTo>
                  <a:pt x="0" y="0"/>
                </a:lnTo>
                <a:close/>
              </a:path>
            </a:pathLst>
          </a:custGeom>
          <a:blipFill>
            <a:blip r:embed="rId4"/>
            <a:stretch>
              <a:fillRect/>
            </a:stretch>
          </a:blipFill>
        </p:spPr>
        <p:txBody>
          <a:bodyPr/>
          <a:lstStyle/>
          <a:p>
            <a:endParaRPr lang="en-GB"/>
          </a:p>
        </p:txBody>
      </p:sp>
      <p:grpSp>
        <p:nvGrpSpPr>
          <p:cNvPr id="10" name="Group 10"/>
          <p:cNvGrpSpPr/>
          <p:nvPr/>
        </p:nvGrpSpPr>
        <p:grpSpPr>
          <a:xfrm>
            <a:off x="1116400" y="2042094"/>
            <a:ext cx="7162600" cy="6202812"/>
            <a:chOff x="0" y="0"/>
            <a:chExt cx="6350000" cy="5499100"/>
          </a:xfrm>
        </p:grpSpPr>
        <p:sp>
          <p:nvSpPr>
            <p:cNvPr id="11" name="Freeform 11"/>
            <p:cNvSpPr/>
            <p:nvPr/>
          </p:nvSpPr>
          <p:spPr>
            <a:xfrm>
              <a:off x="63356" y="0"/>
              <a:ext cx="6223288" cy="5499100"/>
            </a:xfrm>
            <a:custGeom>
              <a:avLst/>
              <a:gdLst/>
              <a:ahLst/>
              <a:cxnLst/>
              <a:rect l="l" t="t" r="r" b="b"/>
              <a:pathLst>
                <a:path w="6223288" h="5499100">
                  <a:moveTo>
                    <a:pt x="4462701" y="0"/>
                  </a:moveTo>
                  <a:lnTo>
                    <a:pt x="1760587" y="0"/>
                  </a:lnTo>
                  <a:cubicBezTo>
                    <a:pt x="1614275" y="0"/>
                    <a:pt x="1479077" y="78055"/>
                    <a:pt x="1405920" y="204764"/>
                  </a:cubicBezTo>
                  <a:lnTo>
                    <a:pt x="54868" y="2544786"/>
                  </a:lnTo>
                  <a:cubicBezTo>
                    <a:pt x="-18289" y="2671494"/>
                    <a:pt x="-18289" y="2827606"/>
                    <a:pt x="54868" y="2954314"/>
                  </a:cubicBezTo>
                  <a:lnTo>
                    <a:pt x="1405920" y="5294336"/>
                  </a:lnTo>
                  <a:cubicBezTo>
                    <a:pt x="1479077" y="5421045"/>
                    <a:pt x="1614275" y="5499100"/>
                    <a:pt x="1760587" y="5499100"/>
                  </a:cubicBezTo>
                  <a:lnTo>
                    <a:pt x="4462701" y="5499100"/>
                  </a:lnTo>
                  <a:cubicBezTo>
                    <a:pt x="4609013" y="5499100"/>
                    <a:pt x="4744211" y="5421045"/>
                    <a:pt x="4817368" y="5294336"/>
                  </a:cubicBezTo>
                  <a:lnTo>
                    <a:pt x="6168420" y="2954314"/>
                  </a:lnTo>
                  <a:cubicBezTo>
                    <a:pt x="6241577" y="2827606"/>
                    <a:pt x="6241577" y="2671494"/>
                    <a:pt x="6168420" y="2544786"/>
                  </a:cubicBezTo>
                  <a:lnTo>
                    <a:pt x="4817368" y="204764"/>
                  </a:lnTo>
                  <a:cubicBezTo>
                    <a:pt x="4744211" y="78055"/>
                    <a:pt x="4609013" y="0"/>
                    <a:pt x="4462701" y="0"/>
                  </a:cubicBezTo>
                  <a:close/>
                </a:path>
              </a:pathLst>
            </a:custGeom>
            <a:blipFill>
              <a:blip r:embed="rId5"/>
              <a:stretch>
                <a:fillRect l="-16313" r="-16313"/>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grpSp>
        <p:nvGrpSpPr>
          <p:cNvPr id="12" name="Group 12"/>
          <p:cNvGrpSpPr/>
          <p:nvPr/>
        </p:nvGrpSpPr>
        <p:grpSpPr>
          <a:xfrm>
            <a:off x="-2247261" y="-576437"/>
            <a:ext cx="4835537" cy="4155540"/>
            <a:chOff x="0" y="0"/>
            <a:chExt cx="812800" cy="698500"/>
          </a:xfrm>
        </p:grpSpPr>
        <p:sp>
          <p:nvSpPr>
            <p:cNvPr id="13" name="Freeform 13"/>
            <p:cNvSpPr/>
            <p:nvPr/>
          </p:nvSpPr>
          <p:spPr>
            <a:xfrm>
              <a:off x="7342" y="0"/>
              <a:ext cx="798116" cy="698500"/>
            </a:xfrm>
            <a:custGeom>
              <a:avLst/>
              <a:gdLst/>
              <a:ahLst/>
              <a:cxnLst/>
              <a:rect l="l" t="t" r="r" b="b"/>
              <a:pathLst>
                <a:path w="798116" h="698500">
                  <a:moveTo>
                    <a:pt x="791770" y="372776"/>
                  </a:moveTo>
                  <a:lnTo>
                    <a:pt x="615946" y="674974"/>
                  </a:lnTo>
                  <a:cubicBezTo>
                    <a:pt x="607471" y="689540"/>
                    <a:pt x="591891" y="698500"/>
                    <a:pt x="575040" y="698500"/>
                  </a:cubicBezTo>
                  <a:lnTo>
                    <a:pt x="223076" y="698500"/>
                  </a:lnTo>
                  <a:cubicBezTo>
                    <a:pt x="206225" y="698500"/>
                    <a:pt x="190645" y="689540"/>
                    <a:pt x="182170" y="674974"/>
                  </a:cubicBezTo>
                  <a:lnTo>
                    <a:pt x="6346" y="372776"/>
                  </a:lnTo>
                  <a:cubicBezTo>
                    <a:pt x="-2115" y="358233"/>
                    <a:pt x="-2115" y="340267"/>
                    <a:pt x="6346" y="325724"/>
                  </a:cubicBezTo>
                  <a:lnTo>
                    <a:pt x="182170" y="23526"/>
                  </a:lnTo>
                  <a:cubicBezTo>
                    <a:pt x="190645" y="8960"/>
                    <a:pt x="206225" y="0"/>
                    <a:pt x="223076" y="0"/>
                  </a:cubicBezTo>
                  <a:lnTo>
                    <a:pt x="575040" y="0"/>
                  </a:lnTo>
                  <a:cubicBezTo>
                    <a:pt x="591891" y="0"/>
                    <a:pt x="607471" y="8960"/>
                    <a:pt x="615946" y="23526"/>
                  </a:cubicBezTo>
                  <a:lnTo>
                    <a:pt x="791770" y="325724"/>
                  </a:lnTo>
                  <a:cubicBezTo>
                    <a:pt x="800231" y="340267"/>
                    <a:pt x="800231" y="358233"/>
                    <a:pt x="791770" y="372776"/>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4" name="TextBox 14"/>
            <p:cNvSpPr txBox="1"/>
            <p:nvPr/>
          </p:nvSpPr>
          <p:spPr>
            <a:xfrm>
              <a:off x="114300" y="-38100"/>
              <a:ext cx="584200"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8237097" y="8929250"/>
            <a:ext cx="12281724" cy="2314575"/>
            <a:chOff x="0" y="0"/>
            <a:chExt cx="3234693" cy="609600"/>
          </a:xfrm>
        </p:grpSpPr>
        <p:sp>
          <p:nvSpPr>
            <p:cNvPr id="16" name="Freeform 16"/>
            <p:cNvSpPr/>
            <p:nvPr/>
          </p:nvSpPr>
          <p:spPr>
            <a:xfrm>
              <a:off x="17602" y="0"/>
              <a:ext cx="3199489" cy="609600"/>
            </a:xfrm>
            <a:custGeom>
              <a:avLst/>
              <a:gdLst/>
              <a:ahLst/>
              <a:cxnLst/>
              <a:rect l="l" t="t" r="r" b="b"/>
              <a:pathLst>
                <a:path w="3199489" h="609600">
                  <a:moveTo>
                    <a:pt x="248634" y="0"/>
                  </a:moveTo>
                  <a:lnTo>
                    <a:pt x="3154055" y="0"/>
                  </a:lnTo>
                  <a:cubicBezTo>
                    <a:pt x="3168659" y="0"/>
                    <a:pt x="3182373" y="7020"/>
                    <a:pt x="3190912" y="18868"/>
                  </a:cubicBezTo>
                  <a:cubicBezTo>
                    <a:pt x="3199452" y="30716"/>
                    <a:pt x="3201775" y="45946"/>
                    <a:pt x="3197157" y="59801"/>
                  </a:cubicBezTo>
                  <a:lnTo>
                    <a:pt x="3033825" y="549799"/>
                  </a:lnTo>
                  <a:cubicBezTo>
                    <a:pt x="3021920" y="585511"/>
                    <a:pt x="2988499" y="609600"/>
                    <a:pt x="2950855" y="609600"/>
                  </a:cubicBezTo>
                  <a:lnTo>
                    <a:pt x="45434" y="609600"/>
                  </a:lnTo>
                  <a:cubicBezTo>
                    <a:pt x="30830" y="609600"/>
                    <a:pt x="17116" y="602579"/>
                    <a:pt x="8576" y="590732"/>
                  </a:cubicBezTo>
                  <a:cubicBezTo>
                    <a:pt x="37" y="578884"/>
                    <a:pt x="-2287" y="563654"/>
                    <a:pt x="2332" y="549799"/>
                  </a:cubicBezTo>
                  <a:lnTo>
                    <a:pt x="165664" y="59801"/>
                  </a:lnTo>
                  <a:cubicBezTo>
                    <a:pt x="177568" y="24089"/>
                    <a:pt x="210990" y="0"/>
                    <a:pt x="248634"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7" name="TextBox 17"/>
            <p:cNvSpPr txBox="1"/>
            <p:nvPr/>
          </p:nvSpPr>
          <p:spPr>
            <a:xfrm>
              <a:off x="101600" y="-38100"/>
              <a:ext cx="3031493" cy="647700"/>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6491867" y="2032569"/>
            <a:ext cx="10926334" cy="2269211"/>
          </a:xfrm>
          <a:prstGeom prst="rect">
            <a:avLst/>
          </a:prstGeom>
        </p:spPr>
        <p:txBody>
          <a:bodyPr lIns="0" tIns="0" rIns="0" bIns="0" rtlCol="0" anchor="t">
            <a:spAutoFit/>
          </a:bodyPr>
          <a:lstStyle/>
          <a:p>
            <a:pPr algn="r">
              <a:lnSpc>
                <a:spcPts val="5821"/>
              </a:lnSpc>
            </a:pPr>
            <a:r>
              <a:rPr lang="en-US" sz="5292" b="1">
                <a:solidFill>
                  <a:srgbClr val="0B2F59"/>
                </a:solidFill>
                <a:latin typeface="Telegraf Bold"/>
                <a:ea typeface="Telegraf Bold"/>
                <a:cs typeface="Telegraf Bold"/>
                <a:sym typeface="Telegraf Bold"/>
              </a:rPr>
              <a:t>AI-Based Credit Card Fraud Detection Using Machine Learning Techniques</a:t>
            </a:r>
          </a:p>
        </p:txBody>
      </p:sp>
      <p:sp>
        <p:nvSpPr>
          <p:cNvPr id="19" name="TextBox 19"/>
          <p:cNvSpPr txBox="1"/>
          <p:nvPr/>
        </p:nvSpPr>
        <p:spPr>
          <a:xfrm>
            <a:off x="12890516" y="5233670"/>
            <a:ext cx="4368784" cy="500137"/>
          </a:xfrm>
          <a:prstGeom prst="rect">
            <a:avLst/>
          </a:prstGeom>
        </p:spPr>
        <p:txBody>
          <a:bodyPr lIns="0" tIns="0" rIns="0" bIns="0" rtlCol="0" anchor="t">
            <a:spAutoFit/>
          </a:bodyPr>
          <a:lstStyle/>
          <a:p>
            <a:pPr algn="r">
              <a:lnSpc>
                <a:spcPts val="3869"/>
              </a:lnSpc>
            </a:pPr>
            <a:r>
              <a:rPr lang="en-US" sz="3517" b="1" dirty="0">
                <a:solidFill>
                  <a:srgbClr val="0B2F59"/>
                </a:solidFill>
                <a:latin typeface="Telegraf Bold"/>
                <a:ea typeface="Telegraf Bold"/>
                <a:cs typeface="Telegraf Bold"/>
                <a:sym typeface="Telegraf Bold"/>
              </a:rPr>
              <a:t>Divyesh Dudhat</a:t>
            </a:r>
          </a:p>
        </p:txBody>
      </p:sp>
      <p:sp>
        <p:nvSpPr>
          <p:cNvPr id="20" name="TextBox 20"/>
          <p:cNvSpPr txBox="1"/>
          <p:nvPr/>
        </p:nvSpPr>
        <p:spPr>
          <a:xfrm>
            <a:off x="12659763" y="5870695"/>
            <a:ext cx="4599537" cy="500137"/>
          </a:xfrm>
          <a:prstGeom prst="rect">
            <a:avLst/>
          </a:prstGeom>
        </p:spPr>
        <p:txBody>
          <a:bodyPr lIns="0" tIns="0" rIns="0" bIns="0" rtlCol="0" anchor="t">
            <a:spAutoFit/>
          </a:bodyPr>
          <a:lstStyle/>
          <a:p>
            <a:pPr algn="r">
              <a:lnSpc>
                <a:spcPts val="3869"/>
              </a:lnSpc>
            </a:pPr>
            <a:r>
              <a:rPr lang="en-US" sz="3517" dirty="0">
                <a:solidFill>
                  <a:srgbClr val="0B2F59"/>
                </a:solidFill>
                <a:latin typeface="Telegraf"/>
                <a:ea typeface="Telegraf"/>
                <a:cs typeface="Telegraf"/>
                <a:sym typeface="Telegraf"/>
              </a:rPr>
              <a:t>Student Id : 2529493</a:t>
            </a:r>
          </a:p>
        </p:txBody>
      </p:sp>
      <p:sp>
        <p:nvSpPr>
          <p:cNvPr id="21" name="Freeform 21"/>
          <p:cNvSpPr/>
          <p:nvPr/>
        </p:nvSpPr>
        <p:spPr>
          <a:xfrm>
            <a:off x="10112660" y="768096"/>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Freeform 22"/>
          <p:cNvSpPr/>
          <p:nvPr/>
        </p:nvSpPr>
        <p:spPr>
          <a:xfrm>
            <a:off x="8237097" y="7984302"/>
            <a:ext cx="574334" cy="260604"/>
          </a:xfrm>
          <a:custGeom>
            <a:avLst/>
            <a:gdLst/>
            <a:ahLst/>
            <a:cxnLst/>
            <a:rect l="l" t="t" r="r" b="b"/>
            <a:pathLst>
              <a:path w="574334" h="260604">
                <a:moveTo>
                  <a:pt x="0" y="0"/>
                </a:moveTo>
                <a:lnTo>
                  <a:pt x="574333" y="0"/>
                </a:lnTo>
                <a:lnTo>
                  <a:pt x="574333" y="260604"/>
                </a:lnTo>
                <a:lnTo>
                  <a:pt x="0" y="2606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Freeform 23"/>
          <p:cNvSpPr/>
          <p:nvPr/>
        </p:nvSpPr>
        <p:spPr>
          <a:xfrm flipV="1">
            <a:off x="-1874433" y="-1419610"/>
            <a:ext cx="6679504" cy="6662805"/>
          </a:xfrm>
          <a:custGeom>
            <a:avLst/>
            <a:gdLst/>
            <a:ahLst/>
            <a:cxnLst/>
            <a:rect l="l" t="t" r="r" b="b"/>
            <a:pathLst>
              <a:path w="6679504" h="6662805">
                <a:moveTo>
                  <a:pt x="0" y="6662805"/>
                </a:moveTo>
                <a:lnTo>
                  <a:pt x="6679503" y="6662805"/>
                </a:lnTo>
                <a:lnTo>
                  <a:pt x="6679503" y="0"/>
                </a:lnTo>
                <a:lnTo>
                  <a:pt x="0" y="0"/>
                </a:lnTo>
                <a:lnTo>
                  <a:pt x="0" y="6662805"/>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4" name="Freeform 24"/>
          <p:cNvSpPr/>
          <p:nvPr/>
        </p:nvSpPr>
        <p:spPr>
          <a:xfrm>
            <a:off x="-1307791" y="5443507"/>
            <a:ext cx="6679504" cy="6662805"/>
          </a:xfrm>
          <a:custGeom>
            <a:avLst/>
            <a:gdLst/>
            <a:ahLst/>
            <a:cxnLst/>
            <a:rect l="l" t="t" r="r" b="b"/>
            <a:pathLst>
              <a:path w="6679504" h="6662805">
                <a:moveTo>
                  <a:pt x="0" y="0"/>
                </a:moveTo>
                <a:lnTo>
                  <a:pt x="6679503" y="0"/>
                </a:lnTo>
                <a:lnTo>
                  <a:pt x="6679503" y="6662805"/>
                </a:lnTo>
                <a:lnTo>
                  <a:pt x="0" y="666280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6" name="TextBox 26"/>
          <p:cNvSpPr txBox="1"/>
          <p:nvPr/>
        </p:nvSpPr>
        <p:spPr>
          <a:xfrm>
            <a:off x="8303930" y="6364068"/>
            <a:ext cx="8980300" cy="539977"/>
          </a:xfrm>
          <a:prstGeom prst="rect">
            <a:avLst/>
          </a:prstGeom>
        </p:spPr>
        <p:txBody>
          <a:bodyPr lIns="0" tIns="0" rIns="0" bIns="0" rtlCol="0" anchor="t">
            <a:spAutoFit/>
          </a:bodyPr>
          <a:lstStyle/>
          <a:p>
            <a:pPr algn="r">
              <a:lnSpc>
                <a:spcPts val="3869"/>
              </a:lnSpc>
            </a:pPr>
            <a:r>
              <a:rPr lang="en-US" sz="3517" dirty="0">
                <a:solidFill>
                  <a:srgbClr val="0B2F59"/>
                </a:solidFill>
                <a:latin typeface="Telegraf"/>
                <a:ea typeface="Telegraf"/>
                <a:cs typeface="Telegraf"/>
                <a:sym typeface="Telegraf"/>
              </a:rPr>
              <a:t>Lecturer: Dr </a:t>
            </a:r>
            <a:r>
              <a:rPr lang="en-US" sz="3517" dirty="0" err="1">
                <a:solidFill>
                  <a:srgbClr val="0B2F59"/>
                </a:solidFill>
                <a:latin typeface="Telegraf"/>
                <a:ea typeface="Telegraf"/>
                <a:cs typeface="Telegraf"/>
                <a:sym typeface="Telegraf"/>
              </a:rPr>
              <a:t>Vijeyananthan</a:t>
            </a:r>
            <a:r>
              <a:rPr lang="en-US" sz="3517" dirty="0">
                <a:solidFill>
                  <a:srgbClr val="0B2F59"/>
                </a:solidFill>
                <a:latin typeface="Telegraf"/>
                <a:ea typeface="Telegraf"/>
                <a:cs typeface="Telegraf"/>
                <a:sym typeface="Telegraf"/>
              </a:rPr>
              <a:t> </a:t>
            </a:r>
            <a:r>
              <a:rPr lang="en-US" sz="3517" dirty="0" err="1">
                <a:solidFill>
                  <a:srgbClr val="0B2F59"/>
                </a:solidFill>
                <a:latin typeface="Telegraf"/>
                <a:ea typeface="Telegraf"/>
                <a:cs typeface="Telegraf"/>
                <a:sym typeface="Telegraf"/>
              </a:rPr>
              <a:t>Thayananthan</a:t>
            </a:r>
            <a:endParaRPr lang="en-US" sz="3517" dirty="0">
              <a:solidFill>
                <a:srgbClr val="0B2F59"/>
              </a:solidFill>
              <a:latin typeface="Telegraf"/>
              <a:ea typeface="Telegraf"/>
              <a:cs typeface="Telegraf"/>
              <a:sym typeface="Telegraf"/>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2084544" y="5195549"/>
            <a:ext cx="15918052" cy="6088655"/>
          </a:xfrm>
          <a:custGeom>
            <a:avLst/>
            <a:gdLst/>
            <a:ahLst/>
            <a:cxnLst/>
            <a:rect l="l" t="t" r="r" b="b"/>
            <a:pathLst>
              <a:path w="15918052" h="6088655">
                <a:moveTo>
                  <a:pt x="0" y="0"/>
                </a:moveTo>
                <a:lnTo>
                  <a:pt x="15918053" y="0"/>
                </a:lnTo>
                <a:lnTo>
                  <a:pt x="15918053" y="6088655"/>
                </a:lnTo>
                <a:lnTo>
                  <a:pt x="0" y="6088655"/>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1875026">
            <a:off x="10913760" y="-2682321"/>
            <a:ext cx="1223660" cy="12765367"/>
            <a:chOff x="0" y="0"/>
            <a:chExt cx="322281" cy="3362072"/>
          </a:xfrm>
        </p:grpSpPr>
        <p:sp>
          <p:nvSpPr>
            <p:cNvPr id="4" name="Freeform 4"/>
            <p:cNvSpPr/>
            <p:nvPr/>
          </p:nvSpPr>
          <p:spPr>
            <a:xfrm>
              <a:off x="0" y="0"/>
              <a:ext cx="322281" cy="3362072"/>
            </a:xfrm>
            <a:custGeom>
              <a:avLst/>
              <a:gdLst/>
              <a:ahLst/>
              <a:cxnLst/>
              <a:rect l="l" t="t" r="r" b="b"/>
              <a:pathLst>
                <a:path w="322281" h="3362072">
                  <a:moveTo>
                    <a:pt x="0" y="0"/>
                  </a:moveTo>
                  <a:lnTo>
                    <a:pt x="322281" y="0"/>
                  </a:lnTo>
                  <a:lnTo>
                    <a:pt x="322281"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5" name="TextBox 5"/>
            <p:cNvSpPr txBox="1"/>
            <p:nvPr/>
          </p:nvSpPr>
          <p:spPr>
            <a:xfrm>
              <a:off x="0" y="-38100"/>
              <a:ext cx="322281" cy="340017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875026">
            <a:off x="10617280" y="-4836687"/>
            <a:ext cx="5310453" cy="12765367"/>
            <a:chOff x="0" y="0"/>
            <a:chExt cx="1398638" cy="3362072"/>
          </a:xfrm>
        </p:grpSpPr>
        <p:sp>
          <p:nvSpPr>
            <p:cNvPr id="7" name="Freeform 7"/>
            <p:cNvSpPr/>
            <p:nvPr/>
          </p:nvSpPr>
          <p:spPr>
            <a:xfrm>
              <a:off x="0" y="0"/>
              <a:ext cx="1398638" cy="3362072"/>
            </a:xfrm>
            <a:custGeom>
              <a:avLst/>
              <a:gdLst/>
              <a:ahLst/>
              <a:cxnLst/>
              <a:rect l="l" t="t" r="r" b="b"/>
              <a:pathLst>
                <a:path w="1398638" h="3362072">
                  <a:moveTo>
                    <a:pt x="0" y="0"/>
                  </a:moveTo>
                  <a:lnTo>
                    <a:pt x="1398638" y="0"/>
                  </a:lnTo>
                  <a:lnTo>
                    <a:pt x="1398638"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8" name="TextBox 8"/>
            <p:cNvSpPr txBox="1"/>
            <p:nvPr/>
          </p:nvSpPr>
          <p:spPr>
            <a:xfrm>
              <a:off x="0" y="-38100"/>
              <a:ext cx="1398638" cy="3400172"/>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H="1">
            <a:off x="10602381" y="3888722"/>
            <a:ext cx="7685619" cy="6398278"/>
          </a:xfrm>
          <a:custGeom>
            <a:avLst/>
            <a:gdLst/>
            <a:ahLst/>
            <a:cxnLst/>
            <a:rect l="l" t="t" r="r" b="b"/>
            <a:pathLst>
              <a:path w="7685619" h="6398278">
                <a:moveTo>
                  <a:pt x="7685619" y="0"/>
                </a:moveTo>
                <a:lnTo>
                  <a:pt x="0" y="0"/>
                </a:lnTo>
                <a:lnTo>
                  <a:pt x="0" y="6398278"/>
                </a:lnTo>
                <a:lnTo>
                  <a:pt x="7685619" y="6398278"/>
                </a:lnTo>
                <a:lnTo>
                  <a:pt x="7685619" y="0"/>
                </a:lnTo>
                <a:close/>
              </a:path>
            </a:pathLst>
          </a:custGeom>
          <a:blipFill>
            <a:blip r:embed="rId4"/>
            <a:stretch>
              <a:fillRect/>
            </a:stretch>
          </a:blipFill>
        </p:spPr>
        <p:txBody>
          <a:bodyPr/>
          <a:lstStyle/>
          <a:p>
            <a:endParaRPr lang="en-GB"/>
          </a:p>
        </p:txBody>
      </p:sp>
      <p:grpSp>
        <p:nvGrpSpPr>
          <p:cNvPr id="10" name="Group 10"/>
          <p:cNvGrpSpPr/>
          <p:nvPr/>
        </p:nvGrpSpPr>
        <p:grpSpPr>
          <a:xfrm>
            <a:off x="905016" y="3339939"/>
            <a:ext cx="9814200" cy="3086100"/>
            <a:chOff x="0" y="0"/>
            <a:chExt cx="2584810" cy="812800"/>
          </a:xfrm>
        </p:grpSpPr>
        <p:sp>
          <p:nvSpPr>
            <p:cNvPr id="11" name="Freeform 11"/>
            <p:cNvSpPr/>
            <p:nvPr/>
          </p:nvSpPr>
          <p:spPr>
            <a:xfrm>
              <a:off x="0" y="0"/>
              <a:ext cx="2584810" cy="812800"/>
            </a:xfrm>
            <a:custGeom>
              <a:avLst/>
              <a:gdLst/>
              <a:ahLst/>
              <a:cxnLst/>
              <a:rect l="l" t="t" r="r" b="b"/>
              <a:pathLst>
                <a:path w="2584810" h="812800">
                  <a:moveTo>
                    <a:pt x="38654" y="0"/>
                  </a:moveTo>
                  <a:lnTo>
                    <a:pt x="2546156" y="0"/>
                  </a:lnTo>
                  <a:cubicBezTo>
                    <a:pt x="2567504" y="0"/>
                    <a:pt x="2584810" y="17306"/>
                    <a:pt x="2584810" y="38654"/>
                  </a:cubicBezTo>
                  <a:lnTo>
                    <a:pt x="2584810" y="774146"/>
                  </a:lnTo>
                  <a:cubicBezTo>
                    <a:pt x="2584810" y="795494"/>
                    <a:pt x="2567504" y="812800"/>
                    <a:pt x="2546156" y="812800"/>
                  </a:cubicBezTo>
                  <a:lnTo>
                    <a:pt x="38654" y="812800"/>
                  </a:lnTo>
                  <a:cubicBezTo>
                    <a:pt x="17306" y="812800"/>
                    <a:pt x="0" y="795494"/>
                    <a:pt x="0" y="774146"/>
                  </a:cubicBezTo>
                  <a:lnTo>
                    <a:pt x="0" y="38654"/>
                  </a:lnTo>
                  <a:cubicBezTo>
                    <a:pt x="0" y="17306"/>
                    <a:pt x="17306" y="0"/>
                    <a:pt x="38654"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2" name="TextBox 12"/>
            <p:cNvSpPr txBox="1"/>
            <p:nvPr/>
          </p:nvSpPr>
          <p:spPr>
            <a:xfrm>
              <a:off x="0" y="-38100"/>
              <a:ext cx="2584810" cy="8509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2062739" y="-415036"/>
            <a:ext cx="7679034" cy="6587236"/>
            <a:chOff x="0" y="0"/>
            <a:chExt cx="6350000" cy="5447163"/>
          </a:xfrm>
        </p:grpSpPr>
        <p:sp>
          <p:nvSpPr>
            <p:cNvPr id="14" name="Freeform 14"/>
            <p:cNvSpPr/>
            <p:nvPr/>
          </p:nvSpPr>
          <p:spPr>
            <a:xfrm>
              <a:off x="59582" y="0"/>
              <a:ext cx="6230835" cy="5447162"/>
            </a:xfrm>
            <a:custGeom>
              <a:avLst/>
              <a:gdLst/>
              <a:ahLst/>
              <a:cxnLst/>
              <a:rect l="l" t="t" r="r" b="b"/>
              <a:pathLst>
                <a:path w="6230835" h="5447162">
                  <a:moveTo>
                    <a:pt x="4482376" y="0"/>
                  </a:moveTo>
                  <a:lnTo>
                    <a:pt x="1748459" y="0"/>
                  </a:lnTo>
                  <a:cubicBezTo>
                    <a:pt x="1611901" y="0"/>
                    <a:pt x="1485626" y="72557"/>
                    <a:pt x="1416859" y="190537"/>
                  </a:cubicBezTo>
                  <a:lnTo>
                    <a:pt x="51477" y="2533044"/>
                  </a:lnTo>
                  <a:cubicBezTo>
                    <a:pt x="-17158" y="2650798"/>
                    <a:pt x="-17158" y="2796365"/>
                    <a:pt x="51477" y="2914118"/>
                  </a:cubicBezTo>
                  <a:lnTo>
                    <a:pt x="1416859" y="5256625"/>
                  </a:lnTo>
                  <a:cubicBezTo>
                    <a:pt x="1485626" y="5374605"/>
                    <a:pt x="1611901" y="5447162"/>
                    <a:pt x="1748459" y="5447162"/>
                  </a:cubicBezTo>
                  <a:lnTo>
                    <a:pt x="4482376" y="5447162"/>
                  </a:lnTo>
                  <a:cubicBezTo>
                    <a:pt x="4618935" y="5447162"/>
                    <a:pt x="4745210" y="5374605"/>
                    <a:pt x="4813977" y="5256625"/>
                  </a:cubicBezTo>
                  <a:lnTo>
                    <a:pt x="6179359" y="2914118"/>
                  </a:lnTo>
                  <a:cubicBezTo>
                    <a:pt x="6247994" y="2796365"/>
                    <a:pt x="6247994" y="2650798"/>
                    <a:pt x="6179359" y="2533044"/>
                  </a:cubicBezTo>
                  <a:lnTo>
                    <a:pt x="4813977" y="190537"/>
                  </a:lnTo>
                  <a:cubicBezTo>
                    <a:pt x="4745210" y="72557"/>
                    <a:pt x="4618935" y="0"/>
                    <a:pt x="4482376" y="0"/>
                  </a:cubicBezTo>
                  <a:close/>
                </a:path>
              </a:pathLst>
            </a:custGeom>
            <a:blipFill>
              <a:blip r:embed="rId5"/>
              <a:stretch>
                <a:fillRect l="-11782" r="-11782"/>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grpSp>
        <p:nvGrpSpPr>
          <p:cNvPr id="15" name="Group 15"/>
          <p:cNvGrpSpPr/>
          <p:nvPr/>
        </p:nvGrpSpPr>
        <p:grpSpPr>
          <a:xfrm>
            <a:off x="11125400" y="4596719"/>
            <a:ext cx="5078812" cy="4356711"/>
            <a:chOff x="0" y="0"/>
            <a:chExt cx="6350000" cy="5447163"/>
          </a:xfrm>
        </p:grpSpPr>
        <p:sp>
          <p:nvSpPr>
            <p:cNvPr id="16" name="Freeform 16"/>
            <p:cNvSpPr/>
            <p:nvPr/>
          </p:nvSpPr>
          <p:spPr>
            <a:xfrm>
              <a:off x="90087" y="0"/>
              <a:ext cx="6169826" cy="5447162"/>
            </a:xfrm>
            <a:custGeom>
              <a:avLst/>
              <a:gdLst/>
              <a:ahLst/>
              <a:cxnLst/>
              <a:rect l="l" t="t" r="r" b="b"/>
              <a:pathLst>
                <a:path w="6169826" h="5447162">
                  <a:moveTo>
                    <a:pt x="4338960" y="0"/>
                  </a:moveTo>
                  <a:lnTo>
                    <a:pt x="1830866" y="0"/>
                  </a:lnTo>
                  <a:cubicBezTo>
                    <a:pt x="1624393" y="0"/>
                    <a:pt x="1433469" y="109705"/>
                    <a:pt x="1329495" y="288087"/>
                  </a:cubicBezTo>
                  <a:lnTo>
                    <a:pt x="77831" y="2435494"/>
                  </a:lnTo>
                  <a:cubicBezTo>
                    <a:pt x="-25943" y="2613534"/>
                    <a:pt x="-25943" y="2833629"/>
                    <a:pt x="77831" y="3011669"/>
                  </a:cubicBezTo>
                  <a:lnTo>
                    <a:pt x="1329495" y="5159075"/>
                  </a:lnTo>
                  <a:cubicBezTo>
                    <a:pt x="1433469" y="5337458"/>
                    <a:pt x="1624393" y="5447162"/>
                    <a:pt x="1830866" y="5447162"/>
                  </a:cubicBezTo>
                  <a:lnTo>
                    <a:pt x="4338960" y="5447162"/>
                  </a:lnTo>
                  <a:cubicBezTo>
                    <a:pt x="4545433" y="5447162"/>
                    <a:pt x="4736357" y="5337458"/>
                    <a:pt x="4840331" y="5159075"/>
                  </a:cubicBezTo>
                  <a:lnTo>
                    <a:pt x="6091995" y="3011669"/>
                  </a:lnTo>
                  <a:cubicBezTo>
                    <a:pt x="6195770" y="2833629"/>
                    <a:pt x="6195770" y="2613534"/>
                    <a:pt x="6091995" y="2435494"/>
                  </a:cubicBezTo>
                  <a:lnTo>
                    <a:pt x="4840331" y="288087"/>
                  </a:lnTo>
                  <a:cubicBezTo>
                    <a:pt x="4736357" y="109705"/>
                    <a:pt x="4545433" y="0"/>
                    <a:pt x="4338960" y="0"/>
                  </a:cubicBezTo>
                  <a:close/>
                </a:path>
              </a:pathLst>
            </a:custGeom>
            <a:blipFill>
              <a:blip r:embed="rId6"/>
              <a:stretch>
                <a:fillRect l="-16256" r="-16256"/>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sp>
        <p:nvSpPr>
          <p:cNvPr id="17" name="TextBox 17"/>
          <p:cNvSpPr txBox="1"/>
          <p:nvPr/>
        </p:nvSpPr>
        <p:spPr>
          <a:xfrm>
            <a:off x="1028700" y="1671401"/>
            <a:ext cx="7334295" cy="916239"/>
          </a:xfrm>
          <a:prstGeom prst="rect">
            <a:avLst/>
          </a:prstGeom>
        </p:spPr>
        <p:txBody>
          <a:bodyPr lIns="0" tIns="0" rIns="0" bIns="0" rtlCol="0" anchor="t">
            <a:spAutoFit/>
          </a:bodyPr>
          <a:lstStyle/>
          <a:p>
            <a:pPr algn="l">
              <a:lnSpc>
                <a:spcPts val="6683"/>
              </a:lnSpc>
            </a:pPr>
            <a:r>
              <a:rPr lang="en-US" sz="6076" b="1">
                <a:solidFill>
                  <a:srgbClr val="0B2F59"/>
                </a:solidFill>
                <a:latin typeface="Telegraf Bold"/>
                <a:ea typeface="Telegraf Bold"/>
                <a:cs typeface="Telegraf Bold"/>
                <a:sym typeface="Telegraf Bold"/>
              </a:rPr>
              <a:t>Introduction</a:t>
            </a:r>
          </a:p>
        </p:txBody>
      </p:sp>
      <p:sp>
        <p:nvSpPr>
          <p:cNvPr id="18" name="TextBox 18"/>
          <p:cNvSpPr txBox="1"/>
          <p:nvPr/>
        </p:nvSpPr>
        <p:spPr>
          <a:xfrm>
            <a:off x="1774700" y="3757085"/>
            <a:ext cx="8944516" cy="363549"/>
          </a:xfrm>
          <a:prstGeom prst="rect">
            <a:avLst/>
          </a:prstGeom>
        </p:spPr>
        <p:txBody>
          <a:bodyPr lIns="0" tIns="0" rIns="0" bIns="0" rtlCol="0" anchor="t">
            <a:spAutoFit/>
          </a:bodyPr>
          <a:lstStyle/>
          <a:p>
            <a:pPr algn="l">
              <a:lnSpc>
                <a:spcPts val="2769"/>
              </a:lnSpc>
              <a:spcBef>
                <a:spcPct val="0"/>
              </a:spcBef>
            </a:pPr>
            <a:r>
              <a:rPr lang="en-US" sz="1978">
                <a:solidFill>
                  <a:srgbClr val="FFFFFF"/>
                </a:solidFill>
                <a:latin typeface="Telegraf"/>
                <a:ea typeface="Telegraf"/>
                <a:cs typeface="Telegraf"/>
                <a:sym typeface="Telegraf"/>
              </a:rPr>
              <a:t>Online banking and digital payments have also increased at a high rate [7].</a:t>
            </a:r>
          </a:p>
        </p:txBody>
      </p:sp>
      <p:sp>
        <p:nvSpPr>
          <p:cNvPr id="19" name="TextBox 19"/>
          <p:cNvSpPr txBox="1"/>
          <p:nvPr/>
        </p:nvSpPr>
        <p:spPr>
          <a:xfrm>
            <a:off x="1774700" y="4365600"/>
            <a:ext cx="7369300" cy="363549"/>
          </a:xfrm>
          <a:prstGeom prst="rect">
            <a:avLst/>
          </a:prstGeom>
        </p:spPr>
        <p:txBody>
          <a:bodyPr lIns="0" tIns="0" rIns="0" bIns="0" rtlCol="0" anchor="t">
            <a:spAutoFit/>
          </a:bodyPr>
          <a:lstStyle/>
          <a:p>
            <a:pPr algn="l">
              <a:lnSpc>
                <a:spcPts val="2769"/>
              </a:lnSpc>
              <a:spcBef>
                <a:spcPct val="0"/>
              </a:spcBef>
            </a:pPr>
            <a:r>
              <a:rPr lang="en-US" sz="1978">
                <a:solidFill>
                  <a:srgbClr val="FFFFFF"/>
                </a:solidFill>
                <a:latin typeface="Telegraf"/>
                <a:ea typeface="Telegraf"/>
                <a:cs typeface="Telegraf"/>
                <a:sym typeface="Telegraf"/>
              </a:rPr>
              <a:t>Financial transactions are made by using credit cards [2].</a:t>
            </a:r>
          </a:p>
        </p:txBody>
      </p:sp>
      <p:sp>
        <p:nvSpPr>
          <p:cNvPr id="20" name="TextBox 20"/>
          <p:cNvSpPr txBox="1"/>
          <p:nvPr/>
        </p:nvSpPr>
        <p:spPr>
          <a:xfrm>
            <a:off x="1774700" y="4970092"/>
            <a:ext cx="6751243" cy="363549"/>
          </a:xfrm>
          <a:prstGeom prst="rect">
            <a:avLst/>
          </a:prstGeom>
        </p:spPr>
        <p:txBody>
          <a:bodyPr lIns="0" tIns="0" rIns="0" bIns="0" rtlCol="0" anchor="t">
            <a:spAutoFit/>
          </a:bodyPr>
          <a:lstStyle/>
          <a:p>
            <a:pPr algn="l">
              <a:lnSpc>
                <a:spcPts val="2769"/>
              </a:lnSpc>
              <a:spcBef>
                <a:spcPct val="0"/>
              </a:spcBef>
            </a:pPr>
            <a:r>
              <a:rPr lang="en-US" sz="1978">
                <a:solidFill>
                  <a:srgbClr val="FFFFFF"/>
                </a:solidFill>
                <a:latin typeface="Telegraf"/>
                <a:ea typeface="Telegraf"/>
                <a:cs typeface="Telegraf"/>
                <a:sym typeface="Telegraf"/>
              </a:rPr>
              <a:t>Fraud is on the rise due to rise in online payments [11].</a:t>
            </a:r>
          </a:p>
        </p:txBody>
      </p:sp>
      <p:sp>
        <p:nvSpPr>
          <p:cNvPr id="21" name="TextBox 21"/>
          <p:cNvSpPr txBox="1"/>
          <p:nvPr/>
        </p:nvSpPr>
        <p:spPr>
          <a:xfrm>
            <a:off x="1774700" y="5571828"/>
            <a:ext cx="8944516" cy="363549"/>
          </a:xfrm>
          <a:prstGeom prst="rect">
            <a:avLst/>
          </a:prstGeom>
        </p:spPr>
        <p:txBody>
          <a:bodyPr lIns="0" tIns="0" rIns="0" bIns="0" rtlCol="0" anchor="t">
            <a:spAutoFit/>
          </a:bodyPr>
          <a:lstStyle/>
          <a:p>
            <a:pPr algn="l">
              <a:lnSpc>
                <a:spcPts val="2769"/>
              </a:lnSpc>
              <a:spcBef>
                <a:spcPct val="0"/>
              </a:spcBef>
            </a:pPr>
            <a:r>
              <a:rPr lang="en-US" sz="1978">
                <a:solidFill>
                  <a:srgbClr val="FFFFFF"/>
                </a:solidFill>
                <a:latin typeface="Telegraf"/>
                <a:ea typeface="Telegraf"/>
                <a:cs typeface="Telegraf"/>
                <a:sym typeface="Telegraf"/>
              </a:rPr>
              <a:t>Fraud detection is now a matter of concern in terms of financial security [4].</a:t>
            </a:r>
          </a:p>
        </p:txBody>
      </p:sp>
      <p:sp>
        <p:nvSpPr>
          <p:cNvPr id="22" name="Freeform 22"/>
          <p:cNvSpPr/>
          <p:nvPr/>
        </p:nvSpPr>
        <p:spPr>
          <a:xfrm flipH="1">
            <a:off x="12665967" y="5795531"/>
            <a:ext cx="6679504" cy="6662805"/>
          </a:xfrm>
          <a:custGeom>
            <a:avLst/>
            <a:gdLst/>
            <a:ahLst/>
            <a:cxnLst/>
            <a:rect l="l" t="t" r="r" b="b"/>
            <a:pathLst>
              <a:path w="6679504" h="6662805">
                <a:moveTo>
                  <a:pt x="6679503" y="0"/>
                </a:moveTo>
                <a:lnTo>
                  <a:pt x="0" y="0"/>
                </a:lnTo>
                <a:lnTo>
                  <a:pt x="0" y="6662805"/>
                </a:lnTo>
                <a:lnTo>
                  <a:pt x="6679503" y="6662805"/>
                </a:lnTo>
                <a:lnTo>
                  <a:pt x="6679503"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3" name="Freeform 23"/>
          <p:cNvSpPr/>
          <p:nvPr/>
        </p:nvSpPr>
        <p:spPr>
          <a:xfrm>
            <a:off x="8362995" y="2041287"/>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4" name="Freeform 24"/>
          <p:cNvSpPr/>
          <p:nvPr/>
        </p:nvSpPr>
        <p:spPr>
          <a:xfrm>
            <a:off x="9635064" y="6827257"/>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5" name="Freeform 25"/>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26" name="Freeform 26"/>
          <p:cNvSpPr/>
          <p:nvPr/>
        </p:nvSpPr>
        <p:spPr>
          <a:xfrm>
            <a:off x="1291063" y="3823760"/>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7" name="Freeform 27"/>
          <p:cNvSpPr/>
          <p:nvPr/>
        </p:nvSpPr>
        <p:spPr>
          <a:xfrm>
            <a:off x="1291063" y="4386966"/>
            <a:ext cx="296936" cy="296936"/>
          </a:xfrm>
          <a:custGeom>
            <a:avLst/>
            <a:gdLst/>
            <a:ahLst/>
            <a:cxnLst/>
            <a:rect l="l" t="t" r="r" b="b"/>
            <a:pathLst>
              <a:path w="296936" h="296936">
                <a:moveTo>
                  <a:pt x="0" y="0"/>
                </a:moveTo>
                <a:lnTo>
                  <a:pt x="296936" y="0"/>
                </a:lnTo>
                <a:lnTo>
                  <a:pt x="296936" y="296937"/>
                </a:lnTo>
                <a:lnTo>
                  <a:pt x="0" y="296937"/>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8" name="Freeform 28"/>
          <p:cNvSpPr/>
          <p:nvPr/>
        </p:nvSpPr>
        <p:spPr>
          <a:xfrm>
            <a:off x="1291063" y="4950173"/>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29" name="Freeform 29"/>
          <p:cNvSpPr/>
          <p:nvPr/>
        </p:nvSpPr>
        <p:spPr>
          <a:xfrm>
            <a:off x="1291063" y="5513380"/>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986366" y="5755666"/>
            <a:ext cx="16665111" cy="6374405"/>
          </a:xfrm>
          <a:custGeom>
            <a:avLst/>
            <a:gdLst/>
            <a:ahLst/>
            <a:cxnLst/>
            <a:rect l="l" t="t" r="r" b="b"/>
            <a:pathLst>
              <a:path w="16665111" h="6374405">
                <a:moveTo>
                  <a:pt x="0" y="0"/>
                </a:moveTo>
                <a:lnTo>
                  <a:pt x="16665111" y="0"/>
                </a:lnTo>
                <a:lnTo>
                  <a:pt x="16665111" y="6374405"/>
                </a:lnTo>
                <a:lnTo>
                  <a:pt x="0" y="6374405"/>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3357211" y="25625"/>
            <a:ext cx="14121416" cy="12113646"/>
            <a:chOff x="0" y="0"/>
            <a:chExt cx="6350000" cy="5447163"/>
          </a:xfrm>
        </p:grpSpPr>
        <p:sp>
          <p:nvSpPr>
            <p:cNvPr id="4" name="Freeform 4"/>
            <p:cNvSpPr/>
            <p:nvPr/>
          </p:nvSpPr>
          <p:spPr>
            <a:xfrm>
              <a:off x="32400" y="0"/>
              <a:ext cx="6285200" cy="5447162"/>
            </a:xfrm>
            <a:custGeom>
              <a:avLst/>
              <a:gdLst/>
              <a:ahLst/>
              <a:cxnLst/>
              <a:rect l="l" t="t" r="r" b="b"/>
              <a:pathLst>
                <a:path w="6285200" h="5447162">
                  <a:moveTo>
                    <a:pt x="4610172" y="0"/>
                  </a:moveTo>
                  <a:lnTo>
                    <a:pt x="1675027" y="0"/>
                  </a:lnTo>
                  <a:cubicBezTo>
                    <a:pt x="1600769" y="0"/>
                    <a:pt x="1532102" y="39456"/>
                    <a:pt x="1494708" y="103612"/>
                  </a:cubicBezTo>
                  <a:lnTo>
                    <a:pt x="27992" y="2619970"/>
                  </a:lnTo>
                  <a:cubicBezTo>
                    <a:pt x="-9331" y="2684002"/>
                    <a:pt x="-9331" y="2763160"/>
                    <a:pt x="27992" y="2827193"/>
                  </a:cubicBezTo>
                  <a:lnTo>
                    <a:pt x="1494708" y="5343551"/>
                  </a:lnTo>
                  <a:cubicBezTo>
                    <a:pt x="1532102" y="5407707"/>
                    <a:pt x="1600769" y="5447162"/>
                    <a:pt x="1675027" y="5447162"/>
                  </a:cubicBezTo>
                  <a:lnTo>
                    <a:pt x="4610172" y="5447162"/>
                  </a:lnTo>
                  <a:cubicBezTo>
                    <a:pt x="4684431" y="5447162"/>
                    <a:pt x="4753097" y="5407707"/>
                    <a:pt x="4790492" y="5343551"/>
                  </a:cubicBezTo>
                  <a:lnTo>
                    <a:pt x="6257208" y="2827193"/>
                  </a:lnTo>
                  <a:cubicBezTo>
                    <a:pt x="6294530" y="2763160"/>
                    <a:pt x="6294530" y="2684002"/>
                    <a:pt x="6257208" y="2619970"/>
                  </a:cubicBezTo>
                  <a:lnTo>
                    <a:pt x="4790492" y="103612"/>
                  </a:lnTo>
                  <a:cubicBezTo>
                    <a:pt x="4753097" y="39456"/>
                    <a:pt x="4684431" y="0"/>
                    <a:pt x="4610172" y="0"/>
                  </a:cubicBezTo>
                  <a:close/>
                </a:path>
              </a:pathLst>
            </a:custGeom>
            <a:blipFill>
              <a:blip r:embed="rId4"/>
              <a:stretch>
                <a:fillRect l="-14940" r="-14940"/>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grpSp>
        <p:nvGrpSpPr>
          <p:cNvPr id="5" name="Group 5"/>
          <p:cNvGrpSpPr/>
          <p:nvPr/>
        </p:nvGrpSpPr>
        <p:grpSpPr>
          <a:xfrm>
            <a:off x="1314568" y="3271582"/>
            <a:ext cx="11472885" cy="649489"/>
            <a:chOff x="0" y="0"/>
            <a:chExt cx="3021665" cy="171059"/>
          </a:xfrm>
        </p:grpSpPr>
        <p:sp>
          <p:nvSpPr>
            <p:cNvPr id="6" name="Freeform 6"/>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7" name="TextBox 7"/>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733520" y="3158993"/>
            <a:ext cx="1017795" cy="874668"/>
            <a:chOff x="0" y="0"/>
            <a:chExt cx="812800" cy="698500"/>
          </a:xfrm>
        </p:grpSpPr>
        <p:sp>
          <p:nvSpPr>
            <p:cNvPr id="9" name="Freeform 9"/>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10" name="TextBox 10"/>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1028700" y="784400"/>
            <a:ext cx="7334295" cy="1755309"/>
          </a:xfrm>
          <a:prstGeom prst="rect">
            <a:avLst/>
          </a:prstGeom>
        </p:spPr>
        <p:txBody>
          <a:bodyPr lIns="0" tIns="0" rIns="0" bIns="0" rtlCol="0" anchor="t">
            <a:spAutoFit/>
          </a:bodyPr>
          <a:lstStyle/>
          <a:p>
            <a:pPr algn="l">
              <a:lnSpc>
                <a:spcPts val="6683"/>
              </a:lnSpc>
            </a:pPr>
            <a:r>
              <a:rPr lang="en-US" sz="6076" b="1">
                <a:solidFill>
                  <a:srgbClr val="0B2F59"/>
                </a:solidFill>
                <a:latin typeface="Telegraf Bold"/>
                <a:ea typeface="Telegraf Bold"/>
                <a:cs typeface="Telegraf Bold"/>
                <a:sym typeface="Telegraf Bold"/>
              </a:rPr>
              <a:t>Research Background</a:t>
            </a:r>
          </a:p>
        </p:txBody>
      </p:sp>
      <p:grpSp>
        <p:nvGrpSpPr>
          <p:cNvPr id="12" name="Group 12"/>
          <p:cNvGrpSpPr/>
          <p:nvPr/>
        </p:nvGrpSpPr>
        <p:grpSpPr>
          <a:xfrm>
            <a:off x="1314568" y="4704118"/>
            <a:ext cx="11472885" cy="649489"/>
            <a:chOff x="0" y="0"/>
            <a:chExt cx="3021665" cy="171059"/>
          </a:xfrm>
        </p:grpSpPr>
        <p:sp>
          <p:nvSpPr>
            <p:cNvPr id="13" name="Freeform 13"/>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14" name="TextBox 14"/>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733520" y="4591529"/>
            <a:ext cx="1017795" cy="874668"/>
            <a:chOff x="0" y="0"/>
            <a:chExt cx="812800" cy="698500"/>
          </a:xfrm>
        </p:grpSpPr>
        <p:sp>
          <p:nvSpPr>
            <p:cNvPr id="16" name="Freeform 16"/>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17" name="TextBox 17"/>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314568" y="6140761"/>
            <a:ext cx="11472885" cy="649489"/>
            <a:chOff x="0" y="0"/>
            <a:chExt cx="3021665" cy="171059"/>
          </a:xfrm>
        </p:grpSpPr>
        <p:sp>
          <p:nvSpPr>
            <p:cNvPr id="19" name="Freeform 19"/>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20" name="TextBox 20"/>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733520" y="6028171"/>
            <a:ext cx="1017795" cy="874668"/>
            <a:chOff x="0" y="0"/>
            <a:chExt cx="812800" cy="698500"/>
          </a:xfrm>
        </p:grpSpPr>
        <p:sp>
          <p:nvSpPr>
            <p:cNvPr id="22" name="Freeform 22"/>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23" name="TextBox 23"/>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1314568" y="7577404"/>
            <a:ext cx="11472885" cy="649489"/>
            <a:chOff x="0" y="0"/>
            <a:chExt cx="3021665" cy="171059"/>
          </a:xfrm>
        </p:grpSpPr>
        <p:sp>
          <p:nvSpPr>
            <p:cNvPr id="25" name="Freeform 25"/>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26" name="TextBox 26"/>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733520" y="7464814"/>
            <a:ext cx="1017795" cy="874668"/>
            <a:chOff x="0" y="0"/>
            <a:chExt cx="812800" cy="698500"/>
          </a:xfrm>
        </p:grpSpPr>
        <p:sp>
          <p:nvSpPr>
            <p:cNvPr id="28" name="Freeform 28"/>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29" name="TextBox 29"/>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sp>
        <p:nvSpPr>
          <p:cNvPr id="30" name="TextBox 30"/>
          <p:cNvSpPr txBox="1"/>
          <p:nvPr/>
        </p:nvSpPr>
        <p:spPr>
          <a:xfrm>
            <a:off x="1812467" y="3344742"/>
            <a:ext cx="11616797" cy="374333"/>
          </a:xfrm>
          <a:prstGeom prst="rect">
            <a:avLst/>
          </a:prstGeom>
        </p:spPr>
        <p:txBody>
          <a:bodyPr wrap="square" lIns="0" tIns="0" rIns="0" bIns="0" rtlCol="0" anchor="t">
            <a:spAutoFit/>
          </a:bodyPr>
          <a:lstStyle/>
          <a:p>
            <a:pPr algn="l">
              <a:lnSpc>
                <a:spcPts val="3149"/>
              </a:lnSpc>
              <a:spcBef>
                <a:spcPct val="0"/>
              </a:spcBef>
            </a:pPr>
            <a:r>
              <a:rPr lang="en-US" sz="2200" dirty="0">
                <a:solidFill>
                  <a:srgbClr val="0B2F59"/>
                </a:solidFill>
                <a:latin typeface="Telegraf"/>
                <a:ea typeface="Telegraf"/>
                <a:cs typeface="Telegraf"/>
                <a:sym typeface="Telegraf"/>
              </a:rPr>
              <a:t>Millions of transactions are carried out by financial institutions on a daily basis [13].</a:t>
            </a:r>
          </a:p>
        </p:txBody>
      </p:sp>
      <p:sp>
        <p:nvSpPr>
          <p:cNvPr id="31" name="TextBox 31"/>
          <p:cNvSpPr txBox="1"/>
          <p:nvPr/>
        </p:nvSpPr>
        <p:spPr>
          <a:xfrm>
            <a:off x="1906315" y="4759321"/>
            <a:ext cx="10879751" cy="453359"/>
          </a:xfrm>
          <a:prstGeom prst="rect">
            <a:avLst/>
          </a:prstGeom>
        </p:spPr>
        <p:txBody>
          <a:bodyPr lIns="0" tIns="0" rIns="0" bIns="0" rtlCol="0" anchor="t">
            <a:spAutoFit/>
          </a:bodyPr>
          <a:lstStyle/>
          <a:p>
            <a:pPr algn="l">
              <a:lnSpc>
                <a:spcPts val="3429"/>
              </a:lnSpc>
              <a:spcBef>
                <a:spcPct val="0"/>
              </a:spcBef>
            </a:pPr>
            <a:r>
              <a:rPr lang="en-US" sz="2449">
                <a:solidFill>
                  <a:srgbClr val="0B2F59"/>
                </a:solidFill>
                <a:latin typeface="Telegraf"/>
                <a:ea typeface="Telegraf"/>
                <a:cs typeface="Telegraf"/>
                <a:sym typeface="Telegraf"/>
              </a:rPr>
              <a:t>Manual detection of fraud is not easy and is time consuming [3].</a:t>
            </a:r>
          </a:p>
        </p:txBody>
      </p:sp>
      <p:sp>
        <p:nvSpPr>
          <p:cNvPr id="32" name="TextBox 32"/>
          <p:cNvSpPr txBox="1"/>
          <p:nvPr/>
        </p:nvSpPr>
        <p:spPr>
          <a:xfrm>
            <a:off x="1812467" y="6235634"/>
            <a:ext cx="10689282" cy="356251"/>
          </a:xfrm>
          <a:prstGeom prst="rect">
            <a:avLst/>
          </a:prstGeom>
        </p:spPr>
        <p:txBody>
          <a:bodyPr lIns="0" tIns="0" rIns="0" bIns="0" rtlCol="0" anchor="t">
            <a:spAutoFit/>
          </a:bodyPr>
          <a:lstStyle/>
          <a:p>
            <a:pPr algn="l">
              <a:lnSpc>
                <a:spcPts val="3009"/>
              </a:lnSpc>
              <a:spcBef>
                <a:spcPct val="0"/>
              </a:spcBef>
            </a:pPr>
            <a:r>
              <a:rPr lang="en-US" sz="2000" dirty="0">
                <a:solidFill>
                  <a:srgbClr val="0B2F59"/>
                </a:solidFill>
                <a:latin typeface="Telegraf"/>
                <a:ea typeface="Telegraf"/>
                <a:cs typeface="Telegraf"/>
                <a:sym typeface="Telegraf"/>
              </a:rPr>
              <a:t>Intelligent data analysis methods are the ones that are needed in detecting fraud [9].</a:t>
            </a:r>
          </a:p>
        </p:txBody>
      </p:sp>
      <p:sp>
        <p:nvSpPr>
          <p:cNvPr id="33" name="TextBox 33"/>
          <p:cNvSpPr txBox="1"/>
          <p:nvPr/>
        </p:nvSpPr>
        <p:spPr>
          <a:xfrm>
            <a:off x="1812467" y="7632606"/>
            <a:ext cx="11186735" cy="453359"/>
          </a:xfrm>
          <a:prstGeom prst="rect">
            <a:avLst/>
          </a:prstGeom>
        </p:spPr>
        <p:txBody>
          <a:bodyPr lIns="0" tIns="0" rIns="0" bIns="0" rtlCol="0" anchor="t">
            <a:spAutoFit/>
          </a:bodyPr>
          <a:lstStyle/>
          <a:p>
            <a:pPr algn="l">
              <a:lnSpc>
                <a:spcPts val="3429"/>
              </a:lnSpc>
              <a:spcBef>
                <a:spcPct val="0"/>
              </a:spcBef>
            </a:pPr>
            <a:r>
              <a:rPr lang="en-US" sz="2449">
                <a:solidFill>
                  <a:srgbClr val="0B2F59"/>
                </a:solidFill>
                <a:latin typeface="Telegraf"/>
                <a:ea typeface="Telegraf"/>
                <a:cs typeface="Telegraf"/>
                <a:sym typeface="Telegraf"/>
              </a:rPr>
              <a:t>AI and machine learning offer advanced fraud detection services [8].</a:t>
            </a:r>
          </a:p>
        </p:txBody>
      </p:sp>
      <p:grpSp>
        <p:nvGrpSpPr>
          <p:cNvPr id="34" name="Group 34"/>
          <p:cNvGrpSpPr/>
          <p:nvPr/>
        </p:nvGrpSpPr>
        <p:grpSpPr>
          <a:xfrm>
            <a:off x="9709092" y="-2302018"/>
            <a:ext cx="6366144" cy="5461011"/>
            <a:chOff x="0" y="0"/>
            <a:chExt cx="6350000" cy="5447163"/>
          </a:xfrm>
        </p:grpSpPr>
        <p:sp>
          <p:nvSpPr>
            <p:cNvPr id="35" name="Freeform 35"/>
            <p:cNvSpPr/>
            <p:nvPr/>
          </p:nvSpPr>
          <p:spPr>
            <a:xfrm>
              <a:off x="71870" y="0"/>
              <a:ext cx="6206260" cy="5447162"/>
            </a:xfrm>
            <a:custGeom>
              <a:avLst/>
              <a:gdLst/>
              <a:ahLst/>
              <a:cxnLst/>
              <a:rect l="l" t="t" r="r" b="b"/>
              <a:pathLst>
                <a:path w="6206260" h="5447162">
                  <a:moveTo>
                    <a:pt x="4424606" y="0"/>
                  </a:moveTo>
                  <a:lnTo>
                    <a:pt x="1781654" y="0"/>
                  </a:lnTo>
                  <a:cubicBezTo>
                    <a:pt x="1616933" y="0"/>
                    <a:pt x="1464617" y="87521"/>
                    <a:pt x="1381667" y="229832"/>
                  </a:cubicBezTo>
                  <a:lnTo>
                    <a:pt x="62093" y="2493750"/>
                  </a:lnTo>
                  <a:cubicBezTo>
                    <a:pt x="-20697" y="2635787"/>
                    <a:pt x="-20697" y="2811375"/>
                    <a:pt x="62093" y="2953413"/>
                  </a:cubicBezTo>
                  <a:lnTo>
                    <a:pt x="1381667" y="5217331"/>
                  </a:lnTo>
                  <a:cubicBezTo>
                    <a:pt x="1464617" y="5359642"/>
                    <a:pt x="1616933" y="5447162"/>
                    <a:pt x="1781654" y="5447162"/>
                  </a:cubicBezTo>
                  <a:lnTo>
                    <a:pt x="4424606" y="5447162"/>
                  </a:lnTo>
                  <a:cubicBezTo>
                    <a:pt x="4589327" y="5447162"/>
                    <a:pt x="4741644" y="5359642"/>
                    <a:pt x="4824593" y="5217331"/>
                  </a:cubicBezTo>
                  <a:lnTo>
                    <a:pt x="6144168" y="2953413"/>
                  </a:lnTo>
                  <a:cubicBezTo>
                    <a:pt x="6226957" y="2811375"/>
                    <a:pt x="6226957" y="2635787"/>
                    <a:pt x="6144168" y="2493750"/>
                  </a:cubicBezTo>
                  <a:lnTo>
                    <a:pt x="4824593" y="229832"/>
                  </a:lnTo>
                  <a:cubicBezTo>
                    <a:pt x="4741644" y="87521"/>
                    <a:pt x="4589327" y="0"/>
                    <a:pt x="4424606" y="0"/>
                  </a:cubicBezTo>
                  <a:close/>
                </a:path>
              </a:pathLst>
            </a:custGeom>
            <a:blipFill>
              <a:blip r:embed="rId5"/>
              <a:stretch>
                <a:fillRect l="-13538" r="-17950"/>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grpSp>
        <p:nvGrpSpPr>
          <p:cNvPr id="36" name="Group 36"/>
          <p:cNvGrpSpPr/>
          <p:nvPr/>
        </p:nvGrpSpPr>
        <p:grpSpPr>
          <a:xfrm>
            <a:off x="13418248" y="2187685"/>
            <a:ext cx="2260498" cy="1942615"/>
            <a:chOff x="0" y="0"/>
            <a:chExt cx="812800" cy="698500"/>
          </a:xfrm>
        </p:grpSpPr>
        <p:sp>
          <p:nvSpPr>
            <p:cNvPr id="37" name="Freeform 37"/>
            <p:cNvSpPr/>
            <p:nvPr/>
          </p:nvSpPr>
          <p:spPr>
            <a:xfrm>
              <a:off x="15705" y="0"/>
              <a:ext cx="781390" cy="698500"/>
            </a:xfrm>
            <a:custGeom>
              <a:avLst/>
              <a:gdLst/>
              <a:ahLst/>
              <a:cxnLst/>
              <a:rect l="l" t="t" r="r" b="b"/>
              <a:pathLst>
                <a:path w="781390" h="698500">
                  <a:moveTo>
                    <a:pt x="767815" y="399575"/>
                  </a:moveTo>
                  <a:lnTo>
                    <a:pt x="623175" y="648175"/>
                  </a:lnTo>
                  <a:cubicBezTo>
                    <a:pt x="605047" y="679332"/>
                    <a:pt x="571719" y="698500"/>
                    <a:pt x="535672" y="698500"/>
                  </a:cubicBezTo>
                  <a:lnTo>
                    <a:pt x="245718" y="698500"/>
                  </a:lnTo>
                  <a:cubicBezTo>
                    <a:pt x="209671" y="698500"/>
                    <a:pt x="176343" y="679332"/>
                    <a:pt x="158215" y="648175"/>
                  </a:cubicBezTo>
                  <a:lnTo>
                    <a:pt x="13575" y="399575"/>
                  </a:lnTo>
                  <a:cubicBezTo>
                    <a:pt x="-4525" y="368466"/>
                    <a:pt x="-4525" y="330034"/>
                    <a:pt x="13575" y="298925"/>
                  </a:cubicBezTo>
                  <a:lnTo>
                    <a:pt x="158215" y="50325"/>
                  </a:lnTo>
                  <a:cubicBezTo>
                    <a:pt x="176343" y="19168"/>
                    <a:pt x="209671" y="0"/>
                    <a:pt x="245718" y="0"/>
                  </a:cubicBezTo>
                  <a:lnTo>
                    <a:pt x="535672" y="0"/>
                  </a:lnTo>
                  <a:cubicBezTo>
                    <a:pt x="571719" y="0"/>
                    <a:pt x="605047" y="19168"/>
                    <a:pt x="623175" y="50325"/>
                  </a:cubicBezTo>
                  <a:lnTo>
                    <a:pt x="767815" y="298925"/>
                  </a:lnTo>
                  <a:cubicBezTo>
                    <a:pt x="785915" y="330034"/>
                    <a:pt x="785915" y="368466"/>
                    <a:pt x="767815" y="399575"/>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38" name="TextBox 38"/>
            <p:cNvSpPr txBox="1"/>
            <p:nvPr/>
          </p:nvSpPr>
          <p:spPr>
            <a:xfrm>
              <a:off x="114300" y="-38100"/>
              <a:ext cx="584200"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39" name="Group 39"/>
          <p:cNvGrpSpPr/>
          <p:nvPr/>
        </p:nvGrpSpPr>
        <p:grpSpPr>
          <a:xfrm>
            <a:off x="13814737" y="7543379"/>
            <a:ext cx="2260498" cy="1942615"/>
            <a:chOff x="0" y="0"/>
            <a:chExt cx="812800" cy="698500"/>
          </a:xfrm>
        </p:grpSpPr>
        <p:sp>
          <p:nvSpPr>
            <p:cNvPr id="40" name="Freeform 40"/>
            <p:cNvSpPr/>
            <p:nvPr/>
          </p:nvSpPr>
          <p:spPr>
            <a:xfrm>
              <a:off x="15705" y="0"/>
              <a:ext cx="781390" cy="698500"/>
            </a:xfrm>
            <a:custGeom>
              <a:avLst/>
              <a:gdLst/>
              <a:ahLst/>
              <a:cxnLst/>
              <a:rect l="l" t="t" r="r" b="b"/>
              <a:pathLst>
                <a:path w="781390" h="698500">
                  <a:moveTo>
                    <a:pt x="767815" y="399575"/>
                  </a:moveTo>
                  <a:lnTo>
                    <a:pt x="623175" y="648175"/>
                  </a:lnTo>
                  <a:cubicBezTo>
                    <a:pt x="605047" y="679332"/>
                    <a:pt x="571719" y="698500"/>
                    <a:pt x="535672" y="698500"/>
                  </a:cubicBezTo>
                  <a:lnTo>
                    <a:pt x="245718" y="698500"/>
                  </a:lnTo>
                  <a:cubicBezTo>
                    <a:pt x="209671" y="698500"/>
                    <a:pt x="176343" y="679332"/>
                    <a:pt x="158215" y="648175"/>
                  </a:cubicBezTo>
                  <a:lnTo>
                    <a:pt x="13575" y="399575"/>
                  </a:lnTo>
                  <a:cubicBezTo>
                    <a:pt x="-4525" y="368466"/>
                    <a:pt x="-4525" y="330034"/>
                    <a:pt x="13575" y="298925"/>
                  </a:cubicBezTo>
                  <a:lnTo>
                    <a:pt x="158215" y="50325"/>
                  </a:lnTo>
                  <a:cubicBezTo>
                    <a:pt x="176343" y="19168"/>
                    <a:pt x="209671" y="0"/>
                    <a:pt x="245718" y="0"/>
                  </a:cubicBezTo>
                  <a:lnTo>
                    <a:pt x="535672" y="0"/>
                  </a:lnTo>
                  <a:cubicBezTo>
                    <a:pt x="571719" y="0"/>
                    <a:pt x="605047" y="19168"/>
                    <a:pt x="623175" y="50325"/>
                  </a:cubicBezTo>
                  <a:lnTo>
                    <a:pt x="767815" y="298925"/>
                  </a:lnTo>
                  <a:cubicBezTo>
                    <a:pt x="785915" y="330034"/>
                    <a:pt x="785915" y="368466"/>
                    <a:pt x="767815" y="399575"/>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41" name="TextBox 41"/>
            <p:cNvSpPr txBox="1"/>
            <p:nvPr/>
          </p:nvSpPr>
          <p:spPr>
            <a:xfrm>
              <a:off x="114300" y="-38100"/>
              <a:ext cx="584200" cy="736600"/>
            </a:xfrm>
            <a:prstGeom prst="rect">
              <a:avLst/>
            </a:prstGeom>
          </p:spPr>
          <p:txBody>
            <a:bodyPr lIns="50800" tIns="50800" rIns="50800" bIns="50800" rtlCol="0" anchor="ctr"/>
            <a:lstStyle/>
            <a:p>
              <a:pPr algn="ctr">
                <a:lnSpc>
                  <a:spcPts val="2659"/>
                </a:lnSpc>
                <a:spcBef>
                  <a:spcPct val="0"/>
                </a:spcBef>
              </a:pPr>
              <a:endParaRPr/>
            </a:p>
          </p:txBody>
        </p:sp>
      </p:grpSp>
      <p:sp>
        <p:nvSpPr>
          <p:cNvPr id="42" name="Freeform 42"/>
          <p:cNvSpPr/>
          <p:nvPr/>
        </p:nvSpPr>
        <p:spPr>
          <a:xfrm>
            <a:off x="8748877" y="1401450"/>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3" name="Freeform 43"/>
          <p:cNvSpPr/>
          <p:nvPr/>
        </p:nvSpPr>
        <p:spPr>
          <a:xfrm>
            <a:off x="11761915" y="4305779"/>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44" name="Freeform 44"/>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45" name="Freeform 45"/>
          <p:cNvSpPr/>
          <p:nvPr/>
        </p:nvSpPr>
        <p:spPr>
          <a:xfrm>
            <a:off x="1093950" y="3447859"/>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46" name="Freeform 46"/>
          <p:cNvSpPr/>
          <p:nvPr/>
        </p:nvSpPr>
        <p:spPr>
          <a:xfrm>
            <a:off x="1093950" y="4880394"/>
            <a:ext cx="296936" cy="296936"/>
          </a:xfrm>
          <a:custGeom>
            <a:avLst/>
            <a:gdLst/>
            <a:ahLst/>
            <a:cxnLst/>
            <a:rect l="l" t="t" r="r" b="b"/>
            <a:pathLst>
              <a:path w="296936" h="296936">
                <a:moveTo>
                  <a:pt x="0" y="0"/>
                </a:moveTo>
                <a:lnTo>
                  <a:pt x="296936" y="0"/>
                </a:lnTo>
                <a:lnTo>
                  <a:pt x="296936" y="296937"/>
                </a:lnTo>
                <a:lnTo>
                  <a:pt x="0" y="296937"/>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47" name="Freeform 47"/>
          <p:cNvSpPr/>
          <p:nvPr/>
        </p:nvSpPr>
        <p:spPr>
          <a:xfrm>
            <a:off x="1093950" y="6317037"/>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48" name="Freeform 48"/>
          <p:cNvSpPr/>
          <p:nvPr/>
        </p:nvSpPr>
        <p:spPr>
          <a:xfrm>
            <a:off x="1093950" y="7753680"/>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9350613" y="6075544"/>
            <a:ext cx="7908687" cy="3086100"/>
            <a:chOff x="0" y="0"/>
            <a:chExt cx="2082946" cy="812800"/>
          </a:xfrm>
        </p:grpSpPr>
        <p:sp>
          <p:nvSpPr>
            <p:cNvPr id="3" name="Freeform 3"/>
            <p:cNvSpPr/>
            <p:nvPr/>
          </p:nvSpPr>
          <p:spPr>
            <a:xfrm>
              <a:off x="0" y="0"/>
              <a:ext cx="2082947" cy="812800"/>
            </a:xfrm>
            <a:custGeom>
              <a:avLst/>
              <a:gdLst/>
              <a:ahLst/>
              <a:cxnLst/>
              <a:rect l="l" t="t" r="r" b="b"/>
              <a:pathLst>
                <a:path w="2082947" h="812800">
                  <a:moveTo>
                    <a:pt x="47967" y="0"/>
                  </a:moveTo>
                  <a:lnTo>
                    <a:pt x="2034980" y="0"/>
                  </a:lnTo>
                  <a:cubicBezTo>
                    <a:pt x="2061471" y="0"/>
                    <a:pt x="2082947" y="21475"/>
                    <a:pt x="2082947" y="47967"/>
                  </a:cubicBezTo>
                  <a:lnTo>
                    <a:pt x="2082947" y="764833"/>
                  </a:lnTo>
                  <a:cubicBezTo>
                    <a:pt x="2082947" y="777555"/>
                    <a:pt x="2077893" y="789755"/>
                    <a:pt x="2068897" y="798751"/>
                  </a:cubicBezTo>
                  <a:cubicBezTo>
                    <a:pt x="2059902" y="807746"/>
                    <a:pt x="2047701" y="812800"/>
                    <a:pt x="2034980" y="812800"/>
                  </a:cubicBezTo>
                  <a:lnTo>
                    <a:pt x="47967" y="812800"/>
                  </a:lnTo>
                  <a:cubicBezTo>
                    <a:pt x="35245" y="812800"/>
                    <a:pt x="23045" y="807746"/>
                    <a:pt x="14049" y="798751"/>
                  </a:cubicBezTo>
                  <a:cubicBezTo>
                    <a:pt x="5054" y="789755"/>
                    <a:pt x="0" y="777555"/>
                    <a:pt x="0" y="764833"/>
                  </a:cubicBezTo>
                  <a:lnTo>
                    <a:pt x="0" y="47967"/>
                  </a:lnTo>
                  <a:cubicBezTo>
                    <a:pt x="0" y="35245"/>
                    <a:pt x="5054" y="23045"/>
                    <a:pt x="14049" y="14049"/>
                  </a:cubicBezTo>
                  <a:cubicBezTo>
                    <a:pt x="23045" y="5054"/>
                    <a:pt x="35245" y="0"/>
                    <a:pt x="47967"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4" name="TextBox 4"/>
            <p:cNvSpPr txBox="1"/>
            <p:nvPr/>
          </p:nvSpPr>
          <p:spPr>
            <a:xfrm>
              <a:off x="0" y="-38100"/>
              <a:ext cx="2082946" cy="8509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5400000">
            <a:off x="3306347" y="4080255"/>
            <a:ext cx="8025886" cy="2136892"/>
          </a:xfrm>
          <a:custGeom>
            <a:avLst/>
            <a:gdLst/>
            <a:ahLst/>
            <a:cxnLst/>
            <a:rect l="l" t="t" r="r" b="b"/>
            <a:pathLst>
              <a:path w="8025886" h="2136892">
                <a:moveTo>
                  <a:pt x="0" y="0"/>
                </a:moveTo>
                <a:lnTo>
                  <a:pt x="8025886" y="0"/>
                </a:lnTo>
                <a:lnTo>
                  <a:pt x="8025886" y="2136892"/>
                </a:lnTo>
                <a:lnTo>
                  <a:pt x="0" y="21368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6" name="Freeform 6"/>
          <p:cNvSpPr/>
          <p:nvPr/>
        </p:nvSpPr>
        <p:spPr>
          <a:xfrm flipV="1">
            <a:off x="-6712387" y="-1418608"/>
            <a:ext cx="12001206" cy="12261768"/>
          </a:xfrm>
          <a:custGeom>
            <a:avLst/>
            <a:gdLst/>
            <a:ahLst/>
            <a:cxnLst/>
            <a:rect l="l" t="t" r="r" b="b"/>
            <a:pathLst>
              <a:path w="12001206" h="12261768">
                <a:moveTo>
                  <a:pt x="0" y="12261769"/>
                </a:moveTo>
                <a:lnTo>
                  <a:pt x="12001205" y="12261769"/>
                </a:lnTo>
                <a:lnTo>
                  <a:pt x="12001205" y="0"/>
                </a:lnTo>
                <a:lnTo>
                  <a:pt x="0" y="0"/>
                </a:lnTo>
                <a:lnTo>
                  <a:pt x="0" y="12261769"/>
                </a:lnTo>
                <a:close/>
              </a:path>
            </a:pathLst>
          </a:custGeom>
          <a:blipFill>
            <a:blip r:embed="rId4">
              <a:alphaModFix amt="9999"/>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7" name="Group 7"/>
          <p:cNvGrpSpPr/>
          <p:nvPr/>
        </p:nvGrpSpPr>
        <p:grpSpPr>
          <a:xfrm>
            <a:off x="1028700" y="2412381"/>
            <a:ext cx="6290590" cy="945851"/>
            <a:chOff x="0" y="0"/>
            <a:chExt cx="1656781" cy="249113"/>
          </a:xfrm>
        </p:grpSpPr>
        <p:sp>
          <p:nvSpPr>
            <p:cNvPr id="8" name="Freeform 8"/>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9" name="TextBox 9"/>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028700" y="3916662"/>
            <a:ext cx="6290590" cy="945851"/>
            <a:chOff x="0" y="0"/>
            <a:chExt cx="1656781" cy="249113"/>
          </a:xfrm>
        </p:grpSpPr>
        <p:sp>
          <p:nvSpPr>
            <p:cNvPr id="11" name="Freeform 11"/>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12" name="TextBox 12"/>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1028700" y="5424488"/>
            <a:ext cx="6290590" cy="945851"/>
            <a:chOff x="0" y="0"/>
            <a:chExt cx="1656781" cy="249113"/>
          </a:xfrm>
        </p:grpSpPr>
        <p:sp>
          <p:nvSpPr>
            <p:cNvPr id="14" name="Freeform 14"/>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15" name="TextBox 15"/>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1028700" y="6928768"/>
            <a:ext cx="6290590" cy="945851"/>
            <a:chOff x="0" y="0"/>
            <a:chExt cx="1656781" cy="249113"/>
          </a:xfrm>
        </p:grpSpPr>
        <p:sp>
          <p:nvSpPr>
            <p:cNvPr id="17" name="Freeform 17"/>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18" name="TextBox 18"/>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a:off x="1585258" y="2668559"/>
            <a:ext cx="433495" cy="433495"/>
          </a:xfrm>
          <a:custGeom>
            <a:avLst/>
            <a:gdLst/>
            <a:ahLst/>
            <a:cxnLst/>
            <a:rect l="l" t="t" r="r" b="b"/>
            <a:pathLst>
              <a:path w="433495" h="433495">
                <a:moveTo>
                  <a:pt x="0" y="0"/>
                </a:moveTo>
                <a:lnTo>
                  <a:pt x="433494" y="0"/>
                </a:lnTo>
                <a:lnTo>
                  <a:pt x="433494" y="433495"/>
                </a:lnTo>
                <a:lnTo>
                  <a:pt x="0" y="4334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0" name="Freeform 20"/>
          <p:cNvSpPr/>
          <p:nvPr/>
        </p:nvSpPr>
        <p:spPr>
          <a:xfrm>
            <a:off x="1585258" y="4172840"/>
            <a:ext cx="433495" cy="433495"/>
          </a:xfrm>
          <a:custGeom>
            <a:avLst/>
            <a:gdLst/>
            <a:ahLst/>
            <a:cxnLst/>
            <a:rect l="l" t="t" r="r" b="b"/>
            <a:pathLst>
              <a:path w="433495" h="433495">
                <a:moveTo>
                  <a:pt x="0" y="0"/>
                </a:moveTo>
                <a:lnTo>
                  <a:pt x="433494" y="0"/>
                </a:lnTo>
                <a:lnTo>
                  <a:pt x="433494" y="433495"/>
                </a:lnTo>
                <a:lnTo>
                  <a:pt x="0" y="4334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p:cNvSpPr/>
          <p:nvPr/>
        </p:nvSpPr>
        <p:spPr>
          <a:xfrm>
            <a:off x="1585258" y="5677121"/>
            <a:ext cx="433495" cy="433495"/>
          </a:xfrm>
          <a:custGeom>
            <a:avLst/>
            <a:gdLst/>
            <a:ahLst/>
            <a:cxnLst/>
            <a:rect l="l" t="t" r="r" b="b"/>
            <a:pathLst>
              <a:path w="433495" h="433495">
                <a:moveTo>
                  <a:pt x="0" y="0"/>
                </a:moveTo>
                <a:lnTo>
                  <a:pt x="433494" y="0"/>
                </a:lnTo>
                <a:lnTo>
                  <a:pt x="433494" y="433494"/>
                </a:lnTo>
                <a:lnTo>
                  <a:pt x="0" y="4334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2" name="Freeform 22"/>
          <p:cNvSpPr/>
          <p:nvPr/>
        </p:nvSpPr>
        <p:spPr>
          <a:xfrm>
            <a:off x="1585258" y="7181402"/>
            <a:ext cx="433495" cy="433495"/>
          </a:xfrm>
          <a:custGeom>
            <a:avLst/>
            <a:gdLst/>
            <a:ahLst/>
            <a:cxnLst/>
            <a:rect l="l" t="t" r="r" b="b"/>
            <a:pathLst>
              <a:path w="433495" h="433495">
                <a:moveTo>
                  <a:pt x="0" y="0"/>
                </a:moveTo>
                <a:lnTo>
                  <a:pt x="433494" y="0"/>
                </a:lnTo>
                <a:lnTo>
                  <a:pt x="433494" y="433494"/>
                </a:lnTo>
                <a:lnTo>
                  <a:pt x="0" y="43349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3" name="TextBox 23"/>
          <p:cNvSpPr txBox="1"/>
          <p:nvPr/>
        </p:nvSpPr>
        <p:spPr>
          <a:xfrm>
            <a:off x="9966429" y="932044"/>
            <a:ext cx="7292871" cy="1772619"/>
          </a:xfrm>
          <a:prstGeom prst="rect">
            <a:avLst/>
          </a:prstGeom>
        </p:spPr>
        <p:txBody>
          <a:bodyPr lIns="0" tIns="0" rIns="0" bIns="0" rtlCol="0" anchor="t">
            <a:spAutoFit/>
          </a:bodyPr>
          <a:lstStyle/>
          <a:p>
            <a:pPr algn="r">
              <a:lnSpc>
                <a:spcPts val="6683"/>
              </a:lnSpc>
            </a:pPr>
            <a:r>
              <a:rPr lang="en-US" sz="6076" b="1">
                <a:solidFill>
                  <a:srgbClr val="0B2F59"/>
                </a:solidFill>
                <a:latin typeface="Telegraf Bold"/>
                <a:ea typeface="Telegraf Bold"/>
                <a:cs typeface="Telegraf Bold"/>
                <a:sym typeface="Telegraf Bold"/>
              </a:rPr>
              <a:t>Importance of Fraud Detection</a:t>
            </a:r>
          </a:p>
        </p:txBody>
      </p:sp>
      <p:sp>
        <p:nvSpPr>
          <p:cNvPr id="24" name="TextBox 24"/>
          <p:cNvSpPr txBox="1"/>
          <p:nvPr/>
        </p:nvSpPr>
        <p:spPr>
          <a:xfrm>
            <a:off x="9507662" y="3059202"/>
            <a:ext cx="7751638" cy="2883538"/>
          </a:xfrm>
          <a:prstGeom prst="rect">
            <a:avLst/>
          </a:prstGeom>
        </p:spPr>
        <p:txBody>
          <a:bodyPr lIns="0" tIns="0" rIns="0" bIns="0" rtlCol="0" anchor="t">
            <a:spAutoFit/>
          </a:bodyPr>
          <a:lstStyle/>
          <a:p>
            <a:pPr algn="just">
              <a:lnSpc>
                <a:spcPts val="3289"/>
              </a:lnSpc>
              <a:spcBef>
                <a:spcPct val="0"/>
              </a:spcBef>
            </a:pPr>
            <a:r>
              <a:rPr lang="en-US" sz="2349">
                <a:solidFill>
                  <a:srgbClr val="0B2F59"/>
                </a:solidFill>
                <a:latin typeface="Telegraf"/>
                <a:ea typeface="Telegraf"/>
                <a:cs typeface="Telegraf"/>
                <a:sym typeface="Telegraf"/>
              </a:rPr>
              <a:t>Financial fraud leads to the loss of a lot of money by the banks, businesses and the customers. The fraudulent transactions may be in form of stolen credit card details, identity theft, or the illegal buying online. Consequently, to safeguard financial institutions and online payment systems, it is imperative to have efficient fraud detection systems [1].</a:t>
            </a:r>
          </a:p>
        </p:txBody>
      </p:sp>
      <p:sp>
        <p:nvSpPr>
          <p:cNvPr id="25" name="TextBox 25"/>
          <p:cNvSpPr txBox="1"/>
          <p:nvPr/>
        </p:nvSpPr>
        <p:spPr>
          <a:xfrm>
            <a:off x="9703890" y="6242155"/>
            <a:ext cx="7202132" cy="2678808"/>
          </a:xfrm>
          <a:prstGeom prst="rect">
            <a:avLst/>
          </a:prstGeom>
        </p:spPr>
        <p:txBody>
          <a:bodyPr lIns="0" tIns="0" rIns="0" bIns="0" rtlCol="0" anchor="t">
            <a:spAutoFit/>
          </a:bodyPr>
          <a:lstStyle/>
          <a:p>
            <a:pPr algn="ctr">
              <a:lnSpc>
                <a:spcPts val="3024"/>
              </a:lnSpc>
              <a:spcBef>
                <a:spcPct val="0"/>
              </a:spcBef>
            </a:pPr>
            <a:r>
              <a:rPr lang="en-US" sz="2160">
                <a:solidFill>
                  <a:srgbClr val="FFFFFF"/>
                </a:solidFill>
                <a:latin typeface="Telegraf"/>
                <a:ea typeface="Telegraf"/>
                <a:cs typeface="Telegraf"/>
                <a:sym typeface="Telegraf"/>
              </a:rPr>
              <a:t>The problem of fraud also lessens the trust of the customers in online banking and digital payment options. Suspicious transactions can be prevented early to avoid financial loss and enhance security of transactions. Fraud detection systems based on AI have the capability of analysing patterns in transactions and detecting abnormal behaviour on a real-time basis [5].</a:t>
            </a:r>
          </a:p>
        </p:txBody>
      </p:sp>
      <p:sp>
        <p:nvSpPr>
          <p:cNvPr id="26" name="TextBox 26"/>
          <p:cNvSpPr txBox="1"/>
          <p:nvPr/>
        </p:nvSpPr>
        <p:spPr>
          <a:xfrm>
            <a:off x="2189844" y="2486417"/>
            <a:ext cx="4289300" cy="721578"/>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Fraud results in losing money to the banks and the customers [1].</a:t>
            </a:r>
          </a:p>
        </p:txBody>
      </p:sp>
      <p:sp>
        <p:nvSpPr>
          <p:cNvPr id="27" name="TextBox 27"/>
          <p:cNvSpPr txBox="1"/>
          <p:nvPr/>
        </p:nvSpPr>
        <p:spPr>
          <a:xfrm>
            <a:off x="2189844" y="3990698"/>
            <a:ext cx="4289300" cy="721578"/>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Fraud lowers the confidence in digital payment systems [6].</a:t>
            </a:r>
          </a:p>
        </p:txBody>
      </p:sp>
      <p:sp>
        <p:nvSpPr>
          <p:cNvPr id="28" name="TextBox 28"/>
          <p:cNvSpPr txBox="1"/>
          <p:nvPr/>
        </p:nvSpPr>
        <p:spPr>
          <a:xfrm>
            <a:off x="2189844" y="5498524"/>
            <a:ext cx="4289300" cy="721578"/>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It enhances security of finances through early fraud detection [12].</a:t>
            </a:r>
          </a:p>
        </p:txBody>
      </p:sp>
      <p:sp>
        <p:nvSpPr>
          <p:cNvPr id="29" name="TextBox 29"/>
          <p:cNvSpPr txBox="1"/>
          <p:nvPr/>
        </p:nvSpPr>
        <p:spPr>
          <a:xfrm>
            <a:off x="2189844" y="6998988"/>
            <a:ext cx="4289300" cy="721578"/>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AI fraud detection is used to detect suspicious transactions [5].</a:t>
            </a:r>
          </a:p>
        </p:txBody>
      </p:sp>
      <p:sp>
        <p:nvSpPr>
          <p:cNvPr id="30" name="Freeform 30"/>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flipV="1">
            <a:off x="-989380" y="-98272"/>
            <a:ext cx="5072947" cy="4223228"/>
          </a:xfrm>
          <a:custGeom>
            <a:avLst/>
            <a:gdLst/>
            <a:ahLst/>
            <a:cxnLst/>
            <a:rect l="l" t="t" r="r" b="b"/>
            <a:pathLst>
              <a:path w="5072947" h="4223228">
                <a:moveTo>
                  <a:pt x="0" y="4223228"/>
                </a:moveTo>
                <a:lnTo>
                  <a:pt x="5072947" y="4223228"/>
                </a:lnTo>
                <a:lnTo>
                  <a:pt x="5072947" y="0"/>
                </a:lnTo>
                <a:lnTo>
                  <a:pt x="0" y="0"/>
                </a:lnTo>
                <a:lnTo>
                  <a:pt x="0" y="4223228"/>
                </a:lnTo>
                <a:close/>
              </a:path>
            </a:pathLst>
          </a:custGeom>
          <a:blipFill>
            <a:blip r:embed="rId2"/>
            <a:stretch>
              <a:fillRect/>
            </a:stretch>
          </a:blipFill>
        </p:spPr>
        <p:txBody>
          <a:bodyPr/>
          <a:lstStyle/>
          <a:p>
            <a:endParaRPr lang="en-GB"/>
          </a:p>
        </p:txBody>
      </p:sp>
      <p:grpSp>
        <p:nvGrpSpPr>
          <p:cNvPr id="3" name="Group 3"/>
          <p:cNvGrpSpPr/>
          <p:nvPr/>
        </p:nvGrpSpPr>
        <p:grpSpPr>
          <a:xfrm>
            <a:off x="1490930" y="6962867"/>
            <a:ext cx="5561885" cy="918560"/>
            <a:chOff x="0" y="0"/>
            <a:chExt cx="1464859" cy="241925"/>
          </a:xfrm>
        </p:grpSpPr>
        <p:sp>
          <p:nvSpPr>
            <p:cNvPr id="4" name="Freeform 4"/>
            <p:cNvSpPr/>
            <p:nvPr/>
          </p:nvSpPr>
          <p:spPr>
            <a:xfrm>
              <a:off x="0" y="0"/>
              <a:ext cx="1464859" cy="241925"/>
            </a:xfrm>
            <a:custGeom>
              <a:avLst/>
              <a:gdLst/>
              <a:ahLst/>
              <a:cxnLst/>
              <a:rect l="l" t="t" r="r" b="b"/>
              <a:pathLst>
                <a:path w="1464859" h="241925">
                  <a:moveTo>
                    <a:pt x="120963" y="0"/>
                  </a:moveTo>
                  <a:lnTo>
                    <a:pt x="1343896" y="0"/>
                  </a:lnTo>
                  <a:cubicBezTo>
                    <a:pt x="1410702" y="0"/>
                    <a:pt x="1464859" y="54157"/>
                    <a:pt x="1464859" y="120963"/>
                  </a:cubicBezTo>
                  <a:lnTo>
                    <a:pt x="1464859" y="120963"/>
                  </a:lnTo>
                  <a:cubicBezTo>
                    <a:pt x="1464859" y="187768"/>
                    <a:pt x="1410702" y="241925"/>
                    <a:pt x="1343896" y="241925"/>
                  </a:cubicBezTo>
                  <a:lnTo>
                    <a:pt x="120963" y="241925"/>
                  </a:lnTo>
                  <a:cubicBezTo>
                    <a:pt x="54157" y="241925"/>
                    <a:pt x="0" y="187768"/>
                    <a:pt x="0" y="120963"/>
                  </a:cubicBezTo>
                  <a:lnTo>
                    <a:pt x="0" y="120963"/>
                  </a:lnTo>
                  <a:cubicBezTo>
                    <a:pt x="0" y="54157"/>
                    <a:pt x="54157" y="0"/>
                    <a:pt x="120963"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5" name="TextBox 5"/>
            <p:cNvSpPr txBox="1"/>
            <p:nvPr/>
          </p:nvSpPr>
          <p:spPr>
            <a:xfrm>
              <a:off x="0" y="-38100"/>
              <a:ext cx="1464859" cy="280025"/>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4480705" y="790284"/>
            <a:ext cx="9285236" cy="1772619"/>
          </a:xfrm>
          <a:prstGeom prst="rect">
            <a:avLst/>
          </a:prstGeom>
        </p:spPr>
        <p:txBody>
          <a:bodyPr wrap="square" lIns="0" tIns="0" rIns="0" bIns="0" rtlCol="0" anchor="t">
            <a:spAutoFit/>
          </a:bodyPr>
          <a:lstStyle/>
          <a:p>
            <a:pPr algn="ctr">
              <a:lnSpc>
                <a:spcPts val="6683"/>
              </a:lnSpc>
            </a:pPr>
            <a:r>
              <a:rPr lang="en-US" sz="6076" b="1" dirty="0">
                <a:solidFill>
                  <a:srgbClr val="0B2F59"/>
                </a:solidFill>
                <a:latin typeface="Telegraf Bold"/>
                <a:ea typeface="Telegraf Bold"/>
                <a:cs typeface="Telegraf Bold"/>
                <a:sym typeface="Telegraf Bold"/>
              </a:rPr>
              <a:t>Traditional Fraud Detection Methods</a:t>
            </a:r>
          </a:p>
        </p:txBody>
      </p:sp>
      <p:sp>
        <p:nvSpPr>
          <p:cNvPr id="7" name="Freeform 7"/>
          <p:cNvSpPr/>
          <p:nvPr/>
        </p:nvSpPr>
        <p:spPr>
          <a:xfrm flipV="1">
            <a:off x="-6070489" y="3567670"/>
            <a:ext cx="12001206" cy="12261768"/>
          </a:xfrm>
          <a:custGeom>
            <a:avLst/>
            <a:gdLst/>
            <a:ahLst/>
            <a:cxnLst/>
            <a:rect l="l" t="t" r="r" b="b"/>
            <a:pathLst>
              <a:path w="12001206" h="12261768">
                <a:moveTo>
                  <a:pt x="0" y="12261768"/>
                </a:moveTo>
                <a:lnTo>
                  <a:pt x="12001205" y="12261768"/>
                </a:lnTo>
                <a:lnTo>
                  <a:pt x="12001205" y="0"/>
                </a:lnTo>
                <a:lnTo>
                  <a:pt x="0" y="0"/>
                </a:lnTo>
                <a:lnTo>
                  <a:pt x="0" y="12261768"/>
                </a:lnTo>
                <a:close/>
              </a:path>
            </a:pathLst>
          </a:custGeom>
          <a:blipFill>
            <a:blip r:embed="rId3">
              <a:alphaModFix amt="9999"/>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flipH="1" flipV="1">
            <a:off x="12357284" y="3567670"/>
            <a:ext cx="12001206" cy="12261768"/>
          </a:xfrm>
          <a:custGeom>
            <a:avLst/>
            <a:gdLst/>
            <a:ahLst/>
            <a:cxnLst/>
            <a:rect l="l" t="t" r="r" b="b"/>
            <a:pathLst>
              <a:path w="12001206" h="12261768">
                <a:moveTo>
                  <a:pt x="12001205" y="12261768"/>
                </a:moveTo>
                <a:lnTo>
                  <a:pt x="0" y="12261768"/>
                </a:lnTo>
                <a:lnTo>
                  <a:pt x="0" y="0"/>
                </a:lnTo>
                <a:lnTo>
                  <a:pt x="12001205" y="0"/>
                </a:lnTo>
                <a:lnTo>
                  <a:pt x="12001205" y="12261768"/>
                </a:lnTo>
                <a:close/>
              </a:path>
            </a:pathLst>
          </a:custGeom>
          <a:blipFill>
            <a:blip r:embed="rId3">
              <a:alphaModFix amt="9999"/>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9" name="Group 9"/>
          <p:cNvGrpSpPr/>
          <p:nvPr/>
        </p:nvGrpSpPr>
        <p:grpSpPr>
          <a:xfrm>
            <a:off x="7567165" y="3160129"/>
            <a:ext cx="8893849" cy="918560"/>
            <a:chOff x="0" y="0"/>
            <a:chExt cx="2342413" cy="241925"/>
          </a:xfrm>
        </p:grpSpPr>
        <p:sp>
          <p:nvSpPr>
            <p:cNvPr id="10" name="Freeform 10"/>
            <p:cNvSpPr/>
            <p:nvPr/>
          </p:nvSpPr>
          <p:spPr>
            <a:xfrm>
              <a:off x="0" y="0"/>
              <a:ext cx="2342413" cy="241925"/>
            </a:xfrm>
            <a:custGeom>
              <a:avLst/>
              <a:gdLst/>
              <a:ahLst/>
              <a:cxnLst/>
              <a:rect l="l" t="t" r="r" b="b"/>
              <a:pathLst>
                <a:path w="2342413" h="241925">
                  <a:moveTo>
                    <a:pt x="87048" y="0"/>
                  </a:moveTo>
                  <a:lnTo>
                    <a:pt x="2255365" y="0"/>
                  </a:lnTo>
                  <a:cubicBezTo>
                    <a:pt x="2278451" y="0"/>
                    <a:pt x="2300592" y="9171"/>
                    <a:pt x="2316917" y="25496"/>
                  </a:cubicBezTo>
                  <a:cubicBezTo>
                    <a:pt x="2333242" y="41820"/>
                    <a:pt x="2342413" y="63961"/>
                    <a:pt x="2342413" y="87048"/>
                  </a:cubicBezTo>
                  <a:lnTo>
                    <a:pt x="2342413" y="154877"/>
                  </a:lnTo>
                  <a:cubicBezTo>
                    <a:pt x="2342413" y="202953"/>
                    <a:pt x="2303440" y="241925"/>
                    <a:pt x="2255365" y="241925"/>
                  </a:cubicBezTo>
                  <a:lnTo>
                    <a:pt x="87048" y="241925"/>
                  </a:lnTo>
                  <a:cubicBezTo>
                    <a:pt x="38973" y="241925"/>
                    <a:pt x="0" y="202953"/>
                    <a:pt x="0" y="154877"/>
                  </a:cubicBezTo>
                  <a:lnTo>
                    <a:pt x="0" y="87048"/>
                  </a:lnTo>
                  <a:cubicBezTo>
                    <a:pt x="0" y="38973"/>
                    <a:pt x="38973" y="0"/>
                    <a:pt x="87048" y="0"/>
                  </a:cubicBezTo>
                  <a:close/>
                </a:path>
              </a:pathLst>
            </a:custGeom>
            <a:solidFill>
              <a:srgbClr val="065FAA"/>
            </a:solidFill>
          </p:spPr>
          <p:txBody>
            <a:bodyPr/>
            <a:lstStyle/>
            <a:p>
              <a:endParaRPr lang="en-GB"/>
            </a:p>
          </p:txBody>
        </p:sp>
        <p:sp>
          <p:nvSpPr>
            <p:cNvPr id="11" name="TextBox 11"/>
            <p:cNvSpPr txBox="1"/>
            <p:nvPr/>
          </p:nvSpPr>
          <p:spPr>
            <a:xfrm>
              <a:off x="0" y="-38100"/>
              <a:ext cx="2342413" cy="280025"/>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7567165" y="4429140"/>
            <a:ext cx="8893849" cy="918560"/>
            <a:chOff x="0" y="0"/>
            <a:chExt cx="2342413" cy="241925"/>
          </a:xfrm>
        </p:grpSpPr>
        <p:sp>
          <p:nvSpPr>
            <p:cNvPr id="13" name="Freeform 13"/>
            <p:cNvSpPr/>
            <p:nvPr/>
          </p:nvSpPr>
          <p:spPr>
            <a:xfrm>
              <a:off x="0" y="0"/>
              <a:ext cx="2342413" cy="241925"/>
            </a:xfrm>
            <a:custGeom>
              <a:avLst/>
              <a:gdLst/>
              <a:ahLst/>
              <a:cxnLst/>
              <a:rect l="l" t="t" r="r" b="b"/>
              <a:pathLst>
                <a:path w="2342413" h="241925">
                  <a:moveTo>
                    <a:pt x="87048" y="0"/>
                  </a:moveTo>
                  <a:lnTo>
                    <a:pt x="2255365" y="0"/>
                  </a:lnTo>
                  <a:cubicBezTo>
                    <a:pt x="2278451" y="0"/>
                    <a:pt x="2300592" y="9171"/>
                    <a:pt x="2316917" y="25496"/>
                  </a:cubicBezTo>
                  <a:cubicBezTo>
                    <a:pt x="2333242" y="41820"/>
                    <a:pt x="2342413" y="63961"/>
                    <a:pt x="2342413" y="87048"/>
                  </a:cubicBezTo>
                  <a:lnTo>
                    <a:pt x="2342413" y="154877"/>
                  </a:lnTo>
                  <a:cubicBezTo>
                    <a:pt x="2342413" y="202953"/>
                    <a:pt x="2303440" y="241925"/>
                    <a:pt x="2255365" y="241925"/>
                  </a:cubicBezTo>
                  <a:lnTo>
                    <a:pt x="87048" y="241925"/>
                  </a:lnTo>
                  <a:cubicBezTo>
                    <a:pt x="38973" y="241925"/>
                    <a:pt x="0" y="202953"/>
                    <a:pt x="0" y="154877"/>
                  </a:cubicBezTo>
                  <a:lnTo>
                    <a:pt x="0" y="87048"/>
                  </a:lnTo>
                  <a:cubicBezTo>
                    <a:pt x="0" y="38973"/>
                    <a:pt x="38973" y="0"/>
                    <a:pt x="87048" y="0"/>
                  </a:cubicBezTo>
                  <a:close/>
                </a:path>
              </a:pathLst>
            </a:custGeom>
            <a:solidFill>
              <a:srgbClr val="065FAA"/>
            </a:solidFill>
          </p:spPr>
          <p:txBody>
            <a:bodyPr/>
            <a:lstStyle/>
            <a:p>
              <a:endParaRPr lang="en-GB"/>
            </a:p>
          </p:txBody>
        </p:sp>
        <p:sp>
          <p:nvSpPr>
            <p:cNvPr id="14" name="TextBox 14"/>
            <p:cNvSpPr txBox="1"/>
            <p:nvPr/>
          </p:nvSpPr>
          <p:spPr>
            <a:xfrm>
              <a:off x="0" y="-38100"/>
              <a:ext cx="2342413" cy="280025"/>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7567165" y="5698152"/>
            <a:ext cx="8893849" cy="918560"/>
            <a:chOff x="0" y="0"/>
            <a:chExt cx="2342413" cy="241925"/>
          </a:xfrm>
        </p:grpSpPr>
        <p:sp>
          <p:nvSpPr>
            <p:cNvPr id="16" name="Freeform 16"/>
            <p:cNvSpPr/>
            <p:nvPr/>
          </p:nvSpPr>
          <p:spPr>
            <a:xfrm>
              <a:off x="0" y="0"/>
              <a:ext cx="2342413" cy="241925"/>
            </a:xfrm>
            <a:custGeom>
              <a:avLst/>
              <a:gdLst/>
              <a:ahLst/>
              <a:cxnLst/>
              <a:rect l="l" t="t" r="r" b="b"/>
              <a:pathLst>
                <a:path w="2342413" h="241925">
                  <a:moveTo>
                    <a:pt x="87048" y="0"/>
                  </a:moveTo>
                  <a:lnTo>
                    <a:pt x="2255365" y="0"/>
                  </a:lnTo>
                  <a:cubicBezTo>
                    <a:pt x="2278451" y="0"/>
                    <a:pt x="2300592" y="9171"/>
                    <a:pt x="2316917" y="25496"/>
                  </a:cubicBezTo>
                  <a:cubicBezTo>
                    <a:pt x="2333242" y="41820"/>
                    <a:pt x="2342413" y="63961"/>
                    <a:pt x="2342413" y="87048"/>
                  </a:cubicBezTo>
                  <a:lnTo>
                    <a:pt x="2342413" y="154877"/>
                  </a:lnTo>
                  <a:cubicBezTo>
                    <a:pt x="2342413" y="202953"/>
                    <a:pt x="2303440" y="241925"/>
                    <a:pt x="2255365" y="241925"/>
                  </a:cubicBezTo>
                  <a:lnTo>
                    <a:pt x="87048" y="241925"/>
                  </a:lnTo>
                  <a:cubicBezTo>
                    <a:pt x="38973" y="241925"/>
                    <a:pt x="0" y="202953"/>
                    <a:pt x="0" y="154877"/>
                  </a:cubicBezTo>
                  <a:lnTo>
                    <a:pt x="0" y="87048"/>
                  </a:lnTo>
                  <a:cubicBezTo>
                    <a:pt x="0" y="38973"/>
                    <a:pt x="38973" y="0"/>
                    <a:pt x="87048" y="0"/>
                  </a:cubicBezTo>
                  <a:close/>
                </a:path>
              </a:pathLst>
            </a:custGeom>
            <a:solidFill>
              <a:srgbClr val="065FAA"/>
            </a:solidFill>
          </p:spPr>
          <p:txBody>
            <a:bodyPr/>
            <a:lstStyle/>
            <a:p>
              <a:endParaRPr lang="en-GB"/>
            </a:p>
          </p:txBody>
        </p:sp>
        <p:sp>
          <p:nvSpPr>
            <p:cNvPr id="17" name="TextBox 17"/>
            <p:cNvSpPr txBox="1"/>
            <p:nvPr/>
          </p:nvSpPr>
          <p:spPr>
            <a:xfrm>
              <a:off x="0" y="-38100"/>
              <a:ext cx="2342413" cy="280025"/>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7567165" y="6967163"/>
            <a:ext cx="8893849" cy="918560"/>
            <a:chOff x="0" y="0"/>
            <a:chExt cx="2342413" cy="241925"/>
          </a:xfrm>
        </p:grpSpPr>
        <p:sp>
          <p:nvSpPr>
            <p:cNvPr id="19" name="Freeform 19"/>
            <p:cNvSpPr/>
            <p:nvPr/>
          </p:nvSpPr>
          <p:spPr>
            <a:xfrm>
              <a:off x="0" y="0"/>
              <a:ext cx="2342413" cy="241925"/>
            </a:xfrm>
            <a:custGeom>
              <a:avLst/>
              <a:gdLst/>
              <a:ahLst/>
              <a:cxnLst/>
              <a:rect l="l" t="t" r="r" b="b"/>
              <a:pathLst>
                <a:path w="2342413" h="241925">
                  <a:moveTo>
                    <a:pt x="87048" y="0"/>
                  </a:moveTo>
                  <a:lnTo>
                    <a:pt x="2255365" y="0"/>
                  </a:lnTo>
                  <a:cubicBezTo>
                    <a:pt x="2278451" y="0"/>
                    <a:pt x="2300592" y="9171"/>
                    <a:pt x="2316917" y="25496"/>
                  </a:cubicBezTo>
                  <a:cubicBezTo>
                    <a:pt x="2333242" y="41820"/>
                    <a:pt x="2342413" y="63961"/>
                    <a:pt x="2342413" y="87048"/>
                  </a:cubicBezTo>
                  <a:lnTo>
                    <a:pt x="2342413" y="154877"/>
                  </a:lnTo>
                  <a:cubicBezTo>
                    <a:pt x="2342413" y="202953"/>
                    <a:pt x="2303440" y="241925"/>
                    <a:pt x="2255365" y="241925"/>
                  </a:cubicBezTo>
                  <a:lnTo>
                    <a:pt x="87048" y="241925"/>
                  </a:lnTo>
                  <a:cubicBezTo>
                    <a:pt x="38973" y="241925"/>
                    <a:pt x="0" y="202953"/>
                    <a:pt x="0" y="154877"/>
                  </a:cubicBezTo>
                  <a:lnTo>
                    <a:pt x="0" y="87048"/>
                  </a:lnTo>
                  <a:cubicBezTo>
                    <a:pt x="0" y="38973"/>
                    <a:pt x="38973" y="0"/>
                    <a:pt x="87048" y="0"/>
                  </a:cubicBezTo>
                  <a:close/>
                </a:path>
              </a:pathLst>
            </a:custGeom>
            <a:solidFill>
              <a:srgbClr val="065FAA"/>
            </a:solidFill>
          </p:spPr>
          <p:txBody>
            <a:bodyPr/>
            <a:lstStyle/>
            <a:p>
              <a:endParaRPr lang="en-GB"/>
            </a:p>
          </p:txBody>
        </p:sp>
        <p:sp>
          <p:nvSpPr>
            <p:cNvPr id="20" name="TextBox 20"/>
            <p:cNvSpPr txBox="1"/>
            <p:nvPr/>
          </p:nvSpPr>
          <p:spPr>
            <a:xfrm>
              <a:off x="0" y="-38100"/>
              <a:ext cx="2342413" cy="280025"/>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7567165" y="8236174"/>
            <a:ext cx="8893849" cy="918560"/>
            <a:chOff x="0" y="0"/>
            <a:chExt cx="2342413" cy="241925"/>
          </a:xfrm>
        </p:grpSpPr>
        <p:sp>
          <p:nvSpPr>
            <p:cNvPr id="22" name="Freeform 22"/>
            <p:cNvSpPr/>
            <p:nvPr/>
          </p:nvSpPr>
          <p:spPr>
            <a:xfrm>
              <a:off x="0" y="0"/>
              <a:ext cx="2342413" cy="241925"/>
            </a:xfrm>
            <a:custGeom>
              <a:avLst/>
              <a:gdLst/>
              <a:ahLst/>
              <a:cxnLst/>
              <a:rect l="l" t="t" r="r" b="b"/>
              <a:pathLst>
                <a:path w="2342413" h="241925">
                  <a:moveTo>
                    <a:pt x="87048" y="0"/>
                  </a:moveTo>
                  <a:lnTo>
                    <a:pt x="2255365" y="0"/>
                  </a:lnTo>
                  <a:cubicBezTo>
                    <a:pt x="2278451" y="0"/>
                    <a:pt x="2300592" y="9171"/>
                    <a:pt x="2316917" y="25496"/>
                  </a:cubicBezTo>
                  <a:cubicBezTo>
                    <a:pt x="2333242" y="41820"/>
                    <a:pt x="2342413" y="63961"/>
                    <a:pt x="2342413" y="87048"/>
                  </a:cubicBezTo>
                  <a:lnTo>
                    <a:pt x="2342413" y="154877"/>
                  </a:lnTo>
                  <a:cubicBezTo>
                    <a:pt x="2342413" y="202953"/>
                    <a:pt x="2303440" y="241925"/>
                    <a:pt x="2255365" y="241925"/>
                  </a:cubicBezTo>
                  <a:lnTo>
                    <a:pt x="87048" y="241925"/>
                  </a:lnTo>
                  <a:cubicBezTo>
                    <a:pt x="38973" y="241925"/>
                    <a:pt x="0" y="202953"/>
                    <a:pt x="0" y="154877"/>
                  </a:cubicBezTo>
                  <a:lnTo>
                    <a:pt x="0" y="87048"/>
                  </a:lnTo>
                  <a:cubicBezTo>
                    <a:pt x="0" y="38973"/>
                    <a:pt x="38973" y="0"/>
                    <a:pt x="87048" y="0"/>
                  </a:cubicBezTo>
                  <a:close/>
                </a:path>
              </a:pathLst>
            </a:custGeom>
            <a:solidFill>
              <a:srgbClr val="065FAA"/>
            </a:solidFill>
          </p:spPr>
          <p:txBody>
            <a:bodyPr/>
            <a:lstStyle/>
            <a:p>
              <a:endParaRPr lang="en-GB"/>
            </a:p>
          </p:txBody>
        </p:sp>
        <p:sp>
          <p:nvSpPr>
            <p:cNvPr id="23" name="TextBox 23"/>
            <p:cNvSpPr txBox="1"/>
            <p:nvPr/>
          </p:nvSpPr>
          <p:spPr>
            <a:xfrm>
              <a:off x="0" y="-38100"/>
              <a:ext cx="2342413" cy="280025"/>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2615083" y="7105318"/>
            <a:ext cx="3229864" cy="544130"/>
          </a:xfrm>
          <a:prstGeom prst="rect">
            <a:avLst/>
          </a:prstGeom>
        </p:spPr>
        <p:txBody>
          <a:bodyPr lIns="0" tIns="0" rIns="0" bIns="0" rtlCol="0" anchor="t">
            <a:spAutoFit/>
          </a:bodyPr>
          <a:lstStyle/>
          <a:p>
            <a:pPr algn="ctr">
              <a:lnSpc>
                <a:spcPts val="4133"/>
              </a:lnSpc>
              <a:spcBef>
                <a:spcPct val="0"/>
              </a:spcBef>
            </a:pPr>
            <a:r>
              <a:rPr lang="en-US" sz="2952" b="1">
                <a:solidFill>
                  <a:srgbClr val="FFFFFF"/>
                </a:solidFill>
                <a:latin typeface="Telegraf Bold"/>
                <a:ea typeface="Telegraf Bold"/>
                <a:cs typeface="Telegraf Bold"/>
                <a:sym typeface="Telegraf Bold"/>
              </a:rPr>
              <a:t>Limitations</a:t>
            </a:r>
          </a:p>
        </p:txBody>
      </p:sp>
      <p:sp>
        <p:nvSpPr>
          <p:cNvPr id="25" name="TextBox 25"/>
          <p:cNvSpPr txBox="1"/>
          <p:nvPr/>
        </p:nvSpPr>
        <p:spPr>
          <a:xfrm>
            <a:off x="8215456" y="3321630"/>
            <a:ext cx="8245558" cy="459039"/>
          </a:xfrm>
          <a:prstGeom prst="rect">
            <a:avLst/>
          </a:prstGeom>
        </p:spPr>
        <p:txBody>
          <a:bodyPr lIns="0" tIns="0" rIns="0" bIns="0" rtlCol="0" anchor="t">
            <a:spAutoFit/>
          </a:bodyPr>
          <a:lstStyle/>
          <a:p>
            <a:pPr algn="l">
              <a:lnSpc>
                <a:spcPts val="3573"/>
              </a:lnSpc>
              <a:spcBef>
                <a:spcPct val="0"/>
              </a:spcBef>
            </a:pPr>
            <a:r>
              <a:rPr lang="en-US" sz="2552">
                <a:solidFill>
                  <a:srgbClr val="FFFFFF"/>
                </a:solidFill>
                <a:latin typeface="Telegraf"/>
                <a:ea typeface="Telegraf"/>
                <a:cs typeface="Telegraf"/>
                <a:sym typeface="Telegraf"/>
              </a:rPr>
              <a:t>Fraud detection systems [3] that are based on rules.</a:t>
            </a:r>
          </a:p>
        </p:txBody>
      </p:sp>
      <p:sp>
        <p:nvSpPr>
          <p:cNvPr id="26" name="TextBox 26"/>
          <p:cNvSpPr txBox="1"/>
          <p:nvPr/>
        </p:nvSpPr>
        <p:spPr>
          <a:xfrm>
            <a:off x="8299171" y="4568760"/>
            <a:ext cx="7996875" cy="511110"/>
          </a:xfrm>
          <a:prstGeom prst="rect">
            <a:avLst/>
          </a:prstGeom>
        </p:spPr>
        <p:txBody>
          <a:bodyPr lIns="0" tIns="0" rIns="0" bIns="0" rtlCol="0" anchor="t">
            <a:spAutoFit/>
          </a:bodyPr>
          <a:lstStyle/>
          <a:p>
            <a:pPr algn="l">
              <a:lnSpc>
                <a:spcPts val="3853"/>
              </a:lnSpc>
              <a:spcBef>
                <a:spcPct val="0"/>
              </a:spcBef>
            </a:pPr>
            <a:r>
              <a:rPr lang="en-US" sz="2752">
                <a:solidFill>
                  <a:srgbClr val="FFFFFF"/>
                </a:solidFill>
                <a:latin typeface="Telegraf"/>
                <a:ea typeface="Telegraf"/>
                <a:cs typeface="Telegraf"/>
                <a:sym typeface="Telegraf"/>
              </a:rPr>
              <a:t>Transactions monitored manually [10].</a:t>
            </a:r>
          </a:p>
        </p:txBody>
      </p:sp>
      <p:sp>
        <p:nvSpPr>
          <p:cNvPr id="27" name="TextBox 27"/>
          <p:cNvSpPr txBox="1"/>
          <p:nvPr/>
        </p:nvSpPr>
        <p:spPr>
          <a:xfrm>
            <a:off x="8299171" y="5847297"/>
            <a:ext cx="8255998" cy="485075"/>
          </a:xfrm>
          <a:prstGeom prst="rect">
            <a:avLst/>
          </a:prstGeom>
        </p:spPr>
        <p:txBody>
          <a:bodyPr lIns="0" tIns="0" rIns="0" bIns="0" rtlCol="0" anchor="t">
            <a:spAutoFit/>
          </a:bodyPr>
          <a:lstStyle/>
          <a:p>
            <a:pPr algn="l">
              <a:lnSpc>
                <a:spcPts val="3713"/>
              </a:lnSpc>
              <a:spcBef>
                <a:spcPct val="0"/>
              </a:spcBef>
            </a:pPr>
            <a:r>
              <a:rPr lang="en-US" sz="2652">
                <a:solidFill>
                  <a:srgbClr val="FFFFFF"/>
                </a:solidFill>
                <a:latin typeface="Telegraf"/>
                <a:ea typeface="Telegraf"/>
                <a:cs typeface="Telegraf"/>
                <a:sym typeface="Telegraf"/>
              </a:rPr>
              <a:t>Detection of threshold of transaction amount [6].</a:t>
            </a:r>
          </a:p>
        </p:txBody>
      </p:sp>
      <p:sp>
        <p:nvSpPr>
          <p:cNvPr id="28" name="TextBox 28"/>
          <p:cNvSpPr txBox="1"/>
          <p:nvPr/>
        </p:nvSpPr>
        <p:spPr>
          <a:xfrm>
            <a:off x="8299171" y="7112012"/>
            <a:ext cx="8255998" cy="485075"/>
          </a:xfrm>
          <a:prstGeom prst="rect">
            <a:avLst/>
          </a:prstGeom>
        </p:spPr>
        <p:txBody>
          <a:bodyPr lIns="0" tIns="0" rIns="0" bIns="0" rtlCol="0" anchor="t">
            <a:spAutoFit/>
          </a:bodyPr>
          <a:lstStyle/>
          <a:p>
            <a:pPr algn="l">
              <a:lnSpc>
                <a:spcPts val="3713"/>
              </a:lnSpc>
              <a:spcBef>
                <a:spcPct val="0"/>
              </a:spcBef>
            </a:pPr>
            <a:r>
              <a:rPr lang="en-US" sz="2652">
                <a:solidFill>
                  <a:srgbClr val="FFFFFF"/>
                </a:solidFill>
                <a:latin typeface="Telegraf"/>
                <a:ea typeface="Telegraf"/>
                <a:cs typeface="Telegraf"/>
                <a:sym typeface="Telegraf"/>
              </a:rPr>
              <a:t>Inability to detect complicated fraud behaviour [8].</a:t>
            </a:r>
          </a:p>
        </p:txBody>
      </p:sp>
      <p:sp>
        <p:nvSpPr>
          <p:cNvPr id="29" name="TextBox 29"/>
          <p:cNvSpPr txBox="1"/>
          <p:nvPr/>
        </p:nvSpPr>
        <p:spPr>
          <a:xfrm>
            <a:off x="8299171" y="8371498"/>
            <a:ext cx="8255998" cy="511110"/>
          </a:xfrm>
          <a:prstGeom prst="rect">
            <a:avLst/>
          </a:prstGeom>
        </p:spPr>
        <p:txBody>
          <a:bodyPr lIns="0" tIns="0" rIns="0" bIns="0" rtlCol="0" anchor="t">
            <a:spAutoFit/>
          </a:bodyPr>
          <a:lstStyle/>
          <a:p>
            <a:pPr algn="l">
              <a:lnSpc>
                <a:spcPts val="3853"/>
              </a:lnSpc>
              <a:spcBef>
                <a:spcPct val="0"/>
              </a:spcBef>
            </a:pPr>
            <a:r>
              <a:rPr lang="en-US" sz="2752">
                <a:solidFill>
                  <a:srgbClr val="FFFFFF"/>
                </a:solidFill>
                <a:latin typeface="Telegraf"/>
                <a:ea typeface="Telegraf"/>
                <a:cs typeface="Telegraf"/>
                <a:sym typeface="Telegraf"/>
              </a:rPr>
              <a:t>High false positive rates [9]</a:t>
            </a:r>
          </a:p>
        </p:txBody>
      </p:sp>
      <p:sp>
        <p:nvSpPr>
          <p:cNvPr id="30" name="Freeform 30"/>
          <p:cNvSpPr/>
          <p:nvPr/>
        </p:nvSpPr>
        <p:spPr>
          <a:xfrm flipH="1" flipV="1">
            <a:off x="14204433" y="-98272"/>
            <a:ext cx="5072947" cy="4223228"/>
          </a:xfrm>
          <a:custGeom>
            <a:avLst/>
            <a:gdLst/>
            <a:ahLst/>
            <a:cxnLst/>
            <a:rect l="l" t="t" r="r" b="b"/>
            <a:pathLst>
              <a:path w="5072947" h="4223228">
                <a:moveTo>
                  <a:pt x="5072947" y="4223228"/>
                </a:moveTo>
                <a:lnTo>
                  <a:pt x="0" y="4223228"/>
                </a:lnTo>
                <a:lnTo>
                  <a:pt x="0" y="0"/>
                </a:lnTo>
                <a:lnTo>
                  <a:pt x="5072947" y="0"/>
                </a:lnTo>
                <a:lnTo>
                  <a:pt x="5072947" y="4223228"/>
                </a:lnTo>
                <a:close/>
              </a:path>
            </a:pathLst>
          </a:custGeom>
          <a:blipFill>
            <a:blip r:embed="rId2"/>
            <a:stretch>
              <a:fillRect/>
            </a:stretch>
          </a:blipFill>
        </p:spPr>
        <p:txBody>
          <a:bodyPr/>
          <a:lstStyle/>
          <a:p>
            <a:endParaRPr lang="en-GB"/>
          </a:p>
        </p:txBody>
      </p:sp>
      <p:sp>
        <p:nvSpPr>
          <p:cNvPr id="31" name="Freeform 31"/>
          <p:cNvSpPr/>
          <p:nvPr/>
        </p:nvSpPr>
        <p:spPr>
          <a:xfrm>
            <a:off x="16972133" y="7291845"/>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2" name="Freeform 32"/>
          <p:cNvSpPr/>
          <p:nvPr/>
        </p:nvSpPr>
        <p:spPr>
          <a:xfrm>
            <a:off x="644147" y="7291845"/>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3" name="Freeform 33"/>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4600768" y="4628184"/>
            <a:ext cx="15918052" cy="6088655"/>
          </a:xfrm>
          <a:custGeom>
            <a:avLst/>
            <a:gdLst/>
            <a:ahLst/>
            <a:cxnLst/>
            <a:rect l="l" t="t" r="r" b="b"/>
            <a:pathLst>
              <a:path w="15918052" h="6088655">
                <a:moveTo>
                  <a:pt x="0" y="0"/>
                </a:moveTo>
                <a:lnTo>
                  <a:pt x="15918052" y="0"/>
                </a:lnTo>
                <a:lnTo>
                  <a:pt x="15918052" y="6088655"/>
                </a:lnTo>
                <a:lnTo>
                  <a:pt x="0" y="6088655"/>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1738608">
            <a:off x="3601419" y="-3774775"/>
            <a:ext cx="2871691" cy="12765367"/>
            <a:chOff x="0" y="0"/>
            <a:chExt cx="756330" cy="3362072"/>
          </a:xfrm>
        </p:grpSpPr>
        <p:sp>
          <p:nvSpPr>
            <p:cNvPr id="4" name="Freeform 4"/>
            <p:cNvSpPr/>
            <p:nvPr/>
          </p:nvSpPr>
          <p:spPr>
            <a:xfrm>
              <a:off x="0" y="0"/>
              <a:ext cx="756330" cy="3362072"/>
            </a:xfrm>
            <a:custGeom>
              <a:avLst/>
              <a:gdLst/>
              <a:ahLst/>
              <a:cxnLst/>
              <a:rect l="l" t="t" r="r" b="b"/>
              <a:pathLst>
                <a:path w="756330" h="3362072">
                  <a:moveTo>
                    <a:pt x="0" y="0"/>
                  </a:moveTo>
                  <a:lnTo>
                    <a:pt x="756330" y="0"/>
                  </a:lnTo>
                  <a:lnTo>
                    <a:pt x="756330"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5" name="TextBox 5"/>
            <p:cNvSpPr txBox="1"/>
            <p:nvPr/>
          </p:nvSpPr>
          <p:spPr>
            <a:xfrm>
              <a:off x="0" y="-38100"/>
              <a:ext cx="756330" cy="340017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738608">
            <a:off x="2518675" y="-3712611"/>
            <a:ext cx="5310453" cy="12765367"/>
            <a:chOff x="0" y="0"/>
            <a:chExt cx="1398638" cy="3362072"/>
          </a:xfrm>
        </p:grpSpPr>
        <p:sp>
          <p:nvSpPr>
            <p:cNvPr id="7" name="Freeform 7"/>
            <p:cNvSpPr/>
            <p:nvPr/>
          </p:nvSpPr>
          <p:spPr>
            <a:xfrm>
              <a:off x="0" y="0"/>
              <a:ext cx="1398638" cy="3362072"/>
            </a:xfrm>
            <a:custGeom>
              <a:avLst/>
              <a:gdLst/>
              <a:ahLst/>
              <a:cxnLst/>
              <a:rect l="l" t="t" r="r" b="b"/>
              <a:pathLst>
                <a:path w="1398638" h="3362072">
                  <a:moveTo>
                    <a:pt x="0" y="0"/>
                  </a:moveTo>
                  <a:lnTo>
                    <a:pt x="1398638" y="0"/>
                  </a:lnTo>
                  <a:lnTo>
                    <a:pt x="1398638"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8" name="TextBox 8"/>
            <p:cNvSpPr txBox="1"/>
            <p:nvPr/>
          </p:nvSpPr>
          <p:spPr>
            <a:xfrm>
              <a:off x="0" y="-38100"/>
              <a:ext cx="1398638" cy="3400172"/>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5608763" y="-913323"/>
            <a:ext cx="14121416" cy="12113646"/>
            <a:chOff x="0" y="0"/>
            <a:chExt cx="6350000" cy="5447163"/>
          </a:xfrm>
        </p:grpSpPr>
        <p:sp>
          <p:nvSpPr>
            <p:cNvPr id="10" name="Freeform 10"/>
            <p:cNvSpPr/>
            <p:nvPr/>
          </p:nvSpPr>
          <p:spPr>
            <a:xfrm>
              <a:off x="32400" y="0"/>
              <a:ext cx="6285200" cy="5447162"/>
            </a:xfrm>
            <a:custGeom>
              <a:avLst/>
              <a:gdLst/>
              <a:ahLst/>
              <a:cxnLst/>
              <a:rect l="l" t="t" r="r" b="b"/>
              <a:pathLst>
                <a:path w="6285200" h="5447162">
                  <a:moveTo>
                    <a:pt x="4610172" y="0"/>
                  </a:moveTo>
                  <a:lnTo>
                    <a:pt x="1675027" y="0"/>
                  </a:lnTo>
                  <a:cubicBezTo>
                    <a:pt x="1600769" y="0"/>
                    <a:pt x="1532102" y="39456"/>
                    <a:pt x="1494708" y="103612"/>
                  </a:cubicBezTo>
                  <a:lnTo>
                    <a:pt x="27992" y="2619970"/>
                  </a:lnTo>
                  <a:cubicBezTo>
                    <a:pt x="-9331" y="2684002"/>
                    <a:pt x="-9331" y="2763160"/>
                    <a:pt x="27992" y="2827193"/>
                  </a:cubicBezTo>
                  <a:lnTo>
                    <a:pt x="1494708" y="5343551"/>
                  </a:lnTo>
                  <a:cubicBezTo>
                    <a:pt x="1532102" y="5407707"/>
                    <a:pt x="1600769" y="5447162"/>
                    <a:pt x="1675027" y="5447162"/>
                  </a:cubicBezTo>
                  <a:lnTo>
                    <a:pt x="4610172" y="5447162"/>
                  </a:lnTo>
                  <a:cubicBezTo>
                    <a:pt x="4684431" y="5447162"/>
                    <a:pt x="4753097" y="5407707"/>
                    <a:pt x="4790492" y="5343551"/>
                  </a:cubicBezTo>
                  <a:lnTo>
                    <a:pt x="6257208" y="2827193"/>
                  </a:lnTo>
                  <a:cubicBezTo>
                    <a:pt x="6294530" y="2763160"/>
                    <a:pt x="6294530" y="2684002"/>
                    <a:pt x="6257208" y="2619970"/>
                  </a:cubicBezTo>
                  <a:lnTo>
                    <a:pt x="4790492" y="103612"/>
                  </a:lnTo>
                  <a:cubicBezTo>
                    <a:pt x="4753097" y="39456"/>
                    <a:pt x="4684431" y="0"/>
                    <a:pt x="4610172" y="0"/>
                  </a:cubicBezTo>
                  <a:close/>
                </a:path>
              </a:pathLst>
            </a:custGeom>
            <a:blipFill>
              <a:blip r:embed="rId4"/>
              <a:stretch>
                <a:fillRect l="-14918" r="-14918"/>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grpSp>
        <p:nvGrpSpPr>
          <p:cNvPr id="11" name="Group 11"/>
          <p:cNvGrpSpPr/>
          <p:nvPr/>
        </p:nvGrpSpPr>
        <p:grpSpPr>
          <a:xfrm>
            <a:off x="12405474" y="6531827"/>
            <a:ext cx="2667282" cy="2964846"/>
            <a:chOff x="0" y="0"/>
            <a:chExt cx="702494" cy="780865"/>
          </a:xfrm>
        </p:grpSpPr>
        <p:sp>
          <p:nvSpPr>
            <p:cNvPr id="12" name="Freeform 12"/>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3" name="TextBox 13"/>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8619447" y="6293454"/>
            <a:ext cx="2667282" cy="2964846"/>
            <a:chOff x="0" y="0"/>
            <a:chExt cx="702494" cy="780865"/>
          </a:xfrm>
        </p:grpSpPr>
        <p:sp>
          <p:nvSpPr>
            <p:cNvPr id="15" name="Freeform 15"/>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solidFill>
              <a:srgbClr val="065FAA"/>
            </a:solidFill>
          </p:spPr>
          <p:txBody>
            <a:bodyPr/>
            <a:lstStyle/>
            <a:p>
              <a:endParaRPr lang="en-GB"/>
            </a:p>
          </p:txBody>
        </p:sp>
        <p:sp>
          <p:nvSpPr>
            <p:cNvPr id="16" name="TextBox 16"/>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0855562" y="3133562"/>
            <a:ext cx="2667282" cy="2964846"/>
            <a:chOff x="0" y="0"/>
            <a:chExt cx="702494" cy="780865"/>
          </a:xfrm>
        </p:grpSpPr>
        <p:sp>
          <p:nvSpPr>
            <p:cNvPr id="18" name="Freeform 18"/>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9" name="TextBox 19"/>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3913369" y="3209314"/>
            <a:ext cx="2667282" cy="2964846"/>
            <a:chOff x="0" y="0"/>
            <a:chExt cx="702494" cy="780865"/>
          </a:xfrm>
        </p:grpSpPr>
        <p:sp>
          <p:nvSpPr>
            <p:cNvPr id="21" name="Freeform 21"/>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solidFill>
              <a:srgbClr val="065FAA"/>
            </a:solidFill>
          </p:spPr>
          <p:txBody>
            <a:bodyPr/>
            <a:lstStyle/>
            <a:p>
              <a:endParaRPr lang="en-GB"/>
            </a:p>
          </p:txBody>
        </p:sp>
        <p:sp>
          <p:nvSpPr>
            <p:cNvPr id="22" name="TextBox 22"/>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3199873" y="5992585"/>
            <a:ext cx="1078483" cy="1078483"/>
          </a:xfrm>
          <a:custGeom>
            <a:avLst/>
            <a:gdLst/>
            <a:ahLst/>
            <a:cxnLst/>
            <a:rect l="l" t="t" r="r" b="b"/>
            <a:pathLst>
              <a:path w="1078483" h="1078483">
                <a:moveTo>
                  <a:pt x="0" y="0"/>
                </a:moveTo>
                <a:lnTo>
                  <a:pt x="1078484" y="0"/>
                </a:lnTo>
                <a:lnTo>
                  <a:pt x="1078484" y="1078483"/>
                </a:lnTo>
                <a:lnTo>
                  <a:pt x="0" y="10784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4" name="Freeform 24"/>
          <p:cNvSpPr/>
          <p:nvPr/>
        </p:nvSpPr>
        <p:spPr>
          <a:xfrm>
            <a:off x="9385491" y="5754212"/>
            <a:ext cx="1078483" cy="1078483"/>
          </a:xfrm>
          <a:custGeom>
            <a:avLst/>
            <a:gdLst/>
            <a:ahLst/>
            <a:cxnLst/>
            <a:rect l="l" t="t" r="r" b="b"/>
            <a:pathLst>
              <a:path w="1078483" h="1078483">
                <a:moveTo>
                  <a:pt x="0" y="0"/>
                </a:moveTo>
                <a:lnTo>
                  <a:pt x="1078484" y="0"/>
                </a:lnTo>
                <a:lnTo>
                  <a:pt x="1078484" y="1078484"/>
                </a:lnTo>
                <a:lnTo>
                  <a:pt x="0" y="107848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5" name="Freeform 25"/>
          <p:cNvSpPr/>
          <p:nvPr/>
        </p:nvSpPr>
        <p:spPr>
          <a:xfrm>
            <a:off x="11597153" y="2594320"/>
            <a:ext cx="1078483" cy="1078483"/>
          </a:xfrm>
          <a:custGeom>
            <a:avLst/>
            <a:gdLst/>
            <a:ahLst/>
            <a:cxnLst/>
            <a:rect l="l" t="t" r="r" b="b"/>
            <a:pathLst>
              <a:path w="1078483" h="1078483">
                <a:moveTo>
                  <a:pt x="0" y="0"/>
                </a:moveTo>
                <a:lnTo>
                  <a:pt x="1078483" y="0"/>
                </a:lnTo>
                <a:lnTo>
                  <a:pt x="1078483" y="1078484"/>
                </a:lnTo>
                <a:lnTo>
                  <a:pt x="0" y="107848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6" name="Freeform 26"/>
          <p:cNvSpPr/>
          <p:nvPr/>
        </p:nvSpPr>
        <p:spPr>
          <a:xfrm>
            <a:off x="14626605" y="2670072"/>
            <a:ext cx="1078483" cy="1078483"/>
          </a:xfrm>
          <a:custGeom>
            <a:avLst/>
            <a:gdLst/>
            <a:ahLst/>
            <a:cxnLst/>
            <a:rect l="l" t="t" r="r" b="b"/>
            <a:pathLst>
              <a:path w="1078483" h="1078483">
                <a:moveTo>
                  <a:pt x="0" y="0"/>
                </a:moveTo>
                <a:lnTo>
                  <a:pt x="1078483" y="0"/>
                </a:lnTo>
                <a:lnTo>
                  <a:pt x="1078483" y="1078484"/>
                </a:lnTo>
                <a:lnTo>
                  <a:pt x="0" y="107848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7" name="Freeform 27"/>
          <p:cNvSpPr/>
          <p:nvPr/>
        </p:nvSpPr>
        <p:spPr>
          <a:xfrm>
            <a:off x="13470035" y="6259685"/>
            <a:ext cx="538160" cy="544283"/>
          </a:xfrm>
          <a:custGeom>
            <a:avLst/>
            <a:gdLst/>
            <a:ahLst/>
            <a:cxnLst/>
            <a:rect l="l" t="t" r="r" b="b"/>
            <a:pathLst>
              <a:path w="538160" h="544283">
                <a:moveTo>
                  <a:pt x="0" y="0"/>
                </a:moveTo>
                <a:lnTo>
                  <a:pt x="538160" y="0"/>
                </a:lnTo>
                <a:lnTo>
                  <a:pt x="538160" y="544283"/>
                </a:lnTo>
                <a:lnTo>
                  <a:pt x="0" y="5442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8" name="TextBox 28"/>
          <p:cNvSpPr txBox="1"/>
          <p:nvPr/>
        </p:nvSpPr>
        <p:spPr>
          <a:xfrm>
            <a:off x="9966429" y="821701"/>
            <a:ext cx="7292871" cy="1772619"/>
          </a:xfrm>
          <a:prstGeom prst="rect">
            <a:avLst/>
          </a:prstGeom>
        </p:spPr>
        <p:txBody>
          <a:bodyPr lIns="0" tIns="0" rIns="0" bIns="0" rtlCol="0" anchor="t">
            <a:spAutoFit/>
          </a:bodyPr>
          <a:lstStyle/>
          <a:p>
            <a:pPr algn="r">
              <a:lnSpc>
                <a:spcPts val="6683"/>
              </a:lnSpc>
            </a:pPr>
            <a:r>
              <a:rPr lang="en-US" sz="6076" b="1">
                <a:solidFill>
                  <a:srgbClr val="0B2F59"/>
                </a:solidFill>
                <a:latin typeface="Telegraf Bold"/>
                <a:ea typeface="Telegraf Bold"/>
                <a:cs typeface="Telegraf Bold"/>
                <a:sym typeface="Telegraf Bold"/>
              </a:rPr>
              <a:t>Machine Learning in Fraud Detection</a:t>
            </a:r>
          </a:p>
        </p:txBody>
      </p:sp>
      <p:sp>
        <p:nvSpPr>
          <p:cNvPr id="29" name="TextBox 29"/>
          <p:cNvSpPr txBox="1"/>
          <p:nvPr/>
        </p:nvSpPr>
        <p:spPr>
          <a:xfrm>
            <a:off x="12615835" y="7433331"/>
            <a:ext cx="2246561" cy="1357891"/>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Increases the accuracy of detection of fraud [11].</a:t>
            </a:r>
          </a:p>
        </p:txBody>
      </p:sp>
      <p:sp>
        <p:nvSpPr>
          <p:cNvPr id="30" name="TextBox 30"/>
          <p:cNvSpPr txBox="1"/>
          <p:nvPr/>
        </p:nvSpPr>
        <p:spPr>
          <a:xfrm>
            <a:off x="8843148" y="7098370"/>
            <a:ext cx="2246561" cy="1692853"/>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Assists in the detection of abnormal transaction behaviour [7].</a:t>
            </a:r>
          </a:p>
        </p:txBody>
      </p:sp>
      <p:sp>
        <p:nvSpPr>
          <p:cNvPr id="31" name="TextBox 31"/>
          <p:cNvSpPr txBox="1"/>
          <p:nvPr/>
        </p:nvSpPr>
        <p:spPr>
          <a:xfrm>
            <a:off x="11089709" y="3952930"/>
            <a:ext cx="2246561" cy="1692853"/>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The machine learning uses massive looking transaction datasets [4].</a:t>
            </a:r>
          </a:p>
        </p:txBody>
      </p:sp>
      <p:sp>
        <p:nvSpPr>
          <p:cNvPr id="32" name="TextBox 32"/>
          <p:cNvSpPr txBox="1"/>
          <p:nvPr/>
        </p:nvSpPr>
        <p:spPr>
          <a:xfrm>
            <a:off x="14123729" y="3952930"/>
            <a:ext cx="2246561" cy="1692853"/>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Patterns are picked up by models based on historical transaction data [2].</a:t>
            </a:r>
          </a:p>
        </p:txBody>
      </p:sp>
      <p:sp>
        <p:nvSpPr>
          <p:cNvPr id="33" name="Freeform 33"/>
          <p:cNvSpPr/>
          <p:nvPr/>
        </p:nvSpPr>
        <p:spPr>
          <a:xfrm>
            <a:off x="9655653" y="6021312"/>
            <a:ext cx="538160" cy="544283"/>
          </a:xfrm>
          <a:custGeom>
            <a:avLst/>
            <a:gdLst/>
            <a:ahLst/>
            <a:cxnLst/>
            <a:rect l="l" t="t" r="r" b="b"/>
            <a:pathLst>
              <a:path w="538160" h="544283">
                <a:moveTo>
                  <a:pt x="0" y="0"/>
                </a:moveTo>
                <a:lnTo>
                  <a:pt x="538160" y="0"/>
                </a:lnTo>
                <a:lnTo>
                  <a:pt x="538160" y="544284"/>
                </a:lnTo>
                <a:lnTo>
                  <a:pt x="0" y="54428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4" name="Freeform 34"/>
          <p:cNvSpPr/>
          <p:nvPr/>
        </p:nvSpPr>
        <p:spPr>
          <a:xfrm>
            <a:off x="11867314" y="2861420"/>
            <a:ext cx="538160" cy="544283"/>
          </a:xfrm>
          <a:custGeom>
            <a:avLst/>
            <a:gdLst/>
            <a:ahLst/>
            <a:cxnLst/>
            <a:rect l="l" t="t" r="r" b="b"/>
            <a:pathLst>
              <a:path w="538160" h="544283">
                <a:moveTo>
                  <a:pt x="0" y="0"/>
                </a:moveTo>
                <a:lnTo>
                  <a:pt x="538160" y="0"/>
                </a:lnTo>
                <a:lnTo>
                  <a:pt x="538160" y="544283"/>
                </a:lnTo>
                <a:lnTo>
                  <a:pt x="0" y="5442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5" name="Freeform 35"/>
          <p:cNvSpPr/>
          <p:nvPr/>
        </p:nvSpPr>
        <p:spPr>
          <a:xfrm>
            <a:off x="14896767" y="2937173"/>
            <a:ext cx="538160" cy="544283"/>
          </a:xfrm>
          <a:custGeom>
            <a:avLst/>
            <a:gdLst/>
            <a:ahLst/>
            <a:cxnLst/>
            <a:rect l="l" t="t" r="r" b="b"/>
            <a:pathLst>
              <a:path w="538160" h="544283">
                <a:moveTo>
                  <a:pt x="0" y="0"/>
                </a:moveTo>
                <a:lnTo>
                  <a:pt x="538160" y="0"/>
                </a:lnTo>
                <a:lnTo>
                  <a:pt x="538160" y="544283"/>
                </a:lnTo>
                <a:lnTo>
                  <a:pt x="0" y="5442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6" name="Freeform 36"/>
          <p:cNvSpPr/>
          <p:nvPr/>
        </p:nvSpPr>
        <p:spPr>
          <a:xfrm>
            <a:off x="8332280" y="1577768"/>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7" name="Freeform 37"/>
          <p:cNvSpPr/>
          <p:nvPr/>
        </p:nvSpPr>
        <p:spPr>
          <a:xfrm>
            <a:off x="17450345" y="7739761"/>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8" name="Freeform 38"/>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TextBox 2"/>
          <p:cNvSpPr txBox="1"/>
          <p:nvPr/>
        </p:nvSpPr>
        <p:spPr>
          <a:xfrm>
            <a:off x="1028700" y="887384"/>
            <a:ext cx="7292871" cy="1772619"/>
          </a:xfrm>
          <a:prstGeom prst="rect">
            <a:avLst/>
          </a:prstGeom>
        </p:spPr>
        <p:txBody>
          <a:bodyPr lIns="0" tIns="0" rIns="0" bIns="0" rtlCol="0" anchor="t">
            <a:spAutoFit/>
          </a:bodyPr>
          <a:lstStyle/>
          <a:p>
            <a:pPr algn="l">
              <a:lnSpc>
                <a:spcPts val="6683"/>
              </a:lnSpc>
            </a:pPr>
            <a:r>
              <a:rPr lang="en-US" sz="6076" b="1">
                <a:solidFill>
                  <a:srgbClr val="0B2F59"/>
                </a:solidFill>
                <a:latin typeface="Telegraf Bold"/>
                <a:ea typeface="Telegraf Bold"/>
                <a:cs typeface="Telegraf Bold"/>
                <a:sym typeface="Telegraf Bold"/>
              </a:rPr>
              <a:t>Dataset Characteristics</a:t>
            </a:r>
          </a:p>
        </p:txBody>
      </p:sp>
      <p:grpSp>
        <p:nvGrpSpPr>
          <p:cNvPr id="3" name="Group 3"/>
          <p:cNvGrpSpPr/>
          <p:nvPr/>
        </p:nvGrpSpPr>
        <p:grpSpPr>
          <a:xfrm>
            <a:off x="7830625" y="3171765"/>
            <a:ext cx="7305738" cy="1098488"/>
            <a:chOff x="0" y="0"/>
            <a:chExt cx="1656781" cy="249113"/>
          </a:xfrm>
        </p:grpSpPr>
        <p:sp>
          <p:nvSpPr>
            <p:cNvPr id="4" name="Freeform 4"/>
            <p:cNvSpPr/>
            <p:nvPr/>
          </p:nvSpPr>
          <p:spPr>
            <a:xfrm>
              <a:off x="0" y="0"/>
              <a:ext cx="1656781" cy="249113"/>
            </a:xfrm>
            <a:custGeom>
              <a:avLst/>
              <a:gdLst/>
              <a:ahLst/>
              <a:cxnLst/>
              <a:rect l="l" t="t" r="r" b="b"/>
              <a:pathLst>
                <a:path w="1656781" h="249113">
                  <a:moveTo>
                    <a:pt x="105970" y="0"/>
                  </a:moveTo>
                  <a:lnTo>
                    <a:pt x="1550810" y="0"/>
                  </a:lnTo>
                  <a:cubicBezTo>
                    <a:pt x="1578916" y="0"/>
                    <a:pt x="1605870" y="11165"/>
                    <a:pt x="1625743" y="31038"/>
                  </a:cubicBezTo>
                  <a:cubicBezTo>
                    <a:pt x="1645616" y="50911"/>
                    <a:pt x="1656781" y="77865"/>
                    <a:pt x="1656781" y="105970"/>
                  </a:cubicBezTo>
                  <a:lnTo>
                    <a:pt x="1656781" y="143142"/>
                  </a:lnTo>
                  <a:cubicBezTo>
                    <a:pt x="1656781" y="201668"/>
                    <a:pt x="1609336" y="249113"/>
                    <a:pt x="1550810" y="249113"/>
                  </a:cubicBezTo>
                  <a:lnTo>
                    <a:pt x="105970" y="249113"/>
                  </a:lnTo>
                  <a:cubicBezTo>
                    <a:pt x="47445" y="249113"/>
                    <a:pt x="0" y="201668"/>
                    <a:pt x="0" y="143142"/>
                  </a:cubicBezTo>
                  <a:lnTo>
                    <a:pt x="0" y="105970"/>
                  </a:lnTo>
                  <a:cubicBezTo>
                    <a:pt x="0" y="47445"/>
                    <a:pt x="47445" y="0"/>
                    <a:pt x="105970" y="0"/>
                  </a:cubicBezTo>
                  <a:close/>
                </a:path>
              </a:pathLst>
            </a:custGeom>
            <a:solidFill>
              <a:srgbClr val="065FAA"/>
            </a:solidFill>
          </p:spPr>
          <p:txBody>
            <a:bodyPr/>
            <a:lstStyle/>
            <a:p>
              <a:endParaRPr lang="en-GB"/>
            </a:p>
          </p:txBody>
        </p:sp>
        <p:sp>
          <p:nvSpPr>
            <p:cNvPr id="5" name="TextBox 5"/>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7830625" y="4918800"/>
            <a:ext cx="7305738" cy="1098488"/>
            <a:chOff x="0" y="0"/>
            <a:chExt cx="1656781" cy="249113"/>
          </a:xfrm>
        </p:grpSpPr>
        <p:sp>
          <p:nvSpPr>
            <p:cNvPr id="7" name="Freeform 7"/>
            <p:cNvSpPr/>
            <p:nvPr/>
          </p:nvSpPr>
          <p:spPr>
            <a:xfrm>
              <a:off x="0" y="0"/>
              <a:ext cx="1656781" cy="249113"/>
            </a:xfrm>
            <a:custGeom>
              <a:avLst/>
              <a:gdLst/>
              <a:ahLst/>
              <a:cxnLst/>
              <a:rect l="l" t="t" r="r" b="b"/>
              <a:pathLst>
                <a:path w="1656781" h="249113">
                  <a:moveTo>
                    <a:pt x="105970" y="0"/>
                  </a:moveTo>
                  <a:lnTo>
                    <a:pt x="1550810" y="0"/>
                  </a:lnTo>
                  <a:cubicBezTo>
                    <a:pt x="1578916" y="0"/>
                    <a:pt x="1605870" y="11165"/>
                    <a:pt x="1625743" y="31038"/>
                  </a:cubicBezTo>
                  <a:cubicBezTo>
                    <a:pt x="1645616" y="50911"/>
                    <a:pt x="1656781" y="77865"/>
                    <a:pt x="1656781" y="105970"/>
                  </a:cubicBezTo>
                  <a:lnTo>
                    <a:pt x="1656781" y="143142"/>
                  </a:lnTo>
                  <a:cubicBezTo>
                    <a:pt x="1656781" y="201668"/>
                    <a:pt x="1609336" y="249113"/>
                    <a:pt x="1550810" y="249113"/>
                  </a:cubicBezTo>
                  <a:lnTo>
                    <a:pt x="105970" y="249113"/>
                  </a:lnTo>
                  <a:cubicBezTo>
                    <a:pt x="47445" y="249113"/>
                    <a:pt x="0" y="201668"/>
                    <a:pt x="0" y="143142"/>
                  </a:cubicBezTo>
                  <a:lnTo>
                    <a:pt x="0" y="105970"/>
                  </a:lnTo>
                  <a:cubicBezTo>
                    <a:pt x="0" y="47445"/>
                    <a:pt x="47445" y="0"/>
                    <a:pt x="105970" y="0"/>
                  </a:cubicBezTo>
                  <a:close/>
                </a:path>
              </a:pathLst>
            </a:custGeom>
            <a:solidFill>
              <a:srgbClr val="065FAA"/>
            </a:solidFill>
          </p:spPr>
          <p:txBody>
            <a:bodyPr/>
            <a:lstStyle/>
            <a:p>
              <a:endParaRPr lang="en-GB"/>
            </a:p>
          </p:txBody>
        </p:sp>
        <p:sp>
          <p:nvSpPr>
            <p:cNvPr id="8" name="TextBox 8"/>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H="1" flipV="1">
            <a:off x="10504472" y="5682108"/>
            <a:ext cx="12001206" cy="12261768"/>
          </a:xfrm>
          <a:custGeom>
            <a:avLst/>
            <a:gdLst/>
            <a:ahLst/>
            <a:cxnLst/>
            <a:rect l="l" t="t" r="r" b="b"/>
            <a:pathLst>
              <a:path w="12001206" h="12261768">
                <a:moveTo>
                  <a:pt x="12001206" y="12261768"/>
                </a:moveTo>
                <a:lnTo>
                  <a:pt x="0" y="12261768"/>
                </a:lnTo>
                <a:lnTo>
                  <a:pt x="0" y="0"/>
                </a:lnTo>
                <a:lnTo>
                  <a:pt x="12001206" y="0"/>
                </a:lnTo>
                <a:lnTo>
                  <a:pt x="12001206" y="12261768"/>
                </a:lnTo>
                <a:close/>
              </a:path>
            </a:pathLst>
          </a:custGeom>
          <a:blipFill>
            <a:blip r:embed="rId2">
              <a:alphaModFix amt="9999"/>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TextBox 10"/>
          <p:cNvSpPr txBox="1"/>
          <p:nvPr/>
        </p:nvSpPr>
        <p:spPr>
          <a:xfrm>
            <a:off x="9179151" y="3279570"/>
            <a:ext cx="5441270" cy="816202"/>
          </a:xfrm>
          <a:prstGeom prst="rect">
            <a:avLst/>
          </a:prstGeom>
        </p:spPr>
        <p:txBody>
          <a:bodyPr lIns="0" tIns="0" rIns="0" bIns="0" rtlCol="0" anchor="t">
            <a:spAutoFit/>
          </a:bodyPr>
          <a:lstStyle/>
          <a:p>
            <a:pPr algn="l">
              <a:lnSpc>
                <a:spcPts val="3193"/>
              </a:lnSpc>
              <a:spcBef>
                <a:spcPct val="0"/>
              </a:spcBef>
            </a:pPr>
            <a:r>
              <a:rPr lang="en-US" sz="2280">
                <a:solidFill>
                  <a:srgbClr val="FFFFFF"/>
                </a:solidFill>
                <a:latin typeface="Telegraf"/>
                <a:ea typeface="Telegraf"/>
                <a:cs typeface="Telegraf"/>
                <a:sym typeface="Telegraf"/>
              </a:rPr>
              <a:t>Fraud detection data are imbalanced to extreme levels [5].</a:t>
            </a:r>
          </a:p>
        </p:txBody>
      </p:sp>
      <p:sp>
        <p:nvSpPr>
          <p:cNvPr id="11" name="TextBox 11"/>
          <p:cNvSpPr txBox="1"/>
          <p:nvPr/>
        </p:nvSpPr>
        <p:spPr>
          <a:xfrm>
            <a:off x="8928248" y="4995569"/>
            <a:ext cx="6351145" cy="816202"/>
          </a:xfrm>
          <a:prstGeom prst="rect">
            <a:avLst/>
          </a:prstGeom>
        </p:spPr>
        <p:txBody>
          <a:bodyPr lIns="0" tIns="0" rIns="0" bIns="0" rtlCol="0" anchor="t">
            <a:spAutoFit/>
          </a:bodyPr>
          <a:lstStyle/>
          <a:p>
            <a:pPr algn="l">
              <a:lnSpc>
                <a:spcPts val="3193"/>
              </a:lnSpc>
              <a:spcBef>
                <a:spcPct val="0"/>
              </a:spcBef>
            </a:pPr>
            <a:r>
              <a:rPr lang="en-US" sz="2280">
                <a:solidFill>
                  <a:srgbClr val="FFFFFF"/>
                </a:solidFill>
                <a:latin typeface="Telegraf"/>
                <a:ea typeface="Telegraf"/>
                <a:cs typeface="Telegraf"/>
                <a:sym typeface="Telegraf"/>
              </a:rPr>
              <a:t>The percentage of total data that falls under fraud transactions is a small proportion [9].</a:t>
            </a:r>
          </a:p>
        </p:txBody>
      </p:sp>
      <p:grpSp>
        <p:nvGrpSpPr>
          <p:cNvPr id="12" name="Group 12"/>
          <p:cNvGrpSpPr/>
          <p:nvPr/>
        </p:nvGrpSpPr>
        <p:grpSpPr>
          <a:xfrm>
            <a:off x="-3136542" y="6017288"/>
            <a:ext cx="13142351" cy="9211149"/>
            <a:chOff x="0" y="0"/>
            <a:chExt cx="7771943" cy="5447163"/>
          </a:xfrm>
        </p:grpSpPr>
        <p:sp>
          <p:nvSpPr>
            <p:cNvPr id="13" name="Freeform 13"/>
            <p:cNvSpPr/>
            <p:nvPr/>
          </p:nvSpPr>
          <p:spPr>
            <a:xfrm>
              <a:off x="41254" y="0"/>
              <a:ext cx="7689436" cy="5447162"/>
            </a:xfrm>
            <a:custGeom>
              <a:avLst/>
              <a:gdLst/>
              <a:ahLst/>
              <a:cxnLst/>
              <a:rect l="l" t="t" r="r" b="b"/>
              <a:pathLst>
                <a:path w="7689436" h="5447162">
                  <a:moveTo>
                    <a:pt x="5658842" y="0"/>
                  </a:moveTo>
                  <a:lnTo>
                    <a:pt x="2030594" y="0"/>
                  </a:lnTo>
                  <a:cubicBezTo>
                    <a:pt x="1949732" y="0"/>
                    <a:pt x="1873855" y="39076"/>
                    <a:pt x="1826895" y="104903"/>
                  </a:cubicBezTo>
                  <a:lnTo>
                    <a:pt x="33583" y="2618678"/>
                  </a:lnTo>
                  <a:cubicBezTo>
                    <a:pt x="-11195" y="2681446"/>
                    <a:pt x="-11195" y="2765717"/>
                    <a:pt x="33583" y="2828485"/>
                  </a:cubicBezTo>
                  <a:lnTo>
                    <a:pt x="1826895" y="5342259"/>
                  </a:lnTo>
                  <a:cubicBezTo>
                    <a:pt x="1873855" y="5408087"/>
                    <a:pt x="1949732" y="5447162"/>
                    <a:pt x="2030594" y="5447162"/>
                  </a:cubicBezTo>
                  <a:lnTo>
                    <a:pt x="5658842" y="5447162"/>
                  </a:lnTo>
                  <a:cubicBezTo>
                    <a:pt x="5739703" y="5447162"/>
                    <a:pt x="5815580" y="5408087"/>
                    <a:pt x="5862541" y="5342259"/>
                  </a:cubicBezTo>
                  <a:lnTo>
                    <a:pt x="7655852" y="2828485"/>
                  </a:lnTo>
                  <a:cubicBezTo>
                    <a:pt x="7700630" y="2765717"/>
                    <a:pt x="7700630" y="2681446"/>
                    <a:pt x="7655852" y="2618678"/>
                  </a:cubicBezTo>
                  <a:lnTo>
                    <a:pt x="5862541" y="104903"/>
                  </a:lnTo>
                  <a:cubicBezTo>
                    <a:pt x="5815580" y="39076"/>
                    <a:pt x="5739703" y="0"/>
                    <a:pt x="5658842" y="0"/>
                  </a:cubicBezTo>
                  <a:close/>
                </a:path>
              </a:pathLst>
            </a:custGeom>
            <a:blipFill>
              <a:blip r:embed="rId4"/>
              <a:stretch>
                <a:fillRect l="-3162" r="-3162"/>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sp>
        <p:nvSpPr>
          <p:cNvPr id="14" name="Freeform 14"/>
          <p:cNvSpPr/>
          <p:nvPr/>
        </p:nvSpPr>
        <p:spPr>
          <a:xfrm flipH="1" flipV="1">
            <a:off x="13233725" y="-623737"/>
            <a:ext cx="7574588" cy="6305844"/>
          </a:xfrm>
          <a:custGeom>
            <a:avLst/>
            <a:gdLst/>
            <a:ahLst/>
            <a:cxnLst/>
            <a:rect l="l" t="t" r="r" b="b"/>
            <a:pathLst>
              <a:path w="7574588" h="6305844">
                <a:moveTo>
                  <a:pt x="7574587" y="6305845"/>
                </a:moveTo>
                <a:lnTo>
                  <a:pt x="0" y="6305845"/>
                </a:lnTo>
                <a:lnTo>
                  <a:pt x="0" y="0"/>
                </a:lnTo>
                <a:lnTo>
                  <a:pt x="7574587" y="0"/>
                </a:lnTo>
                <a:lnTo>
                  <a:pt x="7574587" y="6305845"/>
                </a:lnTo>
                <a:close/>
              </a:path>
            </a:pathLst>
          </a:custGeom>
          <a:blipFill>
            <a:blip r:embed="rId5"/>
            <a:stretch>
              <a:fillRect/>
            </a:stretch>
          </a:blipFill>
        </p:spPr>
        <p:txBody>
          <a:bodyPr/>
          <a:lstStyle/>
          <a:p>
            <a:endParaRPr lang="en-GB"/>
          </a:p>
        </p:txBody>
      </p:sp>
      <p:sp>
        <p:nvSpPr>
          <p:cNvPr id="15" name="Freeform 15"/>
          <p:cNvSpPr/>
          <p:nvPr/>
        </p:nvSpPr>
        <p:spPr>
          <a:xfrm>
            <a:off x="9745447" y="1160127"/>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6" name="Freeform 16"/>
          <p:cNvSpPr/>
          <p:nvPr/>
        </p:nvSpPr>
        <p:spPr>
          <a:xfrm>
            <a:off x="17259300" y="9258300"/>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Freeform 17"/>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8" name="Freeform 18"/>
          <p:cNvSpPr/>
          <p:nvPr/>
        </p:nvSpPr>
        <p:spPr>
          <a:xfrm>
            <a:off x="8401683" y="3502873"/>
            <a:ext cx="436270" cy="436270"/>
          </a:xfrm>
          <a:custGeom>
            <a:avLst/>
            <a:gdLst/>
            <a:ahLst/>
            <a:cxnLst/>
            <a:rect l="l" t="t" r="r" b="b"/>
            <a:pathLst>
              <a:path w="436270" h="436270">
                <a:moveTo>
                  <a:pt x="0" y="0"/>
                </a:moveTo>
                <a:lnTo>
                  <a:pt x="436270" y="0"/>
                </a:lnTo>
                <a:lnTo>
                  <a:pt x="436270" y="436270"/>
                </a:lnTo>
                <a:lnTo>
                  <a:pt x="0" y="4362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9" name="Freeform 19"/>
          <p:cNvSpPr/>
          <p:nvPr/>
        </p:nvSpPr>
        <p:spPr>
          <a:xfrm>
            <a:off x="8401683" y="5218872"/>
            <a:ext cx="436270" cy="436270"/>
          </a:xfrm>
          <a:custGeom>
            <a:avLst/>
            <a:gdLst/>
            <a:ahLst/>
            <a:cxnLst/>
            <a:rect l="l" t="t" r="r" b="b"/>
            <a:pathLst>
              <a:path w="436270" h="436270">
                <a:moveTo>
                  <a:pt x="0" y="0"/>
                </a:moveTo>
                <a:lnTo>
                  <a:pt x="436270" y="0"/>
                </a:lnTo>
                <a:lnTo>
                  <a:pt x="436270" y="436270"/>
                </a:lnTo>
                <a:lnTo>
                  <a:pt x="0" y="43627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0" name="TextBox 20"/>
          <p:cNvSpPr txBox="1"/>
          <p:nvPr/>
        </p:nvSpPr>
        <p:spPr>
          <a:xfrm>
            <a:off x="1294362" y="2753106"/>
            <a:ext cx="7292871" cy="1724660"/>
          </a:xfrm>
          <a:prstGeom prst="rect">
            <a:avLst/>
          </a:prstGeom>
        </p:spPr>
        <p:txBody>
          <a:bodyPr lIns="0" tIns="0" rIns="0" bIns="0" rtlCol="0" anchor="t">
            <a:spAutoFit/>
          </a:bodyPr>
          <a:lstStyle/>
          <a:p>
            <a:pPr algn="just">
              <a:lnSpc>
                <a:spcPts val="4749"/>
              </a:lnSpc>
            </a:pPr>
            <a:r>
              <a:rPr lang="en-US" sz="1899" b="1">
                <a:solidFill>
                  <a:srgbClr val="000000"/>
                </a:solidFill>
                <a:latin typeface="Canva Sans Bold"/>
                <a:ea typeface="Canva Sans Bold"/>
                <a:cs typeface="Canva Sans Bold"/>
                <a:sym typeface="Canva Sans Bold"/>
              </a:rPr>
              <a:t>Example dataset:</a:t>
            </a:r>
          </a:p>
          <a:p>
            <a:pPr marL="410209" lvl="1" indent="-205105" algn="l">
              <a:lnSpc>
                <a:spcPts val="4749"/>
              </a:lnSpc>
              <a:buFont typeface="Arial"/>
              <a:buChar char="•"/>
            </a:pPr>
            <a:r>
              <a:rPr lang="en-US" sz="1899">
                <a:solidFill>
                  <a:srgbClr val="000000"/>
                </a:solidFill>
                <a:latin typeface="Canva Sans"/>
                <a:ea typeface="Canva Sans"/>
                <a:cs typeface="Canva Sans"/>
                <a:sym typeface="Canva Sans"/>
              </a:rPr>
              <a:t>Normal transactions: 99.83%</a:t>
            </a:r>
          </a:p>
          <a:p>
            <a:pPr marL="410209" lvl="1" indent="-205105" algn="l">
              <a:lnSpc>
                <a:spcPts val="4749"/>
              </a:lnSpc>
              <a:buFont typeface="Arial"/>
              <a:buChar char="•"/>
            </a:pPr>
            <a:r>
              <a:rPr lang="en-US" sz="1899">
                <a:solidFill>
                  <a:srgbClr val="000000"/>
                </a:solidFill>
                <a:latin typeface="Canva Sans"/>
                <a:ea typeface="Canva Sans"/>
                <a:cs typeface="Canva Sans"/>
                <a:sym typeface="Canva Sans"/>
              </a:rPr>
              <a:t>Fraud transactions: 0.17%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3446792" y="-740301"/>
            <a:ext cx="5153530" cy="4462957"/>
            <a:chOff x="0" y="0"/>
            <a:chExt cx="6350000" cy="5499100"/>
          </a:xfrm>
        </p:grpSpPr>
        <p:sp>
          <p:nvSpPr>
            <p:cNvPr id="3" name="Freeform 3"/>
            <p:cNvSpPr/>
            <p:nvPr/>
          </p:nvSpPr>
          <p:spPr>
            <a:xfrm>
              <a:off x="88055" y="0"/>
              <a:ext cx="6173889" cy="5499100"/>
            </a:xfrm>
            <a:custGeom>
              <a:avLst/>
              <a:gdLst/>
              <a:ahLst/>
              <a:cxnLst/>
              <a:rect l="l" t="t" r="r" b="b"/>
              <a:pathLst>
                <a:path w="6173889" h="5499100">
                  <a:moveTo>
                    <a:pt x="4345827" y="0"/>
                  </a:moveTo>
                  <a:lnTo>
                    <a:pt x="1828064" y="0"/>
                  </a:lnTo>
                  <a:cubicBezTo>
                    <a:pt x="1624713" y="0"/>
                    <a:pt x="1436809" y="108485"/>
                    <a:pt x="1335132" y="284590"/>
                  </a:cubicBezTo>
                  <a:lnTo>
                    <a:pt x="76258" y="2464960"/>
                  </a:lnTo>
                  <a:cubicBezTo>
                    <a:pt x="-25419" y="2641064"/>
                    <a:pt x="-25419" y="2858036"/>
                    <a:pt x="76258" y="3034140"/>
                  </a:cubicBezTo>
                  <a:lnTo>
                    <a:pt x="1335132" y="5214510"/>
                  </a:lnTo>
                  <a:cubicBezTo>
                    <a:pt x="1436809" y="5390615"/>
                    <a:pt x="1624713" y="5499100"/>
                    <a:pt x="1828064" y="5499100"/>
                  </a:cubicBezTo>
                  <a:lnTo>
                    <a:pt x="4345827" y="5499100"/>
                  </a:lnTo>
                  <a:cubicBezTo>
                    <a:pt x="4549177" y="5499100"/>
                    <a:pt x="4737080" y="5390615"/>
                    <a:pt x="4838758" y="5214510"/>
                  </a:cubicBezTo>
                  <a:lnTo>
                    <a:pt x="6097632" y="3034140"/>
                  </a:lnTo>
                  <a:cubicBezTo>
                    <a:pt x="6199309" y="2858036"/>
                    <a:pt x="6199309" y="2641064"/>
                    <a:pt x="6097632" y="2464960"/>
                  </a:cubicBezTo>
                  <a:lnTo>
                    <a:pt x="4838758" y="284590"/>
                  </a:lnTo>
                  <a:cubicBezTo>
                    <a:pt x="4737080" y="108485"/>
                    <a:pt x="4549177" y="0"/>
                    <a:pt x="4345827" y="0"/>
                  </a:cubicBezTo>
                  <a:close/>
                </a:path>
              </a:pathLst>
            </a:custGeom>
            <a:blipFill>
              <a:blip r:embed="rId2"/>
              <a:stretch>
                <a:fillRect l="-16844" r="-16844"/>
              </a:stretch>
            </a:blipFill>
            <a:ln w="228600" cap="rnd">
              <a:solidFill>
                <a:srgbClr val="1C75BC"/>
              </a:solidFill>
              <a:prstDash val="solid"/>
              <a:round/>
            </a:ln>
          </p:spPr>
          <p:txBody>
            <a:bodyPr/>
            <a:lstStyle/>
            <a:p>
              <a:endParaRPr lang="en-GB"/>
            </a:p>
          </p:txBody>
        </p:sp>
      </p:grpSp>
      <p:sp>
        <p:nvSpPr>
          <p:cNvPr id="4" name="Freeform 4"/>
          <p:cNvSpPr/>
          <p:nvPr/>
        </p:nvSpPr>
        <p:spPr>
          <a:xfrm>
            <a:off x="-1239949" y="2920030"/>
            <a:ext cx="9445001" cy="7862963"/>
          </a:xfrm>
          <a:custGeom>
            <a:avLst/>
            <a:gdLst/>
            <a:ahLst/>
            <a:cxnLst/>
            <a:rect l="l" t="t" r="r" b="b"/>
            <a:pathLst>
              <a:path w="9445001" h="7862963">
                <a:moveTo>
                  <a:pt x="0" y="0"/>
                </a:moveTo>
                <a:lnTo>
                  <a:pt x="9445001" y="0"/>
                </a:lnTo>
                <a:lnTo>
                  <a:pt x="9445001" y="7862964"/>
                </a:lnTo>
                <a:lnTo>
                  <a:pt x="0" y="7862964"/>
                </a:lnTo>
                <a:lnTo>
                  <a:pt x="0" y="0"/>
                </a:lnTo>
                <a:close/>
              </a:path>
            </a:pathLst>
          </a:custGeom>
          <a:blipFill>
            <a:blip r:embed="rId3"/>
            <a:stretch>
              <a:fillRect/>
            </a:stretch>
          </a:blipFill>
        </p:spPr>
        <p:txBody>
          <a:bodyPr/>
          <a:lstStyle/>
          <a:p>
            <a:endParaRPr lang="en-GB"/>
          </a:p>
        </p:txBody>
      </p:sp>
      <p:grpSp>
        <p:nvGrpSpPr>
          <p:cNvPr id="5" name="Group 5"/>
          <p:cNvGrpSpPr/>
          <p:nvPr/>
        </p:nvGrpSpPr>
        <p:grpSpPr>
          <a:xfrm>
            <a:off x="1028700" y="1995626"/>
            <a:ext cx="6671785" cy="5777766"/>
            <a:chOff x="0" y="0"/>
            <a:chExt cx="6350000" cy="5499100"/>
          </a:xfrm>
        </p:grpSpPr>
        <p:sp>
          <p:nvSpPr>
            <p:cNvPr id="6" name="Freeform 6"/>
            <p:cNvSpPr/>
            <p:nvPr/>
          </p:nvSpPr>
          <p:spPr>
            <a:xfrm>
              <a:off x="68017" y="0"/>
              <a:ext cx="6213966" cy="5499100"/>
            </a:xfrm>
            <a:custGeom>
              <a:avLst/>
              <a:gdLst/>
              <a:ahLst/>
              <a:cxnLst/>
              <a:rect l="l" t="t" r="r" b="b"/>
              <a:pathLst>
                <a:path w="6213966" h="5499100">
                  <a:moveTo>
                    <a:pt x="4440646" y="0"/>
                  </a:moveTo>
                  <a:lnTo>
                    <a:pt x="1773320" y="0"/>
                  </a:lnTo>
                  <a:cubicBezTo>
                    <a:pt x="1616245" y="0"/>
                    <a:pt x="1471101" y="83798"/>
                    <a:pt x="1392562" y="219828"/>
                  </a:cubicBezTo>
                  <a:lnTo>
                    <a:pt x="58904" y="2529723"/>
                  </a:lnTo>
                  <a:cubicBezTo>
                    <a:pt x="-19635" y="2665752"/>
                    <a:pt x="-19635" y="2833348"/>
                    <a:pt x="58904" y="2969377"/>
                  </a:cubicBezTo>
                  <a:lnTo>
                    <a:pt x="1392562" y="5279272"/>
                  </a:lnTo>
                  <a:cubicBezTo>
                    <a:pt x="1471101" y="5415302"/>
                    <a:pt x="1616245" y="5499100"/>
                    <a:pt x="1773320" y="5499100"/>
                  </a:cubicBezTo>
                  <a:lnTo>
                    <a:pt x="4440646" y="5499100"/>
                  </a:lnTo>
                  <a:cubicBezTo>
                    <a:pt x="4597721" y="5499100"/>
                    <a:pt x="4742865" y="5415302"/>
                    <a:pt x="4821404" y="5279272"/>
                  </a:cubicBezTo>
                  <a:lnTo>
                    <a:pt x="6155062" y="2969377"/>
                  </a:lnTo>
                  <a:cubicBezTo>
                    <a:pt x="6233601" y="2833348"/>
                    <a:pt x="6233601" y="2665752"/>
                    <a:pt x="6155062" y="2529723"/>
                  </a:cubicBezTo>
                  <a:lnTo>
                    <a:pt x="4821404" y="219828"/>
                  </a:lnTo>
                  <a:cubicBezTo>
                    <a:pt x="4742865" y="83798"/>
                    <a:pt x="4597721" y="0"/>
                    <a:pt x="4440646" y="0"/>
                  </a:cubicBezTo>
                  <a:close/>
                </a:path>
              </a:pathLst>
            </a:custGeom>
            <a:blipFill>
              <a:blip r:embed="rId4"/>
              <a:stretch>
                <a:fillRect l="-16311" r="-16311"/>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sp>
        <p:nvSpPr>
          <p:cNvPr id="7" name="Freeform 7"/>
          <p:cNvSpPr/>
          <p:nvPr/>
        </p:nvSpPr>
        <p:spPr>
          <a:xfrm>
            <a:off x="0" y="6666138"/>
            <a:ext cx="6679504" cy="6662805"/>
          </a:xfrm>
          <a:custGeom>
            <a:avLst/>
            <a:gdLst/>
            <a:ahLst/>
            <a:cxnLst/>
            <a:rect l="l" t="t" r="r" b="b"/>
            <a:pathLst>
              <a:path w="6679504" h="6662805">
                <a:moveTo>
                  <a:pt x="0" y="0"/>
                </a:moveTo>
                <a:lnTo>
                  <a:pt x="6679504" y="0"/>
                </a:lnTo>
                <a:lnTo>
                  <a:pt x="6679504" y="6662805"/>
                </a:lnTo>
                <a:lnTo>
                  <a:pt x="0" y="666280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flipV="1">
            <a:off x="-1391151" y="-1289308"/>
            <a:ext cx="6679504" cy="6662805"/>
          </a:xfrm>
          <a:custGeom>
            <a:avLst/>
            <a:gdLst/>
            <a:ahLst/>
            <a:cxnLst/>
            <a:rect l="l" t="t" r="r" b="b"/>
            <a:pathLst>
              <a:path w="6679504" h="6662805">
                <a:moveTo>
                  <a:pt x="0" y="6662805"/>
                </a:moveTo>
                <a:lnTo>
                  <a:pt x="6679504" y="6662805"/>
                </a:lnTo>
                <a:lnTo>
                  <a:pt x="6679504" y="0"/>
                </a:lnTo>
                <a:lnTo>
                  <a:pt x="0" y="0"/>
                </a:lnTo>
                <a:lnTo>
                  <a:pt x="0" y="666280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flipH="1" flipV="1">
            <a:off x="10403214" y="4552915"/>
            <a:ext cx="12001206" cy="12261768"/>
          </a:xfrm>
          <a:custGeom>
            <a:avLst/>
            <a:gdLst/>
            <a:ahLst/>
            <a:cxnLst/>
            <a:rect l="l" t="t" r="r" b="b"/>
            <a:pathLst>
              <a:path w="12001206" h="12261768">
                <a:moveTo>
                  <a:pt x="12001205" y="12261768"/>
                </a:moveTo>
                <a:lnTo>
                  <a:pt x="0" y="12261768"/>
                </a:lnTo>
                <a:lnTo>
                  <a:pt x="0" y="0"/>
                </a:lnTo>
                <a:lnTo>
                  <a:pt x="12001205" y="0"/>
                </a:lnTo>
                <a:lnTo>
                  <a:pt x="12001205" y="12261768"/>
                </a:lnTo>
                <a:close/>
              </a:path>
            </a:pathLst>
          </a:custGeom>
          <a:blipFill>
            <a:blip r:embed="rId7">
              <a:alphaModFix amt="9999"/>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TextBox 10"/>
          <p:cNvSpPr txBox="1"/>
          <p:nvPr/>
        </p:nvSpPr>
        <p:spPr>
          <a:xfrm>
            <a:off x="8941249" y="1028700"/>
            <a:ext cx="8442324" cy="924894"/>
          </a:xfrm>
          <a:prstGeom prst="rect">
            <a:avLst/>
          </a:prstGeom>
        </p:spPr>
        <p:txBody>
          <a:bodyPr lIns="0" tIns="0" rIns="0" bIns="0" rtlCol="0" anchor="t">
            <a:spAutoFit/>
          </a:bodyPr>
          <a:lstStyle/>
          <a:p>
            <a:pPr algn="r">
              <a:lnSpc>
                <a:spcPts val="6683"/>
              </a:lnSpc>
            </a:pPr>
            <a:r>
              <a:rPr lang="en-US" sz="6076" b="1">
                <a:solidFill>
                  <a:srgbClr val="0B2F59"/>
                </a:solidFill>
                <a:latin typeface="Telegraf Bold"/>
                <a:ea typeface="Telegraf Bold"/>
                <a:cs typeface="Telegraf Bold"/>
                <a:sym typeface="Telegraf Bold"/>
              </a:rPr>
              <a:t>Research Problem</a:t>
            </a:r>
          </a:p>
        </p:txBody>
      </p:sp>
      <p:grpSp>
        <p:nvGrpSpPr>
          <p:cNvPr id="11" name="Group 11"/>
          <p:cNvGrpSpPr/>
          <p:nvPr/>
        </p:nvGrpSpPr>
        <p:grpSpPr>
          <a:xfrm>
            <a:off x="9144000" y="2524383"/>
            <a:ext cx="7794224" cy="843706"/>
            <a:chOff x="0" y="0"/>
            <a:chExt cx="2052800" cy="198677"/>
          </a:xfrm>
        </p:grpSpPr>
        <p:sp>
          <p:nvSpPr>
            <p:cNvPr id="12" name="Freeform 12"/>
            <p:cNvSpPr/>
            <p:nvPr/>
          </p:nvSpPr>
          <p:spPr>
            <a:xfrm>
              <a:off x="0" y="0"/>
              <a:ext cx="2052800" cy="198677"/>
            </a:xfrm>
            <a:custGeom>
              <a:avLst/>
              <a:gdLst/>
              <a:ahLst/>
              <a:cxnLst/>
              <a:rect l="l" t="t" r="r" b="b"/>
              <a:pathLst>
                <a:path w="2052800" h="198677">
                  <a:moveTo>
                    <a:pt x="99329" y="0"/>
                  </a:moveTo>
                  <a:lnTo>
                    <a:pt x="1953471" y="0"/>
                  </a:lnTo>
                  <a:cubicBezTo>
                    <a:pt x="1979814" y="0"/>
                    <a:pt x="2005079" y="10465"/>
                    <a:pt x="2023707" y="29093"/>
                  </a:cubicBezTo>
                  <a:cubicBezTo>
                    <a:pt x="2042335" y="47721"/>
                    <a:pt x="2052800" y="72985"/>
                    <a:pt x="2052800" y="99329"/>
                  </a:cubicBezTo>
                  <a:lnTo>
                    <a:pt x="2052800" y="99348"/>
                  </a:lnTo>
                  <a:cubicBezTo>
                    <a:pt x="2052800" y="125692"/>
                    <a:pt x="2042335" y="150957"/>
                    <a:pt x="2023707" y="169584"/>
                  </a:cubicBezTo>
                  <a:cubicBezTo>
                    <a:pt x="2005079" y="188212"/>
                    <a:pt x="1979814" y="198677"/>
                    <a:pt x="1953471" y="198677"/>
                  </a:cubicBezTo>
                  <a:lnTo>
                    <a:pt x="99329" y="198677"/>
                  </a:lnTo>
                  <a:cubicBezTo>
                    <a:pt x="44471" y="198677"/>
                    <a:pt x="0" y="154206"/>
                    <a:pt x="0" y="99348"/>
                  </a:cubicBezTo>
                  <a:lnTo>
                    <a:pt x="0" y="99329"/>
                  </a:lnTo>
                  <a:cubicBezTo>
                    <a:pt x="0" y="72985"/>
                    <a:pt x="10465" y="47721"/>
                    <a:pt x="29093" y="29093"/>
                  </a:cubicBezTo>
                  <a:cubicBezTo>
                    <a:pt x="47721" y="10465"/>
                    <a:pt x="72985" y="0"/>
                    <a:pt x="99329"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3" name="TextBox 13"/>
            <p:cNvSpPr txBox="1"/>
            <p:nvPr/>
          </p:nvSpPr>
          <p:spPr>
            <a:xfrm>
              <a:off x="0" y="-38100"/>
              <a:ext cx="2052800" cy="236777"/>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9144000" y="3622112"/>
            <a:ext cx="7794224" cy="754353"/>
            <a:chOff x="0" y="0"/>
            <a:chExt cx="2052800" cy="198677"/>
          </a:xfrm>
        </p:grpSpPr>
        <p:sp>
          <p:nvSpPr>
            <p:cNvPr id="15" name="Freeform 15"/>
            <p:cNvSpPr/>
            <p:nvPr/>
          </p:nvSpPr>
          <p:spPr>
            <a:xfrm>
              <a:off x="0" y="0"/>
              <a:ext cx="2052800" cy="198677"/>
            </a:xfrm>
            <a:custGeom>
              <a:avLst/>
              <a:gdLst/>
              <a:ahLst/>
              <a:cxnLst/>
              <a:rect l="l" t="t" r="r" b="b"/>
              <a:pathLst>
                <a:path w="2052800" h="198677">
                  <a:moveTo>
                    <a:pt x="99329" y="0"/>
                  </a:moveTo>
                  <a:lnTo>
                    <a:pt x="1953471" y="0"/>
                  </a:lnTo>
                  <a:cubicBezTo>
                    <a:pt x="1979814" y="0"/>
                    <a:pt x="2005079" y="10465"/>
                    <a:pt x="2023707" y="29093"/>
                  </a:cubicBezTo>
                  <a:cubicBezTo>
                    <a:pt x="2042335" y="47721"/>
                    <a:pt x="2052800" y="72985"/>
                    <a:pt x="2052800" y="99329"/>
                  </a:cubicBezTo>
                  <a:lnTo>
                    <a:pt x="2052800" y="99348"/>
                  </a:lnTo>
                  <a:cubicBezTo>
                    <a:pt x="2052800" y="125692"/>
                    <a:pt x="2042335" y="150957"/>
                    <a:pt x="2023707" y="169584"/>
                  </a:cubicBezTo>
                  <a:cubicBezTo>
                    <a:pt x="2005079" y="188212"/>
                    <a:pt x="1979814" y="198677"/>
                    <a:pt x="1953471" y="198677"/>
                  </a:cubicBezTo>
                  <a:lnTo>
                    <a:pt x="99329" y="198677"/>
                  </a:lnTo>
                  <a:cubicBezTo>
                    <a:pt x="44471" y="198677"/>
                    <a:pt x="0" y="154206"/>
                    <a:pt x="0" y="99348"/>
                  </a:cubicBezTo>
                  <a:lnTo>
                    <a:pt x="0" y="99329"/>
                  </a:lnTo>
                  <a:cubicBezTo>
                    <a:pt x="0" y="72985"/>
                    <a:pt x="10465" y="47721"/>
                    <a:pt x="29093" y="29093"/>
                  </a:cubicBezTo>
                  <a:cubicBezTo>
                    <a:pt x="47721" y="10465"/>
                    <a:pt x="72985" y="0"/>
                    <a:pt x="99329"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6" name="TextBox 16"/>
            <p:cNvSpPr txBox="1"/>
            <p:nvPr/>
          </p:nvSpPr>
          <p:spPr>
            <a:xfrm>
              <a:off x="0" y="-38100"/>
              <a:ext cx="2052800" cy="236777"/>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9144000" y="4729366"/>
            <a:ext cx="7794224" cy="872425"/>
            <a:chOff x="0" y="0"/>
            <a:chExt cx="2052800" cy="229774"/>
          </a:xfrm>
        </p:grpSpPr>
        <p:sp>
          <p:nvSpPr>
            <p:cNvPr id="18" name="Freeform 18"/>
            <p:cNvSpPr/>
            <p:nvPr/>
          </p:nvSpPr>
          <p:spPr>
            <a:xfrm>
              <a:off x="0" y="0"/>
              <a:ext cx="2052800" cy="229774"/>
            </a:xfrm>
            <a:custGeom>
              <a:avLst/>
              <a:gdLst/>
              <a:ahLst/>
              <a:cxnLst/>
              <a:rect l="l" t="t" r="r" b="b"/>
              <a:pathLst>
                <a:path w="2052800" h="229774">
                  <a:moveTo>
                    <a:pt x="99329" y="0"/>
                  </a:moveTo>
                  <a:lnTo>
                    <a:pt x="1953471" y="0"/>
                  </a:lnTo>
                  <a:cubicBezTo>
                    <a:pt x="1979814" y="0"/>
                    <a:pt x="2005079" y="10465"/>
                    <a:pt x="2023707" y="29093"/>
                  </a:cubicBezTo>
                  <a:cubicBezTo>
                    <a:pt x="2042335" y="47721"/>
                    <a:pt x="2052800" y="72985"/>
                    <a:pt x="2052800" y="99329"/>
                  </a:cubicBezTo>
                  <a:lnTo>
                    <a:pt x="2052800" y="130445"/>
                  </a:lnTo>
                  <a:cubicBezTo>
                    <a:pt x="2052800" y="185303"/>
                    <a:pt x="2008329" y="229774"/>
                    <a:pt x="1953471" y="229774"/>
                  </a:cubicBezTo>
                  <a:lnTo>
                    <a:pt x="99329" y="229774"/>
                  </a:lnTo>
                  <a:cubicBezTo>
                    <a:pt x="72985" y="229774"/>
                    <a:pt x="47721" y="219309"/>
                    <a:pt x="29093" y="200682"/>
                  </a:cubicBezTo>
                  <a:cubicBezTo>
                    <a:pt x="10465" y="182054"/>
                    <a:pt x="0" y="156789"/>
                    <a:pt x="0" y="130445"/>
                  </a:cubicBezTo>
                  <a:lnTo>
                    <a:pt x="0" y="99329"/>
                  </a:lnTo>
                  <a:cubicBezTo>
                    <a:pt x="0" y="72985"/>
                    <a:pt x="10465" y="47721"/>
                    <a:pt x="29093" y="29093"/>
                  </a:cubicBezTo>
                  <a:cubicBezTo>
                    <a:pt x="47721" y="10465"/>
                    <a:pt x="72985" y="0"/>
                    <a:pt x="99329"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9" name="TextBox 19"/>
            <p:cNvSpPr txBox="1"/>
            <p:nvPr/>
          </p:nvSpPr>
          <p:spPr>
            <a:xfrm>
              <a:off x="0" y="-38100"/>
              <a:ext cx="2052800" cy="267874"/>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9144000" y="5827096"/>
            <a:ext cx="7794224" cy="754353"/>
            <a:chOff x="0" y="0"/>
            <a:chExt cx="2052800" cy="198677"/>
          </a:xfrm>
        </p:grpSpPr>
        <p:sp>
          <p:nvSpPr>
            <p:cNvPr id="21" name="Freeform 21"/>
            <p:cNvSpPr/>
            <p:nvPr/>
          </p:nvSpPr>
          <p:spPr>
            <a:xfrm>
              <a:off x="0" y="0"/>
              <a:ext cx="2052800" cy="198677"/>
            </a:xfrm>
            <a:custGeom>
              <a:avLst/>
              <a:gdLst/>
              <a:ahLst/>
              <a:cxnLst/>
              <a:rect l="l" t="t" r="r" b="b"/>
              <a:pathLst>
                <a:path w="2052800" h="198677">
                  <a:moveTo>
                    <a:pt x="99329" y="0"/>
                  </a:moveTo>
                  <a:lnTo>
                    <a:pt x="1953471" y="0"/>
                  </a:lnTo>
                  <a:cubicBezTo>
                    <a:pt x="1979814" y="0"/>
                    <a:pt x="2005079" y="10465"/>
                    <a:pt x="2023707" y="29093"/>
                  </a:cubicBezTo>
                  <a:cubicBezTo>
                    <a:pt x="2042335" y="47721"/>
                    <a:pt x="2052800" y="72985"/>
                    <a:pt x="2052800" y="99329"/>
                  </a:cubicBezTo>
                  <a:lnTo>
                    <a:pt x="2052800" y="99348"/>
                  </a:lnTo>
                  <a:cubicBezTo>
                    <a:pt x="2052800" y="125692"/>
                    <a:pt x="2042335" y="150957"/>
                    <a:pt x="2023707" y="169584"/>
                  </a:cubicBezTo>
                  <a:cubicBezTo>
                    <a:pt x="2005079" y="188212"/>
                    <a:pt x="1979814" y="198677"/>
                    <a:pt x="1953471" y="198677"/>
                  </a:cubicBezTo>
                  <a:lnTo>
                    <a:pt x="99329" y="198677"/>
                  </a:lnTo>
                  <a:cubicBezTo>
                    <a:pt x="44471" y="198677"/>
                    <a:pt x="0" y="154206"/>
                    <a:pt x="0" y="99348"/>
                  </a:cubicBezTo>
                  <a:lnTo>
                    <a:pt x="0" y="99329"/>
                  </a:lnTo>
                  <a:cubicBezTo>
                    <a:pt x="0" y="72985"/>
                    <a:pt x="10465" y="47721"/>
                    <a:pt x="29093" y="29093"/>
                  </a:cubicBezTo>
                  <a:cubicBezTo>
                    <a:pt x="47721" y="10465"/>
                    <a:pt x="72985" y="0"/>
                    <a:pt x="99329"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22" name="TextBox 22"/>
            <p:cNvSpPr txBox="1"/>
            <p:nvPr/>
          </p:nvSpPr>
          <p:spPr>
            <a:xfrm>
              <a:off x="0" y="-38100"/>
              <a:ext cx="2052800" cy="236777"/>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9305216" y="2692234"/>
            <a:ext cx="7548474" cy="337465"/>
          </a:xfrm>
          <a:prstGeom prst="rect">
            <a:avLst/>
          </a:prstGeom>
        </p:spPr>
        <p:txBody>
          <a:bodyPr wrap="square" lIns="0" tIns="0" rIns="0" bIns="0" rtlCol="0" anchor="t">
            <a:spAutoFit/>
          </a:bodyPr>
          <a:lstStyle/>
          <a:p>
            <a:pPr algn="ctr">
              <a:lnSpc>
                <a:spcPts val="2819"/>
              </a:lnSpc>
              <a:spcBef>
                <a:spcPct val="0"/>
              </a:spcBef>
            </a:pPr>
            <a:r>
              <a:rPr lang="en-US" sz="2013" dirty="0">
                <a:solidFill>
                  <a:srgbClr val="FFFFFF"/>
                </a:solidFill>
                <a:latin typeface="Telegraf"/>
                <a:ea typeface="Telegraf"/>
                <a:cs typeface="Telegraf"/>
                <a:sym typeface="Telegraf"/>
              </a:rPr>
              <a:t>Rising cases of credit card </a:t>
            </a:r>
            <a:r>
              <a:rPr lang="en-US" sz="2000" dirty="0">
                <a:solidFill>
                  <a:srgbClr val="FFFFFF"/>
                </a:solidFill>
                <a:latin typeface="Telegraf"/>
                <a:ea typeface="Telegraf"/>
                <a:cs typeface="Telegraf"/>
                <a:sym typeface="Telegraf"/>
              </a:rPr>
              <a:t>malpractices</a:t>
            </a:r>
            <a:r>
              <a:rPr lang="en-US" sz="2013" dirty="0">
                <a:solidFill>
                  <a:srgbClr val="FFFFFF"/>
                </a:solidFill>
                <a:latin typeface="Telegraf"/>
                <a:ea typeface="Telegraf"/>
                <a:cs typeface="Telegraf"/>
                <a:sym typeface="Telegraf"/>
              </a:rPr>
              <a:t> on online dealings [1].</a:t>
            </a:r>
          </a:p>
        </p:txBody>
      </p:sp>
      <p:sp>
        <p:nvSpPr>
          <p:cNvPr id="24" name="TextBox 24"/>
          <p:cNvSpPr txBox="1"/>
          <p:nvPr/>
        </p:nvSpPr>
        <p:spPr>
          <a:xfrm>
            <a:off x="9389750" y="3825791"/>
            <a:ext cx="7341291" cy="299369"/>
          </a:xfrm>
          <a:prstGeom prst="rect">
            <a:avLst/>
          </a:prstGeom>
        </p:spPr>
        <p:txBody>
          <a:bodyPr lIns="0" tIns="0" rIns="0" bIns="0" rtlCol="0" anchor="t">
            <a:spAutoFit/>
          </a:bodyPr>
          <a:lstStyle/>
          <a:p>
            <a:pPr algn="ctr">
              <a:lnSpc>
                <a:spcPts val="2399"/>
              </a:lnSpc>
              <a:spcBef>
                <a:spcPct val="0"/>
              </a:spcBef>
            </a:pPr>
            <a:r>
              <a:rPr lang="en-US" sz="1713">
                <a:solidFill>
                  <a:srgbClr val="FFFFFF"/>
                </a:solidFill>
                <a:latin typeface="Telegraf"/>
                <a:ea typeface="Telegraf"/>
                <a:cs typeface="Telegraf"/>
                <a:sym typeface="Telegraf"/>
              </a:rPr>
              <a:t>Advanced series of fraud cannot be detected in traditional systems [6].</a:t>
            </a:r>
          </a:p>
        </p:txBody>
      </p:sp>
      <p:sp>
        <p:nvSpPr>
          <p:cNvPr id="25" name="TextBox 25"/>
          <p:cNvSpPr txBox="1"/>
          <p:nvPr/>
        </p:nvSpPr>
        <p:spPr>
          <a:xfrm>
            <a:off x="9266875" y="4772054"/>
            <a:ext cx="7548474" cy="720374"/>
          </a:xfrm>
          <a:prstGeom prst="rect">
            <a:avLst/>
          </a:prstGeom>
        </p:spPr>
        <p:txBody>
          <a:bodyPr lIns="0" tIns="0" rIns="0" bIns="0" rtlCol="0" anchor="t">
            <a:spAutoFit/>
          </a:bodyPr>
          <a:lstStyle/>
          <a:p>
            <a:pPr algn="ctr">
              <a:lnSpc>
                <a:spcPts val="2819"/>
              </a:lnSpc>
              <a:spcBef>
                <a:spcPct val="0"/>
              </a:spcBef>
            </a:pPr>
            <a:r>
              <a:rPr lang="en-US" sz="2013">
                <a:solidFill>
                  <a:srgbClr val="FFFFFF"/>
                </a:solidFill>
                <a:latin typeface="Telegraf"/>
                <a:ea typeface="Telegraf"/>
                <a:cs typeface="Telegraf"/>
                <a:sym typeface="Telegraf"/>
              </a:rPr>
              <a:t>It is a fact that machine learning is influenced by imbalance in the datasets [4].</a:t>
            </a:r>
          </a:p>
        </p:txBody>
      </p:sp>
      <p:sp>
        <p:nvSpPr>
          <p:cNvPr id="26" name="TextBox 26"/>
          <p:cNvSpPr txBox="1"/>
          <p:nvPr/>
        </p:nvSpPr>
        <p:spPr>
          <a:xfrm>
            <a:off x="9389750" y="5979496"/>
            <a:ext cx="7302725" cy="351439"/>
          </a:xfrm>
          <a:prstGeom prst="rect">
            <a:avLst/>
          </a:prstGeom>
        </p:spPr>
        <p:txBody>
          <a:bodyPr lIns="0" tIns="0" rIns="0" bIns="0" rtlCol="0" anchor="t">
            <a:spAutoFit/>
          </a:bodyPr>
          <a:lstStyle/>
          <a:p>
            <a:pPr algn="l">
              <a:lnSpc>
                <a:spcPts val="2679"/>
              </a:lnSpc>
              <a:spcBef>
                <a:spcPct val="0"/>
              </a:spcBef>
            </a:pPr>
            <a:r>
              <a:rPr lang="en-US" sz="1913">
                <a:solidFill>
                  <a:srgbClr val="FFFFFF"/>
                </a:solidFill>
                <a:latin typeface="Telegraf"/>
                <a:ea typeface="Telegraf"/>
                <a:cs typeface="Telegraf"/>
                <a:sym typeface="Telegraf"/>
              </a:rPr>
              <a:t>Improved fraud detection models [12] </a:t>
            </a:r>
          </a:p>
        </p:txBody>
      </p:sp>
      <p:sp>
        <p:nvSpPr>
          <p:cNvPr id="27" name="Freeform 27"/>
          <p:cNvSpPr/>
          <p:nvPr/>
        </p:nvSpPr>
        <p:spPr>
          <a:xfrm>
            <a:off x="2123398" y="1118703"/>
            <a:ext cx="574334" cy="260604"/>
          </a:xfrm>
          <a:custGeom>
            <a:avLst/>
            <a:gdLst/>
            <a:ahLst/>
            <a:cxnLst/>
            <a:rect l="l" t="t" r="r" b="b"/>
            <a:pathLst>
              <a:path w="574334" h="260604">
                <a:moveTo>
                  <a:pt x="0" y="0"/>
                </a:moveTo>
                <a:lnTo>
                  <a:pt x="574333" y="0"/>
                </a:lnTo>
                <a:lnTo>
                  <a:pt x="574333" y="260604"/>
                </a:lnTo>
                <a:lnTo>
                  <a:pt x="0" y="2606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8" name="Freeform 28"/>
          <p:cNvSpPr/>
          <p:nvPr/>
        </p:nvSpPr>
        <p:spPr>
          <a:xfrm>
            <a:off x="8179340" y="4046012"/>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2119368" y="5621870"/>
            <a:ext cx="12122044" cy="8824817"/>
            <a:chOff x="0" y="0"/>
            <a:chExt cx="7482393" cy="5447163"/>
          </a:xfrm>
        </p:grpSpPr>
        <p:sp>
          <p:nvSpPr>
            <p:cNvPr id="3" name="Freeform 3"/>
            <p:cNvSpPr/>
            <p:nvPr/>
          </p:nvSpPr>
          <p:spPr>
            <a:xfrm>
              <a:off x="43356" y="0"/>
              <a:ext cx="7395681" cy="5447162"/>
            </a:xfrm>
            <a:custGeom>
              <a:avLst/>
              <a:gdLst/>
              <a:ahLst/>
              <a:cxnLst/>
              <a:rect l="l" t="t" r="r" b="b"/>
              <a:pathLst>
                <a:path w="7395681" h="5447162">
                  <a:moveTo>
                    <a:pt x="5428731" y="0"/>
                  </a:moveTo>
                  <a:lnTo>
                    <a:pt x="1966950" y="0"/>
                  </a:lnTo>
                  <a:cubicBezTo>
                    <a:pt x="1879498" y="0"/>
                    <a:pt x="1797658" y="43075"/>
                    <a:pt x="1748147" y="115162"/>
                  </a:cubicBezTo>
                  <a:lnTo>
                    <a:pt x="35739" y="2608419"/>
                  </a:lnTo>
                  <a:cubicBezTo>
                    <a:pt x="-11913" y="2677800"/>
                    <a:pt x="-11913" y="2769363"/>
                    <a:pt x="35739" y="2838743"/>
                  </a:cubicBezTo>
                  <a:lnTo>
                    <a:pt x="1748147" y="5332001"/>
                  </a:lnTo>
                  <a:cubicBezTo>
                    <a:pt x="1797658" y="5404088"/>
                    <a:pt x="1879498" y="5447162"/>
                    <a:pt x="1966950" y="5447162"/>
                  </a:cubicBezTo>
                  <a:lnTo>
                    <a:pt x="5428731" y="5447162"/>
                  </a:lnTo>
                  <a:cubicBezTo>
                    <a:pt x="5516183" y="5447162"/>
                    <a:pt x="5598023" y="5404088"/>
                    <a:pt x="5647534" y="5332001"/>
                  </a:cubicBezTo>
                  <a:lnTo>
                    <a:pt x="7359942" y="2838743"/>
                  </a:lnTo>
                  <a:cubicBezTo>
                    <a:pt x="7407594" y="2769363"/>
                    <a:pt x="7407594" y="2677800"/>
                    <a:pt x="7359942" y="2608419"/>
                  </a:cubicBezTo>
                  <a:lnTo>
                    <a:pt x="5647534" y="115162"/>
                  </a:lnTo>
                  <a:cubicBezTo>
                    <a:pt x="5598023" y="43075"/>
                    <a:pt x="5516183" y="0"/>
                    <a:pt x="5428731" y="0"/>
                  </a:cubicBezTo>
                  <a:close/>
                </a:path>
              </a:pathLst>
            </a:custGeom>
            <a:blipFill>
              <a:blip r:embed="rId2"/>
              <a:stretch>
                <a:fillRect l="-15518" r="-15518"/>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grpSp>
        <p:nvGrpSpPr>
          <p:cNvPr id="4" name="Group 4"/>
          <p:cNvGrpSpPr/>
          <p:nvPr/>
        </p:nvGrpSpPr>
        <p:grpSpPr>
          <a:xfrm>
            <a:off x="12092367" y="-939851"/>
            <a:ext cx="7831380" cy="13123441"/>
            <a:chOff x="0" y="0"/>
            <a:chExt cx="2062586" cy="3456380"/>
          </a:xfrm>
        </p:grpSpPr>
        <p:sp>
          <p:nvSpPr>
            <p:cNvPr id="5" name="Freeform 5"/>
            <p:cNvSpPr/>
            <p:nvPr/>
          </p:nvSpPr>
          <p:spPr>
            <a:xfrm>
              <a:off x="0" y="0"/>
              <a:ext cx="2062586" cy="3456380"/>
            </a:xfrm>
            <a:custGeom>
              <a:avLst/>
              <a:gdLst/>
              <a:ahLst/>
              <a:cxnLst/>
              <a:rect l="l" t="t" r="r" b="b"/>
              <a:pathLst>
                <a:path w="2062586" h="3456380">
                  <a:moveTo>
                    <a:pt x="0" y="0"/>
                  </a:moveTo>
                  <a:lnTo>
                    <a:pt x="2062586" y="0"/>
                  </a:lnTo>
                  <a:lnTo>
                    <a:pt x="2062586" y="3456380"/>
                  </a:lnTo>
                  <a:lnTo>
                    <a:pt x="0" y="3456380"/>
                  </a:ln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6" name="TextBox 6"/>
            <p:cNvSpPr txBox="1"/>
            <p:nvPr/>
          </p:nvSpPr>
          <p:spPr>
            <a:xfrm>
              <a:off x="0" y="-38100"/>
              <a:ext cx="2062586" cy="349448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flipH="1" flipV="1">
            <a:off x="13046955" y="5406795"/>
            <a:ext cx="12001206" cy="12261768"/>
          </a:xfrm>
          <a:custGeom>
            <a:avLst/>
            <a:gdLst/>
            <a:ahLst/>
            <a:cxnLst/>
            <a:rect l="l" t="t" r="r" b="b"/>
            <a:pathLst>
              <a:path w="12001206" h="12261768">
                <a:moveTo>
                  <a:pt x="12001206" y="12261768"/>
                </a:moveTo>
                <a:lnTo>
                  <a:pt x="0" y="12261768"/>
                </a:lnTo>
                <a:lnTo>
                  <a:pt x="0" y="0"/>
                </a:lnTo>
                <a:lnTo>
                  <a:pt x="12001206" y="0"/>
                </a:lnTo>
                <a:lnTo>
                  <a:pt x="12001206" y="12261768"/>
                </a:lnTo>
                <a:close/>
              </a:path>
            </a:pathLst>
          </a:custGeom>
          <a:blipFill>
            <a:blip r:embed="rId3">
              <a:alphaModFix amt="9999"/>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p:cNvGrpSpPr/>
          <p:nvPr/>
        </p:nvGrpSpPr>
        <p:grpSpPr>
          <a:xfrm>
            <a:off x="10212226" y="5451456"/>
            <a:ext cx="7047074" cy="1088398"/>
            <a:chOff x="0" y="0"/>
            <a:chExt cx="1856019" cy="286656"/>
          </a:xfrm>
        </p:grpSpPr>
        <p:sp>
          <p:nvSpPr>
            <p:cNvPr id="9" name="Freeform 9"/>
            <p:cNvSpPr/>
            <p:nvPr/>
          </p:nvSpPr>
          <p:spPr>
            <a:xfrm>
              <a:off x="0" y="0"/>
              <a:ext cx="1856019" cy="286656"/>
            </a:xfrm>
            <a:custGeom>
              <a:avLst/>
              <a:gdLst/>
              <a:ahLst/>
              <a:cxnLst/>
              <a:rect l="l" t="t" r="r" b="b"/>
              <a:pathLst>
                <a:path w="1856019" h="286656">
                  <a:moveTo>
                    <a:pt x="109860" y="0"/>
                  </a:moveTo>
                  <a:lnTo>
                    <a:pt x="1746159" y="0"/>
                  </a:lnTo>
                  <a:cubicBezTo>
                    <a:pt x="1806834" y="0"/>
                    <a:pt x="1856019" y="49186"/>
                    <a:pt x="1856019" y="109860"/>
                  </a:cubicBezTo>
                  <a:lnTo>
                    <a:pt x="1856019" y="176796"/>
                  </a:lnTo>
                  <a:cubicBezTo>
                    <a:pt x="1856019" y="237470"/>
                    <a:pt x="1806834" y="286656"/>
                    <a:pt x="1746159" y="286656"/>
                  </a:cubicBezTo>
                  <a:lnTo>
                    <a:pt x="109860" y="286656"/>
                  </a:lnTo>
                  <a:cubicBezTo>
                    <a:pt x="49186" y="286656"/>
                    <a:pt x="0" y="237470"/>
                    <a:pt x="0" y="176796"/>
                  </a:cubicBezTo>
                  <a:lnTo>
                    <a:pt x="0" y="109860"/>
                  </a:lnTo>
                  <a:cubicBezTo>
                    <a:pt x="0" y="49186"/>
                    <a:pt x="49186" y="0"/>
                    <a:pt x="109860" y="0"/>
                  </a:cubicBezTo>
                  <a:close/>
                </a:path>
              </a:pathLst>
            </a:custGeom>
            <a:solidFill>
              <a:srgbClr val="1C75BC"/>
            </a:solidFill>
          </p:spPr>
          <p:txBody>
            <a:bodyPr/>
            <a:lstStyle/>
            <a:p>
              <a:endParaRPr lang="en-GB"/>
            </a:p>
          </p:txBody>
        </p:sp>
        <p:sp>
          <p:nvSpPr>
            <p:cNvPr id="10" name="TextBox 10"/>
            <p:cNvSpPr txBox="1"/>
            <p:nvPr/>
          </p:nvSpPr>
          <p:spPr>
            <a:xfrm>
              <a:off x="0" y="-38100"/>
              <a:ext cx="1856019" cy="324756"/>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0212226" y="7405871"/>
            <a:ext cx="7047074" cy="1088398"/>
            <a:chOff x="0" y="0"/>
            <a:chExt cx="1856019" cy="286656"/>
          </a:xfrm>
        </p:grpSpPr>
        <p:sp>
          <p:nvSpPr>
            <p:cNvPr id="12" name="Freeform 12"/>
            <p:cNvSpPr/>
            <p:nvPr/>
          </p:nvSpPr>
          <p:spPr>
            <a:xfrm>
              <a:off x="0" y="0"/>
              <a:ext cx="1856019" cy="286656"/>
            </a:xfrm>
            <a:custGeom>
              <a:avLst/>
              <a:gdLst/>
              <a:ahLst/>
              <a:cxnLst/>
              <a:rect l="l" t="t" r="r" b="b"/>
              <a:pathLst>
                <a:path w="1856019" h="286656">
                  <a:moveTo>
                    <a:pt x="109860" y="0"/>
                  </a:moveTo>
                  <a:lnTo>
                    <a:pt x="1746159" y="0"/>
                  </a:lnTo>
                  <a:cubicBezTo>
                    <a:pt x="1806834" y="0"/>
                    <a:pt x="1856019" y="49186"/>
                    <a:pt x="1856019" y="109860"/>
                  </a:cubicBezTo>
                  <a:lnTo>
                    <a:pt x="1856019" y="176796"/>
                  </a:lnTo>
                  <a:cubicBezTo>
                    <a:pt x="1856019" y="237470"/>
                    <a:pt x="1806834" y="286656"/>
                    <a:pt x="1746159" y="286656"/>
                  </a:cubicBezTo>
                  <a:lnTo>
                    <a:pt x="109860" y="286656"/>
                  </a:lnTo>
                  <a:cubicBezTo>
                    <a:pt x="49186" y="286656"/>
                    <a:pt x="0" y="237470"/>
                    <a:pt x="0" y="176796"/>
                  </a:cubicBezTo>
                  <a:lnTo>
                    <a:pt x="0" y="109860"/>
                  </a:lnTo>
                  <a:cubicBezTo>
                    <a:pt x="0" y="49186"/>
                    <a:pt x="49186" y="0"/>
                    <a:pt x="109860" y="0"/>
                  </a:cubicBezTo>
                  <a:close/>
                </a:path>
              </a:pathLst>
            </a:custGeom>
            <a:solidFill>
              <a:srgbClr val="1C75BC"/>
            </a:solidFill>
          </p:spPr>
          <p:txBody>
            <a:bodyPr/>
            <a:lstStyle/>
            <a:p>
              <a:endParaRPr lang="en-GB"/>
            </a:p>
          </p:txBody>
        </p:sp>
        <p:sp>
          <p:nvSpPr>
            <p:cNvPr id="13" name="TextBox 13"/>
            <p:cNvSpPr txBox="1"/>
            <p:nvPr/>
          </p:nvSpPr>
          <p:spPr>
            <a:xfrm>
              <a:off x="0" y="-38100"/>
              <a:ext cx="1856019" cy="324756"/>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10212226" y="5461371"/>
            <a:ext cx="1078483" cy="1078483"/>
          </a:xfrm>
          <a:custGeom>
            <a:avLst/>
            <a:gdLst/>
            <a:ahLst/>
            <a:cxnLst/>
            <a:rect l="l" t="t" r="r" b="b"/>
            <a:pathLst>
              <a:path w="1078483" h="1078483">
                <a:moveTo>
                  <a:pt x="0" y="0"/>
                </a:moveTo>
                <a:lnTo>
                  <a:pt x="1078484" y="0"/>
                </a:lnTo>
                <a:lnTo>
                  <a:pt x="1078484" y="1078483"/>
                </a:lnTo>
                <a:lnTo>
                  <a:pt x="0" y="10784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0228528" y="7415786"/>
            <a:ext cx="1078483" cy="1078483"/>
          </a:xfrm>
          <a:custGeom>
            <a:avLst/>
            <a:gdLst/>
            <a:ahLst/>
            <a:cxnLst/>
            <a:rect l="l" t="t" r="r" b="b"/>
            <a:pathLst>
              <a:path w="1078483" h="1078483">
                <a:moveTo>
                  <a:pt x="0" y="0"/>
                </a:moveTo>
                <a:lnTo>
                  <a:pt x="1078484" y="0"/>
                </a:lnTo>
                <a:lnTo>
                  <a:pt x="1078484" y="1078483"/>
                </a:lnTo>
                <a:lnTo>
                  <a:pt x="0" y="10784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1028700" y="1028700"/>
            <a:ext cx="7292871" cy="924894"/>
          </a:xfrm>
          <a:prstGeom prst="rect">
            <a:avLst/>
          </a:prstGeom>
        </p:spPr>
        <p:txBody>
          <a:bodyPr lIns="0" tIns="0" rIns="0" bIns="0" rtlCol="0" anchor="t">
            <a:spAutoFit/>
          </a:bodyPr>
          <a:lstStyle/>
          <a:p>
            <a:pPr algn="l">
              <a:lnSpc>
                <a:spcPts val="6683"/>
              </a:lnSpc>
            </a:pPr>
            <a:r>
              <a:rPr lang="en-US" sz="6076" b="1">
                <a:solidFill>
                  <a:srgbClr val="0B2F59"/>
                </a:solidFill>
                <a:latin typeface="Telegraf Bold"/>
                <a:ea typeface="Telegraf Bold"/>
                <a:cs typeface="Telegraf Bold"/>
                <a:sym typeface="Telegraf Bold"/>
              </a:rPr>
              <a:t>Research Aim</a:t>
            </a:r>
          </a:p>
        </p:txBody>
      </p:sp>
      <p:sp>
        <p:nvSpPr>
          <p:cNvPr id="17" name="TextBox 17"/>
          <p:cNvSpPr txBox="1"/>
          <p:nvPr/>
        </p:nvSpPr>
        <p:spPr>
          <a:xfrm>
            <a:off x="1028700" y="1956371"/>
            <a:ext cx="8414473" cy="3495085"/>
          </a:xfrm>
          <a:prstGeom prst="rect">
            <a:avLst/>
          </a:prstGeom>
        </p:spPr>
        <p:txBody>
          <a:bodyPr lIns="0" tIns="0" rIns="0" bIns="0" rtlCol="0" anchor="t">
            <a:spAutoFit/>
          </a:bodyPr>
          <a:lstStyle/>
          <a:p>
            <a:pPr algn="just">
              <a:lnSpc>
                <a:spcPts val="3505"/>
              </a:lnSpc>
            </a:pPr>
            <a:r>
              <a:rPr lang="en-US" sz="1854">
                <a:solidFill>
                  <a:srgbClr val="0B2F59"/>
                </a:solidFill>
                <a:latin typeface="Telegraf"/>
                <a:ea typeface="Telegraf"/>
                <a:cs typeface="Telegraf"/>
                <a:sym typeface="Telegraf"/>
              </a:rPr>
              <a:t>This study will focus on creating an AI-powered credit card fraud detector that is capable of detecting fraudulent transactions in financial data [10]. The analysis will involve the use of machine learning algorithms to determine the trends of transactions and identify any suspicious behaviour [3]. These smart methods have the ability to automate the detection of anomalies by using historical data on transactions. The general intention is to make the fraud detection more precise and optimize the security of the digital payment systems [8].</a:t>
            </a:r>
          </a:p>
        </p:txBody>
      </p:sp>
      <p:sp>
        <p:nvSpPr>
          <p:cNvPr id="18" name="TextBox 18"/>
          <p:cNvSpPr txBox="1"/>
          <p:nvPr/>
        </p:nvSpPr>
        <p:spPr>
          <a:xfrm>
            <a:off x="11534893" y="5557563"/>
            <a:ext cx="5207916" cy="809509"/>
          </a:xfrm>
          <a:prstGeom prst="rect">
            <a:avLst/>
          </a:prstGeom>
        </p:spPr>
        <p:txBody>
          <a:bodyPr lIns="0" tIns="0" rIns="0" bIns="0" rtlCol="0" anchor="t">
            <a:spAutoFit/>
          </a:bodyPr>
          <a:lstStyle/>
          <a:p>
            <a:pPr algn="l">
              <a:lnSpc>
                <a:spcPts val="3156"/>
              </a:lnSpc>
              <a:spcBef>
                <a:spcPct val="0"/>
              </a:spcBef>
            </a:pPr>
            <a:r>
              <a:rPr lang="en-US" sz="2254">
                <a:solidFill>
                  <a:srgbClr val="FFFFFF"/>
                </a:solidFill>
                <a:latin typeface="Telegraf"/>
                <a:ea typeface="Telegraf"/>
                <a:cs typeface="Telegraf"/>
                <a:sym typeface="Telegraf"/>
              </a:rPr>
              <a:t>Fraud detection: use machine learning algorithms [3].</a:t>
            </a:r>
          </a:p>
        </p:txBody>
      </p:sp>
      <p:sp>
        <p:nvSpPr>
          <p:cNvPr id="19" name="TextBox 19"/>
          <p:cNvSpPr txBox="1"/>
          <p:nvPr/>
        </p:nvSpPr>
        <p:spPr>
          <a:xfrm>
            <a:off x="11534893" y="7516935"/>
            <a:ext cx="4994751" cy="809509"/>
          </a:xfrm>
          <a:prstGeom prst="rect">
            <a:avLst/>
          </a:prstGeom>
        </p:spPr>
        <p:txBody>
          <a:bodyPr lIns="0" tIns="0" rIns="0" bIns="0" rtlCol="0" anchor="t">
            <a:spAutoFit/>
          </a:bodyPr>
          <a:lstStyle/>
          <a:p>
            <a:pPr algn="l">
              <a:lnSpc>
                <a:spcPts val="3156"/>
              </a:lnSpc>
              <a:spcBef>
                <a:spcPct val="0"/>
              </a:spcBef>
            </a:pPr>
            <a:r>
              <a:rPr lang="en-US" sz="2254">
                <a:solidFill>
                  <a:srgbClr val="FFFFFF"/>
                </a:solidFill>
                <a:latin typeface="Telegraf"/>
                <a:ea typeface="Telegraf"/>
                <a:cs typeface="Telegraf"/>
                <a:sym typeface="Telegraf"/>
              </a:rPr>
              <a:t>Enhance the accuracy of detection of fraud [8].</a:t>
            </a:r>
          </a:p>
        </p:txBody>
      </p:sp>
      <p:sp>
        <p:nvSpPr>
          <p:cNvPr id="20" name="Freeform 20"/>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1" name="Freeform 21"/>
          <p:cNvSpPr/>
          <p:nvPr/>
        </p:nvSpPr>
        <p:spPr>
          <a:xfrm>
            <a:off x="10603000" y="5847187"/>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2" name="Freeform 22"/>
          <p:cNvSpPr/>
          <p:nvPr/>
        </p:nvSpPr>
        <p:spPr>
          <a:xfrm>
            <a:off x="10603000" y="7806559"/>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grpSp>
        <p:nvGrpSpPr>
          <p:cNvPr id="23" name="Group 23"/>
          <p:cNvGrpSpPr/>
          <p:nvPr/>
        </p:nvGrpSpPr>
        <p:grpSpPr>
          <a:xfrm>
            <a:off x="10228528" y="3442096"/>
            <a:ext cx="7047074" cy="1088398"/>
            <a:chOff x="0" y="0"/>
            <a:chExt cx="1856019" cy="286656"/>
          </a:xfrm>
        </p:grpSpPr>
        <p:sp>
          <p:nvSpPr>
            <p:cNvPr id="24" name="Freeform 24"/>
            <p:cNvSpPr/>
            <p:nvPr/>
          </p:nvSpPr>
          <p:spPr>
            <a:xfrm>
              <a:off x="0" y="0"/>
              <a:ext cx="1856019" cy="286656"/>
            </a:xfrm>
            <a:custGeom>
              <a:avLst/>
              <a:gdLst/>
              <a:ahLst/>
              <a:cxnLst/>
              <a:rect l="l" t="t" r="r" b="b"/>
              <a:pathLst>
                <a:path w="1856019" h="286656">
                  <a:moveTo>
                    <a:pt x="109860" y="0"/>
                  </a:moveTo>
                  <a:lnTo>
                    <a:pt x="1746159" y="0"/>
                  </a:lnTo>
                  <a:cubicBezTo>
                    <a:pt x="1806834" y="0"/>
                    <a:pt x="1856019" y="49186"/>
                    <a:pt x="1856019" y="109860"/>
                  </a:cubicBezTo>
                  <a:lnTo>
                    <a:pt x="1856019" y="176796"/>
                  </a:lnTo>
                  <a:cubicBezTo>
                    <a:pt x="1856019" y="237470"/>
                    <a:pt x="1806834" y="286656"/>
                    <a:pt x="1746159" y="286656"/>
                  </a:cubicBezTo>
                  <a:lnTo>
                    <a:pt x="109860" y="286656"/>
                  </a:lnTo>
                  <a:cubicBezTo>
                    <a:pt x="49186" y="286656"/>
                    <a:pt x="0" y="237470"/>
                    <a:pt x="0" y="176796"/>
                  </a:cubicBezTo>
                  <a:lnTo>
                    <a:pt x="0" y="109860"/>
                  </a:lnTo>
                  <a:cubicBezTo>
                    <a:pt x="0" y="49186"/>
                    <a:pt x="49186" y="0"/>
                    <a:pt x="109860" y="0"/>
                  </a:cubicBezTo>
                  <a:close/>
                </a:path>
              </a:pathLst>
            </a:custGeom>
            <a:solidFill>
              <a:srgbClr val="1C75BC"/>
            </a:solidFill>
          </p:spPr>
          <p:txBody>
            <a:bodyPr/>
            <a:lstStyle/>
            <a:p>
              <a:endParaRPr lang="en-GB"/>
            </a:p>
          </p:txBody>
        </p:sp>
        <p:sp>
          <p:nvSpPr>
            <p:cNvPr id="25" name="TextBox 25"/>
            <p:cNvSpPr txBox="1"/>
            <p:nvPr/>
          </p:nvSpPr>
          <p:spPr>
            <a:xfrm>
              <a:off x="0" y="-38100"/>
              <a:ext cx="1856019" cy="324756"/>
            </a:xfrm>
            <a:prstGeom prst="rect">
              <a:avLst/>
            </a:prstGeom>
          </p:spPr>
          <p:txBody>
            <a:bodyPr lIns="50800" tIns="50800" rIns="50800" bIns="50800" rtlCol="0" anchor="ctr"/>
            <a:lstStyle/>
            <a:p>
              <a:pPr algn="ctr">
                <a:lnSpc>
                  <a:spcPts val="2659"/>
                </a:lnSpc>
              </a:pPr>
              <a:endParaRPr/>
            </a:p>
          </p:txBody>
        </p:sp>
      </p:grpSp>
      <p:sp>
        <p:nvSpPr>
          <p:cNvPr id="26" name="Freeform 26"/>
          <p:cNvSpPr/>
          <p:nvPr/>
        </p:nvSpPr>
        <p:spPr>
          <a:xfrm>
            <a:off x="10228528" y="3452011"/>
            <a:ext cx="1078483" cy="1078483"/>
          </a:xfrm>
          <a:custGeom>
            <a:avLst/>
            <a:gdLst/>
            <a:ahLst/>
            <a:cxnLst/>
            <a:rect l="l" t="t" r="r" b="b"/>
            <a:pathLst>
              <a:path w="1078483" h="1078483">
                <a:moveTo>
                  <a:pt x="0" y="0"/>
                </a:moveTo>
                <a:lnTo>
                  <a:pt x="1078484" y="0"/>
                </a:lnTo>
                <a:lnTo>
                  <a:pt x="1078484" y="1078484"/>
                </a:lnTo>
                <a:lnTo>
                  <a:pt x="0" y="107848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7" name="TextBox 27"/>
          <p:cNvSpPr txBox="1"/>
          <p:nvPr/>
        </p:nvSpPr>
        <p:spPr>
          <a:xfrm>
            <a:off x="11551196" y="3548203"/>
            <a:ext cx="4204304" cy="809509"/>
          </a:xfrm>
          <a:prstGeom prst="rect">
            <a:avLst/>
          </a:prstGeom>
        </p:spPr>
        <p:txBody>
          <a:bodyPr lIns="0" tIns="0" rIns="0" bIns="0" rtlCol="0" anchor="t">
            <a:spAutoFit/>
          </a:bodyPr>
          <a:lstStyle/>
          <a:p>
            <a:pPr algn="l">
              <a:lnSpc>
                <a:spcPts val="3156"/>
              </a:lnSpc>
              <a:spcBef>
                <a:spcPct val="0"/>
              </a:spcBef>
            </a:pPr>
            <a:r>
              <a:rPr lang="en-US" sz="2254">
                <a:solidFill>
                  <a:srgbClr val="FFFFFF"/>
                </a:solidFill>
                <a:latin typeface="Telegraf"/>
                <a:ea typeface="Telegraf"/>
                <a:cs typeface="Telegraf"/>
                <a:sym typeface="Telegraf"/>
              </a:rPr>
              <a:t>Create an artificial intelligence fraud detector [10].</a:t>
            </a:r>
          </a:p>
        </p:txBody>
      </p:sp>
      <p:sp>
        <p:nvSpPr>
          <p:cNvPr id="28" name="Freeform 28"/>
          <p:cNvSpPr/>
          <p:nvPr/>
        </p:nvSpPr>
        <p:spPr>
          <a:xfrm>
            <a:off x="10619302" y="3837827"/>
            <a:ext cx="296936" cy="296936"/>
          </a:xfrm>
          <a:custGeom>
            <a:avLst/>
            <a:gdLst/>
            <a:ahLst/>
            <a:cxnLst/>
            <a:rect l="l" t="t" r="r" b="b"/>
            <a:pathLst>
              <a:path w="296936" h="296936">
                <a:moveTo>
                  <a:pt x="0" y="0"/>
                </a:moveTo>
                <a:lnTo>
                  <a:pt x="296936" y="0"/>
                </a:lnTo>
                <a:lnTo>
                  <a:pt x="296936" y="296937"/>
                </a:lnTo>
                <a:lnTo>
                  <a:pt x="0" y="29693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434571" y="4461361"/>
            <a:ext cx="19157141" cy="7327606"/>
          </a:xfrm>
          <a:custGeom>
            <a:avLst/>
            <a:gdLst/>
            <a:ahLst/>
            <a:cxnLst/>
            <a:rect l="l" t="t" r="r" b="b"/>
            <a:pathLst>
              <a:path w="19157141" h="7327606">
                <a:moveTo>
                  <a:pt x="0" y="0"/>
                </a:moveTo>
                <a:lnTo>
                  <a:pt x="19157142" y="0"/>
                </a:lnTo>
                <a:lnTo>
                  <a:pt x="19157142" y="7327607"/>
                </a:lnTo>
                <a:lnTo>
                  <a:pt x="0" y="7327607"/>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1028700" y="4557663"/>
            <a:ext cx="7862828" cy="2172404"/>
            <a:chOff x="0" y="0"/>
            <a:chExt cx="1997109" cy="551777"/>
          </a:xfrm>
        </p:grpSpPr>
        <p:sp>
          <p:nvSpPr>
            <p:cNvPr id="4" name="Freeform 4"/>
            <p:cNvSpPr/>
            <p:nvPr/>
          </p:nvSpPr>
          <p:spPr>
            <a:xfrm>
              <a:off x="0" y="0"/>
              <a:ext cx="1997109" cy="551777"/>
            </a:xfrm>
            <a:custGeom>
              <a:avLst/>
              <a:gdLst/>
              <a:ahLst/>
              <a:cxnLst/>
              <a:rect l="l" t="t" r="r" b="b"/>
              <a:pathLst>
                <a:path w="1997109" h="551777">
                  <a:moveTo>
                    <a:pt x="54154" y="0"/>
                  </a:moveTo>
                  <a:lnTo>
                    <a:pt x="1942955" y="0"/>
                  </a:lnTo>
                  <a:cubicBezTo>
                    <a:pt x="1957318" y="0"/>
                    <a:pt x="1971092" y="5706"/>
                    <a:pt x="1981248" y="15861"/>
                  </a:cubicBezTo>
                  <a:cubicBezTo>
                    <a:pt x="1991404" y="26017"/>
                    <a:pt x="1997109" y="39792"/>
                    <a:pt x="1997109" y="54154"/>
                  </a:cubicBezTo>
                  <a:lnTo>
                    <a:pt x="1997109" y="497623"/>
                  </a:lnTo>
                  <a:cubicBezTo>
                    <a:pt x="1997109" y="511985"/>
                    <a:pt x="1991404" y="525760"/>
                    <a:pt x="1981248" y="535916"/>
                  </a:cubicBezTo>
                  <a:cubicBezTo>
                    <a:pt x="1971092" y="546072"/>
                    <a:pt x="1957318" y="551777"/>
                    <a:pt x="1942955" y="551777"/>
                  </a:cubicBezTo>
                  <a:lnTo>
                    <a:pt x="54154" y="551777"/>
                  </a:lnTo>
                  <a:cubicBezTo>
                    <a:pt x="39792" y="551777"/>
                    <a:pt x="26017" y="546072"/>
                    <a:pt x="15861" y="535916"/>
                  </a:cubicBezTo>
                  <a:cubicBezTo>
                    <a:pt x="5706" y="525760"/>
                    <a:pt x="0" y="511985"/>
                    <a:pt x="0" y="497623"/>
                  </a:cubicBezTo>
                  <a:lnTo>
                    <a:pt x="0" y="54154"/>
                  </a:lnTo>
                  <a:cubicBezTo>
                    <a:pt x="0" y="39792"/>
                    <a:pt x="5706" y="26017"/>
                    <a:pt x="15861" y="15861"/>
                  </a:cubicBezTo>
                  <a:cubicBezTo>
                    <a:pt x="26017" y="5706"/>
                    <a:pt x="39792" y="0"/>
                    <a:pt x="54154"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5" name="TextBox 5"/>
            <p:cNvSpPr txBox="1"/>
            <p:nvPr/>
          </p:nvSpPr>
          <p:spPr>
            <a:xfrm>
              <a:off x="0" y="-38100"/>
              <a:ext cx="1997109" cy="589877"/>
            </a:xfrm>
            <a:prstGeom prst="rect">
              <a:avLst/>
            </a:prstGeom>
          </p:spPr>
          <p:txBody>
            <a:bodyPr lIns="50800" tIns="50800" rIns="50800" bIns="50800" rtlCol="0" anchor="ctr"/>
            <a:lstStyle/>
            <a:p>
              <a:pPr algn="ctr">
                <a:lnSpc>
                  <a:spcPts val="2659"/>
                </a:lnSpc>
              </a:pPr>
              <a:endParaRPr/>
            </a:p>
          </p:txBody>
        </p:sp>
      </p:grpSp>
      <p:sp>
        <p:nvSpPr>
          <p:cNvPr id="6" name="TextBox 6"/>
          <p:cNvSpPr txBox="1"/>
          <p:nvPr/>
        </p:nvSpPr>
        <p:spPr>
          <a:xfrm>
            <a:off x="2997993" y="1225390"/>
            <a:ext cx="12292014" cy="924894"/>
          </a:xfrm>
          <a:prstGeom prst="rect">
            <a:avLst/>
          </a:prstGeom>
        </p:spPr>
        <p:txBody>
          <a:bodyPr lIns="0" tIns="0" rIns="0" bIns="0" rtlCol="0" anchor="t">
            <a:spAutoFit/>
          </a:bodyPr>
          <a:lstStyle/>
          <a:p>
            <a:pPr algn="ctr">
              <a:lnSpc>
                <a:spcPts val="6683"/>
              </a:lnSpc>
            </a:pPr>
            <a:r>
              <a:rPr lang="en-US" sz="6076" b="1">
                <a:solidFill>
                  <a:srgbClr val="0B2F59"/>
                </a:solidFill>
                <a:latin typeface="Telegraf Bold"/>
                <a:ea typeface="Telegraf Bold"/>
                <a:cs typeface="Telegraf Bold"/>
                <a:sym typeface="Telegraf Bold"/>
              </a:rPr>
              <a:t>Research Objectives</a:t>
            </a:r>
          </a:p>
        </p:txBody>
      </p:sp>
      <p:sp>
        <p:nvSpPr>
          <p:cNvPr id="7" name="TextBox 7"/>
          <p:cNvSpPr txBox="1"/>
          <p:nvPr/>
        </p:nvSpPr>
        <p:spPr>
          <a:xfrm>
            <a:off x="2954125" y="2419616"/>
            <a:ext cx="12379750" cy="1737998"/>
          </a:xfrm>
          <a:prstGeom prst="rect">
            <a:avLst/>
          </a:prstGeom>
        </p:spPr>
        <p:txBody>
          <a:bodyPr lIns="0" tIns="0" rIns="0" bIns="0" rtlCol="0" anchor="t">
            <a:spAutoFit/>
          </a:bodyPr>
          <a:lstStyle/>
          <a:p>
            <a:pPr algn="ctr">
              <a:lnSpc>
                <a:spcPts val="3429"/>
              </a:lnSpc>
              <a:spcBef>
                <a:spcPct val="0"/>
              </a:spcBef>
            </a:pPr>
            <a:r>
              <a:rPr lang="en-US" sz="2449">
                <a:solidFill>
                  <a:srgbClr val="0B2F59"/>
                </a:solidFill>
                <a:latin typeface="Telegraf"/>
                <a:ea typeface="Telegraf"/>
                <a:cs typeface="Telegraf"/>
                <a:sym typeface="Telegraf"/>
              </a:rPr>
              <a:t>This study will look into the use of machine learning methods in enhancing fraudulent credit card transactions detection. The goals give a systematic way of examining financial data, apply machine learning models, and assess their performance in fraud detection [5].</a:t>
            </a:r>
          </a:p>
        </p:txBody>
      </p:sp>
      <p:grpSp>
        <p:nvGrpSpPr>
          <p:cNvPr id="8" name="Group 8"/>
          <p:cNvGrpSpPr/>
          <p:nvPr/>
        </p:nvGrpSpPr>
        <p:grpSpPr>
          <a:xfrm>
            <a:off x="1028700" y="7125945"/>
            <a:ext cx="7862828" cy="2172404"/>
            <a:chOff x="0" y="0"/>
            <a:chExt cx="1997109" cy="551777"/>
          </a:xfrm>
        </p:grpSpPr>
        <p:sp>
          <p:nvSpPr>
            <p:cNvPr id="9" name="Freeform 9"/>
            <p:cNvSpPr/>
            <p:nvPr/>
          </p:nvSpPr>
          <p:spPr>
            <a:xfrm>
              <a:off x="0" y="0"/>
              <a:ext cx="1997109" cy="551777"/>
            </a:xfrm>
            <a:custGeom>
              <a:avLst/>
              <a:gdLst/>
              <a:ahLst/>
              <a:cxnLst/>
              <a:rect l="l" t="t" r="r" b="b"/>
              <a:pathLst>
                <a:path w="1997109" h="551777">
                  <a:moveTo>
                    <a:pt x="54154" y="0"/>
                  </a:moveTo>
                  <a:lnTo>
                    <a:pt x="1942955" y="0"/>
                  </a:lnTo>
                  <a:cubicBezTo>
                    <a:pt x="1957318" y="0"/>
                    <a:pt x="1971092" y="5706"/>
                    <a:pt x="1981248" y="15861"/>
                  </a:cubicBezTo>
                  <a:cubicBezTo>
                    <a:pt x="1991404" y="26017"/>
                    <a:pt x="1997109" y="39792"/>
                    <a:pt x="1997109" y="54154"/>
                  </a:cubicBezTo>
                  <a:lnTo>
                    <a:pt x="1997109" y="497623"/>
                  </a:lnTo>
                  <a:cubicBezTo>
                    <a:pt x="1997109" y="511985"/>
                    <a:pt x="1991404" y="525760"/>
                    <a:pt x="1981248" y="535916"/>
                  </a:cubicBezTo>
                  <a:cubicBezTo>
                    <a:pt x="1971092" y="546072"/>
                    <a:pt x="1957318" y="551777"/>
                    <a:pt x="1942955" y="551777"/>
                  </a:cubicBezTo>
                  <a:lnTo>
                    <a:pt x="54154" y="551777"/>
                  </a:lnTo>
                  <a:cubicBezTo>
                    <a:pt x="39792" y="551777"/>
                    <a:pt x="26017" y="546072"/>
                    <a:pt x="15861" y="535916"/>
                  </a:cubicBezTo>
                  <a:cubicBezTo>
                    <a:pt x="5706" y="525760"/>
                    <a:pt x="0" y="511985"/>
                    <a:pt x="0" y="497623"/>
                  </a:cubicBezTo>
                  <a:lnTo>
                    <a:pt x="0" y="54154"/>
                  </a:lnTo>
                  <a:cubicBezTo>
                    <a:pt x="0" y="39792"/>
                    <a:pt x="5706" y="26017"/>
                    <a:pt x="15861" y="15861"/>
                  </a:cubicBezTo>
                  <a:cubicBezTo>
                    <a:pt x="26017" y="5706"/>
                    <a:pt x="39792" y="0"/>
                    <a:pt x="54154" y="0"/>
                  </a:cubicBezTo>
                  <a:close/>
                </a:path>
              </a:pathLst>
            </a:custGeom>
            <a:solidFill>
              <a:srgbClr val="065FAA"/>
            </a:solidFill>
          </p:spPr>
          <p:txBody>
            <a:bodyPr/>
            <a:lstStyle/>
            <a:p>
              <a:endParaRPr lang="en-GB"/>
            </a:p>
          </p:txBody>
        </p:sp>
        <p:sp>
          <p:nvSpPr>
            <p:cNvPr id="10" name="TextBox 10"/>
            <p:cNvSpPr txBox="1"/>
            <p:nvPr/>
          </p:nvSpPr>
          <p:spPr>
            <a:xfrm>
              <a:off x="0" y="-38100"/>
              <a:ext cx="1997109" cy="589877"/>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396472" y="4557663"/>
            <a:ext cx="7862828" cy="2172404"/>
            <a:chOff x="0" y="0"/>
            <a:chExt cx="1997109" cy="551777"/>
          </a:xfrm>
        </p:grpSpPr>
        <p:sp>
          <p:nvSpPr>
            <p:cNvPr id="12" name="Freeform 12"/>
            <p:cNvSpPr/>
            <p:nvPr/>
          </p:nvSpPr>
          <p:spPr>
            <a:xfrm>
              <a:off x="0" y="0"/>
              <a:ext cx="1997109" cy="551777"/>
            </a:xfrm>
            <a:custGeom>
              <a:avLst/>
              <a:gdLst/>
              <a:ahLst/>
              <a:cxnLst/>
              <a:rect l="l" t="t" r="r" b="b"/>
              <a:pathLst>
                <a:path w="1997109" h="551777">
                  <a:moveTo>
                    <a:pt x="54154" y="0"/>
                  </a:moveTo>
                  <a:lnTo>
                    <a:pt x="1942955" y="0"/>
                  </a:lnTo>
                  <a:cubicBezTo>
                    <a:pt x="1957318" y="0"/>
                    <a:pt x="1971092" y="5706"/>
                    <a:pt x="1981248" y="15861"/>
                  </a:cubicBezTo>
                  <a:cubicBezTo>
                    <a:pt x="1991404" y="26017"/>
                    <a:pt x="1997109" y="39792"/>
                    <a:pt x="1997109" y="54154"/>
                  </a:cubicBezTo>
                  <a:lnTo>
                    <a:pt x="1997109" y="497623"/>
                  </a:lnTo>
                  <a:cubicBezTo>
                    <a:pt x="1997109" y="511985"/>
                    <a:pt x="1991404" y="525760"/>
                    <a:pt x="1981248" y="535916"/>
                  </a:cubicBezTo>
                  <a:cubicBezTo>
                    <a:pt x="1971092" y="546072"/>
                    <a:pt x="1957318" y="551777"/>
                    <a:pt x="1942955" y="551777"/>
                  </a:cubicBezTo>
                  <a:lnTo>
                    <a:pt x="54154" y="551777"/>
                  </a:lnTo>
                  <a:cubicBezTo>
                    <a:pt x="39792" y="551777"/>
                    <a:pt x="26017" y="546072"/>
                    <a:pt x="15861" y="535916"/>
                  </a:cubicBezTo>
                  <a:cubicBezTo>
                    <a:pt x="5706" y="525760"/>
                    <a:pt x="0" y="511985"/>
                    <a:pt x="0" y="497623"/>
                  </a:cubicBezTo>
                  <a:lnTo>
                    <a:pt x="0" y="54154"/>
                  </a:lnTo>
                  <a:cubicBezTo>
                    <a:pt x="0" y="39792"/>
                    <a:pt x="5706" y="26017"/>
                    <a:pt x="15861" y="15861"/>
                  </a:cubicBezTo>
                  <a:cubicBezTo>
                    <a:pt x="26017" y="5706"/>
                    <a:pt x="39792" y="0"/>
                    <a:pt x="54154" y="0"/>
                  </a:cubicBezTo>
                  <a:close/>
                </a:path>
              </a:pathLst>
            </a:custGeom>
            <a:solidFill>
              <a:srgbClr val="065FAA"/>
            </a:solidFill>
          </p:spPr>
          <p:txBody>
            <a:bodyPr/>
            <a:lstStyle/>
            <a:p>
              <a:endParaRPr lang="en-GB"/>
            </a:p>
          </p:txBody>
        </p:sp>
        <p:sp>
          <p:nvSpPr>
            <p:cNvPr id="13" name="TextBox 13"/>
            <p:cNvSpPr txBox="1"/>
            <p:nvPr/>
          </p:nvSpPr>
          <p:spPr>
            <a:xfrm>
              <a:off x="0" y="-38100"/>
              <a:ext cx="1997109" cy="589877"/>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9396472" y="7125945"/>
            <a:ext cx="7862828" cy="2172404"/>
            <a:chOff x="0" y="0"/>
            <a:chExt cx="1997109" cy="551777"/>
          </a:xfrm>
        </p:grpSpPr>
        <p:sp>
          <p:nvSpPr>
            <p:cNvPr id="15" name="Freeform 15"/>
            <p:cNvSpPr/>
            <p:nvPr/>
          </p:nvSpPr>
          <p:spPr>
            <a:xfrm>
              <a:off x="0" y="0"/>
              <a:ext cx="1997109" cy="551777"/>
            </a:xfrm>
            <a:custGeom>
              <a:avLst/>
              <a:gdLst/>
              <a:ahLst/>
              <a:cxnLst/>
              <a:rect l="l" t="t" r="r" b="b"/>
              <a:pathLst>
                <a:path w="1997109" h="551777">
                  <a:moveTo>
                    <a:pt x="54154" y="0"/>
                  </a:moveTo>
                  <a:lnTo>
                    <a:pt x="1942955" y="0"/>
                  </a:lnTo>
                  <a:cubicBezTo>
                    <a:pt x="1957318" y="0"/>
                    <a:pt x="1971092" y="5706"/>
                    <a:pt x="1981248" y="15861"/>
                  </a:cubicBezTo>
                  <a:cubicBezTo>
                    <a:pt x="1991404" y="26017"/>
                    <a:pt x="1997109" y="39792"/>
                    <a:pt x="1997109" y="54154"/>
                  </a:cubicBezTo>
                  <a:lnTo>
                    <a:pt x="1997109" y="497623"/>
                  </a:lnTo>
                  <a:cubicBezTo>
                    <a:pt x="1997109" y="511985"/>
                    <a:pt x="1991404" y="525760"/>
                    <a:pt x="1981248" y="535916"/>
                  </a:cubicBezTo>
                  <a:cubicBezTo>
                    <a:pt x="1971092" y="546072"/>
                    <a:pt x="1957318" y="551777"/>
                    <a:pt x="1942955" y="551777"/>
                  </a:cubicBezTo>
                  <a:lnTo>
                    <a:pt x="54154" y="551777"/>
                  </a:lnTo>
                  <a:cubicBezTo>
                    <a:pt x="39792" y="551777"/>
                    <a:pt x="26017" y="546072"/>
                    <a:pt x="15861" y="535916"/>
                  </a:cubicBezTo>
                  <a:cubicBezTo>
                    <a:pt x="5706" y="525760"/>
                    <a:pt x="0" y="511985"/>
                    <a:pt x="0" y="497623"/>
                  </a:cubicBezTo>
                  <a:lnTo>
                    <a:pt x="0" y="54154"/>
                  </a:lnTo>
                  <a:cubicBezTo>
                    <a:pt x="0" y="39792"/>
                    <a:pt x="5706" y="26017"/>
                    <a:pt x="15861" y="15861"/>
                  </a:cubicBezTo>
                  <a:cubicBezTo>
                    <a:pt x="26017" y="5706"/>
                    <a:pt x="39792" y="0"/>
                    <a:pt x="54154"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6" name="TextBox 16"/>
            <p:cNvSpPr txBox="1"/>
            <p:nvPr/>
          </p:nvSpPr>
          <p:spPr>
            <a:xfrm>
              <a:off x="0" y="-38100"/>
              <a:ext cx="1997109" cy="589877"/>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1700997" y="4713841"/>
            <a:ext cx="6032690" cy="880748"/>
          </a:xfrm>
          <a:prstGeom prst="rect">
            <a:avLst/>
          </a:prstGeom>
        </p:spPr>
        <p:txBody>
          <a:bodyPr lIns="0" tIns="0" rIns="0" bIns="0" rtlCol="0" anchor="t">
            <a:spAutoFit/>
          </a:bodyPr>
          <a:lstStyle/>
          <a:p>
            <a:pPr algn="l">
              <a:lnSpc>
                <a:spcPts val="3429"/>
              </a:lnSpc>
              <a:spcBef>
                <a:spcPct val="0"/>
              </a:spcBef>
            </a:pPr>
            <a:r>
              <a:rPr lang="en-US" sz="2449" b="1">
                <a:solidFill>
                  <a:srgbClr val="FFFFFF"/>
                </a:solidFill>
                <a:latin typeface="Telegraf Bold"/>
                <a:ea typeface="Telegraf Bold"/>
                <a:cs typeface="Telegraf Bold"/>
                <a:sym typeface="Telegraf Bold"/>
              </a:rPr>
              <a:t>Process credit card transaction data [5].</a:t>
            </a:r>
          </a:p>
        </p:txBody>
      </p:sp>
      <p:sp>
        <p:nvSpPr>
          <p:cNvPr id="18" name="TextBox 18"/>
          <p:cNvSpPr txBox="1"/>
          <p:nvPr/>
        </p:nvSpPr>
        <p:spPr>
          <a:xfrm>
            <a:off x="1700997" y="7244417"/>
            <a:ext cx="6032690" cy="880748"/>
          </a:xfrm>
          <a:prstGeom prst="rect">
            <a:avLst/>
          </a:prstGeom>
        </p:spPr>
        <p:txBody>
          <a:bodyPr lIns="0" tIns="0" rIns="0" bIns="0" rtlCol="0" anchor="t">
            <a:spAutoFit/>
          </a:bodyPr>
          <a:lstStyle/>
          <a:p>
            <a:pPr algn="l">
              <a:lnSpc>
                <a:spcPts val="3429"/>
              </a:lnSpc>
              <a:spcBef>
                <a:spcPct val="0"/>
              </a:spcBef>
            </a:pPr>
            <a:r>
              <a:rPr lang="en-US" sz="2449" b="1">
                <a:solidFill>
                  <a:srgbClr val="FFFFFF"/>
                </a:solidFill>
                <a:latin typeface="Telegraf Bold"/>
                <a:ea typeface="Telegraf Bold"/>
                <a:cs typeface="Telegraf Bold"/>
                <a:sym typeface="Telegraf Bold"/>
              </a:rPr>
              <a:t>Adopt machine learning fraud detection algorithms [11].</a:t>
            </a:r>
          </a:p>
        </p:txBody>
      </p:sp>
      <p:sp>
        <p:nvSpPr>
          <p:cNvPr id="19" name="TextBox 19"/>
          <p:cNvSpPr txBox="1"/>
          <p:nvPr/>
        </p:nvSpPr>
        <p:spPr>
          <a:xfrm>
            <a:off x="10311541" y="4763117"/>
            <a:ext cx="6647013" cy="880748"/>
          </a:xfrm>
          <a:prstGeom prst="rect">
            <a:avLst/>
          </a:prstGeom>
        </p:spPr>
        <p:txBody>
          <a:bodyPr lIns="0" tIns="0" rIns="0" bIns="0" rtlCol="0" anchor="t">
            <a:spAutoFit/>
          </a:bodyPr>
          <a:lstStyle/>
          <a:p>
            <a:pPr algn="l">
              <a:lnSpc>
                <a:spcPts val="3429"/>
              </a:lnSpc>
              <a:spcBef>
                <a:spcPct val="0"/>
              </a:spcBef>
            </a:pPr>
            <a:r>
              <a:rPr lang="en-US" sz="2449" b="1">
                <a:solidFill>
                  <a:srgbClr val="FFFFFF"/>
                </a:solidFill>
                <a:latin typeface="Telegraf Bold"/>
                <a:ea typeface="Telegraf Bold"/>
                <a:cs typeface="Telegraf Bold"/>
                <a:sym typeface="Telegraf Bold"/>
              </a:rPr>
              <a:t>Model performance can be evaluated by evaluation measures [7].</a:t>
            </a:r>
          </a:p>
        </p:txBody>
      </p:sp>
      <p:sp>
        <p:nvSpPr>
          <p:cNvPr id="20" name="TextBox 20"/>
          <p:cNvSpPr txBox="1"/>
          <p:nvPr/>
        </p:nvSpPr>
        <p:spPr>
          <a:xfrm>
            <a:off x="10311541" y="7331399"/>
            <a:ext cx="6032690" cy="880748"/>
          </a:xfrm>
          <a:prstGeom prst="rect">
            <a:avLst/>
          </a:prstGeom>
        </p:spPr>
        <p:txBody>
          <a:bodyPr lIns="0" tIns="0" rIns="0" bIns="0" rtlCol="0" anchor="t">
            <a:spAutoFit/>
          </a:bodyPr>
          <a:lstStyle/>
          <a:p>
            <a:pPr algn="l">
              <a:lnSpc>
                <a:spcPts val="3429"/>
              </a:lnSpc>
              <a:spcBef>
                <a:spcPct val="0"/>
              </a:spcBef>
            </a:pPr>
            <a:r>
              <a:rPr lang="en-US" sz="2449" b="1">
                <a:solidFill>
                  <a:srgbClr val="FFFFFF"/>
                </a:solidFill>
                <a:latin typeface="Telegraf Bold"/>
                <a:ea typeface="Telegraf Bold"/>
                <a:cs typeface="Telegraf Bold"/>
                <a:sym typeface="Telegraf Bold"/>
              </a:rPr>
              <a:t>Train predictive model of fraud detection [12].</a:t>
            </a:r>
          </a:p>
        </p:txBody>
      </p:sp>
      <p:sp>
        <p:nvSpPr>
          <p:cNvPr id="21" name="TextBox 21"/>
          <p:cNvSpPr txBox="1"/>
          <p:nvPr/>
        </p:nvSpPr>
        <p:spPr>
          <a:xfrm>
            <a:off x="1700997" y="5634752"/>
            <a:ext cx="6359846" cy="571157"/>
          </a:xfrm>
          <a:prstGeom prst="rect">
            <a:avLst/>
          </a:prstGeom>
        </p:spPr>
        <p:txBody>
          <a:bodyPr lIns="0" tIns="0" rIns="0" bIns="0" rtlCol="0" anchor="t">
            <a:spAutoFit/>
          </a:bodyPr>
          <a:lstStyle/>
          <a:p>
            <a:pPr algn="l">
              <a:lnSpc>
                <a:spcPts val="2258"/>
              </a:lnSpc>
              <a:spcBef>
                <a:spcPct val="0"/>
              </a:spcBef>
            </a:pPr>
            <a:r>
              <a:rPr lang="en-US" sz="1613">
                <a:solidFill>
                  <a:srgbClr val="FFFFFF"/>
                </a:solidFill>
                <a:latin typeface="Telegraf"/>
                <a:ea typeface="Telegraf"/>
                <a:cs typeface="Telegraf"/>
                <a:sym typeface="Telegraf"/>
              </a:rPr>
              <a:t>This goal is on how to learn the nature and trends of transaction data.</a:t>
            </a:r>
          </a:p>
        </p:txBody>
      </p:sp>
      <p:sp>
        <p:nvSpPr>
          <p:cNvPr id="22" name="TextBox 22"/>
          <p:cNvSpPr txBox="1"/>
          <p:nvPr/>
        </p:nvSpPr>
        <p:spPr>
          <a:xfrm>
            <a:off x="1700997" y="8163265"/>
            <a:ext cx="6359846" cy="571157"/>
          </a:xfrm>
          <a:prstGeom prst="rect">
            <a:avLst/>
          </a:prstGeom>
        </p:spPr>
        <p:txBody>
          <a:bodyPr lIns="0" tIns="0" rIns="0" bIns="0" rtlCol="0" anchor="t">
            <a:spAutoFit/>
          </a:bodyPr>
          <a:lstStyle/>
          <a:p>
            <a:pPr algn="l">
              <a:lnSpc>
                <a:spcPts val="2258"/>
              </a:lnSpc>
              <a:spcBef>
                <a:spcPct val="0"/>
              </a:spcBef>
            </a:pPr>
            <a:r>
              <a:rPr lang="en-US" sz="1613">
                <a:solidFill>
                  <a:srgbClr val="FFFFFF"/>
                </a:solidFill>
                <a:latin typeface="Telegraf"/>
                <a:ea typeface="Telegraf"/>
                <a:cs typeface="Telegraf"/>
                <a:sym typeface="Telegraf"/>
              </a:rPr>
              <a:t>Various machine learning models will be used to identify fraud transactions.</a:t>
            </a:r>
          </a:p>
        </p:txBody>
      </p:sp>
      <p:sp>
        <p:nvSpPr>
          <p:cNvPr id="23" name="TextBox 23"/>
          <p:cNvSpPr txBox="1"/>
          <p:nvPr/>
        </p:nvSpPr>
        <p:spPr>
          <a:xfrm>
            <a:off x="10311541" y="5634752"/>
            <a:ext cx="6359846" cy="571157"/>
          </a:xfrm>
          <a:prstGeom prst="rect">
            <a:avLst/>
          </a:prstGeom>
        </p:spPr>
        <p:txBody>
          <a:bodyPr lIns="0" tIns="0" rIns="0" bIns="0" rtlCol="0" anchor="t">
            <a:spAutoFit/>
          </a:bodyPr>
          <a:lstStyle/>
          <a:p>
            <a:pPr algn="l">
              <a:lnSpc>
                <a:spcPts val="2258"/>
              </a:lnSpc>
              <a:spcBef>
                <a:spcPct val="0"/>
              </a:spcBef>
            </a:pPr>
            <a:r>
              <a:rPr lang="en-US" sz="1613">
                <a:solidFill>
                  <a:srgbClr val="FFFFFF"/>
                </a:solidFill>
                <a:latin typeface="Telegraf"/>
                <a:ea typeface="Telegraf"/>
                <a:cs typeface="Telegraf"/>
                <a:sym typeface="Telegraf"/>
              </a:rPr>
              <a:t>These metrics include accuracy, precision, recall, and F1-score that will be used to measure performance.</a:t>
            </a:r>
          </a:p>
        </p:txBody>
      </p:sp>
      <p:sp>
        <p:nvSpPr>
          <p:cNvPr id="24" name="TextBox 24"/>
          <p:cNvSpPr txBox="1"/>
          <p:nvPr/>
        </p:nvSpPr>
        <p:spPr>
          <a:xfrm>
            <a:off x="10311541" y="8163265"/>
            <a:ext cx="6359846" cy="571157"/>
          </a:xfrm>
          <a:prstGeom prst="rect">
            <a:avLst/>
          </a:prstGeom>
        </p:spPr>
        <p:txBody>
          <a:bodyPr lIns="0" tIns="0" rIns="0" bIns="0" rtlCol="0" anchor="t">
            <a:spAutoFit/>
          </a:bodyPr>
          <a:lstStyle/>
          <a:p>
            <a:pPr algn="l">
              <a:lnSpc>
                <a:spcPts val="2258"/>
              </a:lnSpc>
              <a:spcBef>
                <a:spcPct val="0"/>
              </a:spcBef>
            </a:pPr>
            <a:r>
              <a:rPr lang="en-US" sz="1613">
                <a:solidFill>
                  <a:srgbClr val="FFFFFF"/>
                </a:solidFill>
                <a:latin typeface="Telegraf"/>
                <a:ea typeface="Telegraf"/>
                <a:cs typeface="Telegraf"/>
                <a:sym typeface="Telegraf"/>
              </a:rPr>
              <a:t>The last goal will be to develop a predictive design that can detect suspicious transactions.</a:t>
            </a:r>
          </a:p>
        </p:txBody>
      </p:sp>
      <p:sp>
        <p:nvSpPr>
          <p:cNvPr id="25" name="Freeform 25"/>
          <p:cNvSpPr/>
          <p:nvPr/>
        </p:nvSpPr>
        <p:spPr>
          <a:xfrm flipV="1">
            <a:off x="-2879935" y="-336849"/>
            <a:ext cx="6828084" cy="5684380"/>
          </a:xfrm>
          <a:custGeom>
            <a:avLst/>
            <a:gdLst/>
            <a:ahLst/>
            <a:cxnLst/>
            <a:rect l="l" t="t" r="r" b="b"/>
            <a:pathLst>
              <a:path w="6828084" h="5684380">
                <a:moveTo>
                  <a:pt x="0" y="5684379"/>
                </a:moveTo>
                <a:lnTo>
                  <a:pt x="6828084" y="5684379"/>
                </a:lnTo>
                <a:lnTo>
                  <a:pt x="6828084" y="0"/>
                </a:lnTo>
                <a:lnTo>
                  <a:pt x="0" y="0"/>
                </a:lnTo>
                <a:lnTo>
                  <a:pt x="0" y="5684379"/>
                </a:lnTo>
                <a:close/>
              </a:path>
            </a:pathLst>
          </a:custGeom>
          <a:blipFill>
            <a:blip r:embed="rId4"/>
            <a:stretch>
              <a:fillRect/>
            </a:stretch>
          </a:blipFill>
        </p:spPr>
        <p:txBody>
          <a:bodyPr/>
          <a:lstStyle/>
          <a:p>
            <a:endParaRPr lang="en-GB"/>
          </a:p>
        </p:txBody>
      </p:sp>
      <p:sp>
        <p:nvSpPr>
          <p:cNvPr id="26" name="Freeform 26"/>
          <p:cNvSpPr/>
          <p:nvPr/>
        </p:nvSpPr>
        <p:spPr>
          <a:xfrm flipH="1" flipV="1">
            <a:off x="14339851" y="-336849"/>
            <a:ext cx="6828084" cy="5684380"/>
          </a:xfrm>
          <a:custGeom>
            <a:avLst/>
            <a:gdLst/>
            <a:ahLst/>
            <a:cxnLst/>
            <a:rect l="l" t="t" r="r" b="b"/>
            <a:pathLst>
              <a:path w="6828084" h="5684380">
                <a:moveTo>
                  <a:pt x="6828084" y="5684379"/>
                </a:moveTo>
                <a:lnTo>
                  <a:pt x="0" y="5684379"/>
                </a:lnTo>
                <a:lnTo>
                  <a:pt x="0" y="0"/>
                </a:lnTo>
                <a:lnTo>
                  <a:pt x="6828084" y="0"/>
                </a:lnTo>
                <a:lnTo>
                  <a:pt x="6828084" y="5684379"/>
                </a:lnTo>
                <a:close/>
              </a:path>
            </a:pathLst>
          </a:custGeom>
          <a:blipFill>
            <a:blip r:embed="rId4"/>
            <a:stretch>
              <a:fillRect/>
            </a:stretch>
          </a:blipFill>
        </p:spPr>
        <p:txBody>
          <a:bodyPr/>
          <a:lstStyle/>
          <a:p>
            <a:endParaRPr lang="en-GB"/>
          </a:p>
        </p:txBody>
      </p:sp>
      <p:sp>
        <p:nvSpPr>
          <p:cNvPr id="27" name="Freeform 27"/>
          <p:cNvSpPr/>
          <p:nvPr/>
        </p:nvSpPr>
        <p:spPr>
          <a:xfrm>
            <a:off x="1028700" y="3070873"/>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8" name="Freeform 28"/>
          <p:cNvSpPr/>
          <p:nvPr/>
        </p:nvSpPr>
        <p:spPr>
          <a:xfrm>
            <a:off x="16671387" y="3070873"/>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9" name="Freeform 29"/>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TextBox 2"/>
          <p:cNvSpPr txBox="1"/>
          <p:nvPr/>
        </p:nvSpPr>
        <p:spPr>
          <a:xfrm>
            <a:off x="1028700" y="755309"/>
            <a:ext cx="7546734" cy="924894"/>
          </a:xfrm>
          <a:prstGeom prst="rect">
            <a:avLst/>
          </a:prstGeom>
        </p:spPr>
        <p:txBody>
          <a:bodyPr lIns="0" tIns="0" rIns="0" bIns="0" rtlCol="0" anchor="t">
            <a:spAutoFit/>
          </a:bodyPr>
          <a:lstStyle/>
          <a:p>
            <a:pPr algn="l">
              <a:lnSpc>
                <a:spcPts val="6683"/>
              </a:lnSpc>
            </a:pPr>
            <a:r>
              <a:rPr lang="en-US" sz="6076" b="1">
                <a:solidFill>
                  <a:srgbClr val="0B2F59"/>
                </a:solidFill>
                <a:latin typeface="Telegraf Bold"/>
                <a:ea typeface="Telegraf Bold"/>
                <a:cs typeface="Telegraf Bold"/>
                <a:sym typeface="Telegraf Bold"/>
              </a:rPr>
              <a:t>Literature Review</a:t>
            </a:r>
          </a:p>
        </p:txBody>
      </p:sp>
      <p:sp>
        <p:nvSpPr>
          <p:cNvPr id="3" name="Freeform 3"/>
          <p:cNvSpPr/>
          <p:nvPr/>
        </p:nvSpPr>
        <p:spPr>
          <a:xfrm flipV="1">
            <a:off x="-7199139" y="3994610"/>
            <a:ext cx="12001206" cy="12261768"/>
          </a:xfrm>
          <a:custGeom>
            <a:avLst/>
            <a:gdLst/>
            <a:ahLst/>
            <a:cxnLst/>
            <a:rect l="l" t="t" r="r" b="b"/>
            <a:pathLst>
              <a:path w="12001206" h="12261768">
                <a:moveTo>
                  <a:pt x="0" y="12261768"/>
                </a:moveTo>
                <a:lnTo>
                  <a:pt x="12001206" y="12261768"/>
                </a:lnTo>
                <a:lnTo>
                  <a:pt x="12001206" y="0"/>
                </a:lnTo>
                <a:lnTo>
                  <a:pt x="0" y="0"/>
                </a:lnTo>
                <a:lnTo>
                  <a:pt x="0" y="12261768"/>
                </a:lnTo>
                <a:close/>
              </a:path>
            </a:pathLst>
          </a:custGeom>
          <a:blipFill>
            <a:blip r:embed="rId2">
              <a:alphaModFix amt="9999"/>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028700" y="2535684"/>
            <a:ext cx="7751638" cy="2595248"/>
          </a:xfrm>
          <a:prstGeom prst="rect">
            <a:avLst/>
          </a:prstGeom>
        </p:spPr>
        <p:txBody>
          <a:bodyPr lIns="0" tIns="0" rIns="0" bIns="0" rtlCol="0" anchor="t">
            <a:spAutoFit/>
          </a:bodyPr>
          <a:lstStyle/>
          <a:p>
            <a:pPr algn="just">
              <a:lnSpc>
                <a:spcPts val="3429"/>
              </a:lnSpc>
              <a:spcBef>
                <a:spcPct val="0"/>
              </a:spcBef>
            </a:pPr>
            <a:r>
              <a:rPr lang="en-US" sz="2449">
                <a:solidFill>
                  <a:srgbClr val="0B2F59"/>
                </a:solidFill>
                <a:latin typeface="Telegraf"/>
                <a:ea typeface="Telegraf"/>
                <a:cs typeface="Telegraf"/>
                <a:sym typeface="Telegraf"/>
              </a:rPr>
              <a:t>Other researchers have pointed to the increasing importance of artificial intelligence and machine learning in the detection of fraudulent financial activities. These technologies assist in breaking down a lot of transaction data and recognising abnormal behaviour that might be an indicator of fraud [2].</a:t>
            </a:r>
          </a:p>
        </p:txBody>
      </p:sp>
      <p:sp>
        <p:nvSpPr>
          <p:cNvPr id="5" name="Freeform 5"/>
          <p:cNvSpPr/>
          <p:nvPr/>
        </p:nvSpPr>
        <p:spPr>
          <a:xfrm flipH="1" flipV="1">
            <a:off x="11455102" y="0"/>
            <a:ext cx="7685619" cy="6398278"/>
          </a:xfrm>
          <a:custGeom>
            <a:avLst/>
            <a:gdLst/>
            <a:ahLst/>
            <a:cxnLst/>
            <a:rect l="l" t="t" r="r" b="b"/>
            <a:pathLst>
              <a:path w="7685619" h="6398278">
                <a:moveTo>
                  <a:pt x="7685619" y="6398278"/>
                </a:moveTo>
                <a:lnTo>
                  <a:pt x="0" y="6398278"/>
                </a:lnTo>
                <a:lnTo>
                  <a:pt x="0" y="0"/>
                </a:lnTo>
                <a:lnTo>
                  <a:pt x="7685619" y="0"/>
                </a:lnTo>
                <a:lnTo>
                  <a:pt x="7685619" y="6398278"/>
                </a:lnTo>
                <a:close/>
              </a:path>
            </a:pathLst>
          </a:custGeom>
          <a:blipFill>
            <a:blip r:embed="rId4"/>
            <a:stretch>
              <a:fillRect/>
            </a:stretch>
          </a:blipFill>
        </p:spPr>
        <p:txBody>
          <a:bodyPr/>
          <a:lstStyle/>
          <a:p>
            <a:endParaRPr lang="en-GB"/>
          </a:p>
        </p:txBody>
      </p:sp>
      <p:grpSp>
        <p:nvGrpSpPr>
          <p:cNvPr id="6" name="Group 6"/>
          <p:cNvGrpSpPr/>
          <p:nvPr/>
        </p:nvGrpSpPr>
        <p:grpSpPr>
          <a:xfrm>
            <a:off x="9289002" y="2801438"/>
            <a:ext cx="11392925" cy="9866273"/>
            <a:chOff x="0" y="0"/>
            <a:chExt cx="6350000" cy="5499100"/>
          </a:xfrm>
        </p:grpSpPr>
        <p:sp>
          <p:nvSpPr>
            <p:cNvPr id="7" name="Freeform 7"/>
            <p:cNvSpPr/>
            <p:nvPr/>
          </p:nvSpPr>
          <p:spPr>
            <a:xfrm>
              <a:off x="39831" y="0"/>
              <a:ext cx="6270337" cy="5499100"/>
            </a:xfrm>
            <a:custGeom>
              <a:avLst/>
              <a:gdLst/>
              <a:ahLst/>
              <a:cxnLst/>
              <a:rect l="l" t="t" r="r" b="b"/>
              <a:pathLst>
                <a:path w="6270337" h="5499100">
                  <a:moveTo>
                    <a:pt x="4574020" y="0"/>
                  </a:moveTo>
                  <a:lnTo>
                    <a:pt x="1696318" y="0"/>
                  </a:lnTo>
                  <a:cubicBezTo>
                    <a:pt x="1604333" y="0"/>
                    <a:pt x="1519336" y="49072"/>
                    <a:pt x="1473343" y="128733"/>
                  </a:cubicBezTo>
                  <a:lnTo>
                    <a:pt x="34495" y="2620817"/>
                  </a:lnTo>
                  <a:cubicBezTo>
                    <a:pt x="-11498" y="2700477"/>
                    <a:pt x="-11498" y="2798623"/>
                    <a:pt x="34495" y="2878283"/>
                  </a:cubicBezTo>
                  <a:lnTo>
                    <a:pt x="1473343" y="5370367"/>
                  </a:lnTo>
                  <a:cubicBezTo>
                    <a:pt x="1519336" y="5450027"/>
                    <a:pt x="1604333" y="5499100"/>
                    <a:pt x="1696318" y="5499100"/>
                  </a:cubicBezTo>
                  <a:lnTo>
                    <a:pt x="4574020" y="5499100"/>
                  </a:lnTo>
                  <a:cubicBezTo>
                    <a:pt x="4666005" y="5499100"/>
                    <a:pt x="4751002" y="5450027"/>
                    <a:pt x="4796995" y="5370367"/>
                  </a:cubicBezTo>
                  <a:lnTo>
                    <a:pt x="6235843" y="2878283"/>
                  </a:lnTo>
                  <a:cubicBezTo>
                    <a:pt x="6281836" y="2798623"/>
                    <a:pt x="6281836" y="2700477"/>
                    <a:pt x="6235843" y="2620817"/>
                  </a:cubicBezTo>
                  <a:lnTo>
                    <a:pt x="4796995" y="128733"/>
                  </a:lnTo>
                  <a:cubicBezTo>
                    <a:pt x="4751002" y="49072"/>
                    <a:pt x="4666005" y="0"/>
                    <a:pt x="4574020" y="0"/>
                  </a:cubicBezTo>
                  <a:close/>
                </a:path>
              </a:pathLst>
            </a:custGeom>
            <a:blipFill>
              <a:blip r:embed="rId5"/>
              <a:stretch>
                <a:fillRect l="-15816" r="-15816"/>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sp>
        <p:nvSpPr>
          <p:cNvPr id="8" name="Freeform 8"/>
          <p:cNvSpPr/>
          <p:nvPr/>
        </p:nvSpPr>
        <p:spPr>
          <a:xfrm flipH="1">
            <a:off x="11608496" y="6004906"/>
            <a:ext cx="6679504" cy="6662805"/>
          </a:xfrm>
          <a:custGeom>
            <a:avLst/>
            <a:gdLst/>
            <a:ahLst/>
            <a:cxnLst/>
            <a:rect l="l" t="t" r="r" b="b"/>
            <a:pathLst>
              <a:path w="6679504" h="6662805">
                <a:moveTo>
                  <a:pt x="6679504" y="0"/>
                </a:moveTo>
                <a:lnTo>
                  <a:pt x="0" y="0"/>
                </a:lnTo>
                <a:lnTo>
                  <a:pt x="0" y="6662805"/>
                </a:lnTo>
                <a:lnTo>
                  <a:pt x="6679504" y="6662805"/>
                </a:lnTo>
                <a:lnTo>
                  <a:pt x="6679504"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grpSp>
        <p:nvGrpSpPr>
          <p:cNvPr id="9" name="Group 9"/>
          <p:cNvGrpSpPr/>
          <p:nvPr/>
        </p:nvGrpSpPr>
        <p:grpSpPr>
          <a:xfrm>
            <a:off x="1028700" y="5630688"/>
            <a:ext cx="7862828" cy="727339"/>
            <a:chOff x="0" y="0"/>
            <a:chExt cx="1997109" cy="184740"/>
          </a:xfrm>
        </p:grpSpPr>
        <p:sp>
          <p:nvSpPr>
            <p:cNvPr id="10" name="Freeform 10"/>
            <p:cNvSpPr/>
            <p:nvPr/>
          </p:nvSpPr>
          <p:spPr>
            <a:xfrm>
              <a:off x="0" y="0"/>
              <a:ext cx="1997109" cy="184740"/>
            </a:xfrm>
            <a:custGeom>
              <a:avLst/>
              <a:gdLst/>
              <a:ahLst/>
              <a:cxnLst/>
              <a:rect l="l" t="t" r="r" b="b"/>
              <a:pathLst>
                <a:path w="1997109" h="184740">
                  <a:moveTo>
                    <a:pt x="54154" y="0"/>
                  </a:moveTo>
                  <a:lnTo>
                    <a:pt x="1942955" y="0"/>
                  </a:lnTo>
                  <a:cubicBezTo>
                    <a:pt x="1957318" y="0"/>
                    <a:pt x="1971092" y="5706"/>
                    <a:pt x="1981248" y="15861"/>
                  </a:cubicBezTo>
                  <a:cubicBezTo>
                    <a:pt x="1991404" y="26017"/>
                    <a:pt x="1997109" y="39792"/>
                    <a:pt x="1997109" y="54154"/>
                  </a:cubicBezTo>
                  <a:lnTo>
                    <a:pt x="1997109" y="130585"/>
                  </a:lnTo>
                  <a:cubicBezTo>
                    <a:pt x="1997109" y="144948"/>
                    <a:pt x="1991404" y="158722"/>
                    <a:pt x="1981248" y="168878"/>
                  </a:cubicBezTo>
                  <a:cubicBezTo>
                    <a:pt x="1971092" y="179034"/>
                    <a:pt x="1957318" y="184740"/>
                    <a:pt x="1942955" y="184740"/>
                  </a:cubicBezTo>
                  <a:lnTo>
                    <a:pt x="54154" y="184740"/>
                  </a:lnTo>
                  <a:cubicBezTo>
                    <a:pt x="24246" y="184740"/>
                    <a:pt x="0" y="160494"/>
                    <a:pt x="0" y="130585"/>
                  </a:cubicBezTo>
                  <a:lnTo>
                    <a:pt x="0" y="54154"/>
                  </a:lnTo>
                  <a:cubicBezTo>
                    <a:pt x="0" y="39792"/>
                    <a:pt x="5706" y="26017"/>
                    <a:pt x="15861" y="15861"/>
                  </a:cubicBezTo>
                  <a:cubicBezTo>
                    <a:pt x="26017" y="5706"/>
                    <a:pt x="39792" y="0"/>
                    <a:pt x="54154" y="0"/>
                  </a:cubicBezTo>
                  <a:close/>
                </a:path>
              </a:pathLst>
            </a:custGeom>
            <a:solidFill>
              <a:srgbClr val="065FAA"/>
            </a:solidFill>
          </p:spPr>
          <p:txBody>
            <a:bodyPr/>
            <a:lstStyle/>
            <a:p>
              <a:endParaRPr lang="en-GB"/>
            </a:p>
          </p:txBody>
        </p:sp>
        <p:sp>
          <p:nvSpPr>
            <p:cNvPr id="11" name="TextBox 11"/>
            <p:cNvSpPr txBox="1"/>
            <p:nvPr/>
          </p:nvSpPr>
          <p:spPr>
            <a:xfrm>
              <a:off x="0" y="-38100"/>
              <a:ext cx="1997109" cy="222840"/>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1028700" y="6644094"/>
            <a:ext cx="7862828" cy="727339"/>
            <a:chOff x="0" y="0"/>
            <a:chExt cx="1997109" cy="184740"/>
          </a:xfrm>
        </p:grpSpPr>
        <p:sp>
          <p:nvSpPr>
            <p:cNvPr id="13" name="Freeform 13"/>
            <p:cNvSpPr/>
            <p:nvPr/>
          </p:nvSpPr>
          <p:spPr>
            <a:xfrm>
              <a:off x="0" y="0"/>
              <a:ext cx="1997109" cy="184740"/>
            </a:xfrm>
            <a:custGeom>
              <a:avLst/>
              <a:gdLst/>
              <a:ahLst/>
              <a:cxnLst/>
              <a:rect l="l" t="t" r="r" b="b"/>
              <a:pathLst>
                <a:path w="1997109" h="184740">
                  <a:moveTo>
                    <a:pt x="54154" y="0"/>
                  </a:moveTo>
                  <a:lnTo>
                    <a:pt x="1942955" y="0"/>
                  </a:lnTo>
                  <a:cubicBezTo>
                    <a:pt x="1957318" y="0"/>
                    <a:pt x="1971092" y="5706"/>
                    <a:pt x="1981248" y="15861"/>
                  </a:cubicBezTo>
                  <a:cubicBezTo>
                    <a:pt x="1991404" y="26017"/>
                    <a:pt x="1997109" y="39792"/>
                    <a:pt x="1997109" y="54154"/>
                  </a:cubicBezTo>
                  <a:lnTo>
                    <a:pt x="1997109" y="130585"/>
                  </a:lnTo>
                  <a:cubicBezTo>
                    <a:pt x="1997109" y="144948"/>
                    <a:pt x="1991404" y="158722"/>
                    <a:pt x="1981248" y="168878"/>
                  </a:cubicBezTo>
                  <a:cubicBezTo>
                    <a:pt x="1971092" y="179034"/>
                    <a:pt x="1957318" y="184740"/>
                    <a:pt x="1942955" y="184740"/>
                  </a:cubicBezTo>
                  <a:lnTo>
                    <a:pt x="54154" y="184740"/>
                  </a:lnTo>
                  <a:cubicBezTo>
                    <a:pt x="24246" y="184740"/>
                    <a:pt x="0" y="160494"/>
                    <a:pt x="0" y="130585"/>
                  </a:cubicBezTo>
                  <a:lnTo>
                    <a:pt x="0" y="54154"/>
                  </a:lnTo>
                  <a:cubicBezTo>
                    <a:pt x="0" y="39792"/>
                    <a:pt x="5706" y="26017"/>
                    <a:pt x="15861" y="15861"/>
                  </a:cubicBezTo>
                  <a:cubicBezTo>
                    <a:pt x="26017" y="5706"/>
                    <a:pt x="39792" y="0"/>
                    <a:pt x="54154"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4" name="TextBox 14"/>
            <p:cNvSpPr txBox="1"/>
            <p:nvPr/>
          </p:nvSpPr>
          <p:spPr>
            <a:xfrm>
              <a:off x="0" y="-38100"/>
              <a:ext cx="1997109" cy="222840"/>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1028700" y="7647659"/>
            <a:ext cx="7862828" cy="727339"/>
            <a:chOff x="0" y="0"/>
            <a:chExt cx="1997109" cy="184740"/>
          </a:xfrm>
        </p:grpSpPr>
        <p:sp>
          <p:nvSpPr>
            <p:cNvPr id="16" name="Freeform 16"/>
            <p:cNvSpPr/>
            <p:nvPr/>
          </p:nvSpPr>
          <p:spPr>
            <a:xfrm>
              <a:off x="0" y="0"/>
              <a:ext cx="1997109" cy="184740"/>
            </a:xfrm>
            <a:custGeom>
              <a:avLst/>
              <a:gdLst/>
              <a:ahLst/>
              <a:cxnLst/>
              <a:rect l="l" t="t" r="r" b="b"/>
              <a:pathLst>
                <a:path w="1997109" h="184740">
                  <a:moveTo>
                    <a:pt x="54154" y="0"/>
                  </a:moveTo>
                  <a:lnTo>
                    <a:pt x="1942955" y="0"/>
                  </a:lnTo>
                  <a:cubicBezTo>
                    <a:pt x="1957318" y="0"/>
                    <a:pt x="1971092" y="5706"/>
                    <a:pt x="1981248" y="15861"/>
                  </a:cubicBezTo>
                  <a:cubicBezTo>
                    <a:pt x="1991404" y="26017"/>
                    <a:pt x="1997109" y="39792"/>
                    <a:pt x="1997109" y="54154"/>
                  </a:cubicBezTo>
                  <a:lnTo>
                    <a:pt x="1997109" y="130585"/>
                  </a:lnTo>
                  <a:cubicBezTo>
                    <a:pt x="1997109" y="144948"/>
                    <a:pt x="1991404" y="158722"/>
                    <a:pt x="1981248" y="168878"/>
                  </a:cubicBezTo>
                  <a:cubicBezTo>
                    <a:pt x="1971092" y="179034"/>
                    <a:pt x="1957318" y="184740"/>
                    <a:pt x="1942955" y="184740"/>
                  </a:cubicBezTo>
                  <a:lnTo>
                    <a:pt x="54154" y="184740"/>
                  </a:lnTo>
                  <a:cubicBezTo>
                    <a:pt x="24246" y="184740"/>
                    <a:pt x="0" y="160494"/>
                    <a:pt x="0" y="130585"/>
                  </a:cubicBezTo>
                  <a:lnTo>
                    <a:pt x="0" y="54154"/>
                  </a:lnTo>
                  <a:cubicBezTo>
                    <a:pt x="0" y="39792"/>
                    <a:pt x="5706" y="26017"/>
                    <a:pt x="15861" y="15861"/>
                  </a:cubicBezTo>
                  <a:cubicBezTo>
                    <a:pt x="26017" y="5706"/>
                    <a:pt x="39792" y="0"/>
                    <a:pt x="54154" y="0"/>
                  </a:cubicBezTo>
                  <a:close/>
                </a:path>
              </a:pathLst>
            </a:custGeom>
            <a:solidFill>
              <a:srgbClr val="065FAA"/>
            </a:solidFill>
          </p:spPr>
          <p:txBody>
            <a:bodyPr/>
            <a:lstStyle/>
            <a:p>
              <a:endParaRPr lang="en-GB"/>
            </a:p>
          </p:txBody>
        </p:sp>
        <p:sp>
          <p:nvSpPr>
            <p:cNvPr id="17" name="TextBox 17"/>
            <p:cNvSpPr txBox="1"/>
            <p:nvPr/>
          </p:nvSpPr>
          <p:spPr>
            <a:xfrm>
              <a:off x="0" y="-38100"/>
              <a:ext cx="1997109" cy="22284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028700" y="8661065"/>
            <a:ext cx="7862828" cy="727339"/>
            <a:chOff x="0" y="0"/>
            <a:chExt cx="1997109" cy="184740"/>
          </a:xfrm>
        </p:grpSpPr>
        <p:sp>
          <p:nvSpPr>
            <p:cNvPr id="19" name="Freeform 19"/>
            <p:cNvSpPr/>
            <p:nvPr/>
          </p:nvSpPr>
          <p:spPr>
            <a:xfrm>
              <a:off x="0" y="0"/>
              <a:ext cx="1997109" cy="184740"/>
            </a:xfrm>
            <a:custGeom>
              <a:avLst/>
              <a:gdLst/>
              <a:ahLst/>
              <a:cxnLst/>
              <a:rect l="l" t="t" r="r" b="b"/>
              <a:pathLst>
                <a:path w="1997109" h="184740">
                  <a:moveTo>
                    <a:pt x="54154" y="0"/>
                  </a:moveTo>
                  <a:lnTo>
                    <a:pt x="1942955" y="0"/>
                  </a:lnTo>
                  <a:cubicBezTo>
                    <a:pt x="1957318" y="0"/>
                    <a:pt x="1971092" y="5706"/>
                    <a:pt x="1981248" y="15861"/>
                  </a:cubicBezTo>
                  <a:cubicBezTo>
                    <a:pt x="1991404" y="26017"/>
                    <a:pt x="1997109" y="39792"/>
                    <a:pt x="1997109" y="54154"/>
                  </a:cubicBezTo>
                  <a:lnTo>
                    <a:pt x="1997109" y="130585"/>
                  </a:lnTo>
                  <a:cubicBezTo>
                    <a:pt x="1997109" y="144948"/>
                    <a:pt x="1991404" y="158722"/>
                    <a:pt x="1981248" y="168878"/>
                  </a:cubicBezTo>
                  <a:cubicBezTo>
                    <a:pt x="1971092" y="179034"/>
                    <a:pt x="1957318" y="184740"/>
                    <a:pt x="1942955" y="184740"/>
                  </a:cubicBezTo>
                  <a:lnTo>
                    <a:pt x="54154" y="184740"/>
                  </a:lnTo>
                  <a:cubicBezTo>
                    <a:pt x="24246" y="184740"/>
                    <a:pt x="0" y="160494"/>
                    <a:pt x="0" y="130585"/>
                  </a:cubicBezTo>
                  <a:lnTo>
                    <a:pt x="0" y="54154"/>
                  </a:lnTo>
                  <a:cubicBezTo>
                    <a:pt x="0" y="39792"/>
                    <a:pt x="5706" y="26017"/>
                    <a:pt x="15861" y="15861"/>
                  </a:cubicBezTo>
                  <a:cubicBezTo>
                    <a:pt x="26017" y="5706"/>
                    <a:pt x="39792" y="0"/>
                    <a:pt x="54154"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20" name="TextBox 20"/>
            <p:cNvSpPr txBox="1"/>
            <p:nvPr/>
          </p:nvSpPr>
          <p:spPr>
            <a:xfrm>
              <a:off x="0" y="-38100"/>
              <a:ext cx="1997109" cy="22284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1856846" y="5644680"/>
            <a:ext cx="6923491" cy="685089"/>
          </a:xfrm>
          <a:prstGeom prst="rect">
            <a:avLst/>
          </a:prstGeom>
        </p:spPr>
        <p:txBody>
          <a:bodyPr lIns="0" tIns="0" rIns="0" bIns="0" rtlCol="0" anchor="t">
            <a:spAutoFit/>
          </a:bodyPr>
          <a:lstStyle/>
          <a:p>
            <a:pPr algn="l">
              <a:lnSpc>
                <a:spcPts val="2664"/>
              </a:lnSpc>
              <a:spcBef>
                <a:spcPct val="0"/>
              </a:spcBef>
            </a:pPr>
            <a:r>
              <a:rPr lang="en-US" sz="1902">
                <a:solidFill>
                  <a:srgbClr val="FFFFFF"/>
                </a:solidFill>
                <a:latin typeface="Telegraf"/>
                <a:ea typeface="Telegraf"/>
                <a:cs typeface="Telegraf"/>
                <a:sym typeface="Telegraf"/>
              </a:rPr>
              <a:t>AI methods that have found extensive use in financial fraud detection [2].</a:t>
            </a:r>
          </a:p>
        </p:txBody>
      </p:sp>
      <p:sp>
        <p:nvSpPr>
          <p:cNvPr id="22" name="TextBox 22"/>
          <p:cNvSpPr txBox="1"/>
          <p:nvPr/>
        </p:nvSpPr>
        <p:spPr>
          <a:xfrm>
            <a:off x="1856846" y="6813353"/>
            <a:ext cx="6923491" cy="351714"/>
          </a:xfrm>
          <a:prstGeom prst="rect">
            <a:avLst/>
          </a:prstGeom>
        </p:spPr>
        <p:txBody>
          <a:bodyPr lIns="0" tIns="0" rIns="0" bIns="0" rtlCol="0" anchor="t">
            <a:spAutoFit/>
          </a:bodyPr>
          <a:lstStyle/>
          <a:p>
            <a:pPr algn="l">
              <a:lnSpc>
                <a:spcPts val="2664"/>
              </a:lnSpc>
              <a:spcBef>
                <a:spcPct val="0"/>
              </a:spcBef>
            </a:pPr>
            <a:r>
              <a:rPr lang="en-US" sz="1902">
                <a:solidFill>
                  <a:srgbClr val="FFFFFF"/>
                </a:solidFill>
                <a:latin typeface="Telegraf"/>
                <a:ea typeface="Telegraf"/>
                <a:cs typeface="Telegraf"/>
                <a:sym typeface="Telegraf"/>
              </a:rPr>
              <a:t>Machine learning models examine transaction behaviour [6].</a:t>
            </a:r>
          </a:p>
        </p:txBody>
      </p:sp>
      <p:sp>
        <p:nvSpPr>
          <p:cNvPr id="23" name="TextBox 23"/>
          <p:cNvSpPr txBox="1"/>
          <p:nvPr/>
        </p:nvSpPr>
        <p:spPr>
          <a:xfrm>
            <a:off x="1856846" y="7626090"/>
            <a:ext cx="7034682" cy="720649"/>
          </a:xfrm>
          <a:prstGeom prst="rect">
            <a:avLst/>
          </a:prstGeom>
        </p:spPr>
        <p:txBody>
          <a:bodyPr lIns="0" tIns="0" rIns="0" bIns="0" rtlCol="0" anchor="t">
            <a:spAutoFit/>
          </a:bodyPr>
          <a:lstStyle/>
          <a:p>
            <a:pPr algn="l">
              <a:lnSpc>
                <a:spcPts val="2804"/>
              </a:lnSpc>
              <a:spcBef>
                <a:spcPct val="0"/>
              </a:spcBef>
            </a:pPr>
            <a:r>
              <a:rPr lang="en-US" sz="2002">
                <a:solidFill>
                  <a:srgbClr val="FFFFFF"/>
                </a:solidFill>
                <a:latin typeface="Telegraf"/>
                <a:ea typeface="Telegraf"/>
                <a:cs typeface="Telegraf"/>
                <a:sym typeface="Telegraf"/>
              </a:rPr>
              <a:t>The second article is focused on fraud classification via Logistic Regression [4].</a:t>
            </a:r>
          </a:p>
        </p:txBody>
      </p:sp>
      <p:sp>
        <p:nvSpPr>
          <p:cNvPr id="24" name="TextBox 24"/>
          <p:cNvSpPr txBox="1"/>
          <p:nvPr/>
        </p:nvSpPr>
        <p:spPr>
          <a:xfrm>
            <a:off x="1777023" y="8765523"/>
            <a:ext cx="6053602" cy="394259"/>
          </a:xfrm>
          <a:prstGeom prst="rect">
            <a:avLst/>
          </a:prstGeom>
        </p:spPr>
        <p:txBody>
          <a:bodyPr lIns="0" tIns="0" rIns="0" bIns="0" rtlCol="0" anchor="t">
            <a:spAutoFit/>
          </a:bodyPr>
          <a:lstStyle/>
          <a:p>
            <a:pPr algn="l">
              <a:lnSpc>
                <a:spcPts val="2944"/>
              </a:lnSpc>
              <a:spcBef>
                <a:spcPct val="0"/>
              </a:spcBef>
            </a:pPr>
            <a:r>
              <a:rPr lang="en-US" sz="2102">
                <a:solidFill>
                  <a:srgbClr val="FFFFFF"/>
                </a:solidFill>
                <a:latin typeface="Telegraf"/>
                <a:ea typeface="Telegraf"/>
                <a:cs typeface="Telegraf"/>
                <a:sym typeface="Telegraf"/>
              </a:rPr>
              <a:t>Random Forest is a better classifier [9].</a:t>
            </a:r>
          </a:p>
        </p:txBody>
      </p:sp>
      <p:sp>
        <p:nvSpPr>
          <p:cNvPr id="25" name="Freeform 25"/>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6" name="Freeform 26"/>
          <p:cNvSpPr/>
          <p:nvPr/>
        </p:nvSpPr>
        <p:spPr>
          <a:xfrm>
            <a:off x="1310246" y="5856438"/>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7" name="Freeform 27"/>
          <p:cNvSpPr/>
          <p:nvPr/>
        </p:nvSpPr>
        <p:spPr>
          <a:xfrm>
            <a:off x="1310246" y="6880028"/>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8" name="Freeform 28"/>
          <p:cNvSpPr/>
          <p:nvPr/>
        </p:nvSpPr>
        <p:spPr>
          <a:xfrm>
            <a:off x="1310246" y="7847684"/>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29" name="Freeform 29"/>
          <p:cNvSpPr/>
          <p:nvPr/>
        </p:nvSpPr>
        <p:spPr>
          <a:xfrm>
            <a:off x="1310246" y="8888308"/>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flipH="1">
            <a:off x="10208283" y="3152079"/>
            <a:ext cx="9165814" cy="7630540"/>
          </a:xfrm>
          <a:custGeom>
            <a:avLst/>
            <a:gdLst/>
            <a:ahLst/>
            <a:cxnLst/>
            <a:rect l="l" t="t" r="r" b="b"/>
            <a:pathLst>
              <a:path w="9165814" h="7630540">
                <a:moveTo>
                  <a:pt x="9165814" y="0"/>
                </a:moveTo>
                <a:lnTo>
                  <a:pt x="0" y="0"/>
                </a:lnTo>
                <a:lnTo>
                  <a:pt x="0" y="7630541"/>
                </a:lnTo>
                <a:lnTo>
                  <a:pt x="9165814" y="7630541"/>
                </a:lnTo>
                <a:lnTo>
                  <a:pt x="9165814" y="0"/>
                </a:lnTo>
                <a:close/>
              </a:path>
            </a:pathLst>
          </a:custGeom>
          <a:blipFill>
            <a:blip r:embed="rId2"/>
            <a:stretch>
              <a:fillRect/>
            </a:stretch>
          </a:blipFill>
        </p:spPr>
        <p:txBody>
          <a:bodyPr/>
          <a:lstStyle/>
          <a:p>
            <a:endParaRPr lang="en-GB"/>
          </a:p>
        </p:txBody>
      </p:sp>
      <p:grpSp>
        <p:nvGrpSpPr>
          <p:cNvPr id="3" name="Group 3"/>
          <p:cNvGrpSpPr/>
          <p:nvPr/>
        </p:nvGrpSpPr>
        <p:grpSpPr>
          <a:xfrm>
            <a:off x="10962549" y="-924080"/>
            <a:ext cx="10363809" cy="8890292"/>
            <a:chOff x="0" y="0"/>
            <a:chExt cx="6350000" cy="5447163"/>
          </a:xfrm>
        </p:grpSpPr>
        <p:sp>
          <p:nvSpPr>
            <p:cNvPr id="4" name="Freeform 4"/>
            <p:cNvSpPr/>
            <p:nvPr/>
          </p:nvSpPr>
          <p:spPr>
            <a:xfrm>
              <a:off x="44147" y="0"/>
              <a:ext cx="6261705" cy="5447162"/>
            </a:xfrm>
            <a:custGeom>
              <a:avLst/>
              <a:gdLst/>
              <a:ahLst/>
              <a:cxnLst/>
              <a:rect l="l" t="t" r="r" b="b"/>
              <a:pathLst>
                <a:path w="6261705" h="5447162">
                  <a:moveTo>
                    <a:pt x="4554944" y="0"/>
                  </a:moveTo>
                  <a:lnTo>
                    <a:pt x="1706763" y="0"/>
                  </a:lnTo>
                  <a:cubicBezTo>
                    <a:pt x="1605580" y="0"/>
                    <a:pt x="1512017" y="53761"/>
                    <a:pt x="1461064" y="141178"/>
                  </a:cubicBezTo>
                  <a:lnTo>
                    <a:pt x="38142" y="2582403"/>
                  </a:lnTo>
                  <a:cubicBezTo>
                    <a:pt x="-12713" y="2669652"/>
                    <a:pt x="-12713" y="2777510"/>
                    <a:pt x="38142" y="2864759"/>
                  </a:cubicBezTo>
                  <a:lnTo>
                    <a:pt x="1461064" y="5305985"/>
                  </a:lnTo>
                  <a:cubicBezTo>
                    <a:pt x="1512017" y="5393401"/>
                    <a:pt x="1605580" y="5447162"/>
                    <a:pt x="1706763" y="5447162"/>
                  </a:cubicBezTo>
                  <a:lnTo>
                    <a:pt x="4554944" y="5447162"/>
                  </a:lnTo>
                  <a:cubicBezTo>
                    <a:pt x="4656126" y="5447162"/>
                    <a:pt x="4749689" y="5393401"/>
                    <a:pt x="4800642" y="5305985"/>
                  </a:cubicBezTo>
                  <a:lnTo>
                    <a:pt x="6223564" y="2864759"/>
                  </a:lnTo>
                  <a:cubicBezTo>
                    <a:pt x="6274419" y="2777510"/>
                    <a:pt x="6274419" y="2669652"/>
                    <a:pt x="6223564" y="2582403"/>
                  </a:cubicBezTo>
                  <a:lnTo>
                    <a:pt x="4800642" y="141178"/>
                  </a:lnTo>
                  <a:cubicBezTo>
                    <a:pt x="4749689" y="53761"/>
                    <a:pt x="4656126" y="0"/>
                    <a:pt x="4554944" y="0"/>
                  </a:cubicBezTo>
                  <a:close/>
                </a:path>
              </a:pathLst>
            </a:custGeom>
            <a:blipFill>
              <a:blip r:embed="rId3"/>
              <a:stretch>
                <a:fillRect l="-15284" r="-15284"/>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sp>
        <p:nvSpPr>
          <p:cNvPr id="5" name="Freeform 5"/>
          <p:cNvSpPr/>
          <p:nvPr/>
        </p:nvSpPr>
        <p:spPr>
          <a:xfrm flipV="1">
            <a:off x="-6181052" y="5850155"/>
            <a:ext cx="12001206" cy="12261768"/>
          </a:xfrm>
          <a:custGeom>
            <a:avLst/>
            <a:gdLst/>
            <a:ahLst/>
            <a:cxnLst/>
            <a:rect l="l" t="t" r="r" b="b"/>
            <a:pathLst>
              <a:path w="12001206" h="12261768">
                <a:moveTo>
                  <a:pt x="0" y="12261768"/>
                </a:moveTo>
                <a:lnTo>
                  <a:pt x="12001206" y="12261768"/>
                </a:lnTo>
                <a:lnTo>
                  <a:pt x="12001206" y="0"/>
                </a:lnTo>
                <a:lnTo>
                  <a:pt x="0" y="0"/>
                </a:lnTo>
                <a:lnTo>
                  <a:pt x="0" y="12261768"/>
                </a:lnTo>
                <a:close/>
              </a:path>
            </a:pathLst>
          </a:custGeom>
          <a:blipFill>
            <a:blip r:embed="rId4">
              <a:alphaModFix amt="9999"/>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6" name="Group 6"/>
          <p:cNvGrpSpPr/>
          <p:nvPr/>
        </p:nvGrpSpPr>
        <p:grpSpPr>
          <a:xfrm>
            <a:off x="1028700" y="3837377"/>
            <a:ext cx="9933849" cy="3086100"/>
            <a:chOff x="0" y="0"/>
            <a:chExt cx="2616322" cy="812800"/>
          </a:xfrm>
        </p:grpSpPr>
        <p:sp>
          <p:nvSpPr>
            <p:cNvPr id="7" name="Freeform 7"/>
            <p:cNvSpPr/>
            <p:nvPr/>
          </p:nvSpPr>
          <p:spPr>
            <a:xfrm>
              <a:off x="0" y="0"/>
              <a:ext cx="2616322" cy="812800"/>
            </a:xfrm>
            <a:custGeom>
              <a:avLst/>
              <a:gdLst/>
              <a:ahLst/>
              <a:cxnLst/>
              <a:rect l="l" t="t" r="r" b="b"/>
              <a:pathLst>
                <a:path w="2616322" h="812800">
                  <a:moveTo>
                    <a:pt x="49099" y="0"/>
                  </a:moveTo>
                  <a:lnTo>
                    <a:pt x="2567223" y="0"/>
                  </a:lnTo>
                  <a:cubicBezTo>
                    <a:pt x="2580245" y="0"/>
                    <a:pt x="2592734" y="5173"/>
                    <a:pt x="2601942" y="14381"/>
                  </a:cubicBezTo>
                  <a:cubicBezTo>
                    <a:pt x="2611149" y="23589"/>
                    <a:pt x="2616322" y="36077"/>
                    <a:pt x="2616322" y="49099"/>
                  </a:cubicBezTo>
                  <a:lnTo>
                    <a:pt x="2616322" y="763701"/>
                  </a:lnTo>
                  <a:cubicBezTo>
                    <a:pt x="2616322" y="790818"/>
                    <a:pt x="2594340" y="812800"/>
                    <a:pt x="2567223" y="812800"/>
                  </a:cubicBezTo>
                  <a:lnTo>
                    <a:pt x="49099" y="812800"/>
                  </a:lnTo>
                  <a:cubicBezTo>
                    <a:pt x="21982" y="812800"/>
                    <a:pt x="0" y="790818"/>
                    <a:pt x="0" y="763701"/>
                  </a:cubicBezTo>
                  <a:lnTo>
                    <a:pt x="0" y="49099"/>
                  </a:lnTo>
                  <a:cubicBezTo>
                    <a:pt x="0" y="21982"/>
                    <a:pt x="21982" y="0"/>
                    <a:pt x="49099" y="0"/>
                  </a:cubicBezTo>
                  <a:close/>
                </a:path>
              </a:pathLst>
            </a:custGeom>
            <a:solidFill>
              <a:srgbClr val="065FAA"/>
            </a:solidFill>
          </p:spPr>
          <p:txBody>
            <a:bodyPr/>
            <a:lstStyle/>
            <a:p>
              <a:endParaRPr lang="en-GB"/>
            </a:p>
          </p:txBody>
        </p:sp>
        <p:sp>
          <p:nvSpPr>
            <p:cNvPr id="8" name="TextBox 8"/>
            <p:cNvSpPr txBox="1"/>
            <p:nvPr/>
          </p:nvSpPr>
          <p:spPr>
            <a:xfrm>
              <a:off x="0" y="-38100"/>
              <a:ext cx="2616322" cy="850900"/>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1028700" y="755309"/>
            <a:ext cx="7546734" cy="1772619"/>
          </a:xfrm>
          <a:prstGeom prst="rect">
            <a:avLst/>
          </a:prstGeom>
        </p:spPr>
        <p:txBody>
          <a:bodyPr lIns="0" tIns="0" rIns="0" bIns="0" rtlCol="0" anchor="t">
            <a:spAutoFit/>
          </a:bodyPr>
          <a:lstStyle/>
          <a:p>
            <a:pPr algn="l">
              <a:lnSpc>
                <a:spcPts val="6683"/>
              </a:lnSpc>
            </a:pPr>
            <a:r>
              <a:rPr lang="en-US" sz="6076" b="1">
                <a:solidFill>
                  <a:srgbClr val="0B2F59"/>
                </a:solidFill>
                <a:latin typeface="Telegraf Bold"/>
                <a:ea typeface="Telegraf Bold"/>
                <a:cs typeface="Telegraf Bold"/>
                <a:sym typeface="Telegraf Bold"/>
              </a:rPr>
              <a:t>Machine Learning Algorithms</a:t>
            </a:r>
          </a:p>
        </p:txBody>
      </p:sp>
      <p:sp>
        <p:nvSpPr>
          <p:cNvPr id="10" name="TextBox 10"/>
          <p:cNvSpPr txBox="1"/>
          <p:nvPr/>
        </p:nvSpPr>
        <p:spPr>
          <a:xfrm>
            <a:off x="1028700" y="2896940"/>
            <a:ext cx="7751638" cy="452123"/>
          </a:xfrm>
          <a:prstGeom prst="rect">
            <a:avLst/>
          </a:prstGeom>
        </p:spPr>
        <p:txBody>
          <a:bodyPr lIns="0" tIns="0" rIns="0" bIns="0" rtlCol="0" anchor="t">
            <a:spAutoFit/>
          </a:bodyPr>
          <a:lstStyle/>
          <a:p>
            <a:pPr algn="just">
              <a:lnSpc>
                <a:spcPts val="3429"/>
              </a:lnSpc>
              <a:spcBef>
                <a:spcPct val="0"/>
              </a:spcBef>
            </a:pPr>
            <a:r>
              <a:rPr lang="en-US" sz="2449">
                <a:solidFill>
                  <a:srgbClr val="0B2F59"/>
                </a:solidFill>
                <a:latin typeface="Telegraf"/>
                <a:ea typeface="Telegraf"/>
                <a:cs typeface="Telegraf"/>
                <a:sym typeface="Telegraf"/>
              </a:rPr>
              <a:t>Algorithms that are employed in fraud detection:</a:t>
            </a:r>
          </a:p>
        </p:txBody>
      </p:sp>
      <p:sp>
        <p:nvSpPr>
          <p:cNvPr id="11" name="TextBox 11"/>
          <p:cNvSpPr txBox="1"/>
          <p:nvPr/>
        </p:nvSpPr>
        <p:spPr>
          <a:xfrm>
            <a:off x="2144130" y="4211791"/>
            <a:ext cx="8303960" cy="452123"/>
          </a:xfrm>
          <a:prstGeom prst="rect">
            <a:avLst/>
          </a:prstGeom>
        </p:spPr>
        <p:txBody>
          <a:bodyPr lIns="0" tIns="0" rIns="0" bIns="0" rtlCol="0" anchor="t">
            <a:spAutoFit/>
          </a:bodyPr>
          <a:lstStyle/>
          <a:p>
            <a:pPr algn="just">
              <a:lnSpc>
                <a:spcPts val="3429"/>
              </a:lnSpc>
              <a:spcBef>
                <a:spcPct val="0"/>
              </a:spcBef>
            </a:pPr>
            <a:r>
              <a:rPr lang="en-US" sz="2449">
                <a:solidFill>
                  <a:srgbClr val="FFFFFF"/>
                </a:solidFill>
                <a:latin typeface="Telegraf"/>
                <a:ea typeface="Telegraf"/>
                <a:cs typeface="Telegraf"/>
                <a:sym typeface="Telegraf"/>
              </a:rPr>
              <a:t>Logistic Regression [3]</a:t>
            </a:r>
          </a:p>
        </p:txBody>
      </p:sp>
      <p:sp>
        <p:nvSpPr>
          <p:cNvPr id="12" name="TextBox 12"/>
          <p:cNvSpPr txBox="1"/>
          <p:nvPr/>
        </p:nvSpPr>
        <p:spPr>
          <a:xfrm>
            <a:off x="2144130" y="4822411"/>
            <a:ext cx="8818419" cy="452123"/>
          </a:xfrm>
          <a:prstGeom prst="rect">
            <a:avLst/>
          </a:prstGeom>
        </p:spPr>
        <p:txBody>
          <a:bodyPr lIns="0" tIns="0" rIns="0" bIns="0" rtlCol="0" anchor="t">
            <a:spAutoFit/>
          </a:bodyPr>
          <a:lstStyle/>
          <a:p>
            <a:pPr algn="just">
              <a:lnSpc>
                <a:spcPts val="3429"/>
              </a:lnSpc>
              <a:spcBef>
                <a:spcPct val="0"/>
              </a:spcBef>
            </a:pPr>
            <a:r>
              <a:rPr lang="en-US" sz="2449">
                <a:solidFill>
                  <a:srgbClr val="FFFFFF"/>
                </a:solidFill>
                <a:latin typeface="Telegraf"/>
                <a:ea typeface="Telegraf"/>
                <a:cs typeface="Telegraf"/>
                <a:sym typeface="Telegraf"/>
              </a:rPr>
              <a:t>Decision Tree [8]</a:t>
            </a:r>
          </a:p>
        </p:txBody>
      </p:sp>
      <p:sp>
        <p:nvSpPr>
          <p:cNvPr id="13" name="TextBox 13"/>
          <p:cNvSpPr txBox="1"/>
          <p:nvPr/>
        </p:nvSpPr>
        <p:spPr>
          <a:xfrm>
            <a:off x="2144130" y="5416813"/>
            <a:ext cx="7751638" cy="452123"/>
          </a:xfrm>
          <a:prstGeom prst="rect">
            <a:avLst/>
          </a:prstGeom>
        </p:spPr>
        <p:txBody>
          <a:bodyPr lIns="0" tIns="0" rIns="0" bIns="0" rtlCol="0" anchor="t">
            <a:spAutoFit/>
          </a:bodyPr>
          <a:lstStyle/>
          <a:p>
            <a:pPr algn="just">
              <a:lnSpc>
                <a:spcPts val="3429"/>
              </a:lnSpc>
              <a:spcBef>
                <a:spcPct val="0"/>
              </a:spcBef>
            </a:pPr>
            <a:r>
              <a:rPr lang="en-US" sz="2449">
                <a:solidFill>
                  <a:srgbClr val="FFFFFF"/>
                </a:solidFill>
                <a:latin typeface="Telegraf"/>
                <a:ea typeface="Telegraf"/>
                <a:cs typeface="Telegraf"/>
                <a:sym typeface="Telegraf"/>
              </a:rPr>
              <a:t>Random Forest [5]</a:t>
            </a:r>
          </a:p>
        </p:txBody>
      </p:sp>
      <p:sp>
        <p:nvSpPr>
          <p:cNvPr id="14" name="TextBox 14"/>
          <p:cNvSpPr txBox="1"/>
          <p:nvPr/>
        </p:nvSpPr>
        <p:spPr>
          <a:xfrm>
            <a:off x="2144130" y="6043652"/>
            <a:ext cx="6431304" cy="452123"/>
          </a:xfrm>
          <a:prstGeom prst="rect">
            <a:avLst/>
          </a:prstGeom>
        </p:spPr>
        <p:txBody>
          <a:bodyPr lIns="0" tIns="0" rIns="0" bIns="0" rtlCol="0" anchor="t">
            <a:spAutoFit/>
          </a:bodyPr>
          <a:lstStyle/>
          <a:p>
            <a:pPr algn="just">
              <a:lnSpc>
                <a:spcPts val="3429"/>
              </a:lnSpc>
              <a:spcBef>
                <a:spcPct val="0"/>
              </a:spcBef>
            </a:pPr>
            <a:r>
              <a:rPr lang="en-US" sz="2449">
                <a:solidFill>
                  <a:srgbClr val="FFFFFF"/>
                </a:solidFill>
                <a:latin typeface="Telegraf"/>
                <a:ea typeface="Telegraf"/>
                <a:cs typeface="Telegraf"/>
                <a:sym typeface="Telegraf"/>
              </a:rPr>
              <a:t>Support Vector Machine [7]</a:t>
            </a:r>
          </a:p>
        </p:txBody>
      </p:sp>
      <p:sp>
        <p:nvSpPr>
          <p:cNvPr id="15" name="Freeform 15"/>
          <p:cNvSpPr/>
          <p:nvPr/>
        </p:nvSpPr>
        <p:spPr>
          <a:xfrm flipH="1">
            <a:off x="12665967" y="5795531"/>
            <a:ext cx="6679504" cy="6662805"/>
          </a:xfrm>
          <a:custGeom>
            <a:avLst/>
            <a:gdLst/>
            <a:ahLst/>
            <a:cxnLst/>
            <a:rect l="l" t="t" r="r" b="b"/>
            <a:pathLst>
              <a:path w="6679504" h="6662805">
                <a:moveTo>
                  <a:pt x="6679503" y="0"/>
                </a:moveTo>
                <a:lnTo>
                  <a:pt x="0" y="0"/>
                </a:lnTo>
                <a:lnTo>
                  <a:pt x="0" y="6662805"/>
                </a:lnTo>
                <a:lnTo>
                  <a:pt x="6679503" y="6662805"/>
                </a:lnTo>
                <a:lnTo>
                  <a:pt x="6679503"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6" name="Freeform 16"/>
          <p:cNvSpPr/>
          <p:nvPr/>
        </p:nvSpPr>
        <p:spPr>
          <a:xfrm>
            <a:off x="9538326" y="1781490"/>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7" name="Freeform 17"/>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18" name="Freeform 18"/>
          <p:cNvSpPr/>
          <p:nvPr/>
        </p:nvSpPr>
        <p:spPr>
          <a:xfrm>
            <a:off x="1437969" y="4297516"/>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19" name="Freeform 19"/>
          <p:cNvSpPr/>
          <p:nvPr/>
        </p:nvSpPr>
        <p:spPr>
          <a:xfrm>
            <a:off x="1437969" y="4908136"/>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0" name="Freeform 20"/>
          <p:cNvSpPr/>
          <p:nvPr/>
        </p:nvSpPr>
        <p:spPr>
          <a:xfrm>
            <a:off x="1437969" y="5518756"/>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1" name="Freeform 21"/>
          <p:cNvSpPr/>
          <p:nvPr/>
        </p:nvSpPr>
        <p:spPr>
          <a:xfrm>
            <a:off x="1437969" y="6129377"/>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22" name="TextBox 22"/>
          <p:cNvSpPr txBox="1"/>
          <p:nvPr/>
        </p:nvSpPr>
        <p:spPr>
          <a:xfrm>
            <a:off x="1275926" y="7133027"/>
            <a:ext cx="8932357" cy="880748"/>
          </a:xfrm>
          <a:prstGeom prst="rect">
            <a:avLst/>
          </a:prstGeom>
        </p:spPr>
        <p:txBody>
          <a:bodyPr lIns="0" tIns="0" rIns="0" bIns="0" rtlCol="0" anchor="t">
            <a:spAutoFit/>
          </a:bodyPr>
          <a:lstStyle/>
          <a:p>
            <a:pPr algn="just">
              <a:lnSpc>
                <a:spcPts val="3429"/>
              </a:lnSpc>
              <a:spcBef>
                <a:spcPct val="0"/>
              </a:spcBef>
            </a:pPr>
            <a:r>
              <a:rPr lang="en-US" sz="2449">
                <a:solidFill>
                  <a:srgbClr val="0B2F59"/>
                </a:solidFill>
                <a:latin typeface="Telegraf"/>
                <a:ea typeface="Telegraf"/>
                <a:cs typeface="Telegraf"/>
                <a:sym typeface="Telegraf"/>
              </a:rPr>
              <a:t>These algorithms are used to categorise the transaction as fraud or legit.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TextBox 2"/>
          <p:cNvSpPr txBox="1"/>
          <p:nvPr/>
        </p:nvSpPr>
        <p:spPr>
          <a:xfrm>
            <a:off x="1028700" y="2137075"/>
            <a:ext cx="10124793" cy="924894"/>
          </a:xfrm>
          <a:prstGeom prst="rect">
            <a:avLst/>
          </a:prstGeom>
        </p:spPr>
        <p:txBody>
          <a:bodyPr lIns="0" tIns="0" rIns="0" bIns="0" rtlCol="0" anchor="t">
            <a:spAutoFit/>
          </a:bodyPr>
          <a:lstStyle/>
          <a:p>
            <a:pPr algn="l">
              <a:lnSpc>
                <a:spcPts val="6683"/>
              </a:lnSpc>
            </a:pPr>
            <a:r>
              <a:rPr lang="en-US" sz="6076" b="1">
                <a:solidFill>
                  <a:srgbClr val="0B2F59"/>
                </a:solidFill>
                <a:latin typeface="Telegraf Bold"/>
                <a:ea typeface="Telegraf Bold"/>
                <a:cs typeface="Telegraf Bold"/>
                <a:sym typeface="Telegraf Bold"/>
              </a:rPr>
              <a:t>Research Methodology</a:t>
            </a:r>
          </a:p>
        </p:txBody>
      </p:sp>
      <p:sp>
        <p:nvSpPr>
          <p:cNvPr id="3" name="Freeform 3"/>
          <p:cNvSpPr/>
          <p:nvPr/>
        </p:nvSpPr>
        <p:spPr>
          <a:xfrm>
            <a:off x="-1101961" y="4821435"/>
            <a:ext cx="15918052" cy="6088655"/>
          </a:xfrm>
          <a:custGeom>
            <a:avLst/>
            <a:gdLst/>
            <a:ahLst/>
            <a:cxnLst/>
            <a:rect l="l" t="t" r="r" b="b"/>
            <a:pathLst>
              <a:path w="15918052" h="6088655">
                <a:moveTo>
                  <a:pt x="0" y="0"/>
                </a:moveTo>
                <a:lnTo>
                  <a:pt x="15918052" y="0"/>
                </a:lnTo>
                <a:lnTo>
                  <a:pt x="15918052" y="6088655"/>
                </a:lnTo>
                <a:lnTo>
                  <a:pt x="0" y="6088655"/>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flipH="1" flipV="1">
            <a:off x="10020460" y="-348949"/>
            <a:ext cx="9165814" cy="7630540"/>
          </a:xfrm>
          <a:custGeom>
            <a:avLst/>
            <a:gdLst/>
            <a:ahLst/>
            <a:cxnLst/>
            <a:rect l="l" t="t" r="r" b="b"/>
            <a:pathLst>
              <a:path w="9165814" h="7630540">
                <a:moveTo>
                  <a:pt x="9165814" y="7630540"/>
                </a:moveTo>
                <a:lnTo>
                  <a:pt x="0" y="7630540"/>
                </a:lnTo>
                <a:lnTo>
                  <a:pt x="0" y="0"/>
                </a:lnTo>
                <a:lnTo>
                  <a:pt x="9165814" y="0"/>
                </a:lnTo>
                <a:lnTo>
                  <a:pt x="9165814" y="7630540"/>
                </a:lnTo>
                <a:close/>
              </a:path>
            </a:pathLst>
          </a:custGeom>
          <a:blipFill>
            <a:blip r:embed="rId4"/>
            <a:stretch>
              <a:fillRect/>
            </a:stretch>
          </a:blipFill>
        </p:spPr>
        <p:txBody>
          <a:bodyPr/>
          <a:lstStyle/>
          <a:p>
            <a:endParaRPr lang="en-GB"/>
          </a:p>
        </p:txBody>
      </p:sp>
      <p:grpSp>
        <p:nvGrpSpPr>
          <p:cNvPr id="5" name="Group 5"/>
          <p:cNvGrpSpPr/>
          <p:nvPr/>
        </p:nvGrpSpPr>
        <p:grpSpPr>
          <a:xfrm>
            <a:off x="1609748" y="5563702"/>
            <a:ext cx="11472885" cy="649489"/>
            <a:chOff x="0" y="0"/>
            <a:chExt cx="3021665" cy="171059"/>
          </a:xfrm>
        </p:grpSpPr>
        <p:sp>
          <p:nvSpPr>
            <p:cNvPr id="6" name="Freeform 6"/>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7" name="TextBox 7"/>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28700" y="5451113"/>
            <a:ext cx="1017795" cy="874668"/>
            <a:chOff x="0" y="0"/>
            <a:chExt cx="812800" cy="698500"/>
          </a:xfrm>
        </p:grpSpPr>
        <p:sp>
          <p:nvSpPr>
            <p:cNvPr id="9" name="Freeform 9"/>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10" name="TextBox 10"/>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609748" y="6627434"/>
            <a:ext cx="11472885" cy="649489"/>
            <a:chOff x="0" y="0"/>
            <a:chExt cx="3021665" cy="171059"/>
          </a:xfrm>
        </p:grpSpPr>
        <p:sp>
          <p:nvSpPr>
            <p:cNvPr id="12" name="Freeform 12"/>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13" name="TextBox 13"/>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028700" y="6514845"/>
            <a:ext cx="1017795" cy="874668"/>
            <a:chOff x="0" y="0"/>
            <a:chExt cx="812800" cy="698500"/>
          </a:xfrm>
        </p:grpSpPr>
        <p:sp>
          <p:nvSpPr>
            <p:cNvPr id="15" name="Freeform 15"/>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16" name="TextBox 16"/>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609748" y="7691166"/>
            <a:ext cx="11472885" cy="649489"/>
            <a:chOff x="0" y="0"/>
            <a:chExt cx="3021665" cy="171059"/>
          </a:xfrm>
        </p:grpSpPr>
        <p:sp>
          <p:nvSpPr>
            <p:cNvPr id="18" name="Freeform 18"/>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19" name="TextBox 19"/>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028700" y="7578577"/>
            <a:ext cx="1017795" cy="874668"/>
            <a:chOff x="0" y="0"/>
            <a:chExt cx="812800" cy="698500"/>
          </a:xfrm>
        </p:grpSpPr>
        <p:sp>
          <p:nvSpPr>
            <p:cNvPr id="21" name="Freeform 21"/>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22" name="TextBox 22"/>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grpSp>
        <p:nvGrpSpPr>
          <p:cNvPr id="23" name="Group 23"/>
          <p:cNvGrpSpPr/>
          <p:nvPr/>
        </p:nvGrpSpPr>
        <p:grpSpPr>
          <a:xfrm>
            <a:off x="1609748" y="8754898"/>
            <a:ext cx="11472885" cy="649489"/>
            <a:chOff x="0" y="0"/>
            <a:chExt cx="3021665" cy="171059"/>
          </a:xfrm>
        </p:grpSpPr>
        <p:sp>
          <p:nvSpPr>
            <p:cNvPr id="24" name="Freeform 24"/>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25" name="TextBox 25"/>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26" name="Group 26"/>
          <p:cNvGrpSpPr/>
          <p:nvPr/>
        </p:nvGrpSpPr>
        <p:grpSpPr>
          <a:xfrm>
            <a:off x="1028700" y="8642309"/>
            <a:ext cx="1017795" cy="874668"/>
            <a:chOff x="0" y="0"/>
            <a:chExt cx="812800" cy="698500"/>
          </a:xfrm>
        </p:grpSpPr>
        <p:sp>
          <p:nvSpPr>
            <p:cNvPr id="27" name="Freeform 27"/>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28" name="TextBox 28"/>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sp>
        <p:nvSpPr>
          <p:cNvPr id="29" name="TextBox 29"/>
          <p:cNvSpPr txBox="1"/>
          <p:nvPr/>
        </p:nvSpPr>
        <p:spPr>
          <a:xfrm>
            <a:off x="2202881" y="6682598"/>
            <a:ext cx="9040498" cy="453359"/>
          </a:xfrm>
          <a:prstGeom prst="rect">
            <a:avLst/>
          </a:prstGeom>
        </p:spPr>
        <p:txBody>
          <a:bodyPr lIns="0" tIns="0" rIns="0" bIns="0" rtlCol="0" anchor="t">
            <a:spAutoFit/>
          </a:bodyPr>
          <a:lstStyle/>
          <a:p>
            <a:pPr algn="l">
              <a:lnSpc>
                <a:spcPts val="3429"/>
              </a:lnSpc>
              <a:spcBef>
                <a:spcPct val="0"/>
              </a:spcBef>
            </a:pPr>
            <a:r>
              <a:rPr lang="en-US" sz="2449">
                <a:solidFill>
                  <a:srgbClr val="0B2F59"/>
                </a:solidFill>
                <a:latin typeface="Telegraf"/>
                <a:ea typeface="Telegraf"/>
                <a:cs typeface="Telegraf"/>
                <a:sym typeface="Telegraf"/>
              </a:rPr>
              <a:t>Analysis of features of transaction data [12].</a:t>
            </a:r>
          </a:p>
        </p:txBody>
      </p:sp>
      <p:sp>
        <p:nvSpPr>
          <p:cNvPr id="30" name="TextBox 30"/>
          <p:cNvSpPr txBox="1"/>
          <p:nvPr/>
        </p:nvSpPr>
        <p:spPr>
          <a:xfrm>
            <a:off x="2202881" y="7746331"/>
            <a:ext cx="10689282" cy="453359"/>
          </a:xfrm>
          <a:prstGeom prst="rect">
            <a:avLst/>
          </a:prstGeom>
        </p:spPr>
        <p:txBody>
          <a:bodyPr lIns="0" tIns="0" rIns="0" bIns="0" rtlCol="0" anchor="t">
            <a:spAutoFit/>
          </a:bodyPr>
          <a:lstStyle/>
          <a:p>
            <a:pPr algn="l">
              <a:lnSpc>
                <a:spcPts val="3429"/>
              </a:lnSpc>
              <a:spcBef>
                <a:spcPct val="0"/>
              </a:spcBef>
            </a:pPr>
            <a:r>
              <a:rPr lang="en-US" sz="2449">
                <a:solidFill>
                  <a:srgbClr val="0B2F59"/>
                </a:solidFill>
                <a:latin typeface="Telegraf"/>
                <a:ea typeface="Telegraf"/>
                <a:cs typeface="Telegraf"/>
                <a:sym typeface="Telegraf"/>
              </a:rPr>
              <a:t>Training of machine learning models [9].</a:t>
            </a:r>
          </a:p>
        </p:txBody>
      </p:sp>
      <p:sp>
        <p:nvSpPr>
          <p:cNvPr id="31" name="TextBox 31"/>
          <p:cNvSpPr txBox="1"/>
          <p:nvPr/>
        </p:nvSpPr>
        <p:spPr>
          <a:xfrm>
            <a:off x="2202881" y="8810063"/>
            <a:ext cx="10214919" cy="453359"/>
          </a:xfrm>
          <a:prstGeom prst="rect">
            <a:avLst/>
          </a:prstGeom>
        </p:spPr>
        <p:txBody>
          <a:bodyPr lIns="0" tIns="0" rIns="0" bIns="0" rtlCol="0" anchor="t">
            <a:spAutoFit/>
          </a:bodyPr>
          <a:lstStyle/>
          <a:p>
            <a:pPr algn="l">
              <a:lnSpc>
                <a:spcPts val="3429"/>
              </a:lnSpc>
              <a:spcBef>
                <a:spcPct val="0"/>
              </a:spcBef>
            </a:pPr>
            <a:r>
              <a:rPr lang="en-US" sz="2449">
                <a:solidFill>
                  <a:srgbClr val="0B2F59"/>
                </a:solidFill>
                <a:latin typeface="Telegraf"/>
                <a:ea typeface="Telegraf"/>
                <a:cs typeface="Telegraf"/>
                <a:sym typeface="Telegraf"/>
              </a:rPr>
              <a:t>A model performance assessment [11].</a:t>
            </a:r>
          </a:p>
        </p:txBody>
      </p:sp>
      <p:sp>
        <p:nvSpPr>
          <p:cNvPr id="32" name="Freeform 32"/>
          <p:cNvSpPr/>
          <p:nvPr/>
        </p:nvSpPr>
        <p:spPr>
          <a:xfrm flipH="1" flipV="1">
            <a:off x="14442093" y="-147960"/>
            <a:ext cx="6679504" cy="6662805"/>
          </a:xfrm>
          <a:custGeom>
            <a:avLst/>
            <a:gdLst/>
            <a:ahLst/>
            <a:cxnLst/>
            <a:rect l="l" t="t" r="r" b="b"/>
            <a:pathLst>
              <a:path w="6679504" h="6662805">
                <a:moveTo>
                  <a:pt x="6679504" y="6662805"/>
                </a:moveTo>
                <a:lnTo>
                  <a:pt x="0" y="6662805"/>
                </a:lnTo>
                <a:lnTo>
                  <a:pt x="0" y="0"/>
                </a:lnTo>
                <a:lnTo>
                  <a:pt x="6679504" y="0"/>
                </a:lnTo>
                <a:lnTo>
                  <a:pt x="6679504" y="6662805"/>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33" name="Group 33"/>
          <p:cNvGrpSpPr/>
          <p:nvPr/>
        </p:nvGrpSpPr>
        <p:grpSpPr>
          <a:xfrm>
            <a:off x="1609748" y="4393759"/>
            <a:ext cx="11472885" cy="649489"/>
            <a:chOff x="0" y="0"/>
            <a:chExt cx="3021665" cy="171059"/>
          </a:xfrm>
        </p:grpSpPr>
        <p:sp>
          <p:nvSpPr>
            <p:cNvPr id="34" name="Freeform 34"/>
            <p:cNvSpPr/>
            <p:nvPr/>
          </p:nvSpPr>
          <p:spPr>
            <a:xfrm>
              <a:off x="0" y="0"/>
              <a:ext cx="3021665" cy="171059"/>
            </a:xfrm>
            <a:custGeom>
              <a:avLst/>
              <a:gdLst/>
              <a:ahLst/>
              <a:cxnLst/>
              <a:rect l="l" t="t" r="r" b="b"/>
              <a:pathLst>
                <a:path w="3021665" h="171059">
                  <a:moveTo>
                    <a:pt x="67480" y="0"/>
                  </a:moveTo>
                  <a:lnTo>
                    <a:pt x="2954185" y="0"/>
                  </a:lnTo>
                  <a:cubicBezTo>
                    <a:pt x="2991453" y="0"/>
                    <a:pt x="3021665" y="30212"/>
                    <a:pt x="3021665" y="67480"/>
                  </a:cubicBezTo>
                  <a:lnTo>
                    <a:pt x="3021665" y="103579"/>
                  </a:lnTo>
                  <a:cubicBezTo>
                    <a:pt x="3021665" y="140847"/>
                    <a:pt x="2991453" y="171059"/>
                    <a:pt x="2954185" y="171059"/>
                  </a:cubicBezTo>
                  <a:lnTo>
                    <a:pt x="67480" y="171059"/>
                  </a:lnTo>
                  <a:cubicBezTo>
                    <a:pt x="30212" y="171059"/>
                    <a:pt x="0" y="140847"/>
                    <a:pt x="0" y="103579"/>
                  </a:cubicBezTo>
                  <a:lnTo>
                    <a:pt x="0" y="67480"/>
                  </a:lnTo>
                  <a:cubicBezTo>
                    <a:pt x="0" y="30212"/>
                    <a:pt x="30212" y="0"/>
                    <a:pt x="67480" y="0"/>
                  </a:cubicBezTo>
                  <a:close/>
                </a:path>
              </a:pathLst>
            </a:custGeom>
            <a:ln w="38100" cap="rnd">
              <a:solidFill>
                <a:srgbClr val="0B2F59"/>
              </a:solidFill>
              <a:prstDash val="solid"/>
              <a:round/>
            </a:ln>
          </p:spPr>
          <p:txBody>
            <a:bodyPr/>
            <a:lstStyle/>
            <a:p>
              <a:endParaRPr lang="en-GB"/>
            </a:p>
          </p:txBody>
        </p:sp>
        <p:sp>
          <p:nvSpPr>
            <p:cNvPr id="35" name="TextBox 35"/>
            <p:cNvSpPr txBox="1"/>
            <p:nvPr/>
          </p:nvSpPr>
          <p:spPr>
            <a:xfrm>
              <a:off x="0" y="-38100"/>
              <a:ext cx="3021665" cy="209159"/>
            </a:xfrm>
            <a:prstGeom prst="rect">
              <a:avLst/>
            </a:prstGeom>
          </p:spPr>
          <p:txBody>
            <a:bodyPr lIns="50800" tIns="50800" rIns="50800" bIns="50800" rtlCol="0" anchor="ctr"/>
            <a:lstStyle/>
            <a:p>
              <a:pPr algn="ctr">
                <a:lnSpc>
                  <a:spcPts val="2659"/>
                </a:lnSpc>
              </a:pPr>
              <a:endParaRPr/>
            </a:p>
          </p:txBody>
        </p:sp>
      </p:grpSp>
      <p:grpSp>
        <p:nvGrpSpPr>
          <p:cNvPr id="36" name="Group 36"/>
          <p:cNvGrpSpPr/>
          <p:nvPr/>
        </p:nvGrpSpPr>
        <p:grpSpPr>
          <a:xfrm>
            <a:off x="11153493" y="2331934"/>
            <a:ext cx="10332073" cy="8947575"/>
            <a:chOff x="0" y="0"/>
            <a:chExt cx="6350000" cy="5499100"/>
          </a:xfrm>
        </p:grpSpPr>
        <p:sp>
          <p:nvSpPr>
            <p:cNvPr id="37" name="Freeform 37"/>
            <p:cNvSpPr/>
            <p:nvPr/>
          </p:nvSpPr>
          <p:spPr>
            <a:xfrm>
              <a:off x="43921" y="0"/>
              <a:ext cx="6262158" cy="5499100"/>
            </a:xfrm>
            <a:custGeom>
              <a:avLst/>
              <a:gdLst/>
              <a:ahLst/>
              <a:cxnLst/>
              <a:rect l="l" t="t" r="r" b="b"/>
              <a:pathLst>
                <a:path w="6262158" h="5499100">
                  <a:moveTo>
                    <a:pt x="4554668" y="0"/>
                  </a:moveTo>
                  <a:lnTo>
                    <a:pt x="1707491" y="0"/>
                  </a:lnTo>
                  <a:cubicBezTo>
                    <a:pt x="1606061" y="0"/>
                    <a:pt x="1512337" y="54111"/>
                    <a:pt x="1461622" y="141950"/>
                  </a:cubicBezTo>
                  <a:lnTo>
                    <a:pt x="38037" y="2607600"/>
                  </a:lnTo>
                  <a:cubicBezTo>
                    <a:pt x="-12679" y="2695438"/>
                    <a:pt x="-12679" y="2803662"/>
                    <a:pt x="38037" y="2891500"/>
                  </a:cubicBezTo>
                  <a:lnTo>
                    <a:pt x="1461622" y="5357150"/>
                  </a:lnTo>
                  <a:cubicBezTo>
                    <a:pt x="1512337" y="5444989"/>
                    <a:pt x="1606061" y="5499100"/>
                    <a:pt x="1707491" y="5499100"/>
                  </a:cubicBezTo>
                  <a:lnTo>
                    <a:pt x="4554668" y="5499100"/>
                  </a:lnTo>
                  <a:cubicBezTo>
                    <a:pt x="4656096" y="5499100"/>
                    <a:pt x="4749821" y="5444989"/>
                    <a:pt x="4800536" y="5357150"/>
                  </a:cubicBezTo>
                  <a:lnTo>
                    <a:pt x="6224122" y="2891500"/>
                  </a:lnTo>
                  <a:cubicBezTo>
                    <a:pt x="6274837" y="2803662"/>
                    <a:pt x="6274837" y="2695438"/>
                    <a:pt x="6224122" y="2607600"/>
                  </a:cubicBezTo>
                  <a:lnTo>
                    <a:pt x="4800536" y="141950"/>
                  </a:lnTo>
                  <a:cubicBezTo>
                    <a:pt x="4749821" y="54111"/>
                    <a:pt x="4656096" y="0"/>
                    <a:pt x="4554668" y="0"/>
                  </a:cubicBezTo>
                  <a:close/>
                </a:path>
              </a:pathLst>
            </a:custGeom>
            <a:blipFill>
              <a:blip r:embed="rId7"/>
              <a:stretch>
                <a:fillRect l="-28057" r="-28057"/>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sp>
        <p:nvSpPr>
          <p:cNvPr id="38" name="Freeform 38"/>
          <p:cNvSpPr/>
          <p:nvPr/>
        </p:nvSpPr>
        <p:spPr>
          <a:xfrm flipH="1">
            <a:off x="12665967" y="5795531"/>
            <a:ext cx="6679504" cy="6662805"/>
          </a:xfrm>
          <a:custGeom>
            <a:avLst/>
            <a:gdLst/>
            <a:ahLst/>
            <a:cxnLst/>
            <a:rect l="l" t="t" r="r" b="b"/>
            <a:pathLst>
              <a:path w="6679504" h="6662805">
                <a:moveTo>
                  <a:pt x="6679503" y="0"/>
                </a:moveTo>
                <a:lnTo>
                  <a:pt x="0" y="0"/>
                </a:lnTo>
                <a:lnTo>
                  <a:pt x="0" y="6662805"/>
                </a:lnTo>
                <a:lnTo>
                  <a:pt x="6679503" y="6662805"/>
                </a:lnTo>
                <a:lnTo>
                  <a:pt x="6679503"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9" name="Freeform 39"/>
          <p:cNvSpPr/>
          <p:nvPr/>
        </p:nvSpPr>
        <p:spPr>
          <a:xfrm>
            <a:off x="11243380" y="3466321"/>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40" name="Freeform 40"/>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41" name="Freeform 41"/>
          <p:cNvSpPr/>
          <p:nvPr/>
        </p:nvSpPr>
        <p:spPr>
          <a:xfrm>
            <a:off x="1389130" y="5739979"/>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42" name="Freeform 42"/>
          <p:cNvSpPr/>
          <p:nvPr/>
        </p:nvSpPr>
        <p:spPr>
          <a:xfrm>
            <a:off x="1389130" y="6803711"/>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43" name="Freeform 43"/>
          <p:cNvSpPr/>
          <p:nvPr/>
        </p:nvSpPr>
        <p:spPr>
          <a:xfrm>
            <a:off x="1389130" y="7867443"/>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44" name="Freeform 44"/>
          <p:cNvSpPr/>
          <p:nvPr/>
        </p:nvSpPr>
        <p:spPr>
          <a:xfrm>
            <a:off x="1389130" y="8931175"/>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grpSp>
        <p:nvGrpSpPr>
          <p:cNvPr id="45" name="Group 45"/>
          <p:cNvGrpSpPr/>
          <p:nvPr/>
        </p:nvGrpSpPr>
        <p:grpSpPr>
          <a:xfrm>
            <a:off x="1028700" y="4281170"/>
            <a:ext cx="1017795" cy="874668"/>
            <a:chOff x="0" y="0"/>
            <a:chExt cx="812800" cy="698500"/>
          </a:xfrm>
        </p:grpSpPr>
        <p:sp>
          <p:nvSpPr>
            <p:cNvPr id="46" name="Freeform 46"/>
            <p:cNvSpPr/>
            <p:nvPr/>
          </p:nvSpPr>
          <p:spPr>
            <a:xfrm>
              <a:off x="16414" y="0"/>
              <a:ext cx="779971" cy="698500"/>
            </a:xfrm>
            <a:custGeom>
              <a:avLst/>
              <a:gdLst/>
              <a:ahLst/>
              <a:cxnLst/>
              <a:rect l="l" t="t" r="r" b="b"/>
              <a:pathLst>
                <a:path w="779971" h="698500">
                  <a:moveTo>
                    <a:pt x="765784" y="401848"/>
                  </a:moveTo>
                  <a:lnTo>
                    <a:pt x="623788" y="645902"/>
                  </a:lnTo>
                  <a:cubicBezTo>
                    <a:pt x="604842" y="678467"/>
                    <a:pt x="570009" y="698500"/>
                    <a:pt x="532334" y="698500"/>
                  </a:cubicBezTo>
                  <a:lnTo>
                    <a:pt x="247638" y="698500"/>
                  </a:lnTo>
                  <a:cubicBezTo>
                    <a:pt x="209963" y="698500"/>
                    <a:pt x="175130" y="678467"/>
                    <a:pt x="156184" y="645902"/>
                  </a:cubicBezTo>
                  <a:lnTo>
                    <a:pt x="14188" y="401848"/>
                  </a:lnTo>
                  <a:cubicBezTo>
                    <a:pt x="-4729" y="369334"/>
                    <a:pt x="-4729" y="329166"/>
                    <a:pt x="14188" y="296652"/>
                  </a:cubicBezTo>
                  <a:lnTo>
                    <a:pt x="156184" y="52598"/>
                  </a:lnTo>
                  <a:cubicBezTo>
                    <a:pt x="175130" y="20033"/>
                    <a:pt x="209963" y="0"/>
                    <a:pt x="247638" y="0"/>
                  </a:cubicBezTo>
                  <a:lnTo>
                    <a:pt x="532334" y="0"/>
                  </a:lnTo>
                  <a:cubicBezTo>
                    <a:pt x="570009" y="0"/>
                    <a:pt x="604842" y="20033"/>
                    <a:pt x="623788" y="52598"/>
                  </a:cubicBezTo>
                  <a:lnTo>
                    <a:pt x="765784" y="296652"/>
                  </a:lnTo>
                  <a:cubicBezTo>
                    <a:pt x="784701" y="329166"/>
                    <a:pt x="784701" y="369334"/>
                    <a:pt x="765784" y="401848"/>
                  </a:cubicBezTo>
                  <a:close/>
                </a:path>
              </a:pathLst>
            </a:custGeom>
            <a:solidFill>
              <a:srgbClr val="065FAA"/>
            </a:solidFill>
          </p:spPr>
          <p:txBody>
            <a:bodyPr/>
            <a:lstStyle/>
            <a:p>
              <a:endParaRPr lang="en-GB"/>
            </a:p>
          </p:txBody>
        </p:sp>
        <p:sp>
          <p:nvSpPr>
            <p:cNvPr id="47" name="TextBox 47"/>
            <p:cNvSpPr txBox="1"/>
            <p:nvPr/>
          </p:nvSpPr>
          <p:spPr>
            <a:xfrm>
              <a:off x="114300" y="-38100"/>
              <a:ext cx="584200" cy="736600"/>
            </a:xfrm>
            <a:prstGeom prst="rect">
              <a:avLst/>
            </a:prstGeom>
          </p:spPr>
          <p:txBody>
            <a:bodyPr lIns="50800" tIns="50800" rIns="50800" bIns="50800" rtlCol="0" anchor="ctr"/>
            <a:lstStyle/>
            <a:p>
              <a:pPr algn="ctr">
                <a:lnSpc>
                  <a:spcPts val="2659"/>
                </a:lnSpc>
              </a:pPr>
              <a:endParaRPr/>
            </a:p>
          </p:txBody>
        </p:sp>
      </p:grpSp>
      <p:sp>
        <p:nvSpPr>
          <p:cNvPr id="48" name="Freeform 48"/>
          <p:cNvSpPr/>
          <p:nvPr/>
        </p:nvSpPr>
        <p:spPr>
          <a:xfrm>
            <a:off x="1389130" y="4570036"/>
            <a:ext cx="296936" cy="296936"/>
          </a:xfrm>
          <a:custGeom>
            <a:avLst/>
            <a:gdLst/>
            <a:ahLst/>
            <a:cxnLst/>
            <a:rect l="l" t="t" r="r" b="b"/>
            <a:pathLst>
              <a:path w="296936" h="296936">
                <a:moveTo>
                  <a:pt x="0" y="0"/>
                </a:moveTo>
                <a:lnTo>
                  <a:pt x="296936" y="0"/>
                </a:lnTo>
                <a:lnTo>
                  <a:pt x="296936" y="296936"/>
                </a:lnTo>
                <a:lnTo>
                  <a:pt x="0" y="296936"/>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49" name="TextBox 49"/>
          <p:cNvSpPr txBox="1"/>
          <p:nvPr/>
        </p:nvSpPr>
        <p:spPr>
          <a:xfrm>
            <a:off x="2202881" y="5618866"/>
            <a:ext cx="8622497" cy="453359"/>
          </a:xfrm>
          <a:prstGeom prst="rect">
            <a:avLst/>
          </a:prstGeom>
        </p:spPr>
        <p:txBody>
          <a:bodyPr lIns="0" tIns="0" rIns="0" bIns="0" rtlCol="0" anchor="t">
            <a:spAutoFit/>
          </a:bodyPr>
          <a:lstStyle/>
          <a:p>
            <a:pPr algn="l">
              <a:lnSpc>
                <a:spcPts val="3429"/>
              </a:lnSpc>
              <a:spcBef>
                <a:spcPct val="0"/>
              </a:spcBef>
            </a:pPr>
            <a:r>
              <a:rPr lang="en-US" sz="2449">
                <a:solidFill>
                  <a:srgbClr val="0B2F59"/>
                </a:solidFill>
                <a:latin typeface="Telegraf"/>
                <a:ea typeface="Telegraf"/>
                <a:cs typeface="Telegraf"/>
                <a:sym typeface="Telegraf"/>
              </a:rPr>
              <a:t>Preprocessing of datasets and their collection [1].</a:t>
            </a:r>
          </a:p>
        </p:txBody>
      </p:sp>
      <p:sp>
        <p:nvSpPr>
          <p:cNvPr id="50" name="TextBox 50"/>
          <p:cNvSpPr txBox="1"/>
          <p:nvPr/>
        </p:nvSpPr>
        <p:spPr>
          <a:xfrm>
            <a:off x="2202881" y="4448924"/>
            <a:ext cx="8622497" cy="453359"/>
          </a:xfrm>
          <a:prstGeom prst="rect">
            <a:avLst/>
          </a:prstGeom>
        </p:spPr>
        <p:txBody>
          <a:bodyPr lIns="0" tIns="0" rIns="0" bIns="0" rtlCol="0" anchor="t">
            <a:spAutoFit/>
          </a:bodyPr>
          <a:lstStyle/>
          <a:p>
            <a:pPr algn="l">
              <a:lnSpc>
                <a:spcPts val="3429"/>
              </a:lnSpc>
              <a:spcBef>
                <a:spcPct val="0"/>
              </a:spcBef>
            </a:pPr>
            <a:r>
              <a:rPr lang="en-US" sz="2449">
                <a:solidFill>
                  <a:srgbClr val="0B2F59"/>
                </a:solidFill>
                <a:latin typeface="Telegraf"/>
                <a:ea typeface="Telegraf"/>
                <a:cs typeface="Telegraf"/>
                <a:sym typeface="Telegraf"/>
              </a:rPr>
              <a:t>Quantitative experiment research study [10].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flipV="1">
            <a:off x="-2879935" y="-336849"/>
            <a:ext cx="6828084" cy="5684380"/>
          </a:xfrm>
          <a:custGeom>
            <a:avLst/>
            <a:gdLst/>
            <a:ahLst/>
            <a:cxnLst/>
            <a:rect l="l" t="t" r="r" b="b"/>
            <a:pathLst>
              <a:path w="6828084" h="5684380">
                <a:moveTo>
                  <a:pt x="0" y="5684379"/>
                </a:moveTo>
                <a:lnTo>
                  <a:pt x="6828084" y="5684379"/>
                </a:lnTo>
                <a:lnTo>
                  <a:pt x="6828084" y="0"/>
                </a:lnTo>
                <a:lnTo>
                  <a:pt x="0" y="0"/>
                </a:lnTo>
                <a:lnTo>
                  <a:pt x="0" y="5684379"/>
                </a:lnTo>
                <a:close/>
              </a:path>
            </a:pathLst>
          </a:custGeom>
          <a:blipFill>
            <a:blip r:embed="rId2"/>
            <a:stretch>
              <a:fillRect/>
            </a:stretch>
          </a:blipFill>
        </p:spPr>
        <p:txBody>
          <a:bodyPr/>
          <a:lstStyle/>
          <a:p>
            <a:endParaRPr lang="en-GB"/>
          </a:p>
        </p:txBody>
      </p:sp>
      <p:sp>
        <p:nvSpPr>
          <p:cNvPr id="3" name="TextBox 3"/>
          <p:cNvSpPr txBox="1"/>
          <p:nvPr/>
        </p:nvSpPr>
        <p:spPr>
          <a:xfrm>
            <a:off x="3173055" y="811789"/>
            <a:ext cx="11941891" cy="813536"/>
          </a:xfrm>
          <a:prstGeom prst="rect">
            <a:avLst/>
          </a:prstGeom>
        </p:spPr>
        <p:txBody>
          <a:bodyPr lIns="0" tIns="0" rIns="0" bIns="0" rtlCol="0" anchor="t">
            <a:spAutoFit/>
          </a:bodyPr>
          <a:lstStyle/>
          <a:p>
            <a:pPr algn="ctr">
              <a:lnSpc>
                <a:spcPts val="5810"/>
              </a:lnSpc>
            </a:pPr>
            <a:r>
              <a:rPr lang="en-US" sz="5282" b="1">
                <a:solidFill>
                  <a:srgbClr val="0B2F59"/>
                </a:solidFill>
                <a:latin typeface="Telegraf Bold"/>
                <a:ea typeface="Telegraf Bold"/>
                <a:cs typeface="Telegraf Bold"/>
                <a:sym typeface="Telegraf Bold"/>
              </a:rPr>
              <a:t>Data Collection and Tools</a:t>
            </a:r>
          </a:p>
        </p:txBody>
      </p:sp>
      <p:sp>
        <p:nvSpPr>
          <p:cNvPr id="4" name="TextBox 4"/>
          <p:cNvSpPr txBox="1"/>
          <p:nvPr/>
        </p:nvSpPr>
        <p:spPr>
          <a:xfrm>
            <a:off x="6358993" y="1756442"/>
            <a:ext cx="5570013" cy="452123"/>
          </a:xfrm>
          <a:prstGeom prst="rect">
            <a:avLst/>
          </a:prstGeom>
        </p:spPr>
        <p:txBody>
          <a:bodyPr lIns="0" tIns="0" rIns="0" bIns="0" rtlCol="0" anchor="t">
            <a:spAutoFit/>
          </a:bodyPr>
          <a:lstStyle/>
          <a:p>
            <a:pPr algn="l">
              <a:lnSpc>
                <a:spcPts val="3429"/>
              </a:lnSpc>
              <a:spcBef>
                <a:spcPct val="0"/>
              </a:spcBef>
            </a:pPr>
            <a:r>
              <a:rPr lang="en-US" sz="2449" b="1">
                <a:solidFill>
                  <a:srgbClr val="0B2F59"/>
                </a:solidFill>
                <a:latin typeface="Telegraf Bold"/>
                <a:ea typeface="Telegraf Bold"/>
                <a:cs typeface="Telegraf Bold"/>
                <a:sym typeface="Telegraf Bold"/>
              </a:rPr>
              <a:t>Credit Card Fraud Detection Dataset</a:t>
            </a:r>
          </a:p>
        </p:txBody>
      </p:sp>
      <p:sp>
        <p:nvSpPr>
          <p:cNvPr id="5" name="Freeform 5"/>
          <p:cNvSpPr/>
          <p:nvPr/>
        </p:nvSpPr>
        <p:spPr>
          <a:xfrm flipH="1" flipV="1">
            <a:off x="14339851" y="-336849"/>
            <a:ext cx="6828084" cy="5684380"/>
          </a:xfrm>
          <a:custGeom>
            <a:avLst/>
            <a:gdLst/>
            <a:ahLst/>
            <a:cxnLst/>
            <a:rect l="l" t="t" r="r" b="b"/>
            <a:pathLst>
              <a:path w="6828084" h="5684380">
                <a:moveTo>
                  <a:pt x="6828084" y="5684379"/>
                </a:moveTo>
                <a:lnTo>
                  <a:pt x="0" y="5684379"/>
                </a:lnTo>
                <a:lnTo>
                  <a:pt x="0" y="0"/>
                </a:lnTo>
                <a:lnTo>
                  <a:pt x="6828084" y="0"/>
                </a:lnTo>
                <a:lnTo>
                  <a:pt x="6828084" y="5684379"/>
                </a:lnTo>
                <a:close/>
              </a:path>
            </a:pathLst>
          </a:custGeom>
          <a:blipFill>
            <a:blip r:embed="rId2"/>
            <a:stretch>
              <a:fillRect/>
            </a:stretch>
          </a:blipFill>
        </p:spPr>
        <p:txBody>
          <a:bodyPr/>
          <a:lstStyle/>
          <a:p>
            <a:endParaRPr lang="en-GB"/>
          </a:p>
        </p:txBody>
      </p:sp>
      <p:sp>
        <p:nvSpPr>
          <p:cNvPr id="6" name="Freeform 6"/>
          <p:cNvSpPr/>
          <p:nvPr/>
        </p:nvSpPr>
        <p:spPr>
          <a:xfrm>
            <a:off x="16552822" y="3231559"/>
            <a:ext cx="574334" cy="260604"/>
          </a:xfrm>
          <a:custGeom>
            <a:avLst/>
            <a:gdLst/>
            <a:ahLst/>
            <a:cxnLst/>
            <a:rect l="l" t="t" r="r" b="b"/>
            <a:pathLst>
              <a:path w="574334" h="260604">
                <a:moveTo>
                  <a:pt x="0" y="0"/>
                </a:moveTo>
                <a:lnTo>
                  <a:pt x="574333" y="0"/>
                </a:lnTo>
                <a:lnTo>
                  <a:pt x="574333" y="260604"/>
                </a:lnTo>
                <a:lnTo>
                  <a:pt x="0" y="26060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741533" y="3225808"/>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Freeform 9"/>
          <p:cNvSpPr/>
          <p:nvPr/>
        </p:nvSpPr>
        <p:spPr>
          <a:xfrm>
            <a:off x="8363938" y="3492163"/>
            <a:ext cx="735954" cy="735954"/>
          </a:xfrm>
          <a:custGeom>
            <a:avLst/>
            <a:gdLst/>
            <a:ahLst/>
            <a:cxnLst/>
            <a:rect l="l" t="t" r="r" b="b"/>
            <a:pathLst>
              <a:path w="735954" h="735954">
                <a:moveTo>
                  <a:pt x="0" y="0"/>
                </a:moveTo>
                <a:lnTo>
                  <a:pt x="735954" y="0"/>
                </a:lnTo>
                <a:lnTo>
                  <a:pt x="735954" y="735954"/>
                </a:lnTo>
                <a:lnTo>
                  <a:pt x="0" y="7359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0" name="Freeform 10"/>
          <p:cNvSpPr/>
          <p:nvPr/>
        </p:nvSpPr>
        <p:spPr>
          <a:xfrm rot="-5400000">
            <a:off x="8548295" y="3674431"/>
            <a:ext cx="367239" cy="371417"/>
          </a:xfrm>
          <a:custGeom>
            <a:avLst/>
            <a:gdLst/>
            <a:ahLst/>
            <a:cxnLst/>
            <a:rect l="l" t="t" r="r" b="b"/>
            <a:pathLst>
              <a:path w="367239" h="371417">
                <a:moveTo>
                  <a:pt x="0" y="0"/>
                </a:moveTo>
                <a:lnTo>
                  <a:pt x="367239" y="0"/>
                </a:lnTo>
                <a:lnTo>
                  <a:pt x="367239" y="371418"/>
                </a:lnTo>
                <a:lnTo>
                  <a:pt x="0" y="37141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1" name="TextBox 11"/>
          <p:cNvSpPr txBox="1"/>
          <p:nvPr/>
        </p:nvSpPr>
        <p:spPr>
          <a:xfrm>
            <a:off x="9233549" y="3406438"/>
            <a:ext cx="4812881" cy="880748"/>
          </a:xfrm>
          <a:prstGeom prst="rect">
            <a:avLst/>
          </a:prstGeom>
        </p:spPr>
        <p:txBody>
          <a:bodyPr lIns="0" tIns="0" rIns="0" bIns="0" rtlCol="0" anchor="t">
            <a:spAutoFit/>
          </a:bodyPr>
          <a:lstStyle/>
          <a:p>
            <a:pPr algn="l">
              <a:lnSpc>
                <a:spcPts val="3429"/>
              </a:lnSpc>
              <a:spcBef>
                <a:spcPct val="0"/>
              </a:spcBef>
            </a:pPr>
            <a:r>
              <a:rPr lang="en-US" sz="2449" b="1">
                <a:solidFill>
                  <a:srgbClr val="0B2F59"/>
                </a:solidFill>
                <a:latin typeface="Telegraf Bold"/>
                <a:ea typeface="Telegraf Bold"/>
                <a:cs typeface="Telegraf Bold"/>
                <a:sym typeface="Telegraf Bold"/>
              </a:rPr>
              <a:t>Python  programming language.</a:t>
            </a:r>
          </a:p>
        </p:txBody>
      </p:sp>
      <p:sp>
        <p:nvSpPr>
          <p:cNvPr id="12" name="Freeform 12"/>
          <p:cNvSpPr/>
          <p:nvPr/>
        </p:nvSpPr>
        <p:spPr>
          <a:xfrm>
            <a:off x="8363938" y="4736728"/>
            <a:ext cx="735954" cy="735954"/>
          </a:xfrm>
          <a:custGeom>
            <a:avLst/>
            <a:gdLst/>
            <a:ahLst/>
            <a:cxnLst/>
            <a:rect l="l" t="t" r="r" b="b"/>
            <a:pathLst>
              <a:path w="735954" h="735954">
                <a:moveTo>
                  <a:pt x="0" y="0"/>
                </a:moveTo>
                <a:lnTo>
                  <a:pt x="735954" y="0"/>
                </a:lnTo>
                <a:lnTo>
                  <a:pt x="735954" y="735954"/>
                </a:lnTo>
                <a:lnTo>
                  <a:pt x="0" y="7359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3" name="Freeform 13"/>
          <p:cNvSpPr/>
          <p:nvPr/>
        </p:nvSpPr>
        <p:spPr>
          <a:xfrm rot="-5400000">
            <a:off x="8548295" y="4918997"/>
            <a:ext cx="367239" cy="371417"/>
          </a:xfrm>
          <a:custGeom>
            <a:avLst/>
            <a:gdLst/>
            <a:ahLst/>
            <a:cxnLst/>
            <a:rect l="l" t="t" r="r" b="b"/>
            <a:pathLst>
              <a:path w="367239" h="371417">
                <a:moveTo>
                  <a:pt x="0" y="0"/>
                </a:moveTo>
                <a:lnTo>
                  <a:pt x="367239" y="0"/>
                </a:lnTo>
                <a:lnTo>
                  <a:pt x="367239" y="371417"/>
                </a:lnTo>
                <a:lnTo>
                  <a:pt x="0" y="3714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4" name="TextBox 14"/>
          <p:cNvSpPr txBox="1"/>
          <p:nvPr/>
        </p:nvSpPr>
        <p:spPr>
          <a:xfrm>
            <a:off x="9233549" y="4651003"/>
            <a:ext cx="4812881" cy="880748"/>
          </a:xfrm>
          <a:prstGeom prst="rect">
            <a:avLst/>
          </a:prstGeom>
        </p:spPr>
        <p:txBody>
          <a:bodyPr lIns="0" tIns="0" rIns="0" bIns="0" rtlCol="0" anchor="t">
            <a:spAutoFit/>
          </a:bodyPr>
          <a:lstStyle/>
          <a:p>
            <a:pPr algn="l">
              <a:lnSpc>
                <a:spcPts val="3429"/>
              </a:lnSpc>
              <a:spcBef>
                <a:spcPct val="0"/>
              </a:spcBef>
            </a:pPr>
            <a:r>
              <a:rPr lang="en-US" sz="2449" b="1">
                <a:solidFill>
                  <a:srgbClr val="0B2F59"/>
                </a:solidFill>
                <a:latin typeface="Telegraf Bold"/>
                <a:ea typeface="Telegraf Bold"/>
                <a:cs typeface="Telegraf Bold"/>
                <a:sym typeface="Telegraf Bold"/>
              </a:rPr>
              <a:t>Pandas and NumPy are data processing tools [2].</a:t>
            </a:r>
          </a:p>
        </p:txBody>
      </p:sp>
      <p:sp>
        <p:nvSpPr>
          <p:cNvPr id="15" name="Freeform 15"/>
          <p:cNvSpPr/>
          <p:nvPr/>
        </p:nvSpPr>
        <p:spPr>
          <a:xfrm>
            <a:off x="8363938" y="6113396"/>
            <a:ext cx="735954" cy="735954"/>
          </a:xfrm>
          <a:custGeom>
            <a:avLst/>
            <a:gdLst/>
            <a:ahLst/>
            <a:cxnLst/>
            <a:rect l="l" t="t" r="r" b="b"/>
            <a:pathLst>
              <a:path w="735954" h="735954">
                <a:moveTo>
                  <a:pt x="0" y="0"/>
                </a:moveTo>
                <a:lnTo>
                  <a:pt x="735954" y="0"/>
                </a:lnTo>
                <a:lnTo>
                  <a:pt x="735954" y="735954"/>
                </a:lnTo>
                <a:lnTo>
                  <a:pt x="0" y="73595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6" name="Freeform 16"/>
          <p:cNvSpPr/>
          <p:nvPr/>
        </p:nvSpPr>
        <p:spPr>
          <a:xfrm rot="-5400000">
            <a:off x="8548295" y="6295664"/>
            <a:ext cx="367239" cy="371417"/>
          </a:xfrm>
          <a:custGeom>
            <a:avLst/>
            <a:gdLst/>
            <a:ahLst/>
            <a:cxnLst/>
            <a:rect l="l" t="t" r="r" b="b"/>
            <a:pathLst>
              <a:path w="367239" h="371417">
                <a:moveTo>
                  <a:pt x="0" y="0"/>
                </a:moveTo>
                <a:lnTo>
                  <a:pt x="367239" y="0"/>
                </a:lnTo>
                <a:lnTo>
                  <a:pt x="367239" y="371417"/>
                </a:lnTo>
                <a:lnTo>
                  <a:pt x="0" y="3714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7" name="TextBox 17"/>
          <p:cNvSpPr txBox="1"/>
          <p:nvPr/>
        </p:nvSpPr>
        <p:spPr>
          <a:xfrm>
            <a:off x="9233549" y="6027671"/>
            <a:ext cx="7606439" cy="880748"/>
          </a:xfrm>
          <a:prstGeom prst="rect">
            <a:avLst/>
          </a:prstGeom>
        </p:spPr>
        <p:txBody>
          <a:bodyPr lIns="0" tIns="0" rIns="0" bIns="0" rtlCol="0" anchor="t">
            <a:spAutoFit/>
          </a:bodyPr>
          <a:lstStyle/>
          <a:p>
            <a:pPr algn="l">
              <a:lnSpc>
                <a:spcPts val="3429"/>
              </a:lnSpc>
              <a:spcBef>
                <a:spcPct val="0"/>
              </a:spcBef>
            </a:pPr>
            <a:r>
              <a:rPr lang="en-US" sz="2449" b="1">
                <a:solidFill>
                  <a:srgbClr val="0B2F59"/>
                </a:solidFill>
                <a:latin typeface="Telegraf Bold"/>
                <a:ea typeface="Telegraf Bold"/>
                <a:cs typeface="Telegraf Bold"/>
                <a:sym typeface="Telegraf Bold"/>
              </a:rPr>
              <a:t>Scikit-learn Scikit-learn is a machine learning model framework for scikit-learn [8].</a:t>
            </a:r>
          </a:p>
        </p:txBody>
      </p:sp>
      <p:sp>
        <p:nvSpPr>
          <p:cNvPr id="18" name="Freeform 18"/>
          <p:cNvSpPr/>
          <p:nvPr/>
        </p:nvSpPr>
        <p:spPr>
          <a:xfrm>
            <a:off x="8363938" y="7413243"/>
            <a:ext cx="735954" cy="735954"/>
          </a:xfrm>
          <a:custGeom>
            <a:avLst/>
            <a:gdLst/>
            <a:ahLst/>
            <a:cxnLst/>
            <a:rect l="l" t="t" r="r" b="b"/>
            <a:pathLst>
              <a:path w="735954" h="735954">
                <a:moveTo>
                  <a:pt x="0" y="0"/>
                </a:moveTo>
                <a:lnTo>
                  <a:pt x="735954" y="0"/>
                </a:lnTo>
                <a:lnTo>
                  <a:pt x="735954" y="735955"/>
                </a:lnTo>
                <a:lnTo>
                  <a:pt x="0" y="73595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9" name="Freeform 19"/>
          <p:cNvSpPr/>
          <p:nvPr/>
        </p:nvSpPr>
        <p:spPr>
          <a:xfrm rot="-5400000">
            <a:off x="8548295" y="7595512"/>
            <a:ext cx="367239" cy="371417"/>
          </a:xfrm>
          <a:custGeom>
            <a:avLst/>
            <a:gdLst/>
            <a:ahLst/>
            <a:cxnLst/>
            <a:rect l="l" t="t" r="r" b="b"/>
            <a:pathLst>
              <a:path w="367239" h="371417">
                <a:moveTo>
                  <a:pt x="0" y="0"/>
                </a:moveTo>
                <a:lnTo>
                  <a:pt x="367239" y="0"/>
                </a:lnTo>
                <a:lnTo>
                  <a:pt x="367239" y="371417"/>
                </a:lnTo>
                <a:lnTo>
                  <a:pt x="0" y="3714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20" name="TextBox 20"/>
          <p:cNvSpPr txBox="1"/>
          <p:nvPr/>
        </p:nvSpPr>
        <p:spPr>
          <a:xfrm>
            <a:off x="9233549" y="7511876"/>
            <a:ext cx="5712791" cy="452123"/>
          </a:xfrm>
          <a:prstGeom prst="rect">
            <a:avLst/>
          </a:prstGeom>
        </p:spPr>
        <p:txBody>
          <a:bodyPr lIns="0" tIns="0" rIns="0" bIns="0" rtlCol="0" anchor="t">
            <a:spAutoFit/>
          </a:bodyPr>
          <a:lstStyle/>
          <a:p>
            <a:pPr algn="l">
              <a:lnSpc>
                <a:spcPts val="3429"/>
              </a:lnSpc>
              <a:spcBef>
                <a:spcPct val="0"/>
              </a:spcBef>
            </a:pPr>
            <a:r>
              <a:rPr lang="en-US" sz="2449" b="1">
                <a:solidFill>
                  <a:srgbClr val="0B2F59"/>
                </a:solidFill>
                <a:latin typeface="Telegraf Bold"/>
                <a:ea typeface="Telegraf Bold"/>
                <a:cs typeface="Telegraf Bold"/>
                <a:sym typeface="Telegraf Bold"/>
              </a:rPr>
              <a:t>Matplotlib to visualize the data [7].</a:t>
            </a:r>
          </a:p>
        </p:txBody>
      </p:sp>
      <p:sp>
        <p:nvSpPr>
          <p:cNvPr id="21" name="TextBox 21"/>
          <p:cNvSpPr txBox="1"/>
          <p:nvPr/>
        </p:nvSpPr>
        <p:spPr>
          <a:xfrm>
            <a:off x="2590800" y="5675157"/>
            <a:ext cx="4978476" cy="409984"/>
          </a:xfrm>
          <a:prstGeom prst="rect">
            <a:avLst/>
          </a:prstGeom>
        </p:spPr>
        <p:txBody>
          <a:bodyPr wrap="square" lIns="0" tIns="0" rIns="0" bIns="0" rtlCol="0" anchor="t">
            <a:spAutoFit/>
          </a:bodyPr>
          <a:lstStyle/>
          <a:p>
            <a:pPr algn="l">
              <a:lnSpc>
                <a:spcPts val="3429"/>
              </a:lnSpc>
              <a:spcBef>
                <a:spcPct val="0"/>
              </a:spcBef>
            </a:pPr>
            <a:r>
              <a:rPr lang="en-US" sz="2449" b="1" dirty="0">
                <a:solidFill>
                  <a:srgbClr val="0B2F59"/>
                </a:solidFill>
                <a:latin typeface="Telegraf Bold"/>
                <a:ea typeface="Telegraf Bold"/>
                <a:cs typeface="Telegraf Bold"/>
                <a:sym typeface="Telegraf Bold"/>
              </a:rPr>
              <a:t>Tools and technologies:</a:t>
            </a:r>
          </a:p>
        </p:txBody>
      </p:sp>
      <p:sp>
        <p:nvSpPr>
          <p:cNvPr id="22" name="AutoShape 22"/>
          <p:cNvSpPr/>
          <p:nvPr/>
        </p:nvSpPr>
        <p:spPr>
          <a:xfrm flipH="1" flipV="1">
            <a:off x="7310967" y="3860140"/>
            <a:ext cx="1052970" cy="0"/>
          </a:xfrm>
          <a:prstGeom prst="line">
            <a:avLst/>
          </a:prstGeom>
          <a:ln w="38100" cap="flat">
            <a:solidFill>
              <a:srgbClr val="000000"/>
            </a:solidFill>
            <a:prstDash val="solid"/>
            <a:headEnd type="none" w="sm" len="sm"/>
            <a:tailEnd type="none" w="sm" len="sm"/>
          </a:ln>
        </p:spPr>
        <p:txBody>
          <a:bodyPr/>
          <a:lstStyle/>
          <a:p>
            <a:endParaRPr lang="en-GB"/>
          </a:p>
        </p:txBody>
      </p:sp>
      <p:sp>
        <p:nvSpPr>
          <p:cNvPr id="23" name="AutoShape 23"/>
          <p:cNvSpPr/>
          <p:nvPr/>
        </p:nvSpPr>
        <p:spPr>
          <a:xfrm flipH="1" flipV="1">
            <a:off x="7310967" y="5141241"/>
            <a:ext cx="1052970" cy="0"/>
          </a:xfrm>
          <a:prstGeom prst="line">
            <a:avLst/>
          </a:prstGeom>
          <a:ln w="38100" cap="flat">
            <a:solidFill>
              <a:srgbClr val="000000"/>
            </a:solidFill>
            <a:prstDash val="solid"/>
            <a:headEnd type="none" w="sm" len="sm"/>
            <a:tailEnd type="none" w="sm" len="sm"/>
          </a:ln>
        </p:spPr>
        <p:txBody>
          <a:bodyPr/>
          <a:lstStyle/>
          <a:p>
            <a:endParaRPr lang="en-GB"/>
          </a:p>
        </p:txBody>
      </p:sp>
      <p:sp>
        <p:nvSpPr>
          <p:cNvPr id="24" name="AutoShape 24"/>
          <p:cNvSpPr/>
          <p:nvPr/>
        </p:nvSpPr>
        <p:spPr>
          <a:xfrm flipH="1" flipV="1">
            <a:off x="7310713" y="6513858"/>
            <a:ext cx="1052970" cy="0"/>
          </a:xfrm>
          <a:prstGeom prst="line">
            <a:avLst/>
          </a:prstGeom>
          <a:ln w="38100" cap="flat">
            <a:solidFill>
              <a:srgbClr val="000000"/>
            </a:solidFill>
            <a:prstDash val="solid"/>
            <a:headEnd type="none" w="sm" len="sm"/>
            <a:tailEnd type="none" w="sm" len="sm"/>
          </a:ln>
        </p:spPr>
        <p:txBody>
          <a:bodyPr/>
          <a:lstStyle/>
          <a:p>
            <a:endParaRPr lang="en-GB"/>
          </a:p>
        </p:txBody>
      </p:sp>
      <p:sp>
        <p:nvSpPr>
          <p:cNvPr id="25" name="AutoShape 25"/>
          <p:cNvSpPr/>
          <p:nvPr/>
        </p:nvSpPr>
        <p:spPr>
          <a:xfrm flipH="1" flipV="1">
            <a:off x="7304140" y="7810754"/>
            <a:ext cx="1052970" cy="0"/>
          </a:xfrm>
          <a:prstGeom prst="line">
            <a:avLst/>
          </a:prstGeom>
          <a:ln w="38100" cap="flat">
            <a:solidFill>
              <a:srgbClr val="000000"/>
            </a:solidFill>
            <a:prstDash val="solid"/>
            <a:headEnd type="none" w="sm" len="sm"/>
            <a:tailEnd type="none" w="sm" len="sm"/>
          </a:ln>
        </p:spPr>
        <p:txBody>
          <a:bodyPr/>
          <a:lstStyle/>
          <a:p>
            <a:endParaRPr lang="en-GB"/>
          </a:p>
        </p:txBody>
      </p:sp>
      <p:sp>
        <p:nvSpPr>
          <p:cNvPr id="26" name="AutoShape 26"/>
          <p:cNvSpPr/>
          <p:nvPr/>
        </p:nvSpPr>
        <p:spPr>
          <a:xfrm flipH="1">
            <a:off x="7330017" y="3868116"/>
            <a:ext cx="0" cy="3913105"/>
          </a:xfrm>
          <a:prstGeom prst="line">
            <a:avLst/>
          </a:prstGeom>
          <a:ln w="38100" cap="flat">
            <a:solidFill>
              <a:srgbClr val="000000"/>
            </a:solidFill>
            <a:prstDash val="solid"/>
            <a:headEnd type="none" w="sm" len="sm"/>
            <a:tailEnd type="none" w="sm" len="sm"/>
          </a:ln>
        </p:spPr>
        <p:txBody>
          <a:bodyPr/>
          <a:lstStyle/>
          <a:p>
            <a:endParaRPr lang="en-GB"/>
          </a:p>
        </p:txBody>
      </p:sp>
      <p:sp>
        <p:nvSpPr>
          <p:cNvPr id="27" name="AutoShape 27"/>
          <p:cNvSpPr/>
          <p:nvPr/>
        </p:nvSpPr>
        <p:spPr>
          <a:xfrm>
            <a:off x="6358993" y="5930197"/>
            <a:ext cx="945147" cy="0"/>
          </a:xfrm>
          <a:prstGeom prst="line">
            <a:avLst/>
          </a:prstGeom>
          <a:ln w="38100" cap="flat">
            <a:solidFill>
              <a:srgbClr val="000000"/>
            </a:solidFill>
            <a:prstDash val="solid"/>
            <a:headEnd type="none" w="sm" len="sm"/>
            <a:tailEnd type="none" w="sm" len="sm"/>
          </a:ln>
        </p:spPr>
        <p:txBody>
          <a:bodyP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4600768" y="4628184"/>
            <a:ext cx="15918052" cy="6088655"/>
          </a:xfrm>
          <a:custGeom>
            <a:avLst/>
            <a:gdLst/>
            <a:ahLst/>
            <a:cxnLst/>
            <a:rect l="l" t="t" r="r" b="b"/>
            <a:pathLst>
              <a:path w="15918052" h="6088655">
                <a:moveTo>
                  <a:pt x="0" y="0"/>
                </a:moveTo>
                <a:lnTo>
                  <a:pt x="15918052" y="0"/>
                </a:lnTo>
                <a:lnTo>
                  <a:pt x="15918052" y="6088655"/>
                </a:lnTo>
                <a:lnTo>
                  <a:pt x="0" y="6088655"/>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1738608">
            <a:off x="3601419" y="-3774775"/>
            <a:ext cx="2871691" cy="12765367"/>
            <a:chOff x="0" y="0"/>
            <a:chExt cx="756330" cy="3362072"/>
          </a:xfrm>
        </p:grpSpPr>
        <p:sp>
          <p:nvSpPr>
            <p:cNvPr id="4" name="Freeform 4"/>
            <p:cNvSpPr/>
            <p:nvPr/>
          </p:nvSpPr>
          <p:spPr>
            <a:xfrm>
              <a:off x="0" y="0"/>
              <a:ext cx="756330" cy="3362072"/>
            </a:xfrm>
            <a:custGeom>
              <a:avLst/>
              <a:gdLst/>
              <a:ahLst/>
              <a:cxnLst/>
              <a:rect l="l" t="t" r="r" b="b"/>
              <a:pathLst>
                <a:path w="756330" h="3362072">
                  <a:moveTo>
                    <a:pt x="0" y="0"/>
                  </a:moveTo>
                  <a:lnTo>
                    <a:pt x="756330" y="0"/>
                  </a:lnTo>
                  <a:lnTo>
                    <a:pt x="756330"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5" name="TextBox 5"/>
            <p:cNvSpPr txBox="1"/>
            <p:nvPr/>
          </p:nvSpPr>
          <p:spPr>
            <a:xfrm>
              <a:off x="0" y="-38100"/>
              <a:ext cx="756330" cy="340017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738608">
            <a:off x="2518675" y="-3712611"/>
            <a:ext cx="5310453" cy="12765367"/>
            <a:chOff x="0" y="0"/>
            <a:chExt cx="1398638" cy="3362072"/>
          </a:xfrm>
        </p:grpSpPr>
        <p:sp>
          <p:nvSpPr>
            <p:cNvPr id="7" name="Freeform 7"/>
            <p:cNvSpPr/>
            <p:nvPr/>
          </p:nvSpPr>
          <p:spPr>
            <a:xfrm>
              <a:off x="0" y="0"/>
              <a:ext cx="1398638" cy="3362072"/>
            </a:xfrm>
            <a:custGeom>
              <a:avLst/>
              <a:gdLst/>
              <a:ahLst/>
              <a:cxnLst/>
              <a:rect l="l" t="t" r="r" b="b"/>
              <a:pathLst>
                <a:path w="1398638" h="3362072">
                  <a:moveTo>
                    <a:pt x="0" y="0"/>
                  </a:moveTo>
                  <a:lnTo>
                    <a:pt x="1398638" y="0"/>
                  </a:lnTo>
                  <a:lnTo>
                    <a:pt x="1398638"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8" name="TextBox 8"/>
            <p:cNvSpPr txBox="1"/>
            <p:nvPr/>
          </p:nvSpPr>
          <p:spPr>
            <a:xfrm>
              <a:off x="0" y="-38100"/>
              <a:ext cx="1398638" cy="3400172"/>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5608763" y="-913323"/>
            <a:ext cx="14121416" cy="12113646"/>
            <a:chOff x="0" y="0"/>
            <a:chExt cx="6350000" cy="5447163"/>
          </a:xfrm>
        </p:grpSpPr>
        <p:sp>
          <p:nvSpPr>
            <p:cNvPr id="10" name="Freeform 10"/>
            <p:cNvSpPr/>
            <p:nvPr/>
          </p:nvSpPr>
          <p:spPr>
            <a:xfrm>
              <a:off x="32400" y="0"/>
              <a:ext cx="6285200" cy="5447162"/>
            </a:xfrm>
            <a:custGeom>
              <a:avLst/>
              <a:gdLst/>
              <a:ahLst/>
              <a:cxnLst/>
              <a:rect l="l" t="t" r="r" b="b"/>
              <a:pathLst>
                <a:path w="6285200" h="5447162">
                  <a:moveTo>
                    <a:pt x="4610172" y="0"/>
                  </a:moveTo>
                  <a:lnTo>
                    <a:pt x="1675027" y="0"/>
                  </a:lnTo>
                  <a:cubicBezTo>
                    <a:pt x="1600769" y="0"/>
                    <a:pt x="1532102" y="39456"/>
                    <a:pt x="1494708" y="103612"/>
                  </a:cubicBezTo>
                  <a:lnTo>
                    <a:pt x="27992" y="2619970"/>
                  </a:lnTo>
                  <a:cubicBezTo>
                    <a:pt x="-9331" y="2684002"/>
                    <a:pt x="-9331" y="2763160"/>
                    <a:pt x="27992" y="2827193"/>
                  </a:cubicBezTo>
                  <a:lnTo>
                    <a:pt x="1494708" y="5343551"/>
                  </a:lnTo>
                  <a:cubicBezTo>
                    <a:pt x="1532102" y="5407707"/>
                    <a:pt x="1600769" y="5447162"/>
                    <a:pt x="1675027" y="5447162"/>
                  </a:cubicBezTo>
                  <a:lnTo>
                    <a:pt x="4610172" y="5447162"/>
                  </a:lnTo>
                  <a:cubicBezTo>
                    <a:pt x="4684431" y="5447162"/>
                    <a:pt x="4753097" y="5407707"/>
                    <a:pt x="4790492" y="5343551"/>
                  </a:cubicBezTo>
                  <a:lnTo>
                    <a:pt x="6257208" y="2827193"/>
                  </a:lnTo>
                  <a:cubicBezTo>
                    <a:pt x="6294530" y="2763160"/>
                    <a:pt x="6294530" y="2684002"/>
                    <a:pt x="6257208" y="2619970"/>
                  </a:cubicBezTo>
                  <a:lnTo>
                    <a:pt x="4790492" y="103612"/>
                  </a:lnTo>
                  <a:cubicBezTo>
                    <a:pt x="4753097" y="39456"/>
                    <a:pt x="4684431" y="0"/>
                    <a:pt x="4610172" y="0"/>
                  </a:cubicBezTo>
                  <a:close/>
                </a:path>
              </a:pathLst>
            </a:custGeom>
            <a:blipFill>
              <a:blip r:embed="rId4"/>
              <a:stretch>
                <a:fillRect l="-32148" r="-32148"/>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grpSp>
        <p:nvGrpSpPr>
          <p:cNvPr id="11" name="Group 11"/>
          <p:cNvGrpSpPr/>
          <p:nvPr/>
        </p:nvGrpSpPr>
        <p:grpSpPr>
          <a:xfrm>
            <a:off x="13569595" y="6250186"/>
            <a:ext cx="2667282" cy="2964846"/>
            <a:chOff x="0" y="0"/>
            <a:chExt cx="702494" cy="780865"/>
          </a:xfrm>
        </p:grpSpPr>
        <p:sp>
          <p:nvSpPr>
            <p:cNvPr id="12" name="Freeform 12"/>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3" name="TextBox 13"/>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10349863" y="6293454"/>
            <a:ext cx="2667282" cy="2964846"/>
            <a:chOff x="0" y="0"/>
            <a:chExt cx="702494" cy="780865"/>
          </a:xfrm>
        </p:grpSpPr>
        <p:sp>
          <p:nvSpPr>
            <p:cNvPr id="15" name="Freeform 15"/>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solidFill>
              <a:srgbClr val="065FAA"/>
            </a:solidFill>
          </p:spPr>
          <p:txBody>
            <a:bodyPr/>
            <a:lstStyle/>
            <a:p>
              <a:endParaRPr lang="en-GB"/>
            </a:p>
          </p:txBody>
        </p:sp>
        <p:sp>
          <p:nvSpPr>
            <p:cNvPr id="16" name="TextBox 16"/>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8735435" y="2455991"/>
            <a:ext cx="2667282" cy="2964846"/>
            <a:chOff x="0" y="0"/>
            <a:chExt cx="702494" cy="780865"/>
          </a:xfrm>
        </p:grpSpPr>
        <p:sp>
          <p:nvSpPr>
            <p:cNvPr id="18" name="Freeform 18"/>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9" name="TextBox 19"/>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11764667" y="2455991"/>
            <a:ext cx="2667282" cy="2964846"/>
            <a:chOff x="0" y="0"/>
            <a:chExt cx="702494" cy="780865"/>
          </a:xfrm>
        </p:grpSpPr>
        <p:sp>
          <p:nvSpPr>
            <p:cNvPr id="21" name="Freeform 21"/>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solidFill>
              <a:srgbClr val="065FAA"/>
            </a:solidFill>
          </p:spPr>
          <p:txBody>
            <a:bodyPr/>
            <a:lstStyle/>
            <a:p>
              <a:endParaRPr lang="en-GB"/>
            </a:p>
          </p:txBody>
        </p:sp>
        <p:sp>
          <p:nvSpPr>
            <p:cNvPr id="22" name="TextBox 22"/>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sp>
        <p:nvSpPr>
          <p:cNvPr id="23" name="Freeform 23"/>
          <p:cNvSpPr/>
          <p:nvPr/>
        </p:nvSpPr>
        <p:spPr>
          <a:xfrm>
            <a:off x="14363994" y="5710944"/>
            <a:ext cx="1078483" cy="1078483"/>
          </a:xfrm>
          <a:custGeom>
            <a:avLst/>
            <a:gdLst/>
            <a:ahLst/>
            <a:cxnLst/>
            <a:rect l="l" t="t" r="r" b="b"/>
            <a:pathLst>
              <a:path w="1078483" h="1078483">
                <a:moveTo>
                  <a:pt x="0" y="0"/>
                </a:moveTo>
                <a:lnTo>
                  <a:pt x="1078483" y="0"/>
                </a:lnTo>
                <a:lnTo>
                  <a:pt x="1078483" y="1078483"/>
                </a:lnTo>
                <a:lnTo>
                  <a:pt x="0" y="10784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4" name="Freeform 24"/>
          <p:cNvSpPr/>
          <p:nvPr/>
        </p:nvSpPr>
        <p:spPr>
          <a:xfrm>
            <a:off x="11115908" y="5754212"/>
            <a:ext cx="1078483" cy="1078483"/>
          </a:xfrm>
          <a:custGeom>
            <a:avLst/>
            <a:gdLst/>
            <a:ahLst/>
            <a:cxnLst/>
            <a:rect l="l" t="t" r="r" b="b"/>
            <a:pathLst>
              <a:path w="1078483" h="1078483">
                <a:moveTo>
                  <a:pt x="0" y="0"/>
                </a:moveTo>
                <a:lnTo>
                  <a:pt x="1078483" y="0"/>
                </a:lnTo>
                <a:lnTo>
                  <a:pt x="1078483" y="1078484"/>
                </a:lnTo>
                <a:lnTo>
                  <a:pt x="0" y="107848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5" name="Freeform 25"/>
          <p:cNvSpPr/>
          <p:nvPr/>
        </p:nvSpPr>
        <p:spPr>
          <a:xfrm>
            <a:off x="9477026" y="1916750"/>
            <a:ext cx="1078483" cy="1078483"/>
          </a:xfrm>
          <a:custGeom>
            <a:avLst/>
            <a:gdLst/>
            <a:ahLst/>
            <a:cxnLst/>
            <a:rect l="l" t="t" r="r" b="b"/>
            <a:pathLst>
              <a:path w="1078483" h="1078483">
                <a:moveTo>
                  <a:pt x="0" y="0"/>
                </a:moveTo>
                <a:lnTo>
                  <a:pt x="1078483" y="0"/>
                </a:lnTo>
                <a:lnTo>
                  <a:pt x="1078483" y="1078483"/>
                </a:lnTo>
                <a:lnTo>
                  <a:pt x="0" y="10784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6" name="Freeform 26"/>
          <p:cNvSpPr/>
          <p:nvPr/>
        </p:nvSpPr>
        <p:spPr>
          <a:xfrm>
            <a:off x="12477903" y="1916750"/>
            <a:ext cx="1078483" cy="1078483"/>
          </a:xfrm>
          <a:custGeom>
            <a:avLst/>
            <a:gdLst/>
            <a:ahLst/>
            <a:cxnLst/>
            <a:rect l="l" t="t" r="r" b="b"/>
            <a:pathLst>
              <a:path w="1078483" h="1078483">
                <a:moveTo>
                  <a:pt x="0" y="0"/>
                </a:moveTo>
                <a:lnTo>
                  <a:pt x="1078484" y="0"/>
                </a:lnTo>
                <a:lnTo>
                  <a:pt x="1078484" y="1078483"/>
                </a:lnTo>
                <a:lnTo>
                  <a:pt x="0" y="10784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7" name="Freeform 27"/>
          <p:cNvSpPr/>
          <p:nvPr/>
        </p:nvSpPr>
        <p:spPr>
          <a:xfrm>
            <a:off x="14634156" y="5978044"/>
            <a:ext cx="538160" cy="544283"/>
          </a:xfrm>
          <a:custGeom>
            <a:avLst/>
            <a:gdLst/>
            <a:ahLst/>
            <a:cxnLst/>
            <a:rect l="l" t="t" r="r" b="b"/>
            <a:pathLst>
              <a:path w="538160" h="544283">
                <a:moveTo>
                  <a:pt x="0" y="0"/>
                </a:moveTo>
                <a:lnTo>
                  <a:pt x="538160" y="0"/>
                </a:lnTo>
                <a:lnTo>
                  <a:pt x="538160" y="544283"/>
                </a:lnTo>
                <a:lnTo>
                  <a:pt x="0" y="5442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8" name="TextBox 28"/>
          <p:cNvSpPr txBox="1"/>
          <p:nvPr/>
        </p:nvSpPr>
        <p:spPr>
          <a:xfrm>
            <a:off x="9966429" y="821701"/>
            <a:ext cx="7292871" cy="924894"/>
          </a:xfrm>
          <a:prstGeom prst="rect">
            <a:avLst/>
          </a:prstGeom>
        </p:spPr>
        <p:txBody>
          <a:bodyPr lIns="0" tIns="0" rIns="0" bIns="0" rtlCol="0" anchor="t">
            <a:spAutoFit/>
          </a:bodyPr>
          <a:lstStyle/>
          <a:p>
            <a:pPr algn="r">
              <a:lnSpc>
                <a:spcPts val="6683"/>
              </a:lnSpc>
            </a:pPr>
            <a:r>
              <a:rPr lang="en-US" sz="6076" b="1">
                <a:solidFill>
                  <a:srgbClr val="0B2F59"/>
                </a:solidFill>
                <a:latin typeface="Telegraf Bold"/>
                <a:ea typeface="Telegraf Bold"/>
                <a:cs typeface="Telegraf Bold"/>
                <a:sym typeface="Telegraf Bold"/>
              </a:rPr>
              <a:t>Evaluation Metrics</a:t>
            </a:r>
          </a:p>
        </p:txBody>
      </p:sp>
      <p:sp>
        <p:nvSpPr>
          <p:cNvPr id="29" name="TextBox 29"/>
          <p:cNvSpPr txBox="1"/>
          <p:nvPr/>
        </p:nvSpPr>
        <p:spPr>
          <a:xfrm>
            <a:off x="13779955" y="7151690"/>
            <a:ext cx="2246561" cy="1357891"/>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ROC-AUC is an indicator of classification effectiveness [5].</a:t>
            </a:r>
          </a:p>
        </p:txBody>
      </p:sp>
      <p:sp>
        <p:nvSpPr>
          <p:cNvPr id="30" name="TextBox 30"/>
          <p:cNvSpPr txBox="1"/>
          <p:nvPr/>
        </p:nvSpPr>
        <p:spPr>
          <a:xfrm>
            <a:off x="10573565" y="7098370"/>
            <a:ext cx="2246561" cy="1357891"/>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F1-Score is a balance between accuracy and recall [12].</a:t>
            </a:r>
          </a:p>
        </p:txBody>
      </p:sp>
      <p:sp>
        <p:nvSpPr>
          <p:cNvPr id="31" name="TextBox 31"/>
          <p:cNvSpPr txBox="1"/>
          <p:nvPr/>
        </p:nvSpPr>
        <p:spPr>
          <a:xfrm>
            <a:off x="8969583" y="3275360"/>
            <a:ext cx="2246561" cy="1357891"/>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Measure of accuracy general performance of the model [3].</a:t>
            </a:r>
          </a:p>
        </p:txBody>
      </p:sp>
      <p:sp>
        <p:nvSpPr>
          <p:cNvPr id="32" name="TextBox 32"/>
          <p:cNvSpPr txBox="1"/>
          <p:nvPr/>
        </p:nvSpPr>
        <p:spPr>
          <a:xfrm>
            <a:off x="11975028" y="3453588"/>
            <a:ext cx="2246561" cy="1022930"/>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Accuracy verifies rightful predictions of fraud [9].</a:t>
            </a:r>
          </a:p>
        </p:txBody>
      </p:sp>
      <p:sp>
        <p:nvSpPr>
          <p:cNvPr id="33" name="Freeform 33"/>
          <p:cNvSpPr/>
          <p:nvPr/>
        </p:nvSpPr>
        <p:spPr>
          <a:xfrm>
            <a:off x="11386070" y="6021312"/>
            <a:ext cx="538160" cy="544283"/>
          </a:xfrm>
          <a:custGeom>
            <a:avLst/>
            <a:gdLst/>
            <a:ahLst/>
            <a:cxnLst/>
            <a:rect l="l" t="t" r="r" b="b"/>
            <a:pathLst>
              <a:path w="538160" h="544283">
                <a:moveTo>
                  <a:pt x="0" y="0"/>
                </a:moveTo>
                <a:lnTo>
                  <a:pt x="538160" y="0"/>
                </a:lnTo>
                <a:lnTo>
                  <a:pt x="538160" y="544284"/>
                </a:lnTo>
                <a:lnTo>
                  <a:pt x="0" y="54428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4" name="Freeform 34"/>
          <p:cNvSpPr/>
          <p:nvPr/>
        </p:nvSpPr>
        <p:spPr>
          <a:xfrm>
            <a:off x="9747188" y="2183850"/>
            <a:ext cx="538160" cy="544283"/>
          </a:xfrm>
          <a:custGeom>
            <a:avLst/>
            <a:gdLst/>
            <a:ahLst/>
            <a:cxnLst/>
            <a:rect l="l" t="t" r="r" b="b"/>
            <a:pathLst>
              <a:path w="538160" h="544283">
                <a:moveTo>
                  <a:pt x="0" y="0"/>
                </a:moveTo>
                <a:lnTo>
                  <a:pt x="538160" y="0"/>
                </a:lnTo>
                <a:lnTo>
                  <a:pt x="538160" y="544283"/>
                </a:lnTo>
                <a:lnTo>
                  <a:pt x="0" y="5442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5" name="Freeform 35"/>
          <p:cNvSpPr/>
          <p:nvPr/>
        </p:nvSpPr>
        <p:spPr>
          <a:xfrm>
            <a:off x="12748065" y="2183850"/>
            <a:ext cx="538160" cy="544283"/>
          </a:xfrm>
          <a:custGeom>
            <a:avLst/>
            <a:gdLst/>
            <a:ahLst/>
            <a:cxnLst/>
            <a:rect l="l" t="t" r="r" b="b"/>
            <a:pathLst>
              <a:path w="538160" h="544283">
                <a:moveTo>
                  <a:pt x="0" y="0"/>
                </a:moveTo>
                <a:lnTo>
                  <a:pt x="538160" y="0"/>
                </a:lnTo>
                <a:lnTo>
                  <a:pt x="538160" y="544283"/>
                </a:lnTo>
                <a:lnTo>
                  <a:pt x="0" y="5442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6" name="Freeform 36"/>
          <p:cNvSpPr/>
          <p:nvPr/>
        </p:nvSpPr>
        <p:spPr>
          <a:xfrm>
            <a:off x="8332280" y="1577768"/>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7" name="Freeform 37"/>
          <p:cNvSpPr/>
          <p:nvPr/>
        </p:nvSpPr>
        <p:spPr>
          <a:xfrm>
            <a:off x="17450345" y="7739761"/>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8" name="Freeform 38"/>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grpSp>
        <p:nvGrpSpPr>
          <p:cNvPr id="39" name="Group 39"/>
          <p:cNvGrpSpPr/>
          <p:nvPr/>
        </p:nvGrpSpPr>
        <p:grpSpPr>
          <a:xfrm>
            <a:off x="14984399" y="2455991"/>
            <a:ext cx="2667282" cy="2964846"/>
            <a:chOff x="0" y="0"/>
            <a:chExt cx="702494" cy="780865"/>
          </a:xfrm>
        </p:grpSpPr>
        <p:sp>
          <p:nvSpPr>
            <p:cNvPr id="40" name="Freeform 40"/>
            <p:cNvSpPr/>
            <p:nvPr/>
          </p:nvSpPr>
          <p:spPr>
            <a:xfrm>
              <a:off x="0" y="0"/>
              <a:ext cx="702494" cy="780865"/>
            </a:xfrm>
            <a:custGeom>
              <a:avLst/>
              <a:gdLst/>
              <a:ahLst/>
              <a:cxnLst/>
              <a:rect l="l" t="t" r="r" b="b"/>
              <a:pathLst>
                <a:path w="702494" h="780865">
                  <a:moveTo>
                    <a:pt x="156738" y="0"/>
                  </a:moveTo>
                  <a:lnTo>
                    <a:pt x="545756" y="0"/>
                  </a:lnTo>
                  <a:cubicBezTo>
                    <a:pt x="632320" y="0"/>
                    <a:pt x="702494" y="70174"/>
                    <a:pt x="702494" y="156738"/>
                  </a:cubicBezTo>
                  <a:lnTo>
                    <a:pt x="702494" y="624127"/>
                  </a:lnTo>
                  <a:cubicBezTo>
                    <a:pt x="702494" y="665696"/>
                    <a:pt x="685981" y="705563"/>
                    <a:pt x="656587" y="734957"/>
                  </a:cubicBezTo>
                  <a:cubicBezTo>
                    <a:pt x="627192" y="764351"/>
                    <a:pt x="587326" y="780865"/>
                    <a:pt x="545756" y="780865"/>
                  </a:cubicBezTo>
                  <a:lnTo>
                    <a:pt x="156738" y="780865"/>
                  </a:lnTo>
                  <a:cubicBezTo>
                    <a:pt x="115168" y="780865"/>
                    <a:pt x="75301" y="764351"/>
                    <a:pt x="45907" y="734957"/>
                  </a:cubicBezTo>
                  <a:cubicBezTo>
                    <a:pt x="16513" y="705563"/>
                    <a:pt x="0" y="665696"/>
                    <a:pt x="0" y="624127"/>
                  </a:cubicBezTo>
                  <a:lnTo>
                    <a:pt x="0" y="156738"/>
                  </a:lnTo>
                  <a:cubicBezTo>
                    <a:pt x="0" y="115168"/>
                    <a:pt x="16513" y="75301"/>
                    <a:pt x="45907" y="45907"/>
                  </a:cubicBezTo>
                  <a:cubicBezTo>
                    <a:pt x="75301" y="16513"/>
                    <a:pt x="115168" y="0"/>
                    <a:pt x="156738" y="0"/>
                  </a:cubicBezTo>
                  <a:close/>
                </a:path>
              </a:pathLst>
            </a:custGeom>
            <a:solidFill>
              <a:srgbClr val="065FAA"/>
            </a:solidFill>
          </p:spPr>
          <p:txBody>
            <a:bodyPr/>
            <a:lstStyle/>
            <a:p>
              <a:endParaRPr lang="en-GB"/>
            </a:p>
          </p:txBody>
        </p:sp>
        <p:sp>
          <p:nvSpPr>
            <p:cNvPr id="41" name="TextBox 41"/>
            <p:cNvSpPr txBox="1"/>
            <p:nvPr/>
          </p:nvSpPr>
          <p:spPr>
            <a:xfrm>
              <a:off x="0" y="-38100"/>
              <a:ext cx="702494" cy="818965"/>
            </a:xfrm>
            <a:prstGeom prst="rect">
              <a:avLst/>
            </a:prstGeom>
          </p:spPr>
          <p:txBody>
            <a:bodyPr lIns="50800" tIns="50800" rIns="50800" bIns="50800" rtlCol="0" anchor="ctr"/>
            <a:lstStyle/>
            <a:p>
              <a:pPr algn="ctr">
                <a:lnSpc>
                  <a:spcPts val="2659"/>
                </a:lnSpc>
              </a:pPr>
              <a:endParaRPr/>
            </a:p>
          </p:txBody>
        </p:sp>
      </p:grpSp>
      <p:sp>
        <p:nvSpPr>
          <p:cNvPr id="42" name="Freeform 42"/>
          <p:cNvSpPr/>
          <p:nvPr/>
        </p:nvSpPr>
        <p:spPr>
          <a:xfrm>
            <a:off x="15697635" y="1916750"/>
            <a:ext cx="1078483" cy="1078483"/>
          </a:xfrm>
          <a:custGeom>
            <a:avLst/>
            <a:gdLst/>
            <a:ahLst/>
            <a:cxnLst/>
            <a:rect l="l" t="t" r="r" b="b"/>
            <a:pathLst>
              <a:path w="1078483" h="1078483">
                <a:moveTo>
                  <a:pt x="0" y="0"/>
                </a:moveTo>
                <a:lnTo>
                  <a:pt x="1078483" y="0"/>
                </a:lnTo>
                <a:lnTo>
                  <a:pt x="1078483" y="1078483"/>
                </a:lnTo>
                <a:lnTo>
                  <a:pt x="0" y="10784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3" name="TextBox 43"/>
          <p:cNvSpPr txBox="1"/>
          <p:nvPr/>
        </p:nvSpPr>
        <p:spPr>
          <a:xfrm>
            <a:off x="15194759" y="3199608"/>
            <a:ext cx="2246561" cy="1357891"/>
          </a:xfrm>
          <a:prstGeom prst="rect">
            <a:avLst/>
          </a:prstGeom>
        </p:spPr>
        <p:txBody>
          <a:bodyPr lIns="0" tIns="0" rIns="0" bIns="0" rtlCol="0" anchor="t">
            <a:spAutoFit/>
          </a:bodyPr>
          <a:lstStyle/>
          <a:p>
            <a:pPr algn="ctr">
              <a:lnSpc>
                <a:spcPts val="2680"/>
              </a:lnSpc>
              <a:spcBef>
                <a:spcPct val="0"/>
              </a:spcBef>
            </a:pPr>
            <a:r>
              <a:rPr lang="en-US" sz="1914">
                <a:solidFill>
                  <a:srgbClr val="FFFFFF"/>
                </a:solidFill>
                <a:latin typeface="Telegraf"/>
                <a:ea typeface="Telegraf"/>
                <a:cs typeface="Telegraf"/>
                <a:sym typeface="Telegraf"/>
              </a:rPr>
              <a:t>Recall obtains the isometric capability of detecting fraud [1].</a:t>
            </a:r>
          </a:p>
        </p:txBody>
      </p:sp>
      <p:sp>
        <p:nvSpPr>
          <p:cNvPr id="44" name="Freeform 44"/>
          <p:cNvSpPr/>
          <p:nvPr/>
        </p:nvSpPr>
        <p:spPr>
          <a:xfrm>
            <a:off x="15967797" y="2183850"/>
            <a:ext cx="538160" cy="544283"/>
          </a:xfrm>
          <a:custGeom>
            <a:avLst/>
            <a:gdLst/>
            <a:ahLst/>
            <a:cxnLst/>
            <a:rect l="l" t="t" r="r" b="b"/>
            <a:pathLst>
              <a:path w="538160" h="544283">
                <a:moveTo>
                  <a:pt x="0" y="0"/>
                </a:moveTo>
                <a:lnTo>
                  <a:pt x="538160" y="0"/>
                </a:lnTo>
                <a:lnTo>
                  <a:pt x="538160" y="544283"/>
                </a:lnTo>
                <a:lnTo>
                  <a:pt x="0" y="5442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434571" y="4461361"/>
            <a:ext cx="19157141" cy="7327606"/>
          </a:xfrm>
          <a:custGeom>
            <a:avLst/>
            <a:gdLst/>
            <a:ahLst/>
            <a:cxnLst/>
            <a:rect l="l" t="t" r="r" b="b"/>
            <a:pathLst>
              <a:path w="19157141" h="7327606">
                <a:moveTo>
                  <a:pt x="0" y="0"/>
                </a:moveTo>
                <a:lnTo>
                  <a:pt x="19157142" y="0"/>
                </a:lnTo>
                <a:lnTo>
                  <a:pt x="19157142" y="7327607"/>
                </a:lnTo>
                <a:lnTo>
                  <a:pt x="0" y="7327607"/>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997993" y="1225390"/>
            <a:ext cx="12292014" cy="924894"/>
          </a:xfrm>
          <a:prstGeom prst="rect">
            <a:avLst/>
          </a:prstGeom>
        </p:spPr>
        <p:txBody>
          <a:bodyPr lIns="0" tIns="0" rIns="0" bIns="0" rtlCol="0" anchor="t">
            <a:spAutoFit/>
          </a:bodyPr>
          <a:lstStyle/>
          <a:p>
            <a:pPr algn="ctr">
              <a:lnSpc>
                <a:spcPts val="6683"/>
              </a:lnSpc>
            </a:pPr>
            <a:r>
              <a:rPr lang="en-US" sz="6076" b="1">
                <a:solidFill>
                  <a:srgbClr val="0B2F59"/>
                </a:solidFill>
                <a:latin typeface="Telegraf Bold"/>
                <a:ea typeface="Telegraf Bold"/>
                <a:cs typeface="Telegraf Bold"/>
                <a:sym typeface="Telegraf Bold"/>
              </a:rPr>
              <a:t>Project Timeline</a:t>
            </a:r>
          </a:p>
        </p:txBody>
      </p:sp>
      <p:sp>
        <p:nvSpPr>
          <p:cNvPr id="4" name="Freeform 4"/>
          <p:cNvSpPr/>
          <p:nvPr/>
        </p:nvSpPr>
        <p:spPr>
          <a:xfrm flipV="1">
            <a:off x="-2879935" y="-336849"/>
            <a:ext cx="6828084" cy="5684380"/>
          </a:xfrm>
          <a:custGeom>
            <a:avLst/>
            <a:gdLst/>
            <a:ahLst/>
            <a:cxnLst/>
            <a:rect l="l" t="t" r="r" b="b"/>
            <a:pathLst>
              <a:path w="6828084" h="5684380">
                <a:moveTo>
                  <a:pt x="0" y="5684379"/>
                </a:moveTo>
                <a:lnTo>
                  <a:pt x="6828084" y="5684379"/>
                </a:lnTo>
                <a:lnTo>
                  <a:pt x="6828084" y="0"/>
                </a:lnTo>
                <a:lnTo>
                  <a:pt x="0" y="0"/>
                </a:lnTo>
                <a:lnTo>
                  <a:pt x="0" y="5684379"/>
                </a:lnTo>
                <a:close/>
              </a:path>
            </a:pathLst>
          </a:custGeom>
          <a:blipFill>
            <a:blip r:embed="rId4"/>
            <a:stretch>
              <a:fillRect/>
            </a:stretch>
          </a:blipFill>
        </p:spPr>
        <p:txBody>
          <a:bodyPr/>
          <a:lstStyle/>
          <a:p>
            <a:endParaRPr lang="en-GB"/>
          </a:p>
        </p:txBody>
      </p:sp>
      <p:sp>
        <p:nvSpPr>
          <p:cNvPr id="5" name="Freeform 5"/>
          <p:cNvSpPr/>
          <p:nvPr/>
        </p:nvSpPr>
        <p:spPr>
          <a:xfrm flipH="1" flipV="1">
            <a:off x="14339851" y="-336849"/>
            <a:ext cx="6828084" cy="5684380"/>
          </a:xfrm>
          <a:custGeom>
            <a:avLst/>
            <a:gdLst/>
            <a:ahLst/>
            <a:cxnLst/>
            <a:rect l="l" t="t" r="r" b="b"/>
            <a:pathLst>
              <a:path w="6828084" h="5684380">
                <a:moveTo>
                  <a:pt x="6828084" y="5684379"/>
                </a:moveTo>
                <a:lnTo>
                  <a:pt x="0" y="5684379"/>
                </a:lnTo>
                <a:lnTo>
                  <a:pt x="0" y="0"/>
                </a:lnTo>
                <a:lnTo>
                  <a:pt x="6828084" y="0"/>
                </a:lnTo>
                <a:lnTo>
                  <a:pt x="6828084" y="5684379"/>
                </a:lnTo>
                <a:close/>
              </a:path>
            </a:pathLst>
          </a:custGeom>
          <a:blipFill>
            <a:blip r:embed="rId4"/>
            <a:stretch>
              <a:fillRect/>
            </a:stretch>
          </a:blipFill>
        </p:spPr>
        <p:txBody>
          <a:bodyPr/>
          <a:lstStyle/>
          <a:p>
            <a:endParaRPr lang="en-GB"/>
          </a:p>
        </p:txBody>
      </p:sp>
      <p:sp>
        <p:nvSpPr>
          <p:cNvPr id="6" name="Freeform 6"/>
          <p:cNvSpPr/>
          <p:nvPr/>
        </p:nvSpPr>
        <p:spPr>
          <a:xfrm>
            <a:off x="1028700" y="3070873"/>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6671387" y="3070873"/>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pic>
        <p:nvPicPr>
          <p:cNvPr id="10" name="Picture 9">
            <a:extLst>
              <a:ext uri="{FF2B5EF4-FFF2-40B4-BE49-F238E27FC236}">
                <a16:creationId xmlns:a16="http://schemas.microsoft.com/office/drawing/2014/main" id="{6A56FB1F-DE0D-C743-7723-409BC290555F}"/>
              </a:ext>
            </a:extLst>
          </p:cNvPr>
          <p:cNvPicPr>
            <a:picLocks noChangeAspect="1"/>
          </p:cNvPicPr>
          <p:nvPr/>
        </p:nvPicPr>
        <p:blipFill>
          <a:blip r:embed="rId9"/>
          <a:stretch>
            <a:fillRect/>
          </a:stretch>
        </p:blipFill>
        <p:spPr>
          <a:xfrm>
            <a:off x="2590800" y="2019300"/>
            <a:ext cx="13690029" cy="71628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rot="-5400000">
            <a:off x="5112807" y="4477891"/>
            <a:ext cx="7550497" cy="2010320"/>
          </a:xfrm>
          <a:custGeom>
            <a:avLst/>
            <a:gdLst/>
            <a:ahLst/>
            <a:cxnLst/>
            <a:rect l="l" t="t" r="r" b="b"/>
            <a:pathLst>
              <a:path w="7550497" h="2010320">
                <a:moveTo>
                  <a:pt x="0" y="0"/>
                </a:moveTo>
                <a:lnTo>
                  <a:pt x="7550497" y="0"/>
                </a:lnTo>
                <a:lnTo>
                  <a:pt x="7550497" y="2010320"/>
                </a:lnTo>
                <a:lnTo>
                  <a:pt x="0" y="201032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flipV="1">
            <a:off x="-6712387" y="-1418608"/>
            <a:ext cx="12001206" cy="12261768"/>
          </a:xfrm>
          <a:custGeom>
            <a:avLst/>
            <a:gdLst/>
            <a:ahLst/>
            <a:cxnLst/>
            <a:rect l="l" t="t" r="r" b="b"/>
            <a:pathLst>
              <a:path w="12001206" h="12261768">
                <a:moveTo>
                  <a:pt x="0" y="12261769"/>
                </a:moveTo>
                <a:lnTo>
                  <a:pt x="12001205" y="12261769"/>
                </a:lnTo>
                <a:lnTo>
                  <a:pt x="12001205" y="0"/>
                </a:lnTo>
                <a:lnTo>
                  <a:pt x="0" y="0"/>
                </a:lnTo>
                <a:lnTo>
                  <a:pt x="0" y="12261769"/>
                </a:lnTo>
                <a:close/>
              </a:path>
            </a:pathLst>
          </a:custGeom>
          <a:blipFill>
            <a:blip r:embed="rId4">
              <a:alphaModFix amt="9999"/>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4" name="Group 4"/>
          <p:cNvGrpSpPr/>
          <p:nvPr/>
        </p:nvGrpSpPr>
        <p:grpSpPr>
          <a:xfrm>
            <a:off x="2660752" y="3565037"/>
            <a:ext cx="6290590" cy="945851"/>
            <a:chOff x="0" y="0"/>
            <a:chExt cx="1656781" cy="249113"/>
          </a:xfrm>
        </p:grpSpPr>
        <p:sp>
          <p:nvSpPr>
            <p:cNvPr id="5" name="Freeform 5"/>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6" name="TextBox 6"/>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2660752" y="5069318"/>
            <a:ext cx="6290590" cy="945851"/>
            <a:chOff x="0" y="0"/>
            <a:chExt cx="1656781" cy="249113"/>
          </a:xfrm>
        </p:grpSpPr>
        <p:sp>
          <p:nvSpPr>
            <p:cNvPr id="8" name="Freeform 8"/>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9" name="TextBox 9"/>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2660752" y="6577144"/>
            <a:ext cx="6290590" cy="945851"/>
            <a:chOff x="0" y="0"/>
            <a:chExt cx="1656781" cy="249113"/>
          </a:xfrm>
        </p:grpSpPr>
        <p:sp>
          <p:nvSpPr>
            <p:cNvPr id="11" name="Freeform 11"/>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12" name="TextBox 12"/>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3217310" y="3821215"/>
            <a:ext cx="433495" cy="433495"/>
          </a:xfrm>
          <a:custGeom>
            <a:avLst/>
            <a:gdLst/>
            <a:ahLst/>
            <a:cxnLst/>
            <a:rect l="l" t="t" r="r" b="b"/>
            <a:pathLst>
              <a:path w="433495" h="433495">
                <a:moveTo>
                  <a:pt x="0" y="0"/>
                </a:moveTo>
                <a:lnTo>
                  <a:pt x="433494" y="0"/>
                </a:lnTo>
                <a:lnTo>
                  <a:pt x="433494" y="433495"/>
                </a:lnTo>
                <a:lnTo>
                  <a:pt x="0" y="4334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4" name="Freeform 14"/>
          <p:cNvSpPr/>
          <p:nvPr/>
        </p:nvSpPr>
        <p:spPr>
          <a:xfrm>
            <a:off x="3217310" y="5325496"/>
            <a:ext cx="433495" cy="433495"/>
          </a:xfrm>
          <a:custGeom>
            <a:avLst/>
            <a:gdLst/>
            <a:ahLst/>
            <a:cxnLst/>
            <a:rect l="l" t="t" r="r" b="b"/>
            <a:pathLst>
              <a:path w="433495" h="433495">
                <a:moveTo>
                  <a:pt x="0" y="0"/>
                </a:moveTo>
                <a:lnTo>
                  <a:pt x="433494" y="0"/>
                </a:lnTo>
                <a:lnTo>
                  <a:pt x="433494" y="433495"/>
                </a:lnTo>
                <a:lnTo>
                  <a:pt x="0" y="4334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5" name="Freeform 15"/>
          <p:cNvSpPr/>
          <p:nvPr/>
        </p:nvSpPr>
        <p:spPr>
          <a:xfrm>
            <a:off x="3217310" y="6829777"/>
            <a:ext cx="433495" cy="433495"/>
          </a:xfrm>
          <a:custGeom>
            <a:avLst/>
            <a:gdLst/>
            <a:ahLst/>
            <a:cxnLst/>
            <a:rect l="l" t="t" r="r" b="b"/>
            <a:pathLst>
              <a:path w="433495" h="433495">
                <a:moveTo>
                  <a:pt x="0" y="0"/>
                </a:moveTo>
                <a:lnTo>
                  <a:pt x="433494" y="0"/>
                </a:lnTo>
                <a:lnTo>
                  <a:pt x="433494" y="433495"/>
                </a:lnTo>
                <a:lnTo>
                  <a:pt x="0" y="4334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6" name="TextBox 16"/>
          <p:cNvSpPr txBox="1"/>
          <p:nvPr/>
        </p:nvSpPr>
        <p:spPr>
          <a:xfrm>
            <a:off x="4300009" y="344758"/>
            <a:ext cx="8871564" cy="924894"/>
          </a:xfrm>
          <a:prstGeom prst="rect">
            <a:avLst/>
          </a:prstGeom>
        </p:spPr>
        <p:txBody>
          <a:bodyPr lIns="0" tIns="0" rIns="0" bIns="0" rtlCol="0" anchor="t">
            <a:spAutoFit/>
          </a:bodyPr>
          <a:lstStyle/>
          <a:p>
            <a:pPr algn="r">
              <a:lnSpc>
                <a:spcPts val="6683"/>
              </a:lnSpc>
            </a:pPr>
            <a:r>
              <a:rPr lang="en-US" sz="6076" b="1">
                <a:solidFill>
                  <a:srgbClr val="0B2F59"/>
                </a:solidFill>
                <a:latin typeface="Telegraf Bold"/>
                <a:ea typeface="Telegraf Bold"/>
                <a:cs typeface="Telegraf Bold"/>
                <a:sym typeface="Telegraf Bold"/>
              </a:rPr>
              <a:t>Impact and Limitations</a:t>
            </a:r>
          </a:p>
        </p:txBody>
      </p:sp>
      <p:sp>
        <p:nvSpPr>
          <p:cNvPr id="17" name="TextBox 17"/>
          <p:cNvSpPr txBox="1"/>
          <p:nvPr/>
        </p:nvSpPr>
        <p:spPr>
          <a:xfrm>
            <a:off x="3821897" y="3812889"/>
            <a:ext cx="4289300" cy="373947"/>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Enhance the detection of frauds [2].</a:t>
            </a:r>
          </a:p>
        </p:txBody>
      </p:sp>
      <p:sp>
        <p:nvSpPr>
          <p:cNvPr id="18" name="TextBox 18"/>
          <p:cNvSpPr txBox="1"/>
          <p:nvPr/>
        </p:nvSpPr>
        <p:spPr>
          <a:xfrm>
            <a:off x="3821897" y="5143354"/>
            <a:ext cx="4289300" cy="721578"/>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Minimizing losses in banking industries [14].</a:t>
            </a:r>
          </a:p>
        </p:txBody>
      </p:sp>
      <p:sp>
        <p:nvSpPr>
          <p:cNvPr id="19" name="TextBox 19"/>
          <p:cNvSpPr txBox="1"/>
          <p:nvPr/>
        </p:nvSpPr>
        <p:spPr>
          <a:xfrm>
            <a:off x="3821897" y="6651180"/>
            <a:ext cx="4289300" cy="721578"/>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Enhance security of online payment systems [8].</a:t>
            </a:r>
          </a:p>
        </p:txBody>
      </p:sp>
      <p:sp>
        <p:nvSpPr>
          <p:cNvPr id="20" name="Freeform 20"/>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grpSp>
        <p:nvGrpSpPr>
          <p:cNvPr id="21" name="Group 21"/>
          <p:cNvGrpSpPr/>
          <p:nvPr/>
        </p:nvGrpSpPr>
        <p:grpSpPr>
          <a:xfrm>
            <a:off x="9336658" y="3565037"/>
            <a:ext cx="6290590" cy="945851"/>
            <a:chOff x="0" y="0"/>
            <a:chExt cx="1656781" cy="249113"/>
          </a:xfrm>
        </p:grpSpPr>
        <p:sp>
          <p:nvSpPr>
            <p:cNvPr id="22" name="Freeform 22"/>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23" name="TextBox 23"/>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9336658" y="5069318"/>
            <a:ext cx="6290590" cy="945851"/>
            <a:chOff x="0" y="0"/>
            <a:chExt cx="1656781" cy="249113"/>
          </a:xfrm>
        </p:grpSpPr>
        <p:sp>
          <p:nvSpPr>
            <p:cNvPr id="25" name="Freeform 25"/>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26" name="TextBox 26"/>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9336658" y="6577144"/>
            <a:ext cx="6290590" cy="945851"/>
            <a:chOff x="0" y="0"/>
            <a:chExt cx="1656781" cy="249113"/>
          </a:xfrm>
        </p:grpSpPr>
        <p:sp>
          <p:nvSpPr>
            <p:cNvPr id="28" name="Freeform 28"/>
            <p:cNvSpPr/>
            <p:nvPr/>
          </p:nvSpPr>
          <p:spPr>
            <a:xfrm>
              <a:off x="0" y="0"/>
              <a:ext cx="1656781" cy="249113"/>
            </a:xfrm>
            <a:custGeom>
              <a:avLst/>
              <a:gdLst/>
              <a:ahLst/>
              <a:cxnLst/>
              <a:rect l="l" t="t" r="r" b="b"/>
              <a:pathLst>
                <a:path w="1656781" h="249113">
                  <a:moveTo>
                    <a:pt x="123071" y="0"/>
                  </a:moveTo>
                  <a:lnTo>
                    <a:pt x="1533709" y="0"/>
                  </a:lnTo>
                  <a:cubicBezTo>
                    <a:pt x="1566350" y="0"/>
                    <a:pt x="1597654" y="12966"/>
                    <a:pt x="1620734" y="36047"/>
                  </a:cubicBezTo>
                  <a:cubicBezTo>
                    <a:pt x="1643814" y="59127"/>
                    <a:pt x="1656781" y="90431"/>
                    <a:pt x="1656781" y="123071"/>
                  </a:cubicBezTo>
                  <a:lnTo>
                    <a:pt x="1656781" y="126041"/>
                  </a:lnTo>
                  <a:cubicBezTo>
                    <a:pt x="1656781" y="194012"/>
                    <a:pt x="1601680" y="249113"/>
                    <a:pt x="1533709" y="249113"/>
                  </a:cubicBezTo>
                  <a:lnTo>
                    <a:pt x="123071" y="249113"/>
                  </a:lnTo>
                  <a:cubicBezTo>
                    <a:pt x="55101" y="249113"/>
                    <a:pt x="0" y="194012"/>
                    <a:pt x="0" y="126041"/>
                  </a:cubicBezTo>
                  <a:lnTo>
                    <a:pt x="0" y="123071"/>
                  </a:lnTo>
                  <a:cubicBezTo>
                    <a:pt x="0" y="55101"/>
                    <a:pt x="55101" y="0"/>
                    <a:pt x="123071" y="0"/>
                  </a:cubicBezTo>
                  <a:close/>
                </a:path>
              </a:pathLst>
            </a:custGeom>
            <a:solidFill>
              <a:srgbClr val="065FAA"/>
            </a:solidFill>
          </p:spPr>
          <p:txBody>
            <a:bodyPr/>
            <a:lstStyle/>
            <a:p>
              <a:endParaRPr lang="en-GB"/>
            </a:p>
          </p:txBody>
        </p:sp>
        <p:sp>
          <p:nvSpPr>
            <p:cNvPr id="29" name="TextBox 29"/>
            <p:cNvSpPr txBox="1"/>
            <p:nvPr/>
          </p:nvSpPr>
          <p:spPr>
            <a:xfrm>
              <a:off x="0" y="-38100"/>
              <a:ext cx="1656781" cy="287213"/>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a:off x="9893216" y="3821215"/>
            <a:ext cx="433495" cy="433495"/>
          </a:xfrm>
          <a:custGeom>
            <a:avLst/>
            <a:gdLst/>
            <a:ahLst/>
            <a:cxnLst/>
            <a:rect l="l" t="t" r="r" b="b"/>
            <a:pathLst>
              <a:path w="433495" h="433495">
                <a:moveTo>
                  <a:pt x="0" y="0"/>
                </a:moveTo>
                <a:lnTo>
                  <a:pt x="433494" y="0"/>
                </a:lnTo>
                <a:lnTo>
                  <a:pt x="433494" y="433495"/>
                </a:lnTo>
                <a:lnTo>
                  <a:pt x="0" y="4334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1" name="Freeform 31"/>
          <p:cNvSpPr/>
          <p:nvPr/>
        </p:nvSpPr>
        <p:spPr>
          <a:xfrm>
            <a:off x="9893216" y="5325496"/>
            <a:ext cx="433495" cy="433495"/>
          </a:xfrm>
          <a:custGeom>
            <a:avLst/>
            <a:gdLst/>
            <a:ahLst/>
            <a:cxnLst/>
            <a:rect l="l" t="t" r="r" b="b"/>
            <a:pathLst>
              <a:path w="433495" h="433495">
                <a:moveTo>
                  <a:pt x="0" y="0"/>
                </a:moveTo>
                <a:lnTo>
                  <a:pt x="433494" y="0"/>
                </a:lnTo>
                <a:lnTo>
                  <a:pt x="433494" y="433495"/>
                </a:lnTo>
                <a:lnTo>
                  <a:pt x="0" y="4334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2" name="Freeform 32"/>
          <p:cNvSpPr/>
          <p:nvPr/>
        </p:nvSpPr>
        <p:spPr>
          <a:xfrm>
            <a:off x="9893216" y="6829777"/>
            <a:ext cx="433495" cy="433495"/>
          </a:xfrm>
          <a:custGeom>
            <a:avLst/>
            <a:gdLst/>
            <a:ahLst/>
            <a:cxnLst/>
            <a:rect l="l" t="t" r="r" b="b"/>
            <a:pathLst>
              <a:path w="433495" h="433495">
                <a:moveTo>
                  <a:pt x="0" y="0"/>
                </a:moveTo>
                <a:lnTo>
                  <a:pt x="433494" y="0"/>
                </a:lnTo>
                <a:lnTo>
                  <a:pt x="433494" y="433495"/>
                </a:lnTo>
                <a:lnTo>
                  <a:pt x="0" y="43349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33" name="TextBox 33"/>
          <p:cNvSpPr txBox="1"/>
          <p:nvPr/>
        </p:nvSpPr>
        <p:spPr>
          <a:xfrm>
            <a:off x="10497803" y="3828596"/>
            <a:ext cx="4289300" cy="373947"/>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Dataset imbalance problem [5]</a:t>
            </a:r>
          </a:p>
        </p:txBody>
      </p:sp>
      <p:sp>
        <p:nvSpPr>
          <p:cNvPr id="34" name="TextBox 34"/>
          <p:cNvSpPr txBox="1"/>
          <p:nvPr/>
        </p:nvSpPr>
        <p:spPr>
          <a:xfrm>
            <a:off x="10497803" y="5143354"/>
            <a:ext cx="4289300" cy="721578"/>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constraints of computational resources [9].</a:t>
            </a:r>
          </a:p>
        </p:txBody>
      </p:sp>
      <p:sp>
        <p:nvSpPr>
          <p:cNvPr id="35" name="TextBox 35"/>
          <p:cNvSpPr txBox="1"/>
          <p:nvPr/>
        </p:nvSpPr>
        <p:spPr>
          <a:xfrm>
            <a:off x="10497803" y="6651180"/>
            <a:ext cx="4289300" cy="721578"/>
          </a:xfrm>
          <a:prstGeom prst="rect">
            <a:avLst/>
          </a:prstGeom>
        </p:spPr>
        <p:txBody>
          <a:bodyPr lIns="0" tIns="0" rIns="0" bIns="0" rtlCol="0" anchor="t">
            <a:spAutoFit/>
          </a:bodyPr>
          <a:lstStyle/>
          <a:p>
            <a:pPr algn="l">
              <a:lnSpc>
                <a:spcPts val="2749"/>
              </a:lnSpc>
              <a:spcBef>
                <a:spcPct val="0"/>
              </a:spcBef>
            </a:pPr>
            <a:r>
              <a:rPr lang="en-US" sz="1963">
                <a:solidFill>
                  <a:srgbClr val="FFFFFF"/>
                </a:solidFill>
                <a:latin typeface="Telegraf"/>
                <a:ea typeface="Telegraf"/>
                <a:cs typeface="Telegraf"/>
                <a:sym typeface="Telegraf"/>
              </a:rPr>
              <a:t>Model performance is related to quality of dataset [4].</a:t>
            </a:r>
          </a:p>
        </p:txBody>
      </p:sp>
      <p:sp>
        <p:nvSpPr>
          <p:cNvPr id="36" name="TextBox 36"/>
          <p:cNvSpPr txBox="1"/>
          <p:nvPr/>
        </p:nvSpPr>
        <p:spPr>
          <a:xfrm>
            <a:off x="10521856" y="2124777"/>
            <a:ext cx="4265246" cy="924894"/>
          </a:xfrm>
          <a:prstGeom prst="rect">
            <a:avLst/>
          </a:prstGeom>
        </p:spPr>
        <p:txBody>
          <a:bodyPr lIns="0" tIns="0" rIns="0" bIns="0" rtlCol="0" anchor="t">
            <a:spAutoFit/>
          </a:bodyPr>
          <a:lstStyle/>
          <a:p>
            <a:pPr algn="r">
              <a:lnSpc>
                <a:spcPts val="6683"/>
              </a:lnSpc>
            </a:pPr>
            <a:r>
              <a:rPr lang="en-US" sz="6076" b="1">
                <a:solidFill>
                  <a:srgbClr val="0B2F59"/>
                </a:solidFill>
                <a:latin typeface="Telegraf Bold"/>
                <a:ea typeface="Telegraf Bold"/>
                <a:cs typeface="Telegraf Bold"/>
                <a:sym typeface="Telegraf Bold"/>
              </a:rPr>
              <a:t>Limitations</a:t>
            </a:r>
          </a:p>
        </p:txBody>
      </p:sp>
      <p:sp>
        <p:nvSpPr>
          <p:cNvPr id="37" name="TextBox 37"/>
          <p:cNvSpPr txBox="1"/>
          <p:nvPr/>
        </p:nvSpPr>
        <p:spPr>
          <a:xfrm>
            <a:off x="4520296" y="2231419"/>
            <a:ext cx="2892502" cy="924894"/>
          </a:xfrm>
          <a:prstGeom prst="rect">
            <a:avLst/>
          </a:prstGeom>
        </p:spPr>
        <p:txBody>
          <a:bodyPr lIns="0" tIns="0" rIns="0" bIns="0" rtlCol="0" anchor="t">
            <a:spAutoFit/>
          </a:bodyPr>
          <a:lstStyle/>
          <a:p>
            <a:pPr algn="r">
              <a:lnSpc>
                <a:spcPts val="6683"/>
              </a:lnSpc>
            </a:pPr>
            <a:r>
              <a:rPr lang="en-US" sz="6076" b="1">
                <a:solidFill>
                  <a:srgbClr val="0B2F59"/>
                </a:solidFill>
                <a:latin typeface="Telegraf Bold"/>
                <a:ea typeface="Telegraf Bold"/>
                <a:cs typeface="Telegraf Bold"/>
                <a:sym typeface="Telegraf Bold"/>
              </a:rPr>
              <a:t>Impact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434571" y="4461361"/>
            <a:ext cx="19157141" cy="7327606"/>
          </a:xfrm>
          <a:custGeom>
            <a:avLst/>
            <a:gdLst/>
            <a:ahLst/>
            <a:cxnLst/>
            <a:rect l="l" t="t" r="r" b="b"/>
            <a:pathLst>
              <a:path w="19157141" h="7327606">
                <a:moveTo>
                  <a:pt x="0" y="0"/>
                </a:moveTo>
                <a:lnTo>
                  <a:pt x="19157142" y="0"/>
                </a:lnTo>
                <a:lnTo>
                  <a:pt x="19157142" y="7327607"/>
                </a:lnTo>
                <a:lnTo>
                  <a:pt x="0" y="7327607"/>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997993" y="218711"/>
            <a:ext cx="12292014" cy="924894"/>
          </a:xfrm>
          <a:prstGeom prst="rect">
            <a:avLst/>
          </a:prstGeom>
        </p:spPr>
        <p:txBody>
          <a:bodyPr lIns="0" tIns="0" rIns="0" bIns="0" rtlCol="0" anchor="t">
            <a:spAutoFit/>
          </a:bodyPr>
          <a:lstStyle/>
          <a:p>
            <a:pPr algn="ctr">
              <a:lnSpc>
                <a:spcPts val="6683"/>
              </a:lnSpc>
            </a:pPr>
            <a:r>
              <a:rPr lang="en-US" sz="6076" b="1">
                <a:solidFill>
                  <a:srgbClr val="0B2F59"/>
                </a:solidFill>
                <a:latin typeface="Telegraf Bold"/>
                <a:ea typeface="Telegraf Bold"/>
                <a:cs typeface="Telegraf Bold"/>
                <a:sym typeface="Telegraf Bold"/>
              </a:rPr>
              <a:t>Reference</a:t>
            </a:r>
          </a:p>
        </p:txBody>
      </p:sp>
      <p:sp>
        <p:nvSpPr>
          <p:cNvPr id="4" name="Freeform 4"/>
          <p:cNvSpPr/>
          <p:nvPr/>
        </p:nvSpPr>
        <p:spPr>
          <a:xfrm flipV="1">
            <a:off x="-2879935" y="-336849"/>
            <a:ext cx="6828084" cy="5684380"/>
          </a:xfrm>
          <a:custGeom>
            <a:avLst/>
            <a:gdLst/>
            <a:ahLst/>
            <a:cxnLst/>
            <a:rect l="l" t="t" r="r" b="b"/>
            <a:pathLst>
              <a:path w="6828084" h="5684380">
                <a:moveTo>
                  <a:pt x="0" y="5684379"/>
                </a:moveTo>
                <a:lnTo>
                  <a:pt x="6828084" y="5684379"/>
                </a:lnTo>
                <a:lnTo>
                  <a:pt x="6828084" y="0"/>
                </a:lnTo>
                <a:lnTo>
                  <a:pt x="0" y="0"/>
                </a:lnTo>
                <a:lnTo>
                  <a:pt x="0" y="5684379"/>
                </a:lnTo>
                <a:close/>
              </a:path>
            </a:pathLst>
          </a:custGeom>
          <a:blipFill>
            <a:blip r:embed="rId4"/>
            <a:stretch>
              <a:fillRect/>
            </a:stretch>
          </a:blipFill>
        </p:spPr>
        <p:txBody>
          <a:bodyPr/>
          <a:lstStyle/>
          <a:p>
            <a:endParaRPr lang="en-GB"/>
          </a:p>
        </p:txBody>
      </p:sp>
      <p:sp>
        <p:nvSpPr>
          <p:cNvPr id="5" name="Freeform 5"/>
          <p:cNvSpPr/>
          <p:nvPr/>
        </p:nvSpPr>
        <p:spPr>
          <a:xfrm flipH="1" flipV="1">
            <a:off x="14339851" y="-336849"/>
            <a:ext cx="6828084" cy="5684380"/>
          </a:xfrm>
          <a:custGeom>
            <a:avLst/>
            <a:gdLst/>
            <a:ahLst/>
            <a:cxnLst/>
            <a:rect l="l" t="t" r="r" b="b"/>
            <a:pathLst>
              <a:path w="6828084" h="5684380">
                <a:moveTo>
                  <a:pt x="6828084" y="5684379"/>
                </a:moveTo>
                <a:lnTo>
                  <a:pt x="0" y="5684379"/>
                </a:lnTo>
                <a:lnTo>
                  <a:pt x="0" y="0"/>
                </a:lnTo>
                <a:lnTo>
                  <a:pt x="6828084" y="0"/>
                </a:lnTo>
                <a:lnTo>
                  <a:pt x="6828084" y="5684379"/>
                </a:lnTo>
                <a:close/>
              </a:path>
            </a:pathLst>
          </a:custGeom>
          <a:blipFill>
            <a:blip r:embed="rId4"/>
            <a:stretch>
              <a:fillRect/>
            </a:stretch>
          </a:blipFill>
        </p:spPr>
        <p:txBody>
          <a:bodyPr/>
          <a:lstStyle/>
          <a:p>
            <a:endParaRPr lang="en-GB"/>
          </a:p>
        </p:txBody>
      </p:sp>
      <p:sp>
        <p:nvSpPr>
          <p:cNvPr id="6" name="Freeform 6"/>
          <p:cNvSpPr/>
          <p:nvPr/>
        </p:nvSpPr>
        <p:spPr>
          <a:xfrm>
            <a:off x="3948149" y="218711"/>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3765517" y="420554"/>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1028700" y="2072138"/>
            <a:ext cx="15642687" cy="6561582"/>
          </a:xfrm>
          <a:prstGeom prst="rect">
            <a:avLst/>
          </a:prstGeom>
        </p:spPr>
        <p:txBody>
          <a:bodyPr lIns="0" tIns="0" rIns="0" bIns="0" rtlCol="0" anchor="t">
            <a:spAutoFit/>
          </a:bodyPr>
          <a:lstStyle/>
          <a:p>
            <a:pPr algn="just">
              <a:lnSpc>
                <a:spcPts val="4388"/>
              </a:lnSpc>
            </a:pPr>
            <a:r>
              <a:rPr lang="en-US" sz="1899">
                <a:solidFill>
                  <a:srgbClr val="0B2F59"/>
                </a:solidFill>
                <a:latin typeface="Canva Sans"/>
                <a:ea typeface="Canva Sans"/>
                <a:cs typeface="Canva Sans"/>
                <a:sym typeface="Canva Sans"/>
              </a:rPr>
              <a:t>[1] Salami, “AI-powered behavioural biometrics for fraud detection in digital banking: A next-generation approach to financial cybersecurity.,” Asian Journal of Research in Computer Science, 18(4), pp.473-494., 2025. </a:t>
            </a:r>
          </a:p>
          <a:p>
            <a:pPr algn="just">
              <a:lnSpc>
                <a:spcPts val="4388"/>
              </a:lnSpc>
            </a:pPr>
            <a:r>
              <a:rPr lang="en-US" sz="1899">
                <a:solidFill>
                  <a:srgbClr val="0B2F59"/>
                </a:solidFill>
                <a:latin typeface="Canva Sans"/>
                <a:ea typeface="Canva Sans"/>
                <a:cs typeface="Canva Sans"/>
                <a:sym typeface="Canva Sans"/>
              </a:rPr>
              <a:t>[2] Kacheru, “Artificial Intelligence in Finance: Predictive Analytics, Fraud Detection, and Risk Management in 2024.,” Formosa Journal of Science and Technology, 4(1), pp.141-154., 2024. </a:t>
            </a:r>
          </a:p>
          <a:p>
            <a:pPr algn="just">
              <a:lnSpc>
                <a:spcPts val="4388"/>
              </a:lnSpc>
            </a:pPr>
            <a:r>
              <a:rPr lang="en-US" sz="1899">
                <a:solidFill>
                  <a:srgbClr val="0B2F59"/>
                </a:solidFill>
                <a:latin typeface="Canva Sans"/>
                <a:ea typeface="Canva Sans"/>
                <a:cs typeface="Canva Sans"/>
                <a:sym typeface="Canva Sans"/>
              </a:rPr>
              <a:t>[3] Islam, “The Future of Banking Fraud Detection: Emerging AI Technologies and Trends.,” Well Testing Journal, 34(S3), pp.102-120., 2025. </a:t>
            </a:r>
          </a:p>
          <a:p>
            <a:pPr algn="just">
              <a:lnSpc>
                <a:spcPts val="4388"/>
              </a:lnSpc>
            </a:pPr>
            <a:r>
              <a:rPr lang="en-US" sz="1899">
                <a:solidFill>
                  <a:srgbClr val="0B2F59"/>
                </a:solidFill>
                <a:latin typeface="Canva Sans"/>
                <a:ea typeface="Canva Sans"/>
                <a:cs typeface="Canva Sans"/>
                <a:sym typeface="Canva Sans"/>
              </a:rPr>
              <a:t>[4] Chukwu, “Artificial intelligence and fraud detection in US commercial banks: Opportunities and challenges.,” World Journal of Advanced Research and Reviews, 27, pp.1083-1091., 2023. </a:t>
            </a:r>
          </a:p>
          <a:p>
            <a:pPr algn="just">
              <a:lnSpc>
                <a:spcPts val="4388"/>
              </a:lnSpc>
            </a:pPr>
            <a:r>
              <a:rPr lang="en-US" sz="1899">
                <a:solidFill>
                  <a:srgbClr val="0B2F59"/>
                </a:solidFill>
                <a:latin typeface="Canva Sans"/>
                <a:ea typeface="Canva Sans"/>
                <a:cs typeface="Canva Sans"/>
                <a:sym typeface="Canva Sans"/>
              </a:rPr>
              <a:t>[5] Yadavalli, “Analysis on AI-based Techniques for Detection of Banking Frauds: Recent Trends, Challenges, and Future Directions.,” In 2025 International Conference on Intelligent Systems and Computational Networks (ICISCN) (pp. 1-8). IEEE., 2025. </a:t>
            </a:r>
          </a:p>
          <a:p>
            <a:pPr algn="just">
              <a:lnSpc>
                <a:spcPts val="4388"/>
              </a:lnSpc>
            </a:pPr>
            <a:r>
              <a:rPr lang="en-US" sz="1899">
                <a:solidFill>
                  <a:srgbClr val="0B2F59"/>
                </a:solidFill>
                <a:latin typeface="Canva Sans"/>
                <a:ea typeface="Canva Sans"/>
                <a:cs typeface="Canva Sans"/>
                <a:sym typeface="Canva Sans"/>
              </a:rPr>
              <a:t>[6] Hafez, “A systematic review of AI-enhanced techniques in credit card fraud detection.,” Journal of Big Data, 12(1), p.6., 2025. </a:t>
            </a:r>
          </a:p>
          <a:p>
            <a:pPr algn="just">
              <a:lnSpc>
                <a:spcPts val="4388"/>
              </a:lnSpc>
            </a:pPr>
            <a:endParaRPr lang="en-US" sz="1899">
              <a:solidFill>
                <a:srgbClr val="0B2F59"/>
              </a:solidFill>
              <a:latin typeface="Canva Sans"/>
              <a:ea typeface="Canva Sans"/>
              <a:cs typeface="Canva Sans"/>
              <a:sym typeface="Canva San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434571" y="4461361"/>
            <a:ext cx="19157141" cy="7327606"/>
          </a:xfrm>
          <a:custGeom>
            <a:avLst/>
            <a:gdLst/>
            <a:ahLst/>
            <a:cxnLst/>
            <a:rect l="l" t="t" r="r" b="b"/>
            <a:pathLst>
              <a:path w="19157141" h="7327606">
                <a:moveTo>
                  <a:pt x="0" y="0"/>
                </a:moveTo>
                <a:lnTo>
                  <a:pt x="19157142" y="0"/>
                </a:lnTo>
                <a:lnTo>
                  <a:pt x="19157142" y="7327607"/>
                </a:lnTo>
                <a:lnTo>
                  <a:pt x="0" y="7327607"/>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TextBox 3"/>
          <p:cNvSpPr txBox="1"/>
          <p:nvPr/>
        </p:nvSpPr>
        <p:spPr>
          <a:xfrm>
            <a:off x="2997993" y="218711"/>
            <a:ext cx="12292014" cy="924894"/>
          </a:xfrm>
          <a:prstGeom prst="rect">
            <a:avLst/>
          </a:prstGeom>
        </p:spPr>
        <p:txBody>
          <a:bodyPr lIns="0" tIns="0" rIns="0" bIns="0" rtlCol="0" anchor="t">
            <a:spAutoFit/>
          </a:bodyPr>
          <a:lstStyle/>
          <a:p>
            <a:pPr algn="ctr">
              <a:lnSpc>
                <a:spcPts val="6683"/>
              </a:lnSpc>
            </a:pPr>
            <a:r>
              <a:rPr lang="en-US" sz="6076" b="1">
                <a:solidFill>
                  <a:srgbClr val="0B2F59"/>
                </a:solidFill>
                <a:latin typeface="Telegraf Bold"/>
                <a:ea typeface="Telegraf Bold"/>
                <a:cs typeface="Telegraf Bold"/>
                <a:sym typeface="Telegraf Bold"/>
              </a:rPr>
              <a:t>Reference</a:t>
            </a:r>
          </a:p>
        </p:txBody>
      </p:sp>
      <p:sp>
        <p:nvSpPr>
          <p:cNvPr id="4" name="Freeform 4"/>
          <p:cNvSpPr/>
          <p:nvPr/>
        </p:nvSpPr>
        <p:spPr>
          <a:xfrm flipV="1">
            <a:off x="-2879935" y="-336849"/>
            <a:ext cx="6828084" cy="5684380"/>
          </a:xfrm>
          <a:custGeom>
            <a:avLst/>
            <a:gdLst/>
            <a:ahLst/>
            <a:cxnLst/>
            <a:rect l="l" t="t" r="r" b="b"/>
            <a:pathLst>
              <a:path w="6828084" h="5684380">
                <a:moveTo>
                  <a:pt x="0" y="5684379"/>
                </a:moveTo>
                <a:lnTo>
                  <a:pt x="6828084" y="5684379"/>
                </a:lnTo>
                <a:lnTo>
                  <a:pt x="6828084" y="0"/>
                </a:lnTo>
                <a:lnTo>
                  <a:pt x="0" y="0"/>
                </a:lnTo>
                <a:lnTo>
                  <a:pt x="0" y="5684379"/>
                </a:lnTo>
                <a:close/>
              </a:path>
            </a:pathLst>
          </a:custGeom>
          <a:blipFill>
            <a:blip r:embed="rId4"/>
            <a:stretch>
              <a:fillRect/>
            </a:stretch>
          </a:blipFill>
        </p:spPr>
        <p:txBody>
          <a:bodyPr/>
          <a:lstStyle/>
          <a:p>
            <a:endParaRPr lang="en-GB"/>
          </a:p>
        </p:txBody>
      </p:sp>
      <p:sp>
        <p:nvSpPr>
          <p:cNvPr id="5" name="Freeform 5"/>
          <p:cNvSpPr/>
          <p:nvPr/>
        </p:nvSpPr>
        <p:spPr>
          <a:xfrm flipH="1" flipV="1">
            <a:off x="14339851" y="-336849"/>
            <a:ext cx="6828084" cy="5684380"/>
          </a:xfrm>
          <a:custGeom>
            <a:avLst/>
            <a:gdLst/>
            <a:ahLst/>
            <a:cxnLst/>
            <a:rect l="l" t="t" r="r" b="b"/>
            <a:pathLst>
              <a:path w="6828084" h="5684380">
                <a:moveTo>
                  <a:pt x="6828084" y="5684379"/>
                </a:moveTo>
                <a:lnTo>
                  <a:pt x="0" y="5684379"/>
                </a:lnTo>
                <a:lnTo>
                  <a:pt x="0" y="0"/>
                </a:lnTo>
                <a:lnTo>
                  <a:pt x="6828084" y="0"/>
                </a:lnTo>
                <a:lnTo>
                  <a:pt x="6828084" y="5684379"/>
                </a:lnTo>
                <a:close/>
              </a:path>
            </a:pathLst>
          </a:custGeom>
          <a:blipFill>
            <a:blip r:embed="rId4"/>
            <a:stretch>
              <a:fillRect/>
            </a:stretch>
          </a:blipFill>
        </p:spPr>
        <p:txBody>
          <a:bodyPr/>
          <a:lstStyle/>
          <a:p>
            <a:endParaRPr lang="en-GB"/>
          </a:p>
        </p:txBody>
      </p:sp>
      <p:sp>
        <p:nvSpPr>
          <p:cNvPr id="6" name="Freeform 6"/>
          <p:cNvSpPr/>
          <p:nvPr/>
        </p:nvSpPr>
        <p:spPr>
          <a:xfrm>
            <a:off x="3948149" y="218711"/>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3765517" y="420554"/>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Freeform 8"/>
          <p:cNvSpPr/>
          <p:nvPr/>
        </p:nvSpPr>
        <p:spPr>
          <a:xfrm>
            <a:off x="-2696635" y="9698554"/>
            <a:ext cx="21054522" cy="1973861"/>
          </a:xfrm>
          <a:custGeom>
            <a:avLst/>
            <a:gdLst/>
            <a:ahLst/>
            <a:cxnLst/>
            <a:rect l="l" t="t" r="r" b="b"/>
            <a:pathLst>
              <a:path w="21054522" h="1973861">
                <a:moveTo>
                  <a:pt x="0" y="0"/>
                </a:moveTo>
                <a:lnTo>
                  <a:pt x="21054521" y="0"/>
                </a:lnTo>
                <a:lnTo>
                  <a:pt x="21054521" y="1973861"/>
                </a:lnTo>
                <a:lnTo>
                  <a:pt x="0" y="19738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9" name="TextBox 9"/>
          <p:cNvSpPr txBox="1"/>
          <p:nvPr/>
        </p:nvSpPr>
        <p:spPr>
          <a:xfrm>
            <a:off x="1028700" y="1858600"/>
            <a:ext cx="15642687" cy="8218932"/>
          </a:xfrm>
          <a:prstGeom prst="rect">
            <a:avLst/>
          </a:prstGeom>
        </p:spPr>
        <p:txBody>
          <a:bodyPr lIns="0" tIns="0" rIns="0" bIns="0" rtlCol="0" anchor="t">
            <a:spAutoFit/>
          </a:bodyPr>
          <a:lstStyle/>
          <a:p>
            <a:pPr algn="just">
              <a:lnSpc>
                <a:spcPts val="4388"/>
              </a:lnSpc>
            </a:pPr>
            <a:r>
              <a:rPr lang="en-US" sz="1899">
                <a:solidFill>
                  <a:srgbClr val="0B2F59"/>
                </a:solidFill>
                <a:latin typeface="Canva Sans"/>
                <a:ea typeface="Canva Sans"/>
                <a:cs typeface="Canva Sans"/>
                <a:sym typeface="Canva Sans"/>
              </a:rPr>
              <a:t>[7] Harry, “The Impact of Artificial Intelligence (AI) On Fraud Detection in Banks in Nigeria.,” GAS Journal of Engineering and Technology (GASJET), 2(9), pp.26-35., 2025. </a:t>
            </a:r>
          </a:p>
          <a:p>
            <a:pPr algn="just">
              <a:lnSpc>
                <a:spcPts val="4388"/>
              </a:lnSpc>
            </a:pPr>
            <a:r>
              <a:rPr lang="en-US" sz="1899">
                <a:solidFill>
                  <a:srgbClr val="0B2F59"/>
                </a:solidFill>
                <a:latin typeface="Canva Sans"/>
                <a:ea typeface="Canva Sans"/>
                <a:cs typeface="Canva Sans"/>
                <a:sym typeface="Canva Sans"/>
              </a:rPr>
              <a:t>[8] Sarna, “AI Driven Fraud Detection Models in Financial Networks: A Review.,” Ieee Access., 2025. </a:t>
            </a:r>
          </a:p>
          <a:p>
            <a:pPr algn="just">
              <a:lnSpc>
                <a:spcPts val="4388"/>
              </a:lnSpc>
            </a:pPr>
            <a:r>
              <a:rPr lang="en-US" sz="1899">
                <a:solidFill>
                  <a:srgbClr val="0B2F59"/>
                </a:solidFill>
                <a:latin typeface="Canva Sans"/>
                <a:ea typeface="Canva Sans"/>
                <a:cs typeface="Canva Sans"/>
                <a:sym typeface="Canva Sans"/>
              </a:rPr>
              <a:t>[9] Oduro, “AI-powered fraud detection in digital banking: Enhancing security through machine learning.,” International Journal of Science and Research Archive, 14(3), pp.1412-1420., 2025. </a:t>
            </a:r>
          </a:p>
          <a:p>
            <a:pPr algn="just">
              <a:lnSpc>
                <a:spcPts val="4388"/>
              </a:lnSpc>
            </a:pPr>
            <a:r>
              <a:rPr lang="en-US" sz="1899">
                <a:solidFill>
                  <a:srgbClr val="0B2F59"/>
                </a:solidFill>
                <a:latin typeface="Canva Sans"/>
                <a:ea typeface="Canva Sans"/>
                <a:cs typeface="Canva Sans"/>
                <a:sym typeface="Canva Sans"/>
              </a:rPr>
              <a:t>[10] Mohamed, “The use of artificial intelligence in combating financial crimes and money laundering in international trade: A data-driven analysis (2010-2024).,” International Journal of Economic Performance, 8(1), pp.310-330., 2025. </a:t>
            </a:r>
          </a:p>
          <a:p>
            <a:pPr algn="just">
              <a:lnSpc>
                <a:spcPts val="4388"/>
              </a:lnSpc>
            </a:pPr>
            <a:r>
              <a:rPr lang="en-US" sz="1899">
                <a:solidFill>
                  <a:srgbClr val="0B2F59"/>
                </a:solidFill>
                <a:latin typeface="Canva Sans"/>
                <a:ea typeface="Canva Sans"/>
                <a:cs typeface="Canva Sans"/>
                <a:sym typeface="Canva Sans"/>
              </a:rPr>
              <a:t>[11] John, “Adoption of AI-driven fraud detection system in the Nigerian banking sector: An analysis of cost, compliance, and competency.,” arXiv preprint arXiv:2511.00061., 2025. </a:t>
            </a:r>
          </a:p>
          <a:p>
            <a:pPr algn="just">
              <a:lnSpc>
                <a:spcPts val="4388"/>
              </a:lnSpc>
            </a:pPr>
            <a:r>
              <a:rPr lang="en-US" sz="1899">
                <a:solidFill>
                  <a:srgbClr val="0B2F59"/>
                </a:solidFill>
                <a:latin typeface="Canva Sans"/>
                <a:ea typeface="Canva Sans"/>
                <a:cs typeface="Canva Sans"/>
                <a:sym typeface="Canva Sans"/>
              </a:rPr>
              <a:t>[12] Veldurthi, “The Role of AI and Machine Learning in Fraud Detection for Financial Services.,” Journal of Computer Science and Technology Studies, 7(4), pp.757-771., 2025. </a:t>
            </a:r>
          </a:p>
          <a:p>
            <a:pPr algn="just">
              <a:lnSpc>
                <a:spcPts val="4388"/>
              </a:lnSpc>
            </a:pPr>
            <a:r>
              <a:rPr lang="en-US" sz="1899">
                <a:solidFill>
                  <a:srgbClr val="0B2F59"/>
                </a:solidFill>
                <a:latin typeface="Canva Sans"/>
                <a:ea typeface="Canva Sans"/>
                <a:cs typeface="Canva Sans"/>
                <a:sym typeface="Canva Sans"/>
              </a:rPr>
              <a:t>[13] Kikani, “Investigate the Role of AI and ML in Predicting and Preventing Financial Fraud.,” 2025. </a:t>
            </a:r>
          </a:p>
          <a:p>
            <a:pPr algn="just">
              <a:lnSpc>
                <a:spcPts val="4388"/>
              </a:lnSpc>
            </a:pPr>
            <a:r>
              <a:rPr lang="en-US" sz="1899">
                <a:solidFill>
                  <a:srgbClr val="0B2F59"/>
                </a:solidFill>
                <a:latin typeface="Canva Sans"/>
                <a:ea typeface="Canva Sans"/>
                <a:cs typeface="Canva Sans"/>
                <a:sym typeface="Canva Sans"/>
              </a:rPr>
              <a:t>[14] Babu, “AI-powered fraud detection in online banking: Using machine learning to improve security.,” International Journal of Scientific Research in Modern Science and Technology, 4(7), pp.01-13., 2025. </a:t>
            </a:r>
          </a:p>
          <a:p>
            <a:pPr algn="just">
              <a:lnSpc>
                <a:spcPts val="4388"/>
              </a:lnSpc>
            </a:pPr>
            <a:endParaRPr lang="en-US" sz="1899">
              <a:solidFill>
                <a:srgbClr val="0B2F59"/>
              </a:solidFill>
              <a:latin typeface="Canva Sans"/>
              <a:ea typeface="Canva Sans"/>
              <a:cs typeface="Canva Sans"/>
              <a:sym typeface="Canva San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E7F8FF">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4600768" y="4628184"/>
            <a:ext cx="15918052" cy="6088655"/>
          </a:xfrm>
          <a:custGeom>
            <a:avLst/>
            <a:gdLst/>
            <a:ahLst/>
            <a:cxnLst/>
            <a:rect l="l" t="t" r="r" b="b"/>
            <a:pathLst>
              <a:path w="15918052" h="6088655">
                <a:moveTo>
                  <a:pt x="0" y="0"/>
                </a:moveTo>
                <a:lnTo>
                  <a:pt x="15918052" y="0"/>
                </a:lnTo>
                <a:lnTo>
                  <a:pt x="15918052" y="6088655"/>
                </a:lnTo>
                <a:lnTo>
                  <a:pt x="0" y="6088655"/>
                </a:lnTo>
                <a:lnTo>
                  <a:pt x="0" y="0"/>
                </a:lnTo>
                <a:close/>
              </a:path>
            </a:pathLst>
          </a:custGeom>
          <a:blipFill>
            <a:blip r:embed="rId2">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rot="1738608">
            <a:off x="2042474" y="-3994396"/>
            <a:ext cx="5310453" cy="12765367"/>
            <a:chOff x="0" y="0"/>
            <a:chExt cx="1398638" cy="3362072"/>
          </a:xfrm>
        </p:grpSpPr>
        <p:sp>
          <p:nvSpPr>
            <p:cNvPr id="4" name="Freeform 4"/>
            <p:cNvSpPr/>
            <p:nvPr/>
          </p:nvSpPr>
          <p:spPr>
            <a:xfrm>
              <a:off x="0" y="0"/>
              <a:ext cx="1398638" cy="3362072"/>
            </a:xfrm>
            <a:custGeom>
              <a:avLst/>
              <a:gdLst/>
              <a:ahLst/>
              <a:cxnLst/>
              <a:rect l="l" t="t" r="r" b="b"/>
              <a:pathLst>
                <a:path w="1398638" h="3362072">
                  <a:moveTo>
                    <a:pt x="0" y="0"/>
                  </a:moveTo>
                  <a:lnTo>
                    <a:pt x="1398638" y="0"/>
                  </a:lnTo>
                  <a:lnTo>
                    <a:pt x="1398638"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5" name="TextBox 5"/>
            <p:cNvSpPr txBox="1"/>
            <p:nvPr/>
          </p:nvSpPr>
          <p:spPr>
            <a:xfrm>
              <a:off x="0" y="-38100"/>
              <a:ext cx="1398638" cy="340017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rot="1738608">
            <a:off x="3125217" y="-4056560"/>
            <a:ext cx="2871691" cy="12765367"/>
            <a:chOff x="0" y="0"/>
            <a:chExt cx="756330" cy="3362072"/>
          </a:xfrm>
        </p:grpSpPr>
        <p:sp>
          <p:nvSpPr>
            <p:cNvPr id="7" name="Freeform 7"/>
            <p:cNvSpPr/>
            <p:nvPr/>
          </p:nvSpPr>
          <p:spPr>
            <a:xfrm>
              <a:off x="0" y="0"/>
              <a:ext cx="756330" cy="3362072"/>
            </a:xfrm>
            <a:custGeom>
              <a:avLst/>
              <a:gdLst/>
              <a:ahLst/>
              <a:cxnLst/>
              <a:rect l="l" t="t" r="r" b="b"/>
              <a:pathLst>
                <a:path w="756330" h="3362072">
                  <a:moveTo>
                    <a:pt x="0" y="0"/>
                  </a:moveTo>
                  <a:lnTo>
                    <a:pt x="756330" y="0"/>
                  </a:lnTo>
                  <a:lnTo>
                    <a:pt x="756330" y="3362072"/>
                  </a:lnTo>
                  <a:lnTo>
                    <a:pt x="0" y="3362072"/>
                  </a:lnTo>
                  <a:close/>
                </a:path>
              </a:pathLst>
            </a:custGeom>
            <a:gradFill rotWithShape="1">
              <a:gsLst>
                <a:gs pos="0">
                  <a:srgbClr val="065FAA">
                    <a:alpha val="100000"/>
                  </a:srgbClr>
                </a:gs>
                <a:gs pos="100000">
                  <a:srgbClr val="065FAA">
                    <a:alpha val="0"/>
                  </a:srgbClr>
                </a:gs>
              </a:gsLst>
              <a:lin ang="5400000"/>
            </a:gradFill>
          </p:spPr>
          <p:txBody>
            <a:bodyPr/>
            <a:lstStyle/>
            <a:p>
              <a:endParaRPr lang="en-GB"/>
            </a:p>
          </p:txBody>
        </p:sp>
        <p:sp>
          <p:nvSpPr>
            <p:cNvPr id="8" name="TextBox 8"/>
            <p:cNvSpPr txBox="1"/>
            <p:nvPr/>
          </p:nvSpPr>
          <p:spPr>
            <a:xfrm>
              <a:off x="0" y="-38100"/>
              <a:ext cx="756330" cy="3400172"/>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0" y="3888722"/>
            <a:ext cx="7685619" cy="6398278"/>
          </a:xfrm>
          <a:custGeom>
            <a:avLst/>
            <a:gdLst/>
            <a:ahLst/>
            <a:cxnLst/>
            <a:rect l="l" t="t" r="r" b="b"/>
            <a:pathLst>
              <a:path w="7685619" h="6398278">
                <a:moveTo>
                  <a:pt x="0" y="0"/>
                </a:moveTo>
                <a:lnTo>
                  <a:pt x="7685619" y="0"/>
                </a:lnTo>
                <a:lnTo>
                  <a:pt x="7685619" y="6398278"/>
                </a:lnTo>
                <a:lnTo>
                  <a:pt x="0" y="6398278"/>
                </a:lnTo>
                <a:lnTo>
                  <a:pt x="0" y="0"/>
                </a:lnTo>
                <a:close/>
              </a:path>
            </a:pathLst>
          </a:custGeom>
          <a:blipFill>
            <a:blip r:embed="rId4"/>
            <a:stretch>
              <a:fillRect/>
            </a:stretch>
          </a:blipFill>
        </p:spPr>
        <p:txBody>
          <a:bodyPr/>
          <a:lstStyle/>
          <a:p>
            <a:endParaRPr lang="en-GB"/>
          </a:p>
        </p:txBody>
      </p:sp>
      <p:grpSp>
        <p:nvGrpSpPr>
          <p:cNvPr id="10" name="Group 10"/>
          <p:cNvGrpSpPr/>
          <p:nvPr/>
        </p:nvGrpSpPr>
        <p:grpSpPr>
          <a:xfrm>
            <a:off x="1116400" y="2042094"/>
            <a:ext cx="7162600" cy="6202812"/>
            <a:chOff x="0" y="0"/>
            <a:chExt cx="6350000" cy="5499100"/>
          </a:xfrm>
        </p:grpSpPr>
        <p:sp>
          <p:nvSpPr>
            <p:cNvPr id="11" name="Freeform 11"/>
            <p:cNvSpPr/>
            <p:nvPr/>
          </p:nvSpPr>
          <p:spPr>
            <a:xfrm>
              <a:off x="63356" y="0"/>
              <a:ext cx="6223288" cy="5499100"/>
            </a:xfrm>
            <a:custGeom>
              <a:avLst/>
              <a:gdLst/>
              <a:ahLst/>
              <a:cxnLst/>
              <a:rect l="l" t="t" r="r" b="b"/>
              <a:pathLst>
                <a:path w="6223288" h="5499100">
                  <a:moveTo>
                    <a:pt x="4462701" y="0"/>
                  </a:moveTo>
                  <a:lnTo>
                    <a:pt x="1760587" y="0"/>
                  </a:lnTo>
                  <a:cubicBezTo>
                    <a:pt x="1614275" y="0"/>
                    <a:pt x="1479077" y="78055"/>
                    <a:pt x="1405920" y="204764"/>
                  </a:cubicBezTo>
                  <a:lnTo>
                    <a:pt x="54868" y="2544786"/>
                  </a:lnTo>
                  <a:cubicBezTo>
                    <a:pt x="-18289" y="2671494"/>
                    <a:pt x="-18289" y="2827606"/>
                    <a:pt x="54868" y="2954314"/>
                  </a:cubicBezTo>
                  <a:lnTo>
                    <a:pt x="1405920" y="5294336"/>
                  </a:lnTo>
                  <a:cubicBezTo>
                    <a:pt x="1479077" y="5421045"/>
                    <a:pt x="1614275" y="5499100"/>
                    <a:pt x="1760587" y="5499100"/>
                  </a:cubicBezTo>
                  <a:lnTo>
                    <a:pt x="4462701" y="5499100"/>
                  </a:lnTo>
                  <a:cubicBezTo>
                    <a:pt x="4609013" y="5499100"/>
                    <a:pt x="4744211" y="5421045"/>
                    <a:pt x="4817368" y="5294336"/>
                  </a:cubicBezTo>
                  <a:lnTo>
                    <a:pt x="6168420" y="2954314"/>
                  </a:lnTo>
                  <a:cubicBezTo>
                    <a:pt x="6241577" y="2827606"/>
                    <a:pt x="6241577" y="2671494"/>
                    <a:pt x="6168420" y="2544786"/>
                  </a:cubicBezTo>
                  <a:lnTo>
                    <a:pt x="4817368" y="204764"/>
                  </a:lnTo>
                  <a:cubicBezTo>
                    <a:pt x="4744211" y="78055"/>
                    <a:pt x="4609013" y="0"/>
                    <a:pt x="4462701" y="0"/>
                  </a:cubicBezTo>
                  <a:close/>
                </a:path>
              </a:pathLst>
            </a:custGeom>
            <a:blipFill>
              <a:blip r:embed="rId5"/>
              <a:stretch>
                <a:fillRect l="-8615" r="-8615"/>
              </a:stretch>
            </a:blipFill>
            <a:ln w="228600" cap="rnd">
              <a:gradFill>
                <a:gsLst>
                  <a:gs pos="0">
                    <a:srgbClr val="032957">
                      <a:alpha val="100000"/>
                    </a:srgbClr>
                  </a:gs>
                  <a:gs pos="100000">
                    <a:srgbClr val="0F4A92">
                      <a:alpha val="100000"/>
                    </a:srgbClr>
                  </a:gs>
                </a:gsLst>
                <a:lin ang="2700000"/>
              </a:gradFill>
              <a:prstDash val="solid"/>
              <a:round/>
            </a:ln>
          </p:spPr>
          <p:txBody>
            <a:bodyPr/>
            <a:lstStyle/>
            <a:p>
              <a:endParaRPr lang="en-GB"/>
            </a:p>
          </p:txBody>
        </p:sp>
      </p:grpSp>
      <p:grpSp>
        <p:nvGrpSpPr>
          <p:cNvPr id="12" name="Group 12"/>
          <p:cNvGrpSpPr/>
          <p:nvPr/>
        </p:nvGrpSpPr>
        <p:grpSpPr>
          <a:xfrm>
            <a:off x="-2247261" y="-576437"/>
            <a:ext cx="4835537" cy="4155540"/>
            <a:chOff x="0" y="0"/>
            <a:chExt cx="812800" cy="698500"/>
          </a:xfrm>
        </p:grpSpPr>
        <p:sp>
          <p:nvSpPr>
            <p:cNvPr id="13" name="Freeform 13"/>
            <p:cNvSpPr/>
            <p:nvPr/>
          </p:nvSpPr>
          <p:spPr>
            <a:xfrm>
              <a:off x="7342" y="0"/>
              <a:ext cx="798116" cy="698500"/>
            </a:xfrm>
            <a:custGeom>
              <a:avLst/>
              <a:gdLst/>
              <a:ahLst/>
              <a:cxnLst/>
              <a:rect l="l" t="t" r="r" b="b"/>
              <a:pathLst>
                <a:path w="798116" h="698500">
                  <a:moveTo>
                    <a:pt x="791770" y="372776"/>
                  </a:moveTo>
                  <a:lnTo>
                    <a:pt x="615946" y="674974"/>
                  </a:lnTo>
                  <a:cubicBezTo>
                    <a:pt x="607471" y="689540"/>
                    <a:pt x="591891" y="698500"/>
                    <a:pt x="575040" y="698500"/>
                  </a:cubicBezTo>
                  <a:lnTo>
                    <a:pt x="223076" y="698500"/>
                  </a:lnTo>
                  <a:cubicBezTo>
                    <a:pt x="206225" y="698500"/>
                    <a:pt x="190645" y="689540"/>
                    <a:pt x="182170" y="674974"/>
                  </a:cubicBezTo>
                  <a:lnTo>
                    <a:pt x="6346" y="372776"/>
                  </a:lnTo>
                  <a:cubicBezTo>
                    <a:pt x="-2115" y="358233"/>
                    <a:pt x="-2115" y="340267"/>
                    <a:pt x="6346" y="325724"/>
                  </a:cubicBezTo>
                  <a:lnTo>
                    <a:pt x="182170" y="23526"/>
                  </a:lnTo>
                  <a:cubicBezTo>
                    <a:pt x="190645" y="8960"/>
                    <a:pt x="206225" y="0"/>
                    <a:pt x="223076" y="0"/>
                  </a:cubicBezTo>
                  <a:lnTo>
                    <a:pt x="575040" y="0"/>
                  </a:lnTo>
                  <a:cubicBezTo>
                    <a:pt x="591891" y="0"/>
                    <a:pt x="607471" y="8960"/>
                    <a:pt x="615946" y="23526"/>
                  </a:cubicBezTo>
                  <a:lnTo>
                    <a:pt x="791770" y="325724"/>
                  </a:lnTo>
                  <a:cubicBezTo>
                    <a:pt x="800231" y="340267"/>
                    <a:pt x="800231" y="358233"/>
                    <a:pt x="791770" y="372776"/>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4" name="TextBox 14"/>
            <p:cNvSpPr txBox="1"/>
            <p:nvPr/>
          </p:nvSpPr>
          <p:spPr>
            <a:xfrm>
              <a:off x="114300" y="-38100"/>
              <a:ext cx="584200" cy="736600"/>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8237097" y="8929250"/>
            <a:ext cx="12281724" cy="2314575"/>
            <a:chOff x="0" y="0"/>
            <a:chExt cx="3234693" cy="609600"/>
          </a:xfrm>
        </p:grpSpPr>
        <p:sp>
          <p:nvSpPr>
            <p:cNvPr id="16" name="Freeform 16"/>
            <p:cNvSpPr/>
            <p:nvPr/>
          </p:nvSpPr>
          <p:spPr>
            <a:xfrm>
              <a:off x="17602" y="0"/>
              <a:ext cx="3199489" cy="609600"/>
            </a:xfrm>
            <a:custGeom>
              <a:avLst/>
              <a:gdLst/>
              <a:ahLst/>
              <a:cxnLst/>
              <a:rect l="l" t="t" r="r" b="b"/>
              <a:pathLst>
                <a:path w="3199489" h="609600">
                  <a:moveTo>
                    <a:pt x="248634" y="0"/>
                  </a:moveTo>
                  <a:lnTo>
                    <a:pt x="3154055" y="0"/>
                  </a:lnTo>
                  <a:cubicBezTo>
                    <a:pt x="3168659" y="0"/>
                    <a:pt x="3182373" y="7020"/>
                    <a:pt x="3190912" y="18868"/>
                  </a:cubicBezTo>
                  <a:cubicBezTo>
                    <a:pt x="3199452" y="30716"/>
                    <a:pt x="3201775" y="45946"/>
                    <a:pt x="3197157" y="59801"/>
                  </a:cubicBezTo>
                  <a:lnTo>
                    <a:pt x="3033825" y="549799"/>
                  </a:lnTo>
                  <a:cubicBezTo>
                    <a:pt x="3021920" y="585511"/>
                    <a:pt x="2988499" y="609600"/>
                    <a:pt x="2950855" y="609600"/>
                  </a:cubicBezTo>
                  <a:lnTo>
                    <a:pt x="45434" y="609600"/>
                  </a:lnTo>
                  <a:cubicBezTo>
                    <a:pt x="30830" y="609600"/>
                    <a:pt x="17116" y="602579"/>
                    <a:pt x="8576" y="590732"/>
                  </a:cubicBezTo>
                  <a:cubicBezTo>
                    <a:pt x="37" y="578884"/>
                    <a:pt x="-2287" y="563654"/>
                    <a:pt x="2332" y="549799"/>
                  </a:cubicBezTo>
                  <a:lnTo>
                    <a:pt x="165664" y="59801"/>
                  </a:lnTo>
                  <a:cubicBezTo>
                    <a:pt x="177568" y="24089"/>
                    <a:pt x="210990" y="0"/>
                    <a:pt x="248634" y="0"/>
                  </a:cubicBezTo>
                  <a:close/>
                </a:path>
              </a:pathLst>
            </a:custGeom>
            <a:gradFill rotWithShape="1">
              <a:gsLst>
                <a:gs pos="0">
                  <a:srgbClr val="032957">
                    <a:alpha val="100000"/>
                  </a:srgbClr>
                </a:gs>
                <a:gs pos="100000">
                  <a:srgbClr val="0F4A92">
                    <a:alpha val="100000"/>
                  </a:srgbClr>
                </a:gs>
              </a:gsLst>
              <a:lin ang="2700000"/>
            </a:gradFill>
          </p:spPr>
          <p:txBody>
            <a:bodyPr/>
            <a:lstStyle/>
            <a:p>
              <a:endParaRPr lang="en-GB"/>
            </a:p>
          </p:txBody>
        </p:sp>
        <p:sp>
          <p:nvSpPr>
            <p:cNvPr id="17" name="TextBox 17"/>
            <p:cNvSpPr txBox="1"/>
            <p:nvPr/>
          </p:nvSpPr>
          <p:spPr>
            <a:xfrm>
              <a:off x="101600" y="-38100"/>
              <a:ext cx="3031493" cy="647700"/>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5655346" y="3569578"/>
            <a:ext cx="11603954" cy="1656935"/>
          </a:xfrm>
          <a:prstGeom prst="rect">
            <a:avLst/>
          </a:prstGeom>
        </p:spPr>
        <p:txBody>
          <a:bodyPr lIns="0" tIns="0" rIns="0" bIns="0" rtlCol="0" anchor="t">
            <a:spAutoFit/>
          </a:bodyPr>
          <a:lstStyle/>
          <a:p>
            <a:pPr algn="r">
              <a:lnSpc>
                <a:spcPts val="12017"/>
              </a:lnSpc>
            </a:pPr>
            <a:r>
              <a:rPr lang="en-US" sz="10924" b="1">
                <a:solidFill>
                  <a:srgbClr val="0B2F59"/>
                </a:solidFill>
                <a:latin typeface="Telegraf Bold"/>
                <a:ea typeface="Telegraf Bold"/>
                <a:cs typeface="Telegraf Bold"/>
                <a:sym typeface="Telegraf Bold"/>
              </a:rPr>
              <a:t>Thank You </a:t>
            </a:r>
          </a:p>
        </p:txBody>
      </p:sp>
      <p:sp>
        <p:nvSpPr>
          <p:cNvPr id="19" name="Freeform 19"/>
          <p:cNvSpPr/>
          <p:nvPr/>
        </p:nvSpPr>
        <p:spPr>
          <a:xfrm>
            <a:off x="-717261" y="5926898"/>
            <a:ext cx="6679504" cy="6662805"/>
          </a:xfrm>
          <a:custGeom>
            <a:avLst/>
            <a:gdLst/>
            <a:ahLst/>
            <a:cxnLst/>
            <a:rect l="l" t="t" r="r" b="b"/>
            <a:pathLst>
              <a:path w="6679504" h="6662805">
                <a:moveTo>
                  <a:pt x="0" y="0"/>
                </a:moveTo>
                <a:lnTo>
                  <a:pt x="6679504" y="0"/>
                </a:lnTo>
                <a:lnTo>
                  <a:pt x="6679504" y="6662804"/>
                </a:lnTo>
                <a:lnTo>
                  <a:pt x="0" y="666280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0" name="Freeform 20"/>
          <p:cNvSpPr/>
          <p:nvPr/>
        </p:nvSpPr>
        <p:spPr>
          <a:xfrm flipV="1">
            <a:off x="-1876626" y="-2127803"/>
            <a:ext cx="6679504" cy="6662805"/>
          </a:xfrm>
          <a:custGeom>
            <a:avLst/>
            <a:gdLst/>
            <a:ahLst/>
            <a:cxnLst/>
            <a:rect l="l" t="t" r="r" b="b"/>
            <a:pathLst>
              <a:path w="6679504" h="6662805">
                <a:moveTo>
                  <a:pt x="0" y="6662805"/>
                </a:moveTo>
                <a:lnTo>
                  <a:pt x="6679503" y="6662805"/>
                </a:lnTo>
                <a:lnTo>
                  <a:pt x="6679503" y="0"/>
                </a:lnTo>
                <a:lnTo>
                  <a:pt x="0" y="0"/>
                </a:lnTo>
                <a:lnTo>
                  <a:pt x="0" y="6662805"/>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21" name="Freeform 21"/>
          <p:cNvSpPr/>
          <p:nvPr/>
        </p:nvSpPr>
        <p:spPr>
          <a:xfrm>
            <a:off x="9538326" y="1781490"/>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2" name="Freeform 22"/>
          <p:cNvSpPr/>
          <p:nvPr/>
        </p:nvSpPr>
        <p:spPr>
          <a:xfrm>
            <a:off x="8334956" y="6697671"/>
            <a:ext cx="574334" cy="260604"/>
          </a:xfrm>
          <a:custGeom>
            <a:avLst/>
            <a:gdLst/>
            <a:ahLst/>
            <a:cxnLst/>
            <a:rect l="l" t="t" r="r" b="b"/>
            <a:pathLst>
              <a:path w="574334" h="260604">
                <a:moveTo>
                  <a:pt x="0" y="0"/>
                </a:moveTo>
                <a:lnTo>
                  <a:pt x="574334" y="0"/>
                </a:lnTo>
                <a:lnTo>
                  <a:pt x="574334" y="260604"/>
                </a:lnTo>
                <a:lnTo>
                  <a:pt x="0" y="26060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1616</Words>
  <Application>Microsoft Office PowerPoint</Application>
  <PresentationFormat>Custom</PresentationFormat>
  <Paragraphs>118</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Calibri</vt:lpstr>
      <vt:lpstr>Canva Sans Bold</vt:lpstr>
      <vt:lpstr>Arial</vt:lpstr>
      <vt:lpstr>Telegraf Bold</vt:lpstr>
      <vt:lpstr>Telegraf</vt:lpstr>
      <vt:lpstr>Canva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Divyesg_Credit_Card_PPT_v1</dc:title>
  <cp:lastModifiedBy>Divyesh Hasmukhbhai Dudhat (2529493)</cp:lastModifiedBy>
  <cp:revision>7</cp:revision>
  <dcterms:created xsi:type="dcterms:W3CDTF">2006-08-16T00:00:00Z</dcterms:created>
  <dcterms:modified xsi:type="dcterms:W3CDTF">2026-03-18T13:58:51Z</dcterms:modified>
  <dc:identifier>DAHDt64e9CE</dc:identifier>
</cp:coreProperties>
</file>