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1" r:id="rId5"/>
    <p:sldId id="257" r:id="rId6"/>
    <p:sldId id="258" r:id="rId7"/>
    <p:sldId id="260"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938054-A856-4020-99FF-C4F02A34C470}" v="7" dt="2021-08-08T11:57:51.0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0" autoAdjust="0"/>
    <p:restoredTop sz="94660"/>
  </p:normalViewPr>
  <p:slideViewPr>
    <p:cSldViewPr snapToGrid="0">
      <p:cViewPr varScale="1">
        <p:scale>
          <a:sx n="77" d="100"/>
          <a:sy n="77" d="100"/>
        </p:scale>
        <p:origin x="76" y="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07/08/2021</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07/08/2021</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07/08/2021</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07/08/2021</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07/08/2021</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07/08/2021</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07/08/2021</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07/08/2021</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07/08/2021</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07/08/2021</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07/08/2021</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07/08/2021</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1524000" y="1122363"/>
            <a:ext cx="8176953" cy="2387600"/>
          </a:xfrm>
        </p:spPr>
        <p:txBody>
          <a:bodyPr>
            <a:normAutofit/>
          </a:bodyPr>
          <a:lstStyle/>
          <a:p>
            <a:r>
              <a:rPr lang="en-GB" sz="2800" dirty="0"/>
              <a:t>Introduction to Research</a:t>
            </a:r>
            <a:br>
              <a:rPr lang="en-GB" sz="2800" dirty="0"/>
            </a:br>
            <a:r>
              <a:rPr lang="en-GB" sz="2800" dirty="0"/>
              <a:t>Viva</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524000" y="3602038"/>
            <a:ext cx="8301644" cy="1655762"/>
          </a:xfrm>
        </p:spPr>
        <p:txBody>
          <a:bodyPr>
            <a:normAutofit/>
          </a:bodyPr>
          <a:lstStyle/>
          <a:p>
            <a:r>
              <a:rPr lang="en-GB" sz="1800" dirty="0"/>
              <a:t>Student Name:  Modou Mbacke </a:t>
            </a:r>
          </a:p>
          <a:p>
            <a:r>
              <a:rPr lang="en-GB" sz="1800" dirty="0"/>
              <a:t>Student Number: 1916151</a:t>
            </a:r>
          </a:p>
          <a:p>
            <a:r>
              <a:rPr lang="en-GB" sz="1800" dirty="0"/>
              <a:t>BMHP5005_LON</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838200" y="303132"/>
            <a:ext cx="10515600" cy="1325563"/>
          </a:xfrm>
        </p:spPr>
        <p:txBody>
          <a:bodyPr>
            <a:normAutofit/>
          </a:bodyPr>
          <a:lstStyle/>
          <a:p>
            <a:r>
              <a:rPr lang="en-GB" sz="2400" b="1" dirty="0"/>
              <a:t>Literature Review Focus</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p:txBody>
          <a:bodyPr>
            <a:normAutofit/>
          </a:bodyPr>
          <a:lstStyle/>
          <a:p>
            <a:pPr marL="0" indent="0">
              <a:buNone/>
            </a:pPr>
            <a:r>
              <a:rPr lang="en-US" sz="1600" dirty="0"/>
              <a:t>What is the  scale of physical abuse in the healthcare settings  </a:t>
            </a:r>
          </a:p>
          <a:p>
            <a:pPr marL="0" indent="0">
              <a:buNone/>
            </a:pPr>
            <a:r>
              <a:rPr lang="en-US" sz="1600" dirty="0"/>
              <a:t>This research will be  focusing  on physical abuse in the  healthcare sectors . The important of this research is to find out how wide is this issue  in health care sectors. Furthermore, the research will help the community to understand the scale of physical abuse in the healthcare sectors and it will help to tackle a physical abuse  in the healthcare sectors</a:t>
            </a:r>
            <a:r>
              <a:rPr lang="en-US" sz="1600" dirty="0">
                <a:solidFill>
                  <a:srgbClr val="0070C0"/>
                </a:solidFill>
              </a:rPr>
              <a:t>.</a:t>
            </a:r>
            <a:endParaRPr lang="en-US" sz="1600" dirty="0"/>
          </a:p>
          <a:p>
            <a:pPr marL="0" indent="0">
              <a:buNone/>
            </a:pPr>
            <a:endParaRPr lang="en-US" sz="1600" dirty="0"/>
          </a:p>
          <a:p>
            <a:pPr marL="0" indent="0">
              <a:buNone/>
            </a:pPr>
            <a:r>
              <a:rPr lang="en-US" sz="1600" dirty="0"/>
              <a:t>Research Question:  What is the  scale of  physical abuse in the  healthcare sectors. </a:t>
            </a:r>
          </a:p>
          <a:p>
            <a:pPr marL="0" indent="0">
              <a:buNone/>
            </a:pPr>
            <a:endParaRPr lang="en-US" sz="1600" dirty="0"/>
          </a:p>
          <a:p>
            <a:pPr marL="0" indent="0">
              <a:buNone/>
            </a:pPr>
            <a:r>
              <a:rPr lang="en-US" sz="1600" dirty="0"/>
              <a:t>Aim to explore the scale physical abuse in healthcare sectors.  </a:t>
            </a:r>
          </a:p>
          <a:p>
            <a:pPr marL="0" indent="0">
              <a:buNone/>
            </a:pPr>
            <a:endParaRPr lang="en-US" sz="1600" dirty="0"/>
          </a:p>
          <a:p>
            <a:pPr marL="0" indent="0">
              <a:buNone/>
            </a:pPr>
            <a:r>
              <a:rPr lang="en-US" sz="1600" dirty="0"/>
              <a:t>Objectives: 1 To  investigate prevalent of physical abuse in the  healthcare sectors.  </a:t>
            </a:r>
          </a:p>
          <a:p>
            <a:pPr marL="0" indent="0">
              <a:buNone/>
            </a:pPr>
            <a:r>
              <a:rPr lang="en-US" sz="1600" dirty="0"/>
              <a:t>                     2 To explore the cause of physical abuse in the healthcare sectors</a:t>
            </a:r>
            <a:r>
              <a:rPr lang="en-US" sz="1600" dirty="0">
                <a:solidFill>
                  <a:srgbClr val="0070C0"/>
                </a:solidFill>
              </a:rPr>
              <a:t>. </a:t>
            </a:r>
            <a:endParaRPr lang="en-GB" sz="1600"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p:txBody>
          <a:bodyPr>
            <a:normAutofit/>
          </a:bodyPr>
          <a:lstStyle/>
          <a:p>
            <a:r>
              <a:rPr lang="en-GB" sz="2400" b="1" dirty="0"/>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p:txBody>
          <a:bodyPr>
            <a:normAutofit lnSpcReduction="10000"/>
          </a:bodyPr>
          <a:lstStyle/>
          <a:p>
            <a:pPr marL="0" indent="0">
              <a:lnSpc>
                <a:spcPct val="200000"/>
              </a:lnSpc>
              <a:buNone/>
            </a:pPr>
            <a:r>
              <a:rPr lang="en-US" sz="1600" dirty="0"/>
              <a:t>What did I do: </a:t>
            </a:r>
            <a:r>
              <a:rPr lang="en-US" sz="1600" dirty="0">
                <a:solidFill>
                  <a:srgbClr val="0070C0"/>
                </a:solidFill>
              </a:rPr>
              <a:t> </a:t>
            </a:r>
            <a:r>
              <a:rPr lang="en-US" sz="1600" dirty="0"/>
              <a:t>Secondary,  systematic reviews of 21 articles. To obtain relevant information about physical abuse in healthcare sectors.</a:t>
            </a:r>
          </a:p>
          <a:p>
            <a:pPr marL="0" indent="0">
              <a:lnSpc>
                <a:spcPct val="200000"/>
              </a:lnSpc>
              <a:buNone/>
            </a:pPr>
            <a:r>
              <a:rPr lang="en-US" sz="1600" dirty="0"/>
              <a:t>Keywords: Safeguarding, physical abuse, abuse in hospitals, abuse in nursing homes, prevalence, and maltreatment in care. </a:t>
            </a:r>
          </a:p>
          <a:p>
            <a:pPr marL="0" indent="0">
              <a:lnSpc>
                <a:spcPct val="200000"/>
              </a:lnSpc>
              <a:buNone/>
            </a:pPr>
            <a:r>
              <a:rPr lang="en-US" sz="1600" dirty="0"/>
              <a:t>Data sources: Journal of Advanced Nursing, Wiley Nursing Open, Age UK and royal college of physicians.</a:t>
            </a:r>
          </a:p>
          <a:p>
            <a:pPr marL="0" indent="0">
              <a:lnSpc>
                <a:spcPct val="200000"/>
              </a:lnSpc>
              <a:buNone/>
            </a:pPr>
            <a:r>
              <a:rPr lang="en-US" sz="1600" dirty="0"/>
              <a:t>What was your inclusion and exclusion criteria? Articles from 2002, nursing homes hospitals, nurses and residents and articles from UK and Europe.</a:t>
            </a:r>
          </a:p>
          <a:p>
            <a:pPr marL="0" indent="0">
              <a:lnSpc>
                <a:spcPct val="200000"/>
              </a:lnSpc>
              <a:buNone/>
            </a:pPr>
            <a:r>
              <a:rPr lang="en-US" sz="1600" dirty="0"/>
              <a:t>Exclusion Articles related to domestic abuse, article older then 20 years article from other countries rather then UK and Europe.</a:t>
            </a:r>
            <a:endParaRPr lang="en-GB" sz="1600" dirty="0"/>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365761" y="-343068"/>
            <a:ext cx="10996352" cy="1615873"/>
          </a:xfrm>
        </p:spPr>
        <p:txBody>
          <a:bodyPr>
            <a:normAutofit/>
          </a:bodyPr>
          <a:lstStyle/>
          <a:p>
            <a:r>
              <a:rPr lang="en-GB" sz="2400" dirty="0"/>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4177281592"/>
              </p:ext>
            </p:extLst>
          </p:nvPr>
        </p:nvGraphicFramePr>
        <p:xfrm>
          <a:off x="232756" y="678087"/>
          <a:ext cx="10996351" cy="4695190"/>
        </p:xfrm>
        <a:graphic>
          <a:graphicData uri="http://schemas.openxmlformats.org/drawingml/2006/table">
            <a:tbl>
              <a:tblPr firstRow="1" firstCol="1" bandRow="1"/>
              <a:tblGrid>
                <a:gridCol w="2033864">
                  <a:extLst>
                    <a:ext uri="{9D8B030D-6E8A-4147-A177-3AD203B41FA5}">
                      <a16:colId xmlns:a16="http://schemas.microsoft.com/office/drawing/2014/main" val="2791120806"/>
                    </a:ext>
                  </a:extLst>
                </a:gridCol>
                <a:gridCol w="2842888">
                  <a:extLst>
                    <a:ext uri="{9D8B030D-6E8A-4147-A177-3AD203B41FA5}">
                      <a16:colId xmlns:a16="http://schemas.microsoft.com/office/drawing/2014/main" val="3589850242"/>
                    </a:ext>
                  </a:extLst>
                </a:gridCol>
                <a:gridCol w="2589926">
                  <a:extLst>
                    <a:ext uri="{9D8B030D-6E8A-4147-A177-3AD203B41FA5}">
                      <a16:colId xmlns:a16="http://schemas.microsoft.com/office/drawing/2014/main" val="2229489048"/>
                    </a:ext>
                  </a:extLst>
                </a:gridCol>
                <a:gridCol w="3529673">
                  <a:extLst>
                    <a:ext uri="{9D8B030D-6E8A-4147-A177-3AD203B41FA5}">
                      <a16:colId xmlns:a16="http://schemas.microsoft.com/office/drawing/2014/main" val="2241838310"/>
                    </a:ext>
                  </a:extLst>
                </a:gridCol>
              </a:tblGrid>
              <a:tr h="401004">
                <a:tc>
                  <a:txBody>
                    <a:bodyPr/>
                    <a:lstStyle/>
                    <a:p>
                      <a:pPr algn="l" fontAlgn="t">
                        <a:spcBef>
                          <a:spcPts val="0"/>
                        </a:spcBef>
                        <a:spcAft>
                          <a:spcPts val="0"/>
                        </a:spcAft>
                      </a:pPr>
                      <a:r>
                        <a:rPr lang="en-GB" sz="900" b="1" i="0" u="none" strike="noStrike" dirty="0">
                          <a:effectLst/>
                          <a:latin typeface="+mn-lt"/>
                          <a:ea typeface="Calibri" panose="020F0502020204030204" pitchFamily="34" charset="0"/>
                          <a:cs typeface="Times New Roman" panose="02020603050405020304" pitchFamily="18" charset="0"/>
                        </a:rPr>
                        <a:t>Author and title  </a:t>
                      </a:r>
                    </a:p>
                    <a:p>
                      <a:pPr algn="l" fontAlgn="t">
                        <a:spcBef>
                          <a:spcPts val="0"/>
                        </a:spcBef>
                        <a:spcAft>
                          <a:spcPts val="0"/>
                        </a:spcAft>
                      </a:pPr>
                      <a:endParaRPr lang="en-GB" sz="18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Research Questions or Research Objectives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Methods and Sample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Evaluation of the Article </a:t>
                      </a:r>
                      <a:endParaRPr lang="en-GB" sz="1800" b="0" i="0" u="none" strike="noStrike" dirty="0">
                        <a:effectLst/>
                        <a:latin typeface="Arial" panose="020B0604020202020204" pitchFamily="34" charset="0"/>
                      </a:endParaRPr>
                    </a:p>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1278580">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dirty="0">
                          <a:effectLst/>
                          <a:latin typeface="+mn-lt"/>
                          <a:cs typeface="Times New Roman" panose="02020603050405020304" pitchFamily="18" charset="0"/>
                        </a:rPr>
                        <a:t>J Wells &amp; L Bowers (2002) how prevalent is violence towards nurses working in general hospitals in the UK.</a:t>
                      </a:r>
                      <a:endParaRPr lang="en-GB" sz="4400" b="0" i="0" u="none" strike="noStrike" dirty="0">
                        <a:effectLst/>
                        <a:latin typeface="+mn-lt"/>
                      </a:endParaRPr>
                    </a:p>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dirty="0">
                          <a:effectLst/>
                          <a:latin typeface="+mn-lt"/>
                          <a:cs typeface="Times New Roman" panose="02020603050405020304" pitchFamily="18" charset="0"/>
                        </a:rPr>
                        <a:t>A realistic assessment of the scale of this problem should facilitate a meaningful debate about the interventions needed to counter it and support the requests for funding that will be required. </a:t>
                      </a:r>
                      <a:endParaRPr lang="en-GB" sz="1200" b="0" i="0" u="none" strike="noStrike" dirty="0">
                        <a:effectLst/>
                        <a:latin typeface="+mn-lt"/>
                      </a:endParaRPr>
                    </a:p>
                    <a:p>
                      <a:pPr algn="l" fontAlgn="t">
                        <a:spcBef>
                          <a:spcPts val="0"/>
                        </a:spcBef>
                        <a:spcAft>
                          <a:spcPts val="0"/>
                        </a:spcAft>
                      </a:pPr>
                      <a:endPar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endParaRPr>
                    </a:p>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cs typeface="Times New Roman" panose="02020603050405020304" pitchFamily="18" charset="0"/>
                        </a:rPr>
                        <a:t>Systematic search of the literature pertinent to the aim of the study was followed by a critical review and data from nurse. </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solidFill>
                            <a:schemeClr val="tx1"/>
                          </a:solidFill>
                          <a:effectLst/>
                          <a:latin typeface="+mn-lt"/>
                          <a:cs typeface="Times New Roman" panose="02020603050405020304" pitchFamily="18" charset="0"/>
                        </a:rPr>
                        <a:t>This data  support a figure of more  than 9.5% of general nurses working in general hospitals assaulted</a:t>
                      </a:r>
                      <a:r>
                        <a:rPr lang="en-GB" sz="900" b="1" i="0" u="none" strike="noStrike" dirty="0">
                          <a:solidFill>
                            <a:schemeClr val="tx1"/>
                          </a:solidFill>
                          <a:effectLst/>
                          <a:latin typeface="+mn-lt"/>
                          <a:cs typeface="Times New Roman" panose="02020603050405020304" pitchFamily="18" charset="0"/>
                        </a:rPr>
                        <a:t>.</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883671">
                <a:tc>
                  <a:txBody>
                    <a:bodyPr/>
                    <a:lstStyle/>
                    <a:p>
                      <a:pPr algn="l" fontAlgn="t">
                        <a:spcBef>
                          <a:spcPts val="0"/>
                        </a:spcBef>
                        <a:spcAft>
                          <a:spcPts val="0"/>
                        </a:spcAft>
                      </a:pPr>
                      <a:r>
                        <a:rPr lang="en-GB" sz="1200" b="0" i="0" u="none" strike="noStrike" dirty="0">
                          <a:effectLst/>
                          <a:latin typeface="+mn-lt"/>
                          <a:cs typeface="Times New Roman" panose="02020603050405020304" pitchFamily="18" charset="0"/>
                        </a:rPr>
                        <a:t>L Braaten &amp; W Malmedal</a:t>
                      </a:r>
                      <a:r>
                        <a:rPr lang="en-GB" sz="1200" b="1" i="0" u="none" strike="noStrike" dirty="0">
                          <a:effectLst/>
                          <a:latin typeface="+mn-lt"/>
                          <a:cs typeface="Times New Roman" panose="02020603050405020304" pitchFamily="18" charset="0"/>
                        </a:rPr>
                        <a:t> </a:t>
                      </a:r>
                      <a:r>
                        <a:rPr lang="en-GB" sz="1200" b="0" i="0" u="none" strike="noStrike" dirty="0">
                          <a:effectLst/>
                          <a:latin typeface="+mn-lt"/>
                          <a:cs typeface="Times New Roman" panose="02020603050405020304" pitchFamily="18" charset="0"/>
                        </a:rPr>
                        <a:t>(2017) Preventing physical abuse of nursing home resident- as seen from the nursing staff’ perspective.</a:t>
                      </a:r>
                      <a:endParaRPr lang="en-GB" sz="1200" b="1" i="0" u="none" strike="noStrike" dirty="0">
                        <a:effectLst/>
                        <a:latin typeface="+mn-lt"/>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mn-lt"/>
                          <a:cs typeface="Times New Roman" panose="02020603050405020304" pitchFamily="18" charset="0"/>
                        </a:rPr>
                        <a:t>Aim to capture first- hand information from nursing home staff’s own understanding about regarding what they think and have experienced about  prevention of  physical abuse in nursing home residents.</a:t>
                      </a:r>
                      <a:endParaRPr lang="en-GB" sz="11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cs typeface="Times New Roman" panose="02020603050405020304" pitchFamily="18" charset="0"/>
                        </a:rPr>
                        <a:t>Data collected by interviewed  nursing home staff.</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solidFill>
                            <a:schemeClr val="tx1"/>
                          </a:solidFill>
                          <a:effectLst/>
                          <a:latin typeface="+mn-lt"/>
                          <a:cs typeface="Times New Roman" panose="02020603050405020304" pitchFamily="18" charset="0"/>
                        </a:rPr>
                        <a:t>There is requirement for increased competence  among staff about the concept of abuse and known risk  factors.</a:t>
                      </a:r>
                      <a:endParaRPr lang="en-GB" sz="1200" b="0" i="0" u="none" strike="noStrike" dirty="0">
                        <a:solidFill>
                          <a:schemeClr val="tx1"/>
                        </a:solidFill>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708155">
                <a:tc>
                  <a:txBody>
                    <a:bodyPr/>
                    <a:lstStyle/>
                    <a:p>
                      <a:pPr algn="l" fontAlgn="t">
                        <a:spcBef>
                          <a:spcPts val="0"/>
                        </a:spcBef>
                        <a:spcAft>
                          <a:spcPts val="0"/>
                        </a:spcAft>
                      </a:pPr>
                      <a:r>
                        <a:rPr lang="en-GB" sz="900" b="1" i="0" u="none" strike="noStrike" dirty="0">
                          <a:effectLst/>
                          <a:latin typeface="+mn-lt"/>
                          <a:ea typeface="Calibri" panose="020F0502020204030204" pitchFamily="34" charset="0"/>
                          <a:cs typeface="Times New Roman" panose="02020603050405020304" pitchFamily="18" charset="0"/>
                        </a:rPr>
                        <a:t> </a:t>
                      </a:r>
                      <a:r>
                        <a:rPr lang="en-GB" sz="1200" b="0" i="0" u="none" strike="noStrike" dirty="0">
                          <a:effectLst/>
                          <a:latin typeface="+mn-lt"/>
                          <a:ea typeface="Calibri" panose="020F0502020204030204" pitchFamily="34" charset="0"/>
                          <a:cs typeface="Times New Roman" panose="02020603050405020304" pitchFamily="18" charset="0"/>
                        </a:rPr>
                        <a:t>P Lepping et al (2013)</a:t>
                      </a:r>
                    </a:p>
                    <a:p>
                      <a:pPr algn="l" fontAlgn="t">
                        <a:spcBef>
                          <a:spcPts val="0"/>
                        </a:spcBef>
                        <a:spcAft>
                          <a:spcPts val="0"/>
                        </a:spcAft>
                      </a:pPr>
                      <a:r>
                        <a:rPr lang="en-GB" sz="1100" b="0" i="0" u="none" strike="noStrike" dirty="0">
                          <a:effectLst/>
                          <a:latin typeface="+mn-lt"/>
                        </a:rPr>
                        <a:t>Percentage prevalence of patient and visitor violence against staff in high-risk UK medical wards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ea typeface="Calibri" panose="020F0502020204030204" pitchFamily="34" charset="0"/>
                          <a:cs typeface="Times New Roman" panose="02020603050405020304" pitchFamily="18" charset="0"/>
                        </a:rPr>
                        <a:t>Staff experience with violence within the previous four weeks, this timeframe  yield the best results without problems with recall bias.</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cs typeface="Times New Roman" panose="02020603050405020304" pitchFamily="18" charset="0"/>
                        </a:rPr>
                        <a:t>Conducted a survey using SOVES-A in all three district general hospitals in North Wales. </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solidFill>
                            <a:schemeClr val="tx1"/>
                          </a:solidFill>
                          <a:effectLst/>
                          <a:latin typeface="+mn-lt"/>
                          <a:cs typeface="Times New Roman" panose="02020603050405020304" pitchFamily="18" charset="0"/>
                        </a:rPr>
                        <a:t>Were unable to show an association between physical violence and staff training, which calls into question the relevance of current training regimes for medical wards.  </a:t>
                      </a:r>
                      <a:endParaRPr lang="en-GB" sz="1200" b="0" i="0" u="none" strike="noStrike" dirty="0">
                        <a:solidFill>
                          <a:schemeClr val="tx1"/>
                        </a:solidFill>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1162529">
                <a:tc>
                  <a:txBody>
                    <a:bodyPr/>
                    <a:lstStyle/>
                    <a:p>
                      <a:pPr algn="l" fontAlgn="t">
                        <a:spcBef>
                          <a:spcPts val="0"/>
                        </a:spcBef>
                        <a:spcAft>
                          <a:spcPts val="0"/>
                        </a:spcAft>
                      </a:pPr>
                      <a:r>
                        <a:rPr lang="en-GB" sz="1200" b="0" i="0" u="none" strike="noStrike" dirty="0">
                          <a:effectLst/>
                          <a:latin typeface="+mn-lt"/>
                          <a:ea typeface="Calibri" panose="020F0502020204030204" pitchFamily="34" charset="0"/>
                          <a:cs typeface="Times New Roman" panose="02020603050405020304" pitchFamily="18" charset="0"/>
                        </a:rPr>
                        <a:t>R Fyson. And A Patterson (2019) staff understanding of abuse and poor practice in residential setting for adults with intellectual disabilities.  </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ea typeface="Calibri" panose="020F0502020204030204" pitchFamily="34" charset="0"/>
                          <a:cs typeface="Times New Roman" panose="02020603050405020304" pitchFamily="18" charset="0"/>
                        </a:rPr>
                        <a:t>Staff understandings of abuse and poor practice in residential services for people with intellectual disabilities were explored.</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ea typeface="Calibri" panose="020F0502020204030204" pitchFamily="34" charset="0"/>
                          <a:cs typeface="Times New Roman" panose="02020603050405020304" pitchFamily="18" charset="0"/>
                        </a:rPr>
                        <a:t>Semi-structured interview interviews ( n=56) were undertaken with care staff and frontline  mangers working across England interviews included the use of vignettes, based on real-life experience of people with intellectual disabilities to prompt discussion.</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solidFill>
                            <a:schemeClr val="tx1"/>
                          </a:solidFill>
                          <a:effectLst/>
                          <a:latin typeface="+mn-lt"/>
                          <a:cs typeface="Times New Roman" panose="02020603050405020304" pitchFamily="18" charset="0"/>
                        </a:rPr>
                        <a:t>Staff demonstrated a lack of agreement regarding what constitutes either abuse or poor practices. </a:t>
                      </a:r>
                      <a:endParaRPr lang="en-GB" sz="1200" b="0" i="0" u="none" strike="noStrike" dirty="0">
                        <a:solidFill>
                          <a:schemeClr val="tx1"/>
                        </a:solidFill>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bl>
          </a:graphicData>
        </a:graphic>
      </p:graphicFrame>
      <p:graphicFrame>
        <p:nvGraphicFramePr>
          <p:cNvPr id="4" name="Table 4">
            <a:extLst>
              <a:ext uri="{FF2B5EF4-FFF2-40B4-BE49-F238E27FC236}">
                <a16:creationId xmlns:a16="http://schemas.microsoft.com/office/drawing/2014/main" id="{F5B5B5A4-C4E7-43A1-87DD-5F6C80B7E739}"/>
              </a:ext>
            </a:extLst>
          </p:cNvPr>
          <p:cNvGraphicFramePr>
            <a:graphicFrameLocks noGrp="1"/>
          </p:cNvGraphicFramePr>
          <p:nvPr>
            <p:extLst>
              <p:ext uri="{D42A27DB-BD31-4B8C-83A1-F6EECF244321}">
                <p14:modId xmlns:p14="http://schemas.microsoft.com/office/powerpoint/2010/main" val="165744587"/>
              </p:ext>
            </p:extLst>
          </p:nvPr>
        </p:nvGraphicFramePr>
        <p:xfrm>
          <a:off x="232755" y="5373277"/>
          <a:ext cx="10996352" cy="1188720"/>
        </p:xfrm>
        <a:graphic>
          <a:graphicData uri="http://schemas.openxmlformats.org/drawingml/2006/table">
            <a:tbl>
              <a:tblPr firstRow="1" bandRow="1">
                <a:tableStyleId>{616DA210-FB5B-4158-B5E0-FEB733F419BA}</a:tableStyleId>
              </a:tblPr>
              <a:tblGrid>
                <a:gridCol w="2036620">
                  <a:extLst>
                    <a:ext uri="{9D8B030D-6E8A-4147-A177-3AD203B41FA5}">
                      <a16:colId xmlns:a16="http://schemas.microsoft.com/office/drawing/2014/main" val="464787137"/>
                    </a:ext>
                  </a:extLst>
                </a:gridCol>
                <a:gridCol w="2842952">
                  <a:extLst>
                    <a:ext uri="{9D8B030D-6E8A-4147-A177-3AD203B41FA5}">
                      <a16:colId xmlns:a16="http://schemas.microsoft.com/office/drawing/2014/main" val="1845451222"/>
                    </a:ext>
                  </a:extLst>
                </a:gridCol>
                <a:gridCol w="2585258">
                  <a:extLst>
                    <a:ext uri="{9D8B030D-6E8A-4147-A177-3AD203B41FA5}">
                      <a16:colId xmlns:a16="http://schemas.microsoft.com/office/drawing/2014/main" val="665311501"/>
                    </a:ext>
                  </a:extLst>
                </a:gridCol>
                <a:gridCol w="3531522">
                  <a:extLst>
                    <a:ext uri="{9D8B030D-6E8A-4147-A177-3AD203B41FA5}">
                      <a16:colId xmlns:a16="http://schemas.microsoft.com/office/drawing/2014/main" val="764078253"/>
                    </a:ext>
                  </a:extLst>
                </a:gridCol>
              </a:tblGrid>
              <a:tr h="554774">
                <a:tc>
                  <a:txBody>
                    <a:bodyPr/>
                    <a:lstStyle/>
                    <a:p>
                      <a:r>
                        <a:rPr lang="en-GB" sz="1200" b="0" dirty="0"/>
                        <a:t>S Moore (2019) The road goes ever on: evidence of the continuing abuse of older people in acre homes.</a:t>
                      </a:r>
                    </a:p>
                  </a:txBody>
                  <a:tcPr/>
                </a:tc>
                <a:tc>
                  <a:txBody>
                    <a:bodyPr/>
                    <a:lstStyle/>
                    <a:p>
                      <a:r>
                        <a:rPr lang="en-GB" sz="1200" b="0" dirty="0"/>
                        <a:t>The purpose of this research is to present findings from a research project designed to enhance knowledge of the current extent and nature of abuse in contemporary care homes for older people.</a:t>
                      </a:r>
                    </a:p>
                  </a:txBody>
                  <a:tcPr/>
                </a:tc>
                <a:tc>
                  <a:txBody>
                    <a:bodyPr/>
                    <a:lstStyle/>
                    <a:p>
                      <a:r>
                        <a:rPr lang="en-GB" sz="1200" b="0" dirty="0"/>
                        <a:t>A self- completion, postal questionnaire was used to elicit both numerical and textual data that were subsequently subjected to both quantitative and qualitative. </a:t>
                      </a:r>
                    </a:p>
                  </a:txBody>
                  <a:tcPr/>
                </a:tc>
                <a:tc>
                  <a:txBody>
                    <a:bodyPr/>
                    <a:lstStyle/>
                    <a:p>
                      <a:r>
                        <a:rPr lang="en-GB" sz="1200" b="0" dirty="0"/>
                        <a:t>The research has revealed staff’s recent experiences of a range of abusive acts and practices.</a:t>
                      </a:r>
                    </a:p>
                  </a:txBody>
                  <a:tcPr/>
                </a:tc>
                <a:extLst>
                  <a:ext uri="{0D108BD9-81ED-4DB2-BD59-A6C34878D82A}">
                    <a16:rowId xmlns:a16="http://schemas.microsoft.com/office/drawing/2014/main" val="3054472039"/>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p:txBody>
          <a:bodyPr>
            <a:normAutofit/>
          </a:bodyPr>
          <a:lstStyle/>
          <a:p>
            <a:r>
              <a:rPr lang="en-GB" sz="2400" dirty="0"/>
              <a:t>Findings</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838200" y="1454727"/>
            <a:ext cx="10515600" cy="4722236"/>
          </a:xfrm>
        </p:spPr>
        <p:txBody>
          <a:bodyPr/>
          <a:lstStyle/>
          <a:p>
            <a:r>
              <a:rPr lang="en-US" sz="1400" dirty="0"/>
              <a:t>What did I  find </a:t>
            </a:r>
          </a:p>
          <a:p>
            <a:r>
              <a:rPr lang="en-US" sz="1400" dirty="0"/>
              <a:t>Limited data from some articles because they interviewed very small people.</a:t>
            </a:r>
          </a:p>
          <a:p>
            <a:r>
              <a:rPr lang="en-US" sz="1400" dirty="0"/>
              <a:t>The scale of the violence in UK hospital wards and care homes are huge.</a:t>
            </a:r>
          </a:p>
          <a:p>
            <a:r>
              <a:rPr lang="en-US" sz="1400" dirty="0"/>
              <a:t>Staff do not aware of  some practices are abusive because is common practices in their workplace.</a:t>
            </a:r>
          </a:p>
          <a:p>
            <a:pPr marL="0" indent="0">
              <a:buNone/>
            </a:pPr>
            <a:endParaRPr lang="en-US" sz="1400" dirty="0"/>
          </a:p>
          <a:p>
            <a:pPr marL="0" indent="0">
              <a:buNone/>
            </a:pPr>
            <a:endParaRPr lang="en-US" sz="1400" dirty="0"/>
          </a:p>
          <a:p>
            <a:r>
              <a:rPr lang="en-US" sz="1400" dirty="0"/>
              <a:t>Key themes did I identify</a:t>
            </a:r>
          </a:p>
          <a:p>
            <a:r>
              <a:rPr lang="en-GB" sz="1400" dirty="0"/>
              <a:t>Lack of staff training from hospitals and nursing home to tackle physical abuse. </a:t>
            </a:r>
          </a:p>
          <a:p>
            <a:r>
              <a:rPr lang="en-GB" sz="1400" dirty="0"/>
              <a:t>Insufficient fund to train staff about physical abuse in healthcare setting.</a:t>
            </a:r>
          </a:p>
          <a:p>
            <a:r>
              <a:rPr lang="en-GB" sz="1400" dirty="0"/>
              <a:t>Insufficient data from articles. </a:t>
            </a:r>
          </a:p>
        </p:txBody>
      </p:sp>
    </p:spTree>
    <p:extLst>
      <p:ext uri="{BB962C8B-B14F-4D97-AF65-F5344CB8AC3E}">
        <p14:creationId xmlns:p14="http://schemas.microsoft.com/office/powerpoint/2010/main" val="42112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4" ma:contentTypeDescription="Create a new document." ma:contentTypeScope="" ma:versionID="e13d2ca3fa3f6a191f7a434276b97bdc">
  <xsd:schema xmlns:xsd="http://www.w3.org/2001/XMLSchema" xmlns:xs="http://www.w3.org/2001/XMLSchema" xmlns:p="http://schemas.microsoft.com/office/2006/metadata/properties" xmlns:ns3="717b0226-a333-4c25-acd7-534bd000737f" targetNamespace="http://schemas.microsoft.com/office/2006/metadata/properties" ma:root="true" ma:fieldsID="04c166f9e989bca78bfaee6e3cd6c3f2" ns3:_="">
    <xsd:import namespace="717b0226-a333-4c25-acd7-534bd000737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2804F97-412D-43AB-B6BD-D57DDD94AA43}">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717b0226-a333-4c25-acd7-534bd000737f"/>
    <ds:schemaRef ds:uri="http://www.w3.org/XML/1998/namespace"/>
    <ds:schemaRef ds:uri="http://purl.org/dc/dcmitype/"/>
  </ds:schemaRefs>
</ds:datastoreItem>
</file>

<file path=customXml/itemProps2.xml><?xml version="1.0" encoding="utf-8"?>
<ds:datastoreItem xmlns:ds="http://schemas.openxmlformats.org/officeDocument/2006/customXml" ds:itemID="{DAB807EA-BCDE-49FD-B89B-21929A35E19F}">
  <ds:schemaRefs>
    <ds:schemaRef ds:uri="http://schemas.microsoft.com/sharepoint/v3/contenttype/forms"/>
  </ds:schemaRefs>
</ds:datastoreItem>
</file>

<file path=customXml/itemProps3.xml><?xml version="1.0" encoding="utf-8"?>
<ds:datastoreItem xmlns:ds="http://schemas.openxmlformats.org/officeDocument/2006/customXml" ds:itemID="{9623053E-3D92-4318-B1C4-2BB15ABEA8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4285</TotalTime>
  <Words>825</Words>
  <Application>Microsoft Office PowerPoint</Application>
  <PresentationFormat>Widescreen</PresentationFormat>
  <Paragraphs>58</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Times New Roman</vt:lpstr>
      <vt:lpstr>Office Theme</vt:lpstr>
      <vt:lpstr>Introduction to Research Viva</vt:lpstr>
      <vt:lpstr>Literature Review Focus</vt:lpstr>
      <vt:lpstr>Methods</vt:lpstr>
      <vt:lpstr>Literature Review</vt:lpstr>
      <vt:lpstr>Findings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SE MODOU MBACKE</cp:lastModifiedBy>
  <cp:revision>34</cp:revision>
  <dcterms:created xsi:type="dcterms:W3CDTF">2020-04-30T09:56:57Z</dcterms:created>
  <dcterms:modified xsi:type="dcterms:W3CDTF">2021-08-08T12:47:55Z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