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57" r:id="rId3"/>
    <p:sldId id="258" r:id="rId4"/>
    <p:sldId id="259" r:id="rId5"/>
    <p:sldId id="260" r:id="rId6"/>
    <p:sldId id="261" r:id="rId7"/>
    <p:sldId id="263" r:id="rId8"/>
    <p:sldId id="264" r:id="rId9"/>
    <p:sldId id="265" r:id="rId10"/>
    <p:sldId id="277" r:id="rId11"/>
    <p:sldId id="266" r:id="rId12"/>
    <p:sldId id="262" r:id="rId13"/>
    <p:sldId id="279" r:id="rId14"/>
    <p:sldId id="28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B52A65-C071-4D0C-BD2E-98C041A8D107}" v="1" dt="2023-11-25T13:43:10.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lena Anghel" userId="d7f7affffb1f89a3" providerId="LiveId" clId="{D2B52A65-C071-4D0C-BD2E-98C041A8D107}"/>
    <pc:docChg chg="custSel modSld">
      <pc:chgData name="Marilena Anghel" userId="d7f7affffb1f89a3" providerId="LiveId" clId="{D2B52A65-C071-4D0C-BD2E-98C041A8D107}" dt="2023-11-30T20:02:52.087" v="241" actId="20577"/>
      <pc:docMkLst>
        <pc:docMk/>
      </pc:docMkLst>
      <pc:sldChg chg="modSp mod">
        <pc:chgData name="Marilena Anghel" userId="d7f7affffb1f89a3" providerId="LiveId" clId="{D2B52A65-C071-4D0C-BD2E-98C041A8D107}" dt="2023-11-30T20:02:52.087" v="241" actId="20577"/>
        <pc:sldMkLst>
          <pc:docMk/>
          <pc:sldMk cId="1113672828" sldId="256"/>
        </pc:sldMkLst>
        <pc:spChg chg="mod">
          <ac:chgData name="Marilena Anghel" userId="d7f7affffb1f89a3" providerId="LiveId" clId="{D2B52A65-C071-4D0C-BD2E-98C041A8D107}" dt="2023-11-30T20:02:52.087" v="241" actId="20577"/>
          <ac:spMkLst>
            <pc:docMk/>
            <pc:sldMk cId="1113672828" sldId="256"/>
            <ac:spMk id="3" creationId="{67C5F828-EF1D-3EAE-F5B7-B76AF29590E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DB94E5-5730-4717-AECB-504509F21EC2}" type="datetimeFigureOut">
              <a:rPr lang="en-US" smtClean="0"/>
              <a:t>11/30/2023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DA251E-4C8B-4831-BF8E-2C2721F32E9B}" type="slidenum">
              <a:rPr lang="en-US" smtClean="0"/>
              <a:t>‹#›</a:t>
            </a:fld>
            <a:endParaRPr lang="en-US"/>
          </a:p>
        </p:txBody>
      </p:sp>
    </p:spTree>
    <p:extLst>
      <p:ext uri="{BB962C8B-B14F-4D97-AF65-F5344CB8AC3E}">
        <p14:creationId xmlns:p14="http://schemas.microsoft.com/office/powerpoint/2010/main" val="1787218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1</a:t>
            </a:fld>
            <a:endParaRPr lang="en-US"/>
          </a:p>
        </p:txBody>
      </p:sp>
    </p:spTree>
    <p:extLst>
      <p:ext uri="{BB962C8B-B14F-4D97-AF65-F5344CB8AC3E}">
        <p14:creationId xmlns:p14="http://schemas.microsoft.com/office/powerpoint/2010/main" val="193958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Using a well-researched debate; we seek to shed light on the complicated issues related to this divisive topic, providing an understanding of the foundations of theory, current regulations, and suggestions for sensitive and acceptable end-of-life care..</a:t>
            </a:r>
          </a:p>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2</a:t>
            </a:fld>
            <a:endParaRPr lang="en-US"/>
          </a:p>
        </p:txBody>
      </p:sp>
    </p:spTree>
    <p:extLst>
      <p:ext uri="{BB962C8B-B14F-4D97-AF65-F5344CB8AC3E}">
        <p14:creationId xmlns:p14="http://schemas.microsoft.com/office/powerpoint/2010/main" val="3667057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words "Eu" (good) and "</a:t>
            </a:r>
            <a:r>
              <a:rPr lang="en-US" dirty="0" err="1"/>
              <a:t>thanatos</a:t>
            </a:r>
            <a:r>
              <a:rPr lang="en-US" dirty="0"/>
              <a:t>" (death) in Greek refer to euthanasia, which means good death. Killing someone at their request is known as voluntary active euthanasia (</a:t>
            </a:r>
            <a:r>
              <a:rPr lang="en-US" dirty="0" err="1"/>
              <a:t>Nicolini</a:t>
            </a:r>
            <a:r>
              <a:rPr lang="en-US" dirty="0"/>
              <a:t> et al, 2020). The act of killing someone who, while capable, objects to their death is known as involuntary active euthanasia. The act of killing someone who is unable to make an informed request is known as non-voluntary active euthanasia (Nath et al, 2021).</a:t>
            </a:r>
          </a:p>
        </p:txBody>
      </p:sp>
      <p:sp>
        <p:nvSpPr>
          <p:cNvPr id="4" name="Slide Number Placeholder 3"/>
          <p:cNvSpPr>
            <a:spLocks noGrp="1"/>
          </p:cNvSpPr>
          <p:nvPr>
            <p:ph type="sldNum" sz="quarter" idx="5"/>
          </p:nvPr>
        </p:nvSpPr>
        <p:spPr/>
        <p:txBody>
          <a:bodyPr/>
          <a:lstStyle/>
          <a:p>
            <a:fld id="{8EDA251E-4C8B-4831-BF8E-2C2721F32E9B}" type="slidenum">
              <a:rPr lang="en-US" smtClean="0"/>
              <a:t>3</a:t>
            </a:fld>
            <a:endParaRPr lang="en-US"/>
          </a:p>
        </p:txBody>
      </p:sp>
    </p:spTree>
    <p:extLst>
      <p:ext uri="{BB962C8B-B14F-4D97-AF65-F5344CB8AC3E}">
        <p14:creationId xmlns:p14="http://schemas.microsoft.com/office/powerpoint/2010/main" val="1751892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2016 healthcare help in dying law in Canada sparked an ongoing debate regarding whether the provision of medical care ought to be expanded to non-terminally sick individuals, as it was restricted to those whose natural demise is "reasonably anticipated" (CCA, 2018).  The closeness to death criteria was ruled to be unlawful by a Quebec court verdict recently, which has significant ramifications for the nation's psychiatric EAS (</a:t>
            </a:r>
            <a:r>
              <a:rPr lang="en-US" dirty="0" err="1"/>
              <a:t>Rukavina</a:t>
            </a:r>
            <a:r>
              <a:rPr lang="en-US" dirty="0"/>
              <a:t>, 2019).</a:t>
            </a:r>
          </a:p>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4</a:t>
            </a:fld>
            <a:endParaRPr lang="en-US"/>
          </a:p>
        </p:txBody>
      </p:sp>
    </p:spTree>
    <p:extLst>
      <p:ext uri="{BB962C8B-B14F-4D97-AF65-F5344CB8AC3E}">
        <p14:creationId xmlns:p14="http://schemas.microsoft.com/office/powerpoint/2010/main" val="3112743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people especially the elderly require it, end-of-life care ought to get started. It may continue for a few days, several months, or even longer than a year (NHS, 2023a).Individuals with a wide range of circumstances may gain from end-of-life care. It's possible that some of them will pass away in the coming hours or days. Some people get end-of-life care over several months. Even though it's occasionally feasible to foresee when someone will pass away, they are said to be nearing the end of their life when they are most likely to do so within the next year. This encompasses those who are close to passing away as well as those who: suffer from a terminal illness, such as dementia, cancer, or motor </a:t>
            </a:r>
            <a:r>
              <a:rPr lang="en-US" dirty="0" err="1"/>
              <a:t>neurone</a:t>
            </a:r>
            <a:r>
              <a:rPr lang="en-US" dirty="0"/>
              <a:t> disease; are typically elderly; or have co-occurring medical conditions that implies they will die in the next 12 months (NHS, 2023a)</a:t>
            </a:r>
          </a:p>
        </p:txBody>
      </p:sp>
      <p:sp>
        <p:nvSpPr>
          <p:cNvPr id="4" name="Slide Number Placeholder 3"/>
          <p:cNvSpPr>
            <a:spLocks noGrp="1"/>
          </p:cNvSpPr>
          <p:nvPr>
            <p:ph type="sldNum" sz="quarter" idx="5"/>
          </p:nvPr>
        </p:nvSpPr>
        <p:spPr/>
        <p:txBody>
          <a:bodyPr/>
          <a:lstStyle/>
          <a:p>
            <a:fld id="{8EDA251E-4C8B-4831-BF8E-2C2721F32E9B}" type="slidenum">
              <a:rPr lang="en-US" smtClean="0"/>
              <a:t>5</a:t>
            </a:fld>
            <a:endParaRPr lang="en-US"/>
          </a:p>
        </p:txBody>
      </p:sp>
    </p:spTree>
    <p:extLst>
      <p:ext uri="{BB962C8B-B14F-4D97-AF65-F5344CB8AC3E}">
        <p14:creationId xmlns:p14="http://schemas.microsoft.com/office/powerpoint/2010/main" val="3570835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provision of individualized end-of-life assistance to elderly people with complicated medical requirements, such as those who need specialized care because of long-term illnesses or impairments is not enough. Diverse availability is also influenced by differences in cultural opinions and choices about end-of-life care. It is difficult to provide tailored, culturally appropriate treatment in today's medical care settings. Although they have made some advancements, policy initiatives aimed at reducing the gaps are still insufficient. To close the gap, funding allotments, training initiatives, and comprehensive strategies require improvement (Fang and Miho, 2020). Eventually, the availability of end-of-life care for elderly people necessitates a holistic coordinated strategy, tackling geographic, monetary, cultural, and institutional obstacles in order to guarantee the fair availability of respectable and excellent care (</a:t>
            </a:r>
            <a:r>
              <a:rPr lang="en-US" sz="1800" dirty="0">
                <a:solidFill>
                  <a:srgbClr val="222222"/>
                </a:solidFill>
                <a:effectLst/>
                <a:latin typeface="Arial" panose="020B0604020202020204" pitchFamily="34" charset="0"/>
                <a:ea typeface="Calibri" panose="020F0502020204030204" pitchFamily="34" charset="0"/>
              </a:rPr>
              <a:t>Clark and </a:t>
            </a:r>
            <a:r>
              <a:rPr lang="en-US" sz="1800" dirty="0" err="1">
                <a:solidFill>
                  <a:srgbClr val="222222"/>
                </a:solidFill>
                <a:effectLst/>
                <a:latin typeface="Arial" panose="020B0604020202020204" pitchFamily="34" charset="0"/>
                <a:ea typeface="Calibri" panose="020F0502020204030204" pitchFamily="34" charset="0"/>
              </a:rPr>
              <a:t>Takenouchi</a:t>
            </a:r>
            <a:r>
              <a:rPr lang="en-US" sz="1800" dirty="0">
                <a:solidFill>
                  <a:srgbClr val="222222"/>
                </a:solidFill>
                <a:effectLst/>
                <a:latin typeface="Arial" panose="020B0604020202020204" pitchFamily="34" charset="0"/>
                <a:ea typeface="Calibri" panose="020F0502020204030204" pitchFamily="34" charset="0"/>
              </a:rPr>
              <a:t>, 2020).</a:t>
            </a:r>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6</a:t>
            </a:fld>
            <a:endParaRPr lang="en-US"/>
          </a:p>
        </p:txBody>
      </p:sp>
    </p:spTree>
    <p:extLst>
      <p:ext uri="{BB962C8B-B14F-4D97-AF65-F5344CB8AC3E}">
        <p14:creationId xmlns:p14="http://schemas.microsoft.com/office/powerpoint/2010/main" val="3575901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duty of lawmakers is to commission safe, excellent services that are customized to each client's needs. Under s3(1) of the NHS Act 2006 (as amended), the Health and Care Act 2022 imposes a legal obligation on ICBs to commission palliative care services.(1) To the extent that it deems essential to satisfy the feasible requirements of the individuals under its supervision, an integrated care board must establish arrangements for the offering of the services that follow and facilities: any additional palliative care services or facilities that the board determines to be suitable within the framework of the health service (NHS 2023b). The responsibility is to make certain that the requirements for palliative and end-of-life care of individuals of all ages who are either approaching or have an incurable condition are met.</a:t>
            </a:r>
          </a:p>
        </p:txBody>
      </p:sp>
      <p:sp>
        <p:nvSpPr>
          <p:cNvPr id="4" name="Slide Number Placeholder 3"/>
          <p:cNvSpPr>
            <a:spLocks noGrp="1"/>
          </p:cNvSpPr>
          <p:nvPr>
            <p:ph type="sldNum" sz="quarter" idx="5"/>
          </p:nvPr>
        </p:nvSpPr>
        <p:spPr/>
        <p:txBody>
          <a:bodyPr/>
          <a:lstStyle/>
          <a:p>
            <a:fld id="{8EDA251E-4C8B-4831-BF8E-2C2721F32E9B}" type="slidenum">
              <a:rPr lang="en-US" smtClean="0"/>
              <a:t>7</a:t>
            </a:fld>
            <a:endParaRPr lang="en-US"/>
          </a:p>
        </p:txBody>
      </p:sp>
    </p:spTree>
    <p:extLst>
      <p:ext uri="{BB962C8B-B14F-4D97-AF65-F5344CB8AC3E}">
        <p14:creationId xmlns:p14="http://schemas.microsoft.com/office/powerpoint/2010/main" val="697287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these theories, laws in the United Kingdom are designed to offer comprehensive care that conforms to the bio-psycho-social model and assists senior citizens in making educated decisions regarding their care at the end of their lifespan (NHS England, 2022). There are still gaps, though, between conceptual structures and policy execution. Although laws protect against possible harm, it is still difficult to guarantee that theoretical developments properly inform laws and execution. Managing these discrepancies necessitates collaboration among policymakers, medical personnel, and academics to incorporate aging theories into regulations and procedures successfully (Cripps et al, 2023).</a:t>
            </a:r>
          </a:p>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8</a:t>
            </a:fld>
            <a:endParaRPr lang="en-US"/>
          </a:p>
        </p:txBody>
      </p:sp>
    </p:spTree>
    <p:extLst>
      <p:ext uri="{BB962C8B-B14F-4D97-AF65-F5344CB8AC3E}">
        <p14:creationId xmlns:p14="http://schemas.microsoft.com/office/powerpoint/2010/main" val="3103546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discussions promote understanding, set clear expectations, and guarantee that each person's preferences are acknowledged and honored. Additionally, these planning tools enable people to retain their independence and control over their healthcare needs, even in circumstances when they are not able to express what they want. Problems could occur, though, if these choices differ from the opinions of healthcare providers or family traditions. This emphasizes how important it is to have precise legal guidelines and thorough end-of-life planning education (Pronk et al, 2019). It is imperative to augment public consciousness and facilitate access to information regarding these instruments to guarantee that elderly persons can make well-informed choices and fulfill requisite documentation. End-of-life planning exchanges can be normalized and proactive choices among older adults can be fostered by integrating them into regular medical visits. Generally, encouraging and facilitating debates and record-keeping of end-of-life tastes among the elderly is crucial for making sure their final desires are respected while valuing their independence and respect (Tanner, 2018).</a:t>
            </a:r>
          </a:p>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9</a:t>
            </a:fld>
            <a:endParaRPr lang="en-US"/>
          </a:p>
        </p:txBody>
      </p:sp>
    </p:spTree>
    <p:extLst>
      <p:ext uri="{BB962C8B-B14F-4D97-AF65-F5344CB8AC3E}">
        <p14:creationId xmlns:p14="http://schemas.microsoft.com/office/powerpoint/2010/main" val="349905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US" sz="1200" dirty="0"/>
              <a:t>It is discriminatory to exclude mentally ill people from EAS because the same factors that support EAS in terminally ill physical patients (autonomy, irreversible suffering) can also apply to mental illness. Individuals who suffer from mental illness are forced to endure far more suffering compared to those who are terminally ill. Singling out mentally ill people on the grounds of their "vulnerability" is condemning and discriminatory. Emotional distress can equal or surpass physical distress (</a:t>
            </a:r>
            <a:r>
              <a:rPr lang="en-US" dirty="0"/>
              <a:t>Hirsch, 2016; Reel, 2018; Player, 2018)</a:t>
            </a:r>
            <a:r>
              <a:rPr lang="en-US" sz="1200" dirty="0"/>
              <a:t>. It is unfair to exclude mentally ill people because doing so amounts to downplaying their suffering. Suffering, both physical and mental, cannot be separated. Painful mental pain can also deprive a person of a meaningful future life </a:t>
            </a:r>
            <a:r>
              <a:rPr lang="en-US" dirty="0"/>
              <a:t>(Tanner, 2018).</a:t>
            </a:r>
            <a:endParaRPr lang="en-GB" sz="1200" dirty="0"/>
          </a:p>
          <a:p>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10</a:t>
            </a:fld>
            <a:endParaRPr lang="en-US"/>
          </a:p>
        </p:txBody>
      </p:sp>
    </p:spTree>
    <p:extLst>
      <p:ext uri="{BB962C8B-B14F-4D97-AF65-F5344CB8AC3E}">
        <p14:creationId xmlns:p14="http://schemas.microsoft.com/office/powerpoint/2010/main" val="4057489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US" sz="1200" dirty="0"/>
              <a:t>Also, forecasts regarding mental illness tend to be less accurate than those regarding physical illness due to its insufficiently understood etiology and solely descriptive diagnosis. Since mental illness (and suffering) is more complex than physical illness (such as bad social circumstances), we should not view them similarly. Unjust prejudice only occurs when there are variations (such as increased risk of mistake or greater likelihood of incapacity) but there are no apparent distinctions between the two groups. Lastly, suffering could be a sign of the illness (</a:t>
            </a:r>
            <a:r>
              <a:rPr lang="da-DK" dirty="0"/>
              <a:t>Pearce, 2017; Blikshavn et al. 2017; and Jansen et al. 2019).</a:t>
            </a:r>
            <a:endParaRPr lang="en-US" dirty="0"/>
          </a:p>
        </p:txBody>
      </p:sp>
      <p:sp>
        <p:nvSpPr>
          <p:cNvPr id="4" name="Slide Number Placeholder 3"/>
          <p:cNvSpPr>
            <a:spLocks noGrp="1"/>
          </p:cNvSpPr>
          <p:nvPr>
            <p:ph type="sldNum" sz="quarter" idx="5"/>
          </p:nvPr>
        </p:nvSpPr>
        <p:spPr/>
        <p:txBody>
          <a:bodyPr/>
          <a:lstStyle/>
          <a:p>
            <a:fld id="{8EDA251E-4C8B-4831-BF8E-2C2721F32E9B}" type="slidenum">
              <a:rPr lang="en-US" smtClean="0"/>
              <a:t>11</a:t>
            </a:fld>
            <a:endParaRPr lang="en-US"/>
          </a:p>
        </p:txBody>
      </p:sp>
    </p:spTree>
    <p:extLst>
      <p:ext uri="{BB962C8B-B14F-4D97-AF65-F5344CB8AC3E}">
        <p14:creationId xmlns:p14="http://schemas.microsoft.com/office/powerpoint/2010/main" val="37922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provision of end-of-life care for senior citizens requires an integrated strategy that combines community involvement, education, allocation of resources, and policy changes to offer comprehensive support. To guarantee that every person, regardless of age or situation, has the opportunity to receive sensitive and all-encompassing end-of-life care, it is imperative that we tackle these inequalities. Also, an appropriate strategy is required, taking into account the ethical and legal issues as well as perspectives from aging theories to create broad policies that safeguard senior citizens while upholding their own independence and respect.</a:t>
            </a:r>
          </a:p>
        </p:txBody>
      </p:sp>
      <p:sp>
        <p:nvSpPr>
          <p:cNvPr id="4" name="Slide Number Placeholder 3"/>
          <p:cNvSpPr>
            <a:spLocks noGrp="1"/>
          </p:cNvSpPr>
          <p:nvPr>
            <p:ph type="sldNum" sz="quarter" idx="5"/>
          </p:nvPr>
        </p:nvSpPr>
        <p:spPr/>
        <p:txBody>
          <a:bodyPr/>
          <a:lstStyle/>
          <a:p>
            <a:fld id="{8EDA251E-4C8B-4831-BF8E-2C2721F32E9B}" type="slidenum">
              <a:rPr lang="en-US" smtClean="0"/>
              <a:t>12</a:t>
            </a:fld>
            <a:endParaRPr lang="en-US"/>
          </a:p>
        </p:txBody>
      </p:sp>
    </p:spTree>
    <p:extLst>
      <p:ext uri="{BB962C8B-B14F-4D97-AF65-F5344CB8AC3E}">
        <p14:creationId xmlns:p14="http://schemas.microsoft.com/office/powerpoint/2010/main" val="35719675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6F89596A-CB8D-40D5-9553-1D4CD5DBEE89}"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6908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385121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7254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56FF4-9E81-48AA-9BEB-4B229DBF6A90}"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2676551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B56FF4-9E81-48AA-9BEB-4B229DBF6A90}" type="datetimeFigureOut">
              <a:rPr lang="en-US" smtClean="0"/>
              <a:t>11/30/2023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89596A-CB8D-40D5-9553-1D4CD5DBEE8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6938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B56FF4-9E81-48AA-9BEB-4B229DBF6A90}" type="datetimeFigureOut">
              <a:rPr lang="en-US" smtClean="0"/>
              <a:t>11/30/2023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89596A-CB8D-40D5-9553-1D4CD5DBEE8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48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B56FF4-9E81-48AA-9BEB-4B229DBF6A90}" type="datetimeFigureOut">
              <a:rPr lang="en-US" smtClean="0"/>
              <a:t>11/30/2023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809910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B56FF4-9E81-48AA-9BEB-4B229DBF6A90}"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89596A-CB8D-40D5-9553-1D4CD5DBEE8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787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B56FF4-9E81-48AA-9BEB-4B229DBF6A90}"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132282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B56FF4-9E81-48AA-9BEB-4B229DBF6A90}"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228166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3471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480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spTree>
    <p:extLst>
      <p:ext uri="{BB962C8B-B14F-4D97-AF65-F5344CB8AC3E}">
        <p14:creationId xmlns:p14="http://schemas.microsoft.com/office/powerpoint/2010/main" val="747391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0182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5819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0688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B56FF4-9E81-48AA-9BEB-4B229DBF6A90}"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89596A-CB8D-40D5-9553-1D4CD5DBEE8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645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9B56FF4-9E81-48AA-9BEB-4B229DBF6A90}" type="datetimeFigureOut">
              <a:rPr lang="en-US" smtClean="0"/>
              <a:t>11/30/2023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F89596A-CB8D-40D5-9553-1D4CD5DBEE89}" type="slidenum">
              <a:rPr lang="en-US" smtClean="0"/>
              <a:t>‹#›</a:t>
            </a:fld>
            <a:endParaRPr lang="en-US"/>
          </a:p>
        </p:txBody>
      </p:sp>
    </p:spTree>
    <p:extLst>
      <p:ext uri="{BB962C8B-B14F-4D97-AF65-F5344CB8AC3E}">
        <p14:creationId xmlns:p14="http://schemas.microsoft.com/office/powerpoint/2010/main" val="23372083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A87CB-128B-F850-C947-CA8F28285B1B}"/>
              </a:ext>
            </a:extLst>
          </p:cNvPr>
          <p:cNvSpPr>
            <a:spLocks noGrp="1"/>
          </p:cNvSpPr>
          <p:nvPr>
            <p:ph type="ctrTitle"/>
          </p:nvPr>
        </p:nvSpPr>
        <p:spPr>
          <a:xfrm>
            <a:off x="2249714" y="1600201"/>
            <a:ext cx="7576457" cy="2347685"/>
          </a:xfrm>
        </p:spPr>
        <p:txBody>
          <a:bodyPr>
            <a:normAutofit fontScale="90000"/>
          </a:bodyPr>
          <a:lstStyle/>
          <a:p>
            <a:br>
              <a:rPr lang="en-US" dirty="0"/>
            </a:br>
            <a:r>
              <a:rPr lang="en-US" sz="4000" b="1" dirty="0">
                <a:solidFill>
                  <a:schemeClr val="accent1"/>
                </a:solidFill>
              </a:rPr>
              <a:t>Debate On Euthanasia For The Elderly In The UK: Managing End-of-life Choices In An Aging Population</a:t>
            </a:r>
          </a:p>
        </p:txBody>
      </p:sp>
      <p:sp>
        <p:nvSpPr>
          <p:cNvPr id="3" name="Subtitle 2">
            <a:extLst>
              <a:ext uri="{FF2B5EF4-FFF2-40B4-BE49-F238E27FC236}">
                <a16:creationId xmlns:a16="http://schemas.microsoft.com/office/drawing/2014/main" id="{67C5F828-EF1D-3EAE-F5B7-B76AF29590E3}"/>
              </a:ext>
            </a:extLst>
          </p:cNvPr>
          <p:cNvSpPr>
            <a:spLocks noGrp="1"/>
          </p:cNvSpPr>
          <p:nvPr>
            <p:ph type="subTitle" idx="1"/>
          </p:nvPr>
        </p:nvSpPr>
        <p:spPr>
          <a:xfrm>
            <a:off x="2249714" y="4049487"/>
            <a:ext cx="7286172" cy="1030514"/>
          </a:xfrm>
        </p:spPr>
        <p:txBody>
          <a:bodyPr>
            <a:normAutofit fontScale="25000" lnSpcReduction="20000"/>
          </a:bodyPr>
          <a:lstStyle/>
          <a:p>
            <a:r>
              <a:rPr lang="en-US" sz="6400" dirty="0">
                <a:latin typeface="Arial" panose="020B0604020202020204" pitchFamily="34" charset="0"/>
                <a:cs typeface="Arial" panose="020B0604020202020204" pitchFamily="34" charset="0"/>
              </a:rPr>
              <a:t> Student name: Marilena Anghel</a:t>
            </a:r>
          </a:p>
          <a:p>
            <a:r>
              <a:rPr lang="en-US" sz="6400" dirty="0">
                <a:latin typeface="Arial" panose="020B0604020202020204" pitchFamily="34" charset="0"/>
                <a:cs typeface="Arial" panose="020B0604020202020204" pitchFamily="34" charset="0"/>
              </a:rPr>
              <a:t>Student ID: 2020324</a:t>
            </a:r>
          </a:p>
          <a:p>
            <a:r>
              <a:rPr lang="en-US" sz="6400" dirty="0">
                <a:latin typeface="Arial" panose="020B0604020202020204" pitchFamily="34" charset="0"/>
                <a:cs typeface="Arial" panose="020B0604020202020204" pitchFamily="34" charset="0"/>
              </a:rPr>
              <a:t>Module name: Living with care: The older Person</a:t>
            </a:r>
          </a:p>
          <a:p>
            <a:r>
              <a:rPr lang="en-US" sz="6400" dirty="0" err="1">
                <a:latin typeface="Arial" panose="020B0604020202020204" pitchFamily="34" charset="0"/>
                <a:cs typeface="Arial" panose="020B0604020202020204" pitchFamily="34" charset="0"/>
              </a:rPr>
              <a:t>Modulce</a:t>
            </a:r>
            <a:r>
              <a:rPr lang="en-US" sz="6400" dirty="0">
                <a:latin typeface="Arial" panose="020B0604020202020204" pitchFamily="34" charset="0"/>
                <a:cs typeface="Arial" panose="020B0604020202020204" pitchFamily="34" charset="0"/>
              </a:rPr>
              <a:t> code: BMHP6009_BIRM</a:t>
            </a:r>
          </a:p>
          <a:p>
            <a:r>
              <a:rPr lang="en-US" sz="6400">
                <a:latin typeface="Arial" panose="020B0604020202020204" pitchFamily="34" charset="0"/>
                <a:cs typeface="Arial" panose="020B0604020202020204" pitchFamily="34" charset="0"/>
              </a:rPr>
              <a:t>Date: 01/12/2023</a:t>
            </a:r>
            <a:endParaRPr lang="en-US" sz="6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13672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95D50-FC35-6266-E1FE-43F3147EBC1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9EC040E6-4E0E-842E-349C-57FEE8C23417}"/>
              </a:ext>
            </a:extLst>
          </p:cNvPr>
          <p:cNvSpPr>
            <a:spLocks noGrp="1"/>
          </p:cNvSpPr>
          <p:nvPr>
            <p:ph idx="1"/>
          </p:nvPr>
        </p:nvSpPr>
        <p:spPr/>
        <p:txBody>
          <a:bodyPr>
            <a:normAutofit/>
          </a:bodyPr>
          <a:lstStyle/>
          <a:p>
            <a:r>
              <a:rPr lang="en-US" dirty="0"/>
              <a:t>The group will investigate a delicate and complex ethical conundrum: the use of euthanasia for elderly people within the framework of the United Kingdom's medical care system.</a:t>
            </a:r>
          </a:p>
          <a:p>
            <a:r>
              <a:rPr lang="en-US" dirty="0"/>
              <a:t>The presentation will go deeper into the complex aspects of euthanasia, with an emphasis on its moral implications, laws and regulations, and the intricate details of end-of-life care regarding the elderly of today's community.</a:t>
            </a:r>
          </a:p>
        </p:txBody>
      </p:sp>
    </p:spTree>
    <p:extLst>
      <p:ext uri="{BB962C8B-B14F-4D97-AF65-F5344CB8AC3E}">
        <p14:creationId xmlns:p14="http://schemas.microsoft.com/office/powerpoint/2010/main" val="467684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7150-BC28-B1DA-A21F-C653F829BE54}"/>
              </a:ext>
            </a:extLst>
          </p:cNvPr>
          <p:cNvSpPr>
            <a:spLocks noGrp="1"/>
          </p:cNvSpPr>
          <p:nvPr>
            <p:ph type="title"/>
          </p:nvPr>
        </p:nvSpPr>
        <p:spPr/>
        <p:txBody>
          <a:bodyPr>
            <a:normAutofit fontScale="90000"/>
          </a:bodyPr>
          <a:lstStyle/>
          <a:p>
            <a:r>
              <a:rPr lang="en-US" dirty="0"/>
              <a:t>Definition of Euthanasia or Assisted Suicide</a:t>
            </a:r>
          </a:p>
        </p:txBody>
      </p:sp>
      <p:sp>
        <p:nvSpPr>
          <p:cNvPr id="3" name="Content Placeholder 2">
            <a:extLst>
              <a:ext uri="{FF2B5EF4-FFF2-40B4-BE49-F238E27FC236}">
                <a16:creationId xmlns:a16="http://schemas.microsoft.com/office/drawing/2014/main" id="{86FCF5AA-E8C4-27B4-E8D1-01E15EC0A1E3}"/>
              </a:ext>
            </a:extLst>
          </p:cNvPr>
          <p:cNvSpPr>
            <a:spLocks noGrp="1"/>
          </p:cNvSpPr>
          <p:nvPr>
            <p:ph idx="1"/>
          </p:nvPr>
        </p:nvSpPr>
        <p:spPr/>
        <p:txBody>
          <a:bodyPr>
            <a:normAutofit fontScale="85000" lnSpcReduction="20000"/>
          </a:bodyPr>
          <a:lstStyle/>
          <a:p>
            <a:r>
              <a:rPr lang="en-US" dirty="0"/>
              <a:t>It is important to define terms related to assisted death before going into detail about the Bill and the reasons for and against it (Tanner, 2018).</a:t>
            </a:r>
          </a:p>
          <a:p>
            <a:r>
              <a:rPr lang="en-US" dirty="0"/>
              <a:t>While the present version of the bill exclusively addresses physician-assisted suicide, the term " assisted death" encompasses both voluntary euthanasia and physician-assisted suicide (Young et al, 2019).</a:t>
            </a:r>
          </a:p>
          <a:p>
            <a:r>
              <a:rPr lang="en-US" dirty="0"/>
              <a:t>Physician-assisted suicide-granting a patient access to a suicide tool when it is known that the patient intends to end their own life. The last action that leads to death is performed by the patient (e.g., taking prescription pills) (Nath et al, 2021).</a:t>
            </a:r>
          </a:p>
          <a:p>
            <a:r>
              <a:rPr lang="en-US" dirty="0"/>
              <a:t>Euthanasia-An act (giving a deadly injection, for instance) is carried out by somebody else apart from the patient with the intention of ending the patient's life (</a:t>
            </a:r>
            <a:r>
              <a:rPr lang="en-US" dirty="0" err="1"/>
              <a:t>Nicolini</a:t>
            </a:r>
            <a:r>
              <a:rPr lang="en-US" dirty="0"/>
              <a:t> et al, 2020).</a:t>
            </a:r>
          </a:p>
        </p:txBody>
      </p:sp>
    </p:spTree>
    <p:extLst>
      <p:ext uri="{BB962C8B-B14F-4D97-AF65-F5344CB8AC3E}">
        <p14:creationId xmlns:p14="http://schemas.microsoft.com/office/powerpoint/2010/main" val="159088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1FC6-111B-1436-9A9E-3E13D97DC4FD}"/>
              </a:ext>
            </a:extLst>
          </p:cNvPr>
          <p:cNvSpPr>
            <a:spLocks noGrp="1"/>
          </p:cNvSpPr>
          <p:nvPr>
            <p:ph type="title"/>
          </p:nvPr>
        </p:nvSpPr>
        <p:spPr/>
        <p:txBody>
          <a:bodyPr/>
          <a:lstStyle/>
          <a:p>
            <a:r>
              <a:rPr lang="en-US" dirty="0"/>
              <a:t>Laws and policies governing EAS in UK</a:t>
            </a:r>
          </a:p>
        </p:txBody>
      </p:sp>
      <p:sp>
        <p:nvSpPr>
          <p:cNvPr id="3" name="Content Placeholder 2">
            <a:extLst>
              <a:ext uri="{FF2B5EF4-FFF2-40B4-BE49-F238E27FC236}">
                <a16:creationId xmlns:a16="http://schemas.microsoft.com/office/drawing/2014/main" id="{3208EED5-0241-DA18-8109-A1EECA2EBADA}"/>
              </a:ext>
            </a:extLst>
          </p:cNvPr>
          <p:cNvSpPr>
            <a:spLocks noGrp="1"/>
          </p:cNvSpPr>
          <p:nvPr>
            <p:ph idx="1"/>
          </p:nvPr>
        </p:nvSpPr>
        <p:spPr/>
        <p:txBody>
          <a:bodyPr>
            <a:normAutofit lnSpcReduction="10000"/>
          </a:bodyPr>
          <a:lstStyle/>
          <a:p>
            <a:r>
              <a:rPr lang="en-US" dirty="0"/>
              <a:t>Although assisted suicide is prohibited by the 1961 Suicide Act and carries a maximum 14-year prison sentence, euthanasia is penalized by life in prison. (NHS, 2023a).</a:t>
            </a:r>
          </a:p>
          <a:p>
            <a:r>
              <a:rPr lang="en-US" dirty="0"/>
              <a:t>It is critical to recognize the distinction between treatment withdrawal made in the patient's best interests and passive euthanasia. </a:t>
            </a:r>
          </a:p>
          <a:p>
            <a:r>
              <a:rPr lang="en-US" dirty="0"/>
              <a:t>In the United Kingdom, passive euthanasia is prohibited.</a:t>
            </a:r>
          </a:p>
          <a:p>
            <a:r>
              <a:rPr lang="en-US" dirty="0"/>
              <a:t>However, some European nations like Netherlands and Belgium has authorized EAS (</a:t>
            </a:r>
            <a:r>
              <a:rPr lang="en-US" dirty="0" err="1"/>
              <a:t>Nicolini</a:t>
            </a:r>
            <a:r>
              <a:rPr lang="en-US" dirty="0"/>
              <a:t> et al, 2020).</a:t>
            </a:r>
          </a:p>
        </p:txBody>
      </p:sp>
    </p:spTree>
    <p:extLst>
      <p:ext uri="{BB962C8B-B14F-4D97-AF65-F5344CB8AC3E}">
        <p14:creationId xmlns:p14="http://schemas.microsoft.com/office/powerpoint/2010/main" val="3143481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4E631-C8C9-8994-A858-E403819AACEF}"/>
              </a:ext>
            </a:extLst>
          </p:cNvPr>
          <p:cNvSpPr>
            <a:spLocks noGrp="1"/>
          </p:cNvSpPr>
          <p:nvPr>
            <p:ph type="title"/>
          </p:nvPr>
        </p:nvSpPr>
        <p:spPr/>
        <p:txBody>
          <a:bodyPr/>
          <a:lstStyle/>
          <a:p>
            <a:r>
              <a:rPr lang="en-US" dirty="0"/>
              <a:t>End of Life and Palliative care </a:t>
            </a:r>
          </a:p>
        </p:txBody>
      </p:sp>
      <p:sp>
        <p:nvSpPr>
          <p:cNvPr id="3" name="Content Placeholder 2">
            <a:extLst>
              <a:ext uri="{FF2B5EF4-FFF2-40B4-BE49-F238E27FC236}">
                <a16:creationId xmlns:a16="http://schemas.microsoft.com/office/drawing/2014/main" id="{5164564D-CCCA-F0CD-ED44-771E481BE7D1}"/>
              </a:ext>
            </a:extLst>
          </p:cNvPr>
          <p:cNvSpPr>
            <a:spLocks noGrp="1"/>
          </p:cNvSpPr>
          <p:nvPr>
            <p:ph idx="1"/>
          </p:nvPr>
        </p:nvSpPr>
        <p:spPr/>
        <p:txBody>
          <a:bodyPr>
            <a:normAutofit fontScale="85000" lnSpcReduction="20000"/>
          </a:bodyPr>
          <a:lstStyle/>
          <a:p>
            <a:r>
              <a:rPr lang="en-US" dirty="0"/>
              <a:t>Assistance for those in their final months or years of life is known as end-of-life care (Fang and Miho, 2020).</a:t>
            </a:r>
          </a:p>
          <a:p>
            <a:r>
              <a:rPr lang="en-US" dirty="0"/>
              <a:t>The goal of end-of-life care is to enable you to pass away with respect while enjoying as life much as possible. </a:t>
            </a:r>
          </a:p>
          <a:p>
            <a:r>
              <a:rPr lang="en-US" dirty="0"/>
              <a:t>Whenever you first discover you are suffering from a life-limiting (terminal) sickness, palliative care is offered. </a:t>
            </a:r>
          </a:p>
          <a:p>
            <a:r>
              <a:rPr lang="en-US" dirty="0"/>
              <a:t>Palliative care may be available to you in addition to other medications for the treatment of your illness.</a:t>
            </a:r>
          </a:p>
          <a:p>
            <a:r>
              <a:rPr lang="en-US" dirty="0"/>
              <a:t>Whenever old patient's time is running out, they may get end-of-life care, which is a type of palliative care (NHS, 2023a).</a:t>
            </a:r>
          </a:p>
        </p:txBody>
      </p:sp>
    </p:spTree>
    <p:extLst>
      <p:ext uri="{BB962C8B-B14F-4D97-AF65-F5344CB8AC3E}">
        <p14:creationId xmlns:p14="http://schemas.microsoft.com/office/powerpoint/2010/main" val="2560061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BAB6-2BD0-B978-CC2C-DB5A8447A244}"/>
              </a:ext>
            </a:extLst>
          </p:cNvPr>
          <p:cNvSpPr>
            <a:spLocks noGrp="1"/>
          </p:cNvSpPr>
          <p:nvPr>
            <p:ph type="title"/>
          </p:nvPr>
        </p:nvSpPr>
        <p:spPr/>
        <p:txBody>
          <a:bodyPr>
            <a:normAutofit fontScale="90000"/>
          </a:bodyPr>
          <a:lstStyle/>
          <a:p>
            <a:r>
              <a:rPr lang="en-US" dirty="0"/>
              <a:t>The gap between Need and the availability of End-of-Life care</a:t>
            </a:r>
          </a:p>
        </p:txBody>
      </p:sp>
      <p:sp>
        <p:nvSpPr>
          <p:cNvPr id="3" name="Content Placeholder 2">
            <a:extLst>
              <a:ext uri="{FF2B5EF4-FFF2-40B4-BE49-F238E27FC236}">
                <a16:creationId xmlns:a16="http://schemas.microsoft.com/office/drawing/2014/main" id="{D2AF1332-C764-D86E-016A-6E5FA1A07676}"/>
              </a:ext>
            </a:extLst>
          </p:cNvPr>
          <p:cNvSpPr>
            <a:spLocks noGrp="1"/>
          </p:cNvSpPr>
          <p:nvPr>
            <p:ph idx="1"/>
          </p:nvPr>
        </p:nvSpPr>
        <p:spPr/>
        <p:txBody>
          <a:bodyPr>
            <a:normAutofit fontScale="77500" lnSpcReduction="20000"/>
          </a:bodyPr>
          <a:lstStyle/>
          <a:p>
            <a:r>
              <a:rPr lang="en-US" dirty="0"/>
              <a:t>In the UK, access to end-of-life care for the elderly is still an important problem. Palliative care has advanced, but quality and accessibility are still uneven (NHS 2023b).</a:t>
            </a:r>
          </a:p>
          <a:p>
            <a:r>
              <a:rPr lang="en-US" dirty="0"/>
              <a:t>The gap between the demand and supply for end-of-life care is a major obstacle. Numerous systemic and social variables frequently contribute to this disparity (</a:t>
            </a:r>
            <a:r>
              <a:rPr lang="en-US" sz="2600" dirty="0">
                <a:solidFill>
                  <a:srgbClr val="222222"/>
                </a:solidFill>
                <a:effectLst/>
                <a:latin typeface="Arial" panose="020B0604020202020204" pitchFamily="34" charset="0"/>
                <a:ea typeface="Calibri" panose="020F0502020204030204" pitchFamily="34" charset="0"/>
              </a:rPr>
              <a:t>Clark and </a:t>
            </a:r>
            <a:r>
              <a:rPr lang="en-US" sz="2600" dirty="0" err="1">
                <a:solidFill>
                  <a:srgbClr val="222222"/>
                </a:solidFill>
                <a:effectLst/>
                <a:latin typeface="Arial" panose="020B0604020202020204" pitchFamily="34" charset="0"/>
                <a:ea typeface="Calibri" panose="020F0502020204030204" pitchFamily="34" charset="0"/>
              </a:rPr>
              <a:t>Takenouchi</a:t>
            </a:r>
            <a:r>
              <a:rPr lang="en-US" sz="2600" dirty="0">
                <a:solidFill>
                  <a:srgbClr val="222222"/>
                </a:solidFill>
                <a:effectLst/>
                <a:latin typeface="Arial" panose="020B0604020202020204" pitchFamily="34" charset="0"/>
                <a:ea typeface="Calibri" panose="020F0502020204030204" pitchFamily="34" charset="0"/>
              </a:rPr>
              <a:t>, 2020)</a:t>
            </a:r>
            <a:r>
              <a:rPr lang="en-US" sz="1800" dirty="0">
                <a:solidFill>
                  <a:srgbClr val="222222"/>
                </a:solidFill>
                <a:effectLst/>
                <a:latin typeface="Arial" panose="020B0604020202020204" pitchFamily="34" charset="0"/>
                <a:ea typeface="Calibri" panose="020F0502020204030204" pitchFamily="34" charset="0"/>
              </a:rPr>
              <a:t>..</a:t>
            </a:r>
            <a:endParaRPr lang="en-US" dirty="0"/>
          </a:p>
          <a:p>
            <a:r>
              <a:rPr lang="en-US" dirty="0"/>
              <a:t>The differences in getting high-quality care by geography are one noteworthy factor. </a:t>
            </a:r>
          </a:p>
          <a:p>
            <a:r>
              <a:rPr lang="en-US" dirty="0"/>
              <a:t>Elderly people may have fewer choices and alternatives in rural regions due to resource limitations when contrasted with urban environments.</a:t>
            </a:r>
          </a:p>
          <a:p>
            <a:r>
              <a:rPr lang="en-US" dirty="0"/>
              <a:t>In addition, economic constraints and the distribution of resources within medical systems may restrict the range and accessibility of broad end-of-life care offerings (Fang and Miho, 2020).</a:t>
            </a:r>
          </a:p>
        </p:txBody>
      </p:sp>
    </p:spTree>
    <p:extLst>
      <p:ext uri="{BB962C8B-B14F-4D97-AF65-F5344CB8AC3E}">
        <p14:creationId xmlns:p14="http://schemas.microsoft.com/office/powerpoint/2010/main" val="395492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4C7E-030D-B698-9662-2C49408255F3}"/>
              </a:ext>
            </a:extLst>
          </p:cNvPr>
          <p:cNvSpPr>
            <a:spLocks noGrp="1"/>
          </p:cNvSpPr>
          <p:nvPr>
            <p:ph type="title"/>
          </p:nvPr>
        </p:nvSpPr>
        <p:spPr>
          <a:xfrm>
            <a:off x="2535381" y="365125"/>
            <a:ext cx="4572001" cy="964911"/>
          </a:xfrm>
        </p:spPr>
        <p:txBody>
          <a:bodyPr/>
          <a:lstStyle/>
          <a:p>
            <a:r>
              <a:rPr lang="en-US" dirty="0"/>
              <a:t>Laws and Policies </a:t>
            </a:r>
          </a:p>
        </p:txBody>
      </p:sp>
      <p:sp>
        <p:nvSpPr>
          <p:cNvPr id="3" name="Content Placeholder 2">
            <a:extLst>
              <a:ext uri="{FF2B5EF4-FFF2-40B4-BE49-F238E27FC236}">
                <a16:creationId xmlns:a16="http://schemas.microsoft.com/office/drawing/2014/main" id="{508F1C9C-E215-809F-5679-AD3430791E04}"/>
              </a:ext>
            </a:extLst>
          </p:cNvPr>
          <p:cNvSpPr>
            <a:spLocks noGrp="1"/>
          </p:cNvSpPr>
          <p:nvPr>
            <p:ph idx="1"/>
          </p:nvPr>
        </p:nvSpPr>
        <p:spPr>
          <a:xfrm>
            <a:off x="838200" y="1330036"/>
            <a:ext cx="10515600" cy="5162839"/>
          </a:xfrm>
        </p:spPr>
        <p:txBody>
          <a:bodyPr>
            <a:normAutofit fontScale="92500" lnSpcReduction="10000"/>
          </a:bodyPr>
          <a:lstStyle/>
          <a:p>
            <a:r>
              <a:rPr lang="en-US" dirty="0"/>
              <a:t>The Health and Care Act of 2022 stipulates that the NHS must provide palliative care (NHS, 2023a).</a:t>
            </a:r>
          </a:p>
          <a:p>
            <a:r>
              <a:rPr lang="en-US" dirty="0"/>
              <a:t>Statutory guidelines for Integrated Care Boards (ICB) have been developed by the NHS England (NHSE) Palliative and End of Life Care (</a:t>
            </a:r>
            <a:r>
              <a:rPr lang="en-US" dirty="0" err="1"/>
              <a:t>PEoLC</a:t>
            </a:r>
            <a:r>
              <a:rPr lang="en-US" dirty="0"/>
              <a:t>) department (NHS, 2023a). </a:t>
            </a:r>
          </a:p>
          <a:p>
            <a:r>
              <a:rPr lang="en-US" dirty="0"/>
              <a:t>It is strongly advised that patients document their healthcare preferences after speaking with their family and healthcare providers.</a:t>
            </a:r>
          </a:p>
          <a:p>
            <a:r>
              <a:rPr lang="en-US" dirty="0"/>
              <a:t>There are legal guarantees, like the Mental Capacity Act, to guarantee that a person's preferences and interests are given due consideration when receiving end-of-life care.</a:t>
            </a:r>
          </a:p>
          <a:p>
            <a:r>
              <a:rPr lang="en-US" dirty="0"/>
              <a:t>A court-appointed deputy, a separate mental health advocate, a Lasting Power of Attorney, and Advance Decisions to Refuse Treatment (ADRT) are among the legal tools at one's disposal.</a:t>
            </a:r>
          </a:p>
          <a:p>
            <a:r>
              <a:rPr lang="en-US" dirty="0"/>
              <a:t>A variety of bills looking for the legalization of physician-assisted suicide have been introduced (unsuccessfully) in Parliament (NHS, 2023b).</a:t>
            </a:r>
          </a:p>
        </p:txBody>
      </p:sp>
    </p:spTree>
    <p:extLst>
      <p:ext uri="{BB962C8B-B14F-4D97-AF65-F5344CB8AC3E}">
        <p14:creationId xmlns:p14="http://schemas.microsoft.com/office/powerpoint/2010/main" val="3624598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1CDDF-12A6-7F95-37B2-35761D67EBB2}"/>
              </a:ext>
            </a:extLst>
          </p:cNvPr>
          <p:cNvSpPr>
            <a:spLocks noGrp="1"/>
          </p:cNvSpPr>
          <p:nvPr>
            <p:ph type="title"/>
          </p:nvPr>
        </p:nvSpPr>
        <p:spPr/>
        <p:txBody>
          <a:bodyPr/>
          <a:lstStyle/>
          <a:p>
            <a:r>
              <a:rPr lang="en-US" dirty="0"/>
              <a:t>Aging theories relevant to older people </a:t>
            </a:r>
          </a:p>
        </p:txBody>
      </p:sp>
      <p:sp>
        <p:nvSpPr>
          <p:cNvPr id="3" name="Content Placeholder 2">
            <a:extLst>
              <a:ext uri="{FF2B5EF4-FFF2-40B4-BE49-F238E27FC236}">
                <a16:creationId xmlns:a16="http://schemas.microsoft.com/office/drawing/2014/main" id="{6194EF2A-665B-AFB3-7CCB-3FE6E67DFB10}"/>
              </a:ext>
            </a:extLst>
          </p:cNvPr>
          <p:cNvSpPr>
            <a:spLocks noGrp="1"/>
          </p:cNvSpPr>
          <p:nvPr>
            <p:ph idx="1"/>
          </p:nvPr>
        </p:nvSpPr>
        <p:spPr/>
        <p:txBody>
          <a:bodyPr>
            <a:normAutofit fontScale="92500" lnSpcReduction="10000"/>
          </a:bodyPr>
          <a:lstStyle/>
          <a:p>
            <a:r>
              <a:rPr lang="en-US" dirty="0"/>
              <a:t>Aging theories provide an empirical understanding of the intricacies involved in end-of-life decisions. </a:t>
            </a:r>
          </a:p>
          <a:p>
            <a:r>
              <a:rPr lang="en-US" dirty="0"/>
              <a:t>The bio-psycho-social model, for example, emphasizes how social, psychological, and biological variables interact to influence a person's decisions (</a:t>
            </a:r>
            <a:r>
              <a:rPr lang="en-US" dirty="0" err="1"/>
              <a:t>Kalulu</a:t>
            </a:r>
            <a:r>
              <a:rPr lang="en-US" dirty="0"/>
              <a:t>, 2022).</a:t>
            </a:r>
          </a:p>
          <a:p>
            <a:r>
              <a:rPr lang="en-US" dirty="0"/>
              <a:t>Furthermore, the socioemotional selectivity theory emphasizes how important goal-setting and emotional control are for older people (</a:t>
            </a:r>
            <a:r>
              <a:rPr lang="en-US" sz="1800" dirty="0" err="1">
                <a:solidFill>
                  <a:srgbClr val="222222"/>
                </a:solidFill>
                <a:effectLst/>
                <a:latin typeface="Arial" panose="020B0604020202020204" pitchFamily="34" charset="0"/>
                <a:ea typeface="Calibri" panose="020F0502020204030204" pitchFamily="34" charset="0"/>
              </a:rPr>
              <a:t>Ryczkowska</a:t>
            </a:r>
            <a:r>
              <a:rPr lang="en-US" sz="1800" dirty="0">
                <a:solidFill>
                  <a:srgbClr val="222222"/>
                </a:solidFill>
                <a:effectLst/>
                <a:latin typeface="Arial" panose="020B0604020202020204" pitchFamily="34" charset="0"/>
                <a:ea typeface="Calibri" panose="020F0502020204030204" pitchFamily="34" charset="0"/>
              </a:rPr>
              <a:t>, 2023).</a:t>
            </a:r>
            <a:endParaRPr lang="en-US" dirty="0"/>
          </a:p>
          <a:p>
            <a:r>
              <a:rPr lang="en-US" dirty="0"/>
              <a:t>This theory's application to end-of-life care highlights the significance of meaningful life and psychological support—factors that can impact a person's perspective on euthanasia.</a:t>
            </a:r>
          </a:p>
        </p:txBody>
      </p:sp>
    </p:spTree>
    <p:extLst>
      <p:ext uri="{BB962C8B-B14F-4D97-AF65-F5344CB8AC3E}">
        <p14:creationId xmlns:p14="http://schemas.microsoft.com/office/powerpoint/2010/main" val="249436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86DB3-5D4B-31A0-491B-707E74D2B6F0}"/>
              </a:ext>
            </a:extLst>
          </p:cNvPr>
          <p:cNvSpPr>
            <a:spLocks noGrp="1"/>
          </p:cNvSpPr>
          <p:nvPr>
            <p:ph type="title"/>
          </p:nvPr>
        </p:nvSpPr>
        <p:spPr/>
        <p:txBody>
          <a:bodyPr/>
          <a:lstStyle/>
          <a:p>
            <a:r>
              <a:rPr lang="en-US" dirty="0"/>
              <a:t>Planning to End of life</a:t>
            </a:r>
          </a:p>
        </p:txBody>
      </p:sp>
      <p:sp>
        <p:nvSpPr>
          <p:cNvPr id="3" name="Content Placeholder 2">
            <a:extLst>
              <a:ext uri="{FF2B5EF4-FFF2-40B4-BE49-F238E27FC236}">
                <a16:creationId xmlns:a16="http://schemas.microsoft.com/office/drawing/2014/main" id="{519B151C-CA0F-5D79-ED7C-7ACD5CF4B59E}"/>
              </a:ext>
            </a:extLst>
          </p:cNvPr>
          <p:cNvSpPr>
            <a:spLocks noGrp="1"/>
          </p:cNvSpPr>
          <p:nvPr>
            <p:ph idx="1"/>
          </p:nvPr>
        </p:nvSpPr>
        <p:spPr/>
        <p:txBody>
          <a:bodyPr>
            <a:normAutofit fontScale="85000" lnSpcReduction="20000"/>
          </a:bodyPr>
          <a:lstStyle/>
          <a:p>
            <a:r>
              <a:rPr lang="en-US" dirty="0"/>
              <a:t>For older people, making end-of-life plans is essential to ensuring that their desires are honored and clearly conveyed (Fand and Miho, 2020).</a:t>
            </a:r>
          </a:p>
          <a:p>
            <a:r>
              <a:rPr lang="en-US" dirty="0"/>
              <a:t>People can specify their choices for medical treatment in the event that they develop incapacitation by using instruments like advance directives and living wills. </a:t>
            </a:r>
          </a:p>
          <a:p>
            <a:r>
              <a:rPr lang="en-US" dirty="0"/>
              <a:t>This involves stating the kind of care and attention they are hoping for.</a:t>
            </a:r>
          </a:p>
          <a:p>
            <a:r>
              <a:rPr lang="en-US" dirty="0"/>
              <a:t>DNR requests, imply that an individual's want not be given cardiopulmonary resuscitation (CPR) in the event of heart failure, are vital part of end-of-life preparation (</a:t>
            </a:r>
            <a:r>
              <a:rPr lang="en-US" dirty="0" err="1"/>
              <a:t>Nicolini</a:t>
            </a:r>
            <a:r>
              <a:rPr lang="en-US" dirty="0"/>
              <a:t> et al, 2020).</a:t>
            </a:r>
          </a:p>
          <a:p>
            <a:r>
              <a:rPr lang="en-US" dirty="0"/>
              <a:t>It is crucial to promote conversations regarding end-of-life preferences among elderly people, their families, and medical professionals. </a:t>
            </a:r>
          </a:p>
        </p:txBody>
      </p:sp>
    </p:spTree>
    <p:extLst>
      <p:ext uri="{BB962C8B-B14F-4D97-AF65-F5344CB8AC3E}">
        <p14:creationId xmlns:p14="http://schemas.microsoft.com/office/powerpoint/2010/main" val="287450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01F82-422D-D728-5EC1-87B9F8F02090}"/>
              </a:ext>
            </a:extLst>
          </p:cNvPr>
          <p:cNvSpPr>
            <a:spLocks noGrp="1"/>
          </p:cNvSpPr>
          <p:nvPr>
            <p:ph type="title"/>
          </p:nvPr>
        </p:nvSpPr>
        <p:spPr/>
        <p:txBody>
          <a:bodyPr/>
          <a:lstStyle/>
          <a:p>
            <a:r>
              <a:rPr lang="en-US" dirty="0"/>
              <a:t>Argument for Euthanasia</a:t>
            </a:r>
          </a:p>
        </p:txBody>
      </p:sp>
      <p:sp>
        <p:nvSpPr>
          <p:cNvPr id="3" name="Content Placeholder 2">
            <a:extLst>
              <a:ext uri="{FF2B5EF4-FFF2-40B4-BE49-F238E27FC236}">
                <a16:creationId xmlns:a16="http://schemas.microsoft.com/office/drawing/2014/main" id="{DAF73D54-2B86-F25A-0FEA-AF8087E442BE}"/>
              </a:ext>
            </a:extLst>
          </p:cNvPr>
          <p:cNvSpPr>
            <a:spLocks noGrp="1"/>
          </p:cNvSpPr>
          <p:nvPr>
            <p:ph idx="1"/>
          </p:nvPr>
        </p:nvSpPr>
        <p:spPr/>
        <p:txBody>
          <a:bodyPr>
            <a:normAutofit fontScale="92500" lnSpcReduction="10000"/>
          </a:bodyPr>
          <a:lstStyle/>
          <a:p>
            <a:r>
              <a:rPr lang="en-US" dirty="0"/>
              <a:t>Autonomy as well as Respect: Proponents contend that elderly people must be given the independence to select an amicable and respectable end if encounter miserable pain (Provencher-Renaud et al. (2019), Hirsch (2016), Reel (2018), Player (2018).</a:t>
            </a:r>
          </a:p>
          <a:p>
            <a:r>
              <a:rPr lang="en-US" dirty="0"/>
              <a:t>Pain Relief: Advocates claim that euthanasia provides an empathetic choice for relieving the mental and physical pain endured by critically sick elderly people (Tanner (2018), Steinbock (2017), Rooney et al. (2018).</a:t>
            </a:r>
          </a:p>
          <a:p>
            <a:r>
              <a:rPr lang="en-US" dirty="0"/>
              <a:t>Life Quality: Proponents contend that euthanasia enables people to continue having autonomy over their standard of life, preventing excruciating pain while preserving honor in their last moments (Tanner, 2018).</a:t>
            </a:r>
          </a:p>
        </p:txBody>
      </p:sp>
    </p:spTree>
    <p:extLst>
      <p:ext uri="{BB962C8B-B14F-4D97-AF65-F5344CB8AC3E}">
        <p14:creationId xmlns:p14="http://schemas.microsoft.com/office/powerpoint/2010/main" val="1892754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90062-0DC9-3B8D-A19C-FF3A99137CF5}"/>
              </a:ext>
            </a:extLst>
          </p:cNvPr>
          <p:cNvSpPr>
            <a:spLocks noGrp="1"/>
          </p:cNvSpPr>
          <p:nvPr>
            <p:ph type="title"/>
          </p:nvPr>
        </p:nvSpPr>
        <p:spPr/>
        <p:txBody>
          <a:bodyPr/>
          <a:lstStyle/>
          <a:p>
            <a:r>
              <a:rPr lang="en-US" dirty="0"/>
              <a:t>Argument Against Euthanasia </a:t>
            </a:r>
          </a:p>
        </p:txBody>
      </p:sp>
      <p:sp>
        <p:nvSpPr>
          <p:cNvPr id="3" name="Content Placeholder 2">
            <a:extLst>
              <a:ext uri="{FF2B5EF4-FFF2-40B4-BE49-F238E27FC236}">
                <a16:creationId xmlns:a16="http://schemas.microsoft.com/office/drawing/2014/main" id="{4508873B-1B79-AE0E-37B7-1F5EAB3D3D85}"/>
              </a:ext>
            </a:extLst>
          </p:cNvPr>
          <p:cNvSpPr>
            <a:spLocks noGrp="1"/>
          </p:cNvSpPr>
          <p:nvPr>
            <p:ph idx="1"/>
          </p:nvPr>
        </p:nvSpPr>
        <p:spPr/>
        <p:txBody>
          <a:bodyPr>
            <a:normAutofit fontScale="92500" lnSpcReduction="20000"/>
          </a:bodyPr>
          <a:lstStyle/>
          <a:p>
            <a:r>
              <a:rPr lang="en-US" dirty="0"/>
              <a:t>Moral Issues- Those opposed raise moral quandaries about the sacredness of life, claiming that deliberately terminating life, particularly of older people, challenges ethical principles (Tanner (2018), Steinbock (2017), Provencher-Renaud et al. (2019).</a:t>
            </a:r>
          </a:p>
          <a:p>
            <a:r>
              <a:rPr lang="en-US" dirty="0"/>
              <a:t>Being vulnerable to abuse- Some critics emphasize worries regarding the possibility of harm or force, particularly among susceptible elderly people who could possibly be compelled to choose euthanasia because of social or interpersonal factors (</a:t>
            </a:r>
            <a:r>
              <a:rPr lang="da-DK" dirty="0"/>
              <a:t>Steinbock (2017), Pearce (2017), Blikshavn et al. (2017), Jansen et al. (2019)</a:t>
            </a:r>
            <a:endParaRPr lang="en-US" dirty="0"/>
          </a:p>
          <a:p>
            <a:r>
              <a:rPr lang="en-US" dirty="0"/>
              <a:t>Options for Palliative Care-Critics highlight advances in palliative care and alleviating pain as moral and practical options for offering relief without reverting to euthanasia </a:t>
            </a:r>
          </a:p>
        </p:txBody>
      </p:sp>
    </p:spTree>
    <p:extLst>
      <p:ext uri="{BB962C8B-B14F-4D97-AF65-F5344CB8AC3E}">
        <p14:creationId xmlns:p14="http://schemas.microsoft.com/office/powerpoint/2010/main" val="1409055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37C2A-2C9B-9B46-CCDA-45D9EE45A214}"/>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C0BBB4F0-E6E0-7726-92DC-88A15D3C348D}"/>
              </a:ext>
            </a:extLst>
          </p:cNvPr>
          <p:cNvSpPr>
            <a:spLocks noGrp="1"/>
          </p:cNvSpPr>
          <p:nvPr>
            <p:ph idx="1"/>
          </p:nvPr>
        </p:nvSpPr>
        <p:spPr/>
        <p:txBody>
          <a:bodyPr>
            <a:normAutofit fontScale="77500" lnSpcReduction="20000"/>
          </a:bodyPr>
          <a:lstStyle/>
          <a:p>
            <a:r>
              <a:rPr lang="en-US" dirty="0"/>
              <a:t>Euthanasia for senior citizens is a contentious topic that involves complex arguments weighing moral issues, societal ramifications, and individual independence.</a:t>
            </a:r>
          </a:p>
          <a:p>
            <a:r>
              <a:rPr lang="en-US" dirty="0"/>
              <a:t>Although getting older and end-of-life care theories provide an understanding of the complicated issues related to personal freedom and social safeguards, laws and regulations in the UK adhere to the sacred nature of life.</a:t>
            </a:r>
          </a:p>
          <a:p>
            <a:r>
              <a:rPr lang="en-US" dirty="0"/>
              <a:t>Recommendations include giving top priority to expanding the availability and caliber of palliative care services as morally righteous substitutes for euthanasia, guaranteeing all-encompassing assistance for elderly patients with terminal illnesses.</a:t>
            </a:r>
          </a:p>
          <a:p>
            <a:r>
              <a:rPr lang="en-US" dirty="0"/>
              <a:t>Reforming policies while considering ethics is also imperative. The UK government must Initiate policy debates that strike a balance between ethical issues, preserving people with vulnerabilities while recognizing independence, and possibly reviewing laws to take into account intricate end-of-life decisions.</a:t>
            </a:r>
          </a:p>
        </p:txBody>
      </p:sp>
    </p:spTree>
    <p:extLst>
      <p:ext uri="{BB962C8B-B14F-4D97-AF65-F5344CB8AC3E}">
        <p14:creationId xmlns:p14="http://schemas.microsoft.com/office/powerpoint/2010/main" val="3092466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4B6F-90DF-73C1-9B18-B9F89DF6117A}"/>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D726BA5-2FF5-9C14-7066-4C0720BF1994}"/>
              </a:ext>
            </a:extLst>
          </p:cNvPr>
          <p:cNvSpPr>
            <a:spLocks noGrp="1"/>
          </p:cNvSpPr>
          <p:nvPr>
            <p:ph idx="1"/>
          </p:nvPr>
        </p:nvSpPr>
        <p:spPr/>
        <p:txBody>
          <a:bodyPr>
            <a:normAutofit fontScale="62500" lnSpcReduction="20000"/>
          </a:bodyPr>
          <a:lstStyle/>
          <a:p>
            <a:pPr marL="457200" marR="0" indent="-457200">
              <a:lnSpc>
                <a:spcPct val="115000"/>
              </a:lnSpc>
              <a:spcBef>
                <a:spcPts val="0"/>
              </a:spcBef>
              <a:spcAft>
                <a:spcPts val="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Blikshavn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Husum, T.L.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Magelssen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2017. Four reasons why assisted dying should not be offered for depression.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Bioethical Inquiry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pp.151-157.</a:t>
            </a:r>
          </a:p>
          <a:p>
            <a:pPr marL="457200" marR="0" indent="-457200">
              <a:lnSpc>
                <a:spcPct val="115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CCA Council of Canadian Academies, 2018. The State of Knowledge on Medical Assistance in Dying Where a Mental Disorder is the Sole Underlying Medical Condition. Retrieved from https://cca-reports.ca/wpcontent/uploads/2018/12/The-State-of-Knowledge-on-Medical-Assistance-inDying-Where-a-Mental-Disorder-is-the-Sole-Underlying-Medical-Condition. pdf. Ottawa, Canada (Accessed November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Clark, D.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Takenouchi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2020. The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Mitori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project: end of life care in the United Kingdom and Japan–intersections in culture, practice and policy.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Progress in Palliative 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28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pp.189-191.</a:t>
            </a:r>
          </a:p>
          <a:p>
            <a:pPr marL="457200" marR="0" indent="-457200">
              <a:lnSpc>
                <a:spcPct val="115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Cripps, R., </a:t>
            </a:r>
            <a:r>
              <a:rPr lang="en-US" sz="1800" dirty="0" err="1">
                <a:effectLst/>
                <a:latin typeface="Times New Roman" panose="02020603050405020304" pitchFamily="18" charset="0"/>
                <a:ea typeface="Times New Roman" panose="02020603050405020304" pitchFamily="18" charset="0"/>
              </a:rPr>
              <a:t>Pask</a:t>
            </a:r>
            <a:r>
              <a:rPr lang="en-US" sz="1800" dirty="0">
                <a:effectLst/>
                <a:latin typeface="Times New Roman" panose="02020603050405020304" pitchFamily="18" charset="0"/>
                <a:ea typeface="Times New Roman" panose="02020603050405020304" pitchFamily="18" charset="0"/>
              </a:rPr>
              <a:t>, S., Higginson, I. J., Barclay, S., Murtagh, F. E., &amp; </a:t>
            </a:r>
            <a:r>
              <a:rPr lang="en-US" sz="1800" dirty="0" err="1">
                <a:effectLst/>
                <a:latin typeface="Times New Roman" panose="02020603050405020304" pitchFamily="18" charset="0"/>
                <a:ea typeface="Times New Roman" panose="02020603050405020304" pitchFamily="18" charset="0"/>
              </a:rPr>
              <a:t>Sleeman</a:t>
            </a:r>
            <a:r>
              <a:rPr lang="en-US" sz="1800" dirty="0">
                <a:effectLst/>
                <a:latin typeface="Times New Roman" panose="02020603050405020304" pitchFamily="18" charset="0"/>
                <a:ea typeface="Times New Roman" panose="02020603050405020304" pitchFamily="18" charset="0"/>
              </a:rPr>
              <a:t>, K. E. (2023). Inclusion of palliative and end of life care in health strategies aimed at integrated care: a documentary analysis. </a:t>
            </a:r>
            <a:r>
              <a:rPr lang="en-US" sz="1800" i="1" dirty="0">
                <a:effectLst/>
                <a:latin typeface="Times New Roman" panose="02020603050405020304" pitchFamily="18" charset="0"/>
                <a:ea typeface="Times New Roman" panose="02020603050405020304" pitchFamily="18" charset="0"/>
              </a:rPr>
              <a:t>Health Open Research</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4</a:t>
            </a:r>
            <a:r>
              <a:rPr lang="en-US" sz="1800" dirty="0">
                <a:effectLst/>
                <a:latin typeface="Times New Roman" panose="02020603050405020304" pitchFamily="18" charset="0"/>
                <a:ea typeface="Times New Roman" panose="02020603050405020304" pitchFamily="18" charset="0"/>
              </a:rPr>
              <a:t>, 19. https://doi.org/10.12688/amrcopenres.13079.2</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Fang, C. and Miho, T., 2020. End of life care policies and laws in England and Japan: from mutual learning to policy transfer.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Jansen, L.A., Wall, S. and Miller, F.G., 2019. Drawing the line on physician-assisted death.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medical ethics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45</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pp.190-197.</a:t>
            </a:r>
          </a:p>
          <a:p>
            <a:pPr marL="457200" marR="0" indent="-457200">
              <a:lnSpc>
                <a:spcPct val="115000"/>
              </a:lnSpc>
              <a:spcBef>
                <a:spcPts val="0"/>
              </a:spcBef>
              <a:spcAft>
                <a:spcPts val="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Kalulu</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I.G.,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biopsychosocial model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(Doctoral dissertation,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Arrupe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Jesuit University).</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Nath, U.,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Regnard</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Lee, M., Lloyd, K.A.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Wiblin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2021. Physician-assisted suicide and physician-assisted euthanasia: evidence from abroad and implications for UK neurologists.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Practical Neurology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pp.205-211.</a:t>
            </a:r>
          </a:p>
          <a:p>
            <a:pPr marL="457200" marR="0" indent="-457200">
              <a:lnSpc>
                <a:spcPct val="115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NHS, 2023a. </a:t>
            </a:r>
            <a:r>
              <a:rPr lang="en-US" sz="1800" i="1" dirty="0">
                <a:effectLst/>
                <a:latin typeface="Times New Roman" panose="02020603050405020304" pitchFamily="18" charset="0"/>
                <a:ea typeface="Times New Roman" panose="02020603050405020304" pitchFamily="18" charset="0"/>
              </a:rPr>
              <a:t>Euthanasia and assisted suicide</a:t>
            </a:r>
            <a:r>
              <a:rPr lang="en-US" sz="1800" dirty="0">
                <a:effectLst/>
                <a:latin typeface="Times New Roman" panose="02020603050405020304" pitchFamily="18" charset="0"/>
                <a:ea typeface="Times New Roman" panose="02020603050405020304" pitchFamily="18" charset="0"/>
              </a:rPr>
              <a:t>. nhs.uk. https://www.nhs.uk/conditions/euthanasia-and-assisted-suicide/</a:t>
            </a:r>
          </a:p>
          <a:p>
            <a:pPr marL="457200" marR="0" indent="-457200">
              <a:lnSpc>
                <a:spcPct val="115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NHS, 2023b. </a:t>
            </a:r>
            <a:r>
              <a:rPr lang="en-US" sz="1800" i="1" dirty="0">
                <a:effectLst/>
                <a:latin typeface="Times New Roman" panose="02020603050405020304" pitchFamily="18" charset="0"/>
                <a:ea typeface="Times New Roman" panose="02020603050405020304" pitchFamily="18" charset="0"/>
              </a:rPr>
              <a:t>What end of life care involves</a:t>
            </a:r>
            <a:r>
              <a:rPr lang="en-US" sz="1800" dirty="0">
                <a:effectLst/>
                <a:latin typeface="Times New Roman" panose="02020603050405020304" pitchFamily="18" charset="0"/>
                <a:ea typeface="Times New Roman" panose="02020603050405020304" pitchFamily="18" charset="0"/>
              </a:rPr>
              <a:t>. nhs.uk. https://www.nhs.uk/conditions/end-of-life-care/what-it-involves-and-when-it-starts/#:~:text=Palliative%20care%20is%20available%20when,to%20the%20end%20of%20life</a:t>
            </a:r>
          </a:p>
        </p:txBody>
      </p:sp>
    </p:spTree>
    <p:extLst>
      <p:ext uri="{BB962C8B-B14F-4D97-AF65-F5344CB8AC3E}">
        <p14:creationId xmlns:p14="http://schemas.microsoft.com/office/powerpoint/2010/main" val="3484821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907D4-C208-22DB-E848-8DE54E3DA3B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3E7E642-9AE3-9D56-17A4-B681CAA5E5DC}"/>
              </a:ext>
            </a:extLst>
          </p:cNvPr>
          <p:cNvSpPr>
            <a:spLocks noGrp="1"/>
          </p:cNvSpPr>
          <p:nvPr>
            <p:ph idx="1"/>
          </p:nvPr>
        </p:nvSpPr>
        <p:spPr/>
        <p:txBody>
          <a:bodyPr>
            <a:normAutofit fontScale="55000" lnSpcReduction="20000"/>
          </a:bodyPr>
          <a:lstStyle/>
          <a:p>
            <a:pPr marL="457200" marR="0" indent="-457200">
              <a:lnSpc>
                <a:spcPct val="115000"/>
              </a:lnSpc>
              <a:spcBef>
                <a:spcPts val="0"/>
              </a:spcBef>
              <a:spcAft>
                <a:spcPts val="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Nicolini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M.E., Kim, S.Y., Churchill, M.E.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Gastmans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2020. Should euthanasia and assisted suicide for psychiatric disorders be permitted? A systematic review of reasons.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Psychological medicine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50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(8), pp.1241-1256.</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Pearce, S., 2017. Invited commentary on… when unbearable suffering incites psychiatric patients to request euthanasia: A qualitative study.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211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(4), pp.246-247.</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Player, C.T., 2018. Death with dignity and mental disorder.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Ariz. L. Rev.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60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p.115.</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Pronk, R.,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Evenblij</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Willems, D.L. and van de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Vathorst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2019. Considerations by Dutch psychiatrists regarding euthanasia and physician-assisted suicide in psychiatry: a qualitative study.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Journal of Clinical Psychiatry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p.14494.</a:t>
            </a:r>
          </a:p>
          <a:p>
            <a:pPr marL="457200" marR="0" indent="-457200">
              <a:lnSpc>
                <a:spcPct val="115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Provencher-Renaud, G.,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Larivée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Sénéchal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 2019. Access to medical assistance in dying for people with mental disorders. Annales Medico-</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Psychologiques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117, 801–808.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Reel, K. (2018). Denying assisted dying where death is not reasonably foreseeable: Intolerable overgeneralization in Canadian end-of-life law. Canadian Journal of Bioethics/Revue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canadienne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bioéthique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 71–81.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Rooney, W.,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Schuklenk</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U., and van de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Vathorst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2018. Are concerns about irremediableness, vulnerability, or competence sufficient to justify excluding all psychiatric patients from medical aid in dying? Health Care Analysis 26, 326–343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Rukavina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2019. Quebec judge overturns parts of federal, provincial laws on medically assisted dying. Retrieved from https://www.cbc.ca/news/canada/montreal/medically-assisted-dying-law-overturned-quebec-1.5279067. In CBC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Montrea</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Ryczkowska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2023. The Significance of the Aging for the Effectiveness of Affective Regulation in the Context of Music Perception (Research Review).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Annales Universitatis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Mariae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Curie-</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Sklodowska</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sectio</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J: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Paedagogia-Psychologia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36</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Steinbock, B., 2017. Physician‐assisted death and severe, treatment‐resistant depression.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Hastings Center Report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47</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pp.30-42.</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Tanner, R., 2018. An ethical-legal analysis of medical assistance in dying for those with mental illness.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Alta. L. Rev.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56</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p.149.</a:t>
            </a:r>
          </a:p>
          <a:p>
            <a:pPr marL="457200" marR="0" indent="-457200">
              <a:lnSpc>
                <a:spcPct val="115000"/>
              </a:lnSpc>
              <a:spcBef>
                <a:spcPts val="0"/>
              </a:spcBef>
              <a:spcAft>
                <a:spcPts val="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Young, J., Egan, R., Walker, S., Graham-DeMello, A. and Jackson, C., 2019. The euthanasia debate: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synthesising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evidence on New Zealander's attitudes.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Kōtuitui</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New Zealand Journal of Social Sciences Online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pp.1-21.</a:t>
            </a:r>
          </a:p>
          <a:p>
            <a:endParaRPr lang="en-US" dirty="0"/>
          </a:p>
        </p:txBody>
      </p:sp>
    </p:spTree>
    <p:extLst>
      <p:ext uri="{BB962C8B-B14F-4D97-AF65-F5344CB8AC3E}">
        <p14:creationId xmlns:p14="http://schemas.microsoft.com/office/powerpoint/2010/main" val="1721395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238</TotalTime>
  <Words>3613</Words>
  <Application>Microsoft Office PowerPoint</Application>
  <PresentationFormat>Widescreen</PresentationFormat>
  <Paragraphs>109</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Times New Roman</vt:lpstr>
      <vt:lpstr>Wingdings</vt:lpstr>
      <vt:lpstr>Organic</vt:lpstr>
      <vt:lpstr> Debate On Euthanasia For The Elderly In The UK: Managing End-of-life Choices In An Aging Population</vt:lpstr>
      <vt:lpstr>Introduction </vt:lpstr>
      <vt:lpstr>Definition of Euthanasia or Assisted Suicide</vt:lpstr>
      <vt:lpstr>Laws and policies governing EAS in UK</vt:lpstr>
      <vt:lpstr>End of Life and Palliative care </vt:lpstr>
      <vt:lpstr>The gap between Need and the availability of End-of-Life care</vt:lpstr>
      <vt:lpstr>Laws and Policies </vt:lpstr>
      <vt:lpstr>Aging theories relevant to older people </vt:lpstr>
      <vt:lpstr>Planning to End of life</vt:lpstr>
      <vt:lpstr>Argument for Euthanasia</vt:lpstr>
      <vt:lpstr>Argument Against Euthanasia </vt:lpstr>
      <vt:lpstr>Conclusion and Recommendations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Marilena Anghel</cp:lastModifiedBy>
  <cp:revision>2</cp:revision>
  <dcterms:created xsi:type="dcterms:W3CDTF">2023-11-19T01:22:23Z</dcterms:created>
  <dcterms:modified xsi:type="dcterms:W3CDTF">2023-11-30T20:02:54Z</dcterms:modified>
</cp:coreProperties>
</file>