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8" r:id="rId1"/>
  </p:sldMasterIdLst>
  <p:sldIdLst>
    <p:sldId id="258" r:id="rId2"/>
    <p:sldId id="256" r:id="rId3"/>
    <p:sldId id="257" r:id="rId4"/>
    <p:sldId id="259" r:id="rId5"/>
    <p:sldId id="260" r:id="rId6"/>
    <p:sldId id="261" r:id="rId7"/>
  </p:sldIdLst>
  <p:sldSz cx="21374100" cy="15113000"/>
  <p:notesSz cx="6858000" cy="9144000"/>
  <p:embeddedFontLst>
    <p:embeddedFont>
      <p:font typeface="Corbel" panose="020B0503020204020204" pitchFamily="34" charset="0"/>
      <p:regular r:id="rId8"/>
      <p:bold r:id="rId9"/>
      <p:italic r:id="rId10"/>
      <p:boldItalic r:id="rId11"/>
    </p:embeddedFont>
    <p:embeddedFont>
      <p:font typeface="Noto Sans" panose="020B0502040504020204" pitchFamily="34" charset="0"/>
      <p:regular r:id="rId12"/>
      <p:bold r:id="rId13"/>
      <p:italic r:id="rId14"/>
      <p:boldItalic r:id="rId15"/>
    </p:embeddedFont>
    <p:embeddedFont>
      <p:font typeface="Noto Sans Bold" panose="020B0802040504020204" charset="0"/>
      <p:regular r:id="rId16"/>
    </p:embeddedFont>
    <p:embeddedFont>
      <p:font typeface="Noto Sans Italics" panose="020B0604020202020204" charset="0"/>
      <p:regular r:id="rId17"/>
    </p:embeddedFont>
    <p:embeddedFont>
      <p:font typeface="Open Sans Bold" panose="020B0604020202020204" charset="0"/>
      <p:regular r:id="rId18"/>
    </p:embeddedFont>
    <p:embeddedFont>
      <p:font typeface="Wingdings 2" panose="05020102010507070707" pitchFamily="18" charset="2"/>
      <p:regular r:id="rId1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23" autoAdjust="0"/>
    <p:restoredTop sz="94622" autoAdjust="0"/>
  </p:normalViewPr>
  <p:slideViewPr>
    <p:cSldViewPr>
      <p:cViewPr>
        <p:scale>
          <a:sx n="36" d="100"/>
          <a:sy n="36" d="100"/>
        </p:scale>
        <p:origin x="1358"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5.fntdata"/><Relationship Id="rId17"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9.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font" Target="fonts/font8.fntdata"/><Relationship Id="rId23" Type="http://schemas.openxmlformats.org/officeDocument/2006/relationships/tableStyles" Target="tableStyles.xml"/><Relationship Id="rId10" Type="http://schemas.openxmlformats.org/officeDocument/2006/relationships/font" Target="fonts/font3.fntdata"/><Relationship Id="rId19"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 y="1679223"/>
            <a:ext cx="16026400" cy="1175455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6251931" y="1679223"/>
            <a:ext cx="5128449" cy="11754558"/>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875577" y="2861395"/>
            <a:ext cx="12824460" cy="7173637"/>
          </a:xfrm>
        </p:spPr>
        <p:txBody>
          <a:bodyPr anchor="b">
            <a:normAutofit/>
          </a:bodyPr>
          <a:lstStyle>
            <a:lvl1pPr algn="l">
              <a:defRPr sz="11900" spc="-2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928463" y="10291838"/>
            <a:ext cx="12824460" cy="2015067"/>
          </a:xfrm>
        </p:spPr>
        <p:txBody>
          <a:bodyPr anchor="t">
            <a:normAutofit/>
          </a:bodyPr>
          <a:lstStyle>
            <a:lvl1pPr marL="0" indent="0" algn="l">
              <a:buNone/>
              <a:defRPr sz="4407" cap="none" spc="0" baseline="0">
                <a:solidFill>
                  <a:schemeClr val="accent1">
                    <a:lumMod val="20000"/>
                    <a:lumOff val="80000"/>
                  </a:schemeClr>
                </a:solidFill>
              </a:defRPr>
            </a:lvl1pPr>
            <a:lvl2pPr marL="1007532" indent="0" algn="ctr">
              <a:buNone/>
              <a:defRPr sz="4407"/>
            </a:lvl2pPr>
            <a:lvl3pPr marL="2015063" indent="0" algn="ctr">
              <a:buNone/>
              <a:defRPr sz="4407"/>
            </a:lvl3pPr>
            <a:lvl4pPr marL="3022595" indent="0" algn="ctr">
              <a:buNone/>
              <a:defRPr sz="4407"/>
            </a:lvl4pPr>
            <a:lvl5pPr marL="4030127" indent="0" algn="ctr">
              <a:buNone/>
              <a:defRPr sz="4407"/>
            </a:lvl5pPr>
            <a:lvl6pPr marL="5037658" indent="0" algn="ctr">
              <a:buNone/>
              <a:defRPr sz="4407"/>
            </a:lvl6pPr>
            <a:lvl7pPr marL="6045190" indent="0" algn="ctr">
              <a:buNone/>
              <a:defRPr sz="4407"/>
            </a:lvl7pPr>
            <a:lvl8pPr marL="7052721" indent="0" algn="ctr">
              <a:buNone/>
              <a:defRPr sz="4407"/>
            </a:lvl8pPr>
            <a:lvl9pPr marL="8060253" indent="0" algn="ctr">
              <a:buNone/>
              <a:defRPr sz="440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59788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48895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80933" y="2861395"/>
            <a:ext cx="12824460" cy="7173637"/>
          </a:xfrm>
        </p:spPr>
        <p:txBody>
          <a:bodyPr anchor="b">
            <a:normAutofit/>
          </a:bodyPr>
          <a:lstStyle>
            <a:lvl1pPr>
              <a:defRPr sz="11900" b="0" spc="-22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6812994" y="10296991"/>
            <a:ext cx="12824460" cy="2015067"/>
          </a:xfrm>
        </p:spPr>
        <p:txBody>
          <a:bodyPr anchor="t">
            <a:normAutofit/>
          </a:bodyPr>
          <a:lstStyle>
            <a:lvl1pPr marL="0" indent="0">
              <a:buNone/>
              <a:defRPr sz="4407" cap="none" spc="0" baseline="0">
                <a:solidFill>
                  <a:schemeClr val="tx1">
                    <a:lumMod val="65000"/>
                    <a:lumOff val="35000"/>
                  </a:schemeClr>
                </a:solidFill>
              </a:defRPr>
            </a:lvl1pPr>
            <a:lvl2pPr marL="1007532" indent="0">
              <a:buNone/>
              <a:defRPr sz="3967">
                <a:solidFill>
                  <a:schemeClr val="tx1">
                    <a:tint val="75000"/>
                  </a:schemeClr>
                </a:solidFill>
              </a:defRPr>
            </a:lvl2pPr>
            <a:lvl3pPr marL="2015063" indent="0">
              <a:buNone/>
              <a:defRPr sz="3526">
                <a:solidFill>
                  <a:schemeClr val="tx1">
                    <a:tint val="75000"/>
                  </a:schemeClr>
                </a:solidFill>
              </a:defRPr>
            </a:lvl3pPr>
            <a:lvl4pPr marL="3022595" indent="0">
              <a:buNone/>
              <a:defRPr sz="3085">
                <a:solidFill>
                  <a:schemeClr val="tx1">
                    <a:tint val="75000"/>
                  </a:schemeClr>
                </a:solidFill>
              </a:defRPr>
            </a:lvl4pPr>
            <a:lvl5pPr marL="4030127" indent="0">
              <a:buNone/>
              <a:defRPr sz="3085">
                <a:solidFill>
                  <a:schemeClr val="tx1">
                    <a:tint val="75000"/>
                  </a:schemeClr>
                </a:solidFill>
              </a:defRPr>
            </a:lvl5pPr>
            <a:lvl6pPr marL="5037658" indent="0">
              <a:buNone/>
              <a:defRPr sz="3085">
                <a:solidFill>
                  <a:schemeClr val="tx1">
                    <a:tint val="75000"/>
                  </a:schemeClr>
                </a:solidFill>
              </a:defRPr>
            </a:lvl6pPr>
            <a:lvl7pPr marL="6045190" indent="0">
              <a:buNone/>
              <a:defRPr sz="3085">
                <a:solidFill>
                  <a:schemeClr val="tx1">
                    <a:tint val="75000"/>
                  </a:schemeClr>
                </a:solidFill>
              </a:defRPr>
            </a:lvl7pPr>
            <a:lvl8pPr marL="7052721" indent="0">
              <a:buNone/>
              <a:defRPr sz="3085">
                <a:solidFill>
                  <a:schemeClr val="tx1">
                    <a:tint val="75000"/>
                  </a:schemeClr>
                </a:solidFill>
              </a:defRPr>
            </a:lvl8pPr>
            <a:lvl9pPr marL="8060253" indent="0">
              <a:buNone/>
              <a:defRPr sz="3085">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9993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80933" y="1914314"/>
            <a:ext cx="6091619" cy="11284373"/>
          </a:xfrm>
        </p:spPr>
        <p:txBody>
          <a:bodyPr/>
          <a:lstStyle>
            <a:lvl1pPr>
              <a:defRPr sz="4187"/>
            </a:lvl1pPr>
            <a:lvl2pPr>
              <a:defRPr sz="3746"/>
            </a:lvl2pPr>
            <a:lvl3pPr>
              <a:defRPr sz="3306"/>
            </a:lvl3pPr>
            <a:lvl4pPr>
              <a:defRPr sz="2865"/>
            </a:lvl4pPr>
            <a:lvl5pPr>
              <a:defRPr sz="2865"/>
            </a:lvl5pPr>
            <a:lvl6pPr>
              <a:defRPr sz="2865"/>
            </a:lvl6pPr>
            <a:lvl7pPr>
              <a:defRPr sz="2865"/>
            </a:lvl7pPr>
            <a:lvl8pPr>
              <a:defRPr sz="2865"/>
            </a:lvl8pPr>
            <a:lvl9pPr>
              <a:defRPr sz="286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3706141" y="1914314"/>
            <a:ext cx="6091619" cy="11284373"/>
          </a:xfrm>
        </p:spPr>
        <p:txBody>
          <a:bodyPr/>
          <a:lstStyle>
            <a:lvl1pPr>
              <a:defRPr sz="4187"/>
            </a:lvl1pPr>
            <a:lvl2pPr>
              <a:defRPr sz="3746"/>
            </a:lvl2pPr>
            <a:lvl3pPr>
              <a:defRPr sz="3306"/>
            </a:lvl3pPr>
            <a:lvl4pPr>
              <a:defRPr sz="2865"/>
            </a:lvl4pPr>
            <a:lvl5pPr>
              <a:defRPr sz="2865"/>
            </a:lvl5pPr>
            <a:lvl6pPr>
              <a:defRPr sz="2865"/>
            </a:lvl6pPr>
            <a:lvl7pPr>
              <a:defRPr sz="2865"/>
            </a:lvl7pPr>
            <a:lvl8pPr>
              <a:defRPr sz="2865"/>
            </a:lvl8pPr>
            <a:lvl9pPr>
              <a:defRPr sz="286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1D8BD707-D9CF-40AE-B4C6-C98DA3205C09}" type="datetimeFigureOut">
              <a:rPr lang="en-US" smtClean="0"/>
              <a:pPr/>
              <a:t>10/8/2026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28116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80933" y="2255680"/>
            <a:ext cx="6091619" cy="1779976"/>
          </a:xfrm>
        </p:spPr>
        <p:txBody>
          <a:bodyPr anchor="b">
            <a:normAutofit/>
          </a:bodyPr>
          <a:lstStyle>
            <a:lvl1pPr marL="0" indent="0">
              <a:spcBef>
                <a:spcPts val="0"/>
              </a:spcBef>
              <a:buNone/>
              <a:defRPr sz="4187" b="1">
                <a:solidFill>
                  <a:schemeClr val="tx1">
                    <a:lumMod val="65000"/>
                    <a:lumOff val="35000"/>
                  </a:schemeClr>
                </a:solidFill>
              </a:defRPr>
            </a:lvl1pPr>
            <a:lvl2pPr marL="1007532" indent="0">
              <a:buNone/>
              <a:defRPr sz="4187" b="1"/>
            </a:lvl2pPr>
            <a:lvl3pPr marL="2015063" indent="0">
              <a:buNone/>
              <a:defRPr sz="3967" b="1"/>
            </a:lvl3pPr>
            <a:lvl4pPr marL="3022595" indent="0">
              <a:buNone/>
              <a:defRPr sz="3526" b="1"/>
            </a:lvl4pPr>
            <a:lvl5pPr marL="4030127" indent="0">
              <a:buNone/>
              <a:defRPr sz="3526" b="1"/>
            </a:lvl5pPr>
            <a:lvl6pPr marL="5037658" indent="0">
              <a:buNone/>
              <a:defRPr sz="3526" b="1"/>
            </a:lvl6pPr>
            <a:lvl7pPr marL="6045190" indent="0">
              <a:buNone/>
              <a:defRPr sz="3526" b="1"/>
            </a:lvl7pPr>
            <a:lvl8pPr marL="7052721" indent="0">
              <a:buNone/>
              <a:defRPr sz="3526" b="1"/>
            </a:lvl8pPr>
            <a:lvl9pPr marL="8060253" indent="0">
              <a:buNone/>
              <a:defRPr sz="3526" b="1"/>
            </a:lvl9pPr>
          </a:lstStyle>
          <a:p>
            <a:pPr lvl="0"/>
            <a:r>
              <a:rPr lang="en-GB"/>
              <a:t>Click to edit Master text styles</a:t>
            </a:r>
          </a:p>
        </p:txBody>
      </p:sp>
      <p:sp>
        <p:nvSpPr>
          <p:cNvPr id="4" name="Content Placeholder 3"/>
          <p:cNvSpPr>
            <a:spLocks noGrp="1"/>
          </p:cNvSpPr>
          <p:nvPr>
            <p:ph sz="half" idx="2"/>
          </p:nvPr>
        </p:nvSpPr>
        <p:spPr>
          <a:xfrm>
            <a:off x="6780933" y="4255211"/>
            <a:ext cx="6091619" cy="8866293"/>
          </a:xfrm>
        </p:spPr>
        <p:txBody>
          <a:bodyPr/>
          <a:lstStyle>
            <a:lvl1pPr>
              <a:defRPr sz="4187"/>
            </a:lvl1pPr>
            <a:lvl2pPr>
              <a:defRPr sz="3746"/>
            </a:lvl2pPr>
            <a:lvl3pPr>
              <a:defRPr sz="3306"/>
            </a:lvl3pPr>
            <a:lvl4pPr>
              <a:defRPr sz="2865"/>
            </a:lvl4pPr>
            <a:lvl5pPr>
              <a:defRPr sz="2865"/>
            </a:lvl5pPr>
            <a:lvl6pPr>
              <a:defRPr sz="2865"/>
            </a:lvl6pPr>
            <a:lvl7pPr>
              <a:defRPr sz="2865"/>
            </a:lvl7pPr>
            <a:lvl8pPr>
              <a:defRPr sz="2865"/>
            </a:lvl8pPr>
            <a:lvl9pPr>
              <a:defRPr sz="286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3706742" y="2255684"/>
            <a:ext cx="6091619" cy="1791988"/>
          </a:xfrm>
        </p:spPr>
        <p:txBody>
          <a:bodyPr anchor="b">
            <a:normAutofit/>
          </a:bodyPr>
          <a:lstStyle>
            <a:lvl1pPr marL="0" indent="0">
              <a:spcBef>
                <a:spcPts val="0"/>
              </a:spcBef>
              <a:buNone/>
              <a:defRPr sz="4187" b="1">
                <a:solidFill>
                  <a:schemeClr val="tx1">
                    <a:lumMod val="65000"/>
                    <a:lumOff val="35000"/>
                  </a:schemeClr>
                </a:solidFill>
              </a:defRPr>
            </a:lvl1pPr>
            <a:lvl2pPr marL="1007532" indent="0">
              <a:buNone/>
              <a:defRPr sz="4187" b="1"/>
            </a:lvl2pPr>
            <a:lvl3pPr marL="2015063" indent="0">
              <a:buNone/>
              <a:defRPr sz="3967" b="1"/>
            </a:lvl3pPr>
            <a:lvl4pPr marL="3022595" indent="0">
              <a:buNone/>
              <a:defRPr sz="3526" b="1"/>
            </a:lvl4pPr>
            <a:lvl5pPr marL="4030127" indent="0">
              <a:buNone/>
              <a:defRPr sz="3526" b="1"/>
            </a:lvl5pPr>
            <a:lvl6pPr marL="5037658" indent="0">
              <a:buNone/>
              <a:defRPr sz="3526" b="1"/>
            </a:lvl6pPr>
            <a:lvl7pPr marL="6045190" indent="0">
              <a:buNone/>
              <a:defRPr sz="3526" b="1"/>
            </a:lvl7pPr>
            <a:lvl8pPr marL="7052721" indent="0">
              <a:buNone/>
              <a:defRPr sz="3526" b="1"/>
            </a:lvl8pPr>
            <a:lvl9pPr marL="8060253" indent="0">
              <a:buNone/>
              <a:defRPr sz="3526" b="1"/>
            </a:lvl9pPr>
          </a:lstStyle>
          <a:p>
            <a:pPr lvl="0"/>
            <a:r>
              <a:rPr lang="en-GB"/>
              <a:t>Click to edit Master text styles</a:t>
            </a:r>
          </a:p>
        </p:txBody>
      </p:sp>
      <p:sp>
        <p:nvSpPr>
          <p:cNvPr id="6" name="Content Placeholder 5"/>
          <p:cNvSpPr>
            <a:spLocks noGrp="1"/>
          </p:cNvSpPr>
          <p:nvPr>
            <p:ph sz="quarter" idx="4"/>
          </p:nvPr>
        </p:nvSpPr>
        <p:spPr>
          <a:xfrm>
            <a:off x="13706742" y="4255211"/>
            <a:ext cx="6091619" cy="8866293"/>
          </a:xfrm>
        </p:spPr>
        <p:txBody>
          <a:bodyPr/>
          <a:lstStyle>
            <a:lvl1pPr>
              <a:defRPr sz="4187"/>
            </a:lvl1pPr>
            <a:lvl2pPr>
              <a:defRPr sz="3746"/>
            </a:lvl2pPr>
            <a:lvl3pPr>
              <a:defRPr sz="3306"/>
            </a:lvl3pPr>
            <a:lvl4pPr>
              <a:defRPr sz="2865"/>
            </a:lvl4pPr>
            <a:lvl5pPr>
              <a:defRPr sz="2865"/>
            </a:lvl5pPr>
            <a:lvl6pPr>
              <a:defRPr sz="2865"/>
            </a:lvl6pPr>
            <a:lvl7pPr>
              <a:defRPr sz="2865"/>
            </a:lvl7pPr>
            <a:lvl8pPr>
              <a:defRPr sz="2865"/>
            </a:lvl8pPr>
            <a:lvl9pPr>
              <a:defRPr sz="286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1D8BD707-D9CF-40AE-B4C6-C98DA3205C09}" type="datetimeFigureOut">
              <a:rPr lang="en-US" smtClean="0"/>
              <a:pPr/>
              <a:t>10/8/2026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10017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1D8BD707-D9CF-40AE-B4C6-C98DA3205C09}" type="datetimeFigureOut">
              <a:rPr lang="en-US" smtClean="0"/>
              <a:pPr/>
              <a:t>10/8/2026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70624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873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8856" y="2518833"/>
            <a:ext cx="4969478" cy="4836160"/>
          </a:xfrm>
        </p:spPr>
        <p:txBody>
          <a:bodyPr anchor="b">
            <a:normAutofit/>
          </a:bodyPr>
          <a:lstStyle>
            <a:lvl1pPr>
              <a:defRPr sz="6170" b="0" baseline="0"/>
            </a:lvl1pPr>
          </a:lstStyle>
          <a:p>
            <a:r>
              <a:rPr lang="en-GB"/>
              <a:t>Click to edit Master title style</a:t>
            </a:r>
            <a:endParaRPr lang="en-US" dirty="0"/>
          </a:p>
        </p:txBody>
      </p:sp>
      <p:sp>
        <p:nvSpPr>
          <p:cNvPr id="3" name="Content Placeholder 2"/>
          <p:cNvSpPr>
            <a:spLocks noGrp="1"/>
          </p:cNvSpPr>
          <p:nvPr>
            <p:ph idx="1"/>
          </p:nvPr>
        </p:nvSpPr>
        <p:spPr>
          <a:xfrm>
            <a:off x="6780933" y="1914314"/>
            <a:ext cx="12824460" cy="11284373"/>
          </a:xfrm>
        </p:spPr>
        <p:txBody>
          <a:bodyPr/>
          <a:lstStyle>
            <a:lvl1pPr>
              <a:defRPr sz="4407"/>
            </a:lvl1pPr>
            <a:lvl2pPr>
              <a:defRPr sz="3967"/>
            </a:lvl2pPr>
            <a:lvl3pPr>
              <a:defRPr sz="3526"/>
            </a:lvl3pPr>
            <a:lvl4pPr>
              <a:defRPr sz="3085"/>
            </a:lvl4pPr>
            <a:lvl5pPr>
              <a:defRPr sz="3085"/>
            </a:lvl5pPr>
            <a:lvl6pPr>
              <a:defRPr sz="3085"/>
            </a:lvl6pPr>
            <a:lvl7pPr>
              <a:defRPr sz="3085"/>
            </a:lvl7pPr>
            <a:lvl8pPr>
              <a:defRPr sz="3085"/>
            </a:lvl8pPr>
            <a:lvl9pPr>
              <a:defRPr sz="308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48856" y="7354993"/>
            <a:ext cx="4969478" cy="5642187"/>
          </a:xfrm>
        </p:spPr>
        <p:txBody>
          <a:bodyPr anchor="t">
            <a:normAutofit/>
          </a:bodyPr>
          <a:lstStyle>
            <a:lvl1pPr marL="0" indent="0">
              <a:lnSpc>
                <a:spcPct val="100000"/>
              </a:lnSpc>
              <a:spcBef>
                <a:spcPts val="1763"/>
              </a:spcBef>
              <a:buNone/>
              <a:defRPr sz="2755">
                <a:solidFill>
                  <a:srgbClr val="FFFFFF"/>
                </a:solidFill>
              </a:defRPr>
            </a:lvl1pPr>
            <a:lvl2pPr marL="1007532" indent="0">
              <a:buNone/>
              <a:defRPr sz="2644"/>
            </a:lvl2pPr>
            <a:lvl3pPr marL="2015063" indent="0">
              <a:buNone/>
              <a:defRPr sz="2204"/>
            </a:lvl3pPr>
            <a:lvl4pPr marL="3022595" indent="0">
              <a:buNone/>
              <a:defRPr sz="1983"/>
            </a:lvl4pPr>
            <a:lvl5pPr marL="4030127" indent="0">
              <a:buNone/>
              <a:defRPr sz="1983"/>
            </a:lvl5pPr>
            <a:lvl6pPr marL="5037658" indent="0">
              <a:buNone/>
              <a:defRPr sz="1983"/>
            </a:lvl6pPr>
            <a:lvl7pPr marL="6045190" indent="0">
              <a:buNone/>
              <a:defRPr sz="1983"/>
            </a:lvl7pPr>
            <a:lvl8pPr marL="7052721" indent="0">
              <a:buNone/>
              <a:defRPr sz="1983"/>
            </a:lvl8pPr>
            <a:lvl9pPr marL="8060253" indent="0">
              <a:buNone/>
              <a:defRPr sz="1983"/>
            </a:lvl9pPr>
          </a:lstStyle>
          <a:p>
            <a:pPr lvl="0"/>
            <a:r>
              <a:rPr lang="en-GB"/>
              <a:t>Click to 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10/8/2026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1048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8856" y="2518833"/>
            <a:ext cx="4969478" cy="4836160"/>
          </a:xfrm>
        </p:spPr>
        <p:txBody>
          <a:bodyPr anchor="b">
            <a:normAutofit/>
          </a:bodyPr>
          <a:lstStyle>
            <a:lvl1pPr>
              <a:defRPr sz="617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259786" y="1691164"/>
            <a:ext cx="14227014" cy="11747839"/>
          </a:xfrm>
          <a:solidFill>
            <a:schemeClr val="bg1">
              <a:lumMod val="75000"/>
            </a:schemeClr>
          </a:solidFill>
        </p:spPr>
        <p:txBody>
          <a:bodyPr anchor="t"/>
          <a:lstStyle>
            <a:lvl1pPr marL="0" indent="0">
              <a:buNone/>
              <a:defRPr sz="7052"/>
            </a:lvl1pPr>
            <a:lvl2pPr marL="1007532" indent="0">
              <a:buNone/>
              <a:defRPr sz="6170"/>
            </a:lvl2pPr>
            <a:lvl3pPr marL="2015063" indent="0">
              <a:buNone/>
              <a:defRPr sz="5289"/>
            </a:lvl3pPr>
            <a:lvl4pPr marL="3022595" indent="0">
              <a:buNone/>
              <a:defRPr sz="4407"/>
            </a:lvl4pPr>
            <a:lvl5pPr marL="4030127" indent="0">
              <a:buNone/>
              <a:defRPr sz="4407"/>
            </a:lvl5pPr>
            <a:lvl6pPr marL="5037658" indent="0">
              <a:buNone/>
              <a:defRPr sz="4407"/>
            </a:lvl6pPr>
            <a:lvl7pPr marL="6045190" indent="0">
              <a:buNone/>
              <a:defRPr sz="4407"/>
            </a:lvl7pPr>
            <a:lvl8pPr marL="7052721" indent="0">
              <a:buNone/>
              <a:defRPr sz="4407"/>
            </a:lvl8pPr>
            <a:lvl9pPr marL="8060253" indent="0">
              <a:buNone/>
              <a:defRPr sz="4407"/>
            </a:lvl9pPr>
          </a:lstStyle>
          <a:p>
            <a:endParaRPr lang="en-US" dirty="0"/>
          </a:p>
        </p:txBody>
      </p:sp>
      <p:sp>
        <p:nvSpPr>
          <p:cNvPr id="4" name="Text Placeholder 3"/>
          <p:cNvSpPr>
            <a:spLocks noGrp="1"/>
          </p:cNvSpPr>
          <p:nvPr>
            <p:ph type="body" sz="half" idx="2"/>
          </p:nvPr>
        </p:nvSpPr>
        <p:spPr>
          <a:xfrm>
            <a:off x="448856" y="7361697"/>
            <a:ext cx="4969478" cy="5642187"/>
          </a:xfrm>
        </p:spPr>
        <p:txBody>
          <a:bodyPr anchor="t">
            <a:normAutofit/>
          </a:bodyPr>
          <a:lstStyle>
            <a:lvl1pPr marL="0" indent="0">
              <a:lnSpc>
                <a:spcPct val="100000"/>
              </a:lnSpc>
              <a:spcBef>
                <a:spcPts val="1763"/>
              </a:spcBef>
              <a:buNone/>
              <a:defRPr sz="2755">
                <a:solidFill>
                  <a:srgbClr val="FFFFFF"/>
                </a:solidFill>
              </a:defRPr>
            </a:lvl1pPr>
            <a:lvl2pPr marL="1007532" indent="0">
              <a:buNone/>
              <a:defRPr sz="2644"/>
            </a:lvl2pPr>
            <a:lvl3pPr marL="2015063" indent="0">
              <a:buNone/>
              <a:defRPr sz="2204"/>
            </a:lvl3pPr>
            <a:lvl4pPr marL="3022595" indent="0">
              <a:buNone/>
              <a:defRPr sz="1983"/>
            </a:lvl4pPr>
            <a:lvl5pPr marL="4030127" indent="0">
              <a:buNone/>
              <a:defRPr sz="1983"/>
            </a:lvl5pPr>
            <a:lvl6pPr marL="5037658" indent="0">
              <a:buNone/>
              <a:defRPr sz="1983"/>
            </a:lvl6pPr>
            <a:lvl7pPr marL="6045190" indent="0">
              <a:buNone/>
              <a:defRPr sz="1983"/>
            </a:lvl7pPr>
            <a:lvl8pPr marL="7052721" indent="0">
              <a:buNone/>
              <a:defRPr sz="1983"/>
            </a:lvl8pPr>
            <a:lvl9pPr marL="8060253" indent="0">
              <a:buNone/>
              <a:defRPr sz="1983"/>
            </a:lvl9pPr>
          </a:lstStyle>
          <a:p>
            <a:pPr lvl="0"/>
            <a:r>
              <a:rPr lang="en-GB"/>
              <a:t>Click to 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10/8/2026</a:t>
            </a:fld>
            <a:endParaRPr lang="en-US"/>
          </a:p>
        </p:txBody>
      </p:sp>
      <p:sp>
        <p:nvSpPr>
          <p:cNvPr id="9" name="Footer Placeholder 8"/>
          <p:cNvSpPr>
            <a:spLocks noGrp="1"/>
          </p:cNvSpPr>
          <p:nvPr>
            <p:ph type="ftr" sz="quarter" idx="11"/>
          </p:nvPr>
        </p:nvSpPr>
        <p:spPr>
          <a:xfrm>
            <a:off x="6134362" y="14007516"/>
            <a:ext cx="10363629" cy="804627"/>
          </a:xfrm>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13432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89609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7940" y="2182989"/>
            <a:ext cx="4942761" cy="109149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780933" y="1914314"/>
            <a:ext cx="12824460" cy="112843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68286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 y="1672505"/>
            <a:ext cx="6037045" cy="117478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43398" y="2476607"/>
            <a:ext cx="5167306" cy="101396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20714687" y="1672505"/>
            <a:ext cx="673284" cy="1174783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6783310" y="1904238"/>
            <a:ext cx="12824460" cy="1128437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60134" y="14007516"/>
            <a:ext cx="4809173" cy="804627"/>
          </a:xfrm>
          <a:prstGeom prst="rect">
            <a:avLst/>
          </a:prstGeom>
        </p:spPr>
        <p:txBody>
          <a:bodyPr vert="horz" lIns="91440" tIns="45720" rIns="91440" bIns="45720" rtlCol="0" anchor="ctr"/>
          <a:lstStyle>
            <a:lvl1pPr algn="l">
              <a:defRPr sz="2204">
                <a:solidFill>
                  <a:schemeClr val="tx1">
                    <a:lumMod val="50000"/>
                    <a:lumOff val="50000"/>
                  </a:schemeClr>
                </a:solidFill>
              </a:defRPr>
            </a:lvl1pPr>
          </a:lstStyle>
          <a:p>
            <a:fld id="{1D8BD707-D9CF-40AE-B4C6-C98DA3205C09}" type="datetimeFigureOut">
              <a:rPr lang="en-US" smtClean="0"/>
              <a:pPr/>
              <a:t>10/8/2026</a:t>
            </a:fld>
            <a:endParaRPr lang="en-US"/>
          </a:p>
        </p:txBody>
      </p:sp>
      <p:sp>
        <p:nvSpPr>
          <p:cNvPr id="5" name="Footer Placeholder 4"/>
          <p:cNvSpPr>
            <a:spLocks noGrp="1"/>
          </p:cNvSpPr>
          <p:nvPr>
            <p:ph type="ftr" sz="quarter" idx="3"/>
          </p:nvPr>
        </p:nvSpPr>
        <p:spPr>
          <a:xfrm>
            <a:off x="6783310" y="14007516"/>
            <a:ext cx="10363629" cy="804627"/>
          </a:xfrm>
          <a:prstGeom prst="rect">
            <a:avLst/>
          </a:prstGeom>
        </p:spPr>
        <p:txBody>
          <a:bodyPr vert="horz" lIns="91440" tIns="45720" rIns="91440" bIns="45720" rtlCol="0" anchor="ctr"/>
          <a:lstStyle>
            <a:lvl1pPr algn="l">
              <a:defRPr sz="2204">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8642971" y="14007516"/>
            <a:ext cx="2683906" cy="804627"/>
          </a:xfrm>
          <a:prstGeom prst="rect">
            <a:avLst/>
          </a:prstGeom>
        </p:spPr>
        <p:txBody>
          <a:bodyPr vert="horz" lIns="91440" tIns="45720" rIns="91440" bIns="45720" rtlCol="0" anchor="ctr"/>
          <a:lstStyle>
            <a:lvl1pPr algn="r">
              <a:defRPr sz="2424" b="1">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74801604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2015063" rtl="0" eaLnBrk="1" latinLnBrk="0" hangingPunct="1">
        <a:lnSpc>
          <a:spcPct val="90000"/>
        </a:lnSpc>
        <a:spcBef>
          <a:spcPct val="0"/>
        </a:spcBef>
        <a:buNone/>
        <a:defRPr sz="6611" kern="1200" spc="-132" baseline="0">
          <a:solidFill>
            <a:srgbClr val="FFFFFF"/>
          </a:solidFill>
          <a:latin typeface="+mj-lt"/>
          <a:ea typeface="+mj-ea"/>
          <a:cs typeface="+mj-cs"/>
        </a:defRPr>
      </a:lvl1pPr>
    </p:titleStyle>
    <p:bodyStyle>
      <a:lvl1pPr marL="403013" indent="-403013" algn="l" defTabSz="2015063" rtl="0" eaLnBrk="1" latinLnBrk="0" hangingPunct="1">
        <a:lnSpc>
          <a:spcPct val="90000"/>
        </a:lnSpc>
        <a:spcBef>
          <a:spcPts val="2644"/>
        </a:spcBef>
        <a:buClr>
          <a:schemeClr val="accent1"/>
        </a:buClr>
        <a:buFont typeface="Wingdings 2" pitchFamily="18" charset="2"/>
        <a:buChar char=""/>
        <a:defRPr sz="4187" kern="1200">
          <a:solidFill>
            <a:schemeClr val="tx1">
              <a:lumMod val="65000"/>
              <a:lumOff val="35000"/>
            </a:schemeClr>
          </a:solidFill>
          <a:latin typeface="+mn-lt"/>
          <a:ea typeface="+mn-ea"/>
          <a:cs typeface="+mn-cs"/>
        </a:defRPr>
      </a:lvl1pPr>
      <a:lvl2pPr marL="1511297" indent="-403013" algn="l" defTabSz="2015063" rtl="0" eaLnBrk="1" latinLnBrk="0" hangingPunct="1">
        <a:lnSpc>
          <a:spcPct val="90000"/>
        </a:lnSpc>
        <a:spcBef>
          <a:spcPts val="551"/>
        </a:spcBef>
        <a:spcAft>
          <a:spcPts val="551"/>
        </a:spcAft>
        <a:buClr>
          <a:schemeClr val="accent1"/>
        </a:buClr>
        <a:buFont typeface="Wingdings 2" pitchFamily="18" charset="2"/>
        <a:buChar char=""/>
        <a:defRPr sz="3746" kern="1200">
          <a:solidFill>
            <a:schemeClr val="tx1">
              <a:lumMod val="65000"/>
              <a:lumOff val="35000"/>
            </a:schemeClr>
          </a:solidFill>
          <a:latin typeface="+mn-lt"/>
          <a:ea typeface="+mn-ea"/>
          <a:cs typeface="+mn-cs"/>
        </a:defRPr>
      </a:lvl2pPr>
      <a:lvl3pPr marL="2518829" indent="-403013" algn="l" defTabSz="2015063" rtl="0" eaLnBrk="1" latinLnBrk="0" hangingPunct="1">
        <a:lnSpc>
          <a:spcPct val="90000"/>
        </a:lnSpc>
        <a:spcBef>
          <a:spcPts val="551"/>
        </a:spcBef>
        <a:spcAft>
          <a:spcPts val="551"/>
        </a:spcAft>
        <a:buClr>
          <a:schemeClr val="accent1"/>
        </a:buClr>
        <a:buFont typeface="Wingdings 2" pitchFamily="18" charset="2"/>
        <a:buChar char=""/>
        <a:defRPr sz="3306" kern="1200">
          <a:solidFill>
            <a:schemeClr val="tx1">
              <a:lumMod val="65000"/>
              <a:lumOff val="35000"/>
            </a:schemeClr>
          </a:solidFill>
          <a:latin typeface="+mn-lt"/>
          <a:ea typeface="+mn-ea"/>
          <a:cs typeface="+mn-cs"/>
        </a:defRPr>
      </a:lvl3pPr>
      <a:lvl4pPr marL="3526361" indent="-403013" algn="l" defTabSz="2015063" rtl="0" eaLnBrk="1" latinLnBrk="0" hangingPunct="1">
        <a:lnSpc>
          <a:spcPct val="90000"/>
        </a:lnSpc>
        <a:spcBef>
          <a:spcPts val="551"/>
        </a:spcBef>
        <a:spcAft>
          <a:spcPts val="551"/>
        </a:spcAft>
        <a:buClr>
          <a:schemeClr val="accent1"/>
        </a:buClr>
        <a:buFont typeface="Wingdings 2" pitchFamily="18" charset="2"/>
        <a:buChar char=""/>
        <a:defRPr sz="2865" kern="1200">
          <a:solidFill>
            <a:schemeClr val="tx1">
              <a:lumMod val="65000"/>
              <a:lumOff val="35000"/>
            </a:schemeClr>
          </a:solidFill>
          <a:latin typeface="+mn-lt"/>
          <a:ea typeface="+mn-ea"/>
          <a:cs typeface="+mn-cs"/>
        </a:defRPr>
      </a:lvl4pPr>
      <a:lvl5pPr marL="4533892" indent="-403013" algn="l" defTabSz="2015063" rtl="0" eaLnBrk="1" latinLnBrk="0" hangingPunct="1">
        <a:lnSpc>
          <a:spcPct val="90000"/>
        </a:lnSpc>
        <a:spcBef>
          <a:spcPts val="551"/>
        </a:spcBef>
        <a:spcAft>
          <a:spcPts val="551"/>
        </a:spcAft>
        <a:buClr>
          <a:schemeClr val="accent1"/>
        </a:buClr>
        <a:buFont typeface="Wingdings 2" pitchFamily="18" charset="2"/>
        <a:buChar char=""/>
        <a:defRPr sz="2865" kern="1200">
          <a:solidFill>
            <a:schemeClr val="tx1">
              <a:lumMod val="65000"/>
              <a:lumOff val="35000"/>
            </a:schemeClr>
          </a:solidFill>
          <a:latin typeface="+mn-lt"/>
          <a:ea typeface="+mn-ea"/>
          <a:cs typeface="+mn-cs"/>
        </a:defRPr>
      </a:lvl5pPr>
      <a:lvl6pPr marL="5541424" indent="-503766" algn="l" defTabSz="2015063" rtl="0" eaLnBrk="1" latinLnBrk="0" hangingPunct="1">
        <a:lnSpc>
          <a:spcPct val="90000"/>
        </a:lnSpc>
        <a:spcBef>
          <a:spcPts val="551"/>
        </a:spcBef>
        <a:spcAft>
          <a:spcPts val="551"/>
        </a:spcAft>
        <a:buClr>
          <a:schemeClr val="accent1"/>
        </a:buClr>
        <a:buFont typeface="Wingdings 2" pitchFamily="18" charset="2"/>
        <a:buChar char=""/>
        <a:defRPr sz="2865" kern="1200">
          <a:solidFill>
            <a:schemeClr val="tx1">
              <a:lumMod val="65000"/>
              <a:lumOff val="35000"/>
            </a:schemeClr>
          </a:solidFill>
          <a:latin typeface="+mn-lt"/>
          <a:ea typeface="+mn-ea"/>
          <a:cs typeface="+mn-cs"/>
        </a:defRPr>
      </a:lvl6pPr>
      <a:lvl7pPr marL="6548956" indent="-503766" algn="l" defTabSz="2015063" rtl="0" eaLnBrk="1" latinLnBrk="0" hangingPunct="1">
        <a:lnSpc>
          <a:spcPct val="90000"/>
        </a:lnSpc>
        <a:spcBef>
          <a:spcPts val="551"/>
        </a:spcBef>
        <a:spcAft>
          <a:spcPts val="551"/>
        </a:spcAft>
        <a:buClr>
          <a:schemeClr val="accent1"/>
        </a:buClr>
        <a:buFont typeface="Wingdings 2" pitchFamily="18" charset="2"/>
        <a:buChar char=""/>
        <a:defRPr sz="2865" kern="1200">
          <a:solidFill>
            <a:schemeClr val="tx1">
              <a:lumMod val="65000"/>
              <a:lumOff val="35000"/>
            </a:schemeClr>
          </a:solidFill>
          <a:latin typeface="+mn-lt"/>
          <a:ea typeface="+mn-ea"/>
          <a:cs typeface="+mn-cs"/>
        </a:defRPr>
      </a:lvl7pPr>
      <a:lvl8pPr marL="7556487" indent="-503766" algn="l" defTabSz="2015063" rtl="0" eaLnBrk="1" latinLnBrk="0" hangingPunct="1">
        <a:lnSpc>
          <a:spcPct val="90000"/>
        </a:lnSpc>
        <a:spcBef>
          <a:spcPts val="551"/>
        </a:spcBef>
        <a:spcAft>
          <a:spcPts val="551"/>
        </a:spcAft>
        <a:buClr>
          <a:schemeClr val="accent1"/>
        </a:buClr>
        <a:buFont typeface="Wingdings 2" pitchFamily="18" charset="2"/>
        <a:buChar char=""/>
        <a:defRPr sz="2865" kern="1200">
          <a:solidFill>
            <a:schemeClr val="tx1">
              <a:lumMod val="65000"/>
              <a:lumOff val="35000"/>
            </a:schemeClr>
          </a:solidFill>
          <a:latin typeface="+mn-lt"/>
          <a:ea typeface="+mn-ea"/>
          <a:cs typeface="+mn-cs"/>
        </a:defRPr>
      </a:lvl8pPr>
      <a:lvl9pPr marL="8564019" indent="-503766" algn="l" defTabSz="2015063" rtl="0" eaLnBrk="1" latinLnBrk="0" hangingPunct="1">
        <a:lnSpc>
          <a:spcPct val="90000"/>
        </a:lnSpc>
        <a:spcBef>
          <a:spcPts val="551"/>
        </a:spcBef>
        <a:spcAft>
          <a:spcPts val="551"/>
        </a:spcAft>
        <a:buClr>
          <a:schemeClr val="accent1"/>
        </a:buClr>
        <a:buFont typeface="Wingdings 2" pitchFamily="18" charset="2"/>
        <a:buChar char=""/>
        <a:defRPr sz="2865" kern="1200">
          <a:solidFill>
            <a:schemeClr val="tx1">
              <a:lumMod val="65000"/>
              <a:lumOff val="35000"/>
            </a:schemeClr>
          </a:solidFill>
          <a:latin typeface="+mn-lt"/>
          <a:ea typeface="+mn-ea"/>
          <a:cs typeface="+mn-cs"/>
        </a:defRPr>
      </a:lvl9pPr>
    </p:bodyStyle>
    <p:otherStyle>
      <a:defPPr>
        <a:defRPr lang="en-US"/>
      </a:defPPr>
      <a:lvl1pPr marL="0" algn="l" defTabSz="2015063" rtl="0" eaLnBrk="1" latinLnBrk="0" hangingPunct="1">
        <a:defRPr sz="3967" kern="1200">
          <a:solidFill>
            <a:schemeClr val="tx1"/>
          </a:solidFill>
          <a:latin typeface="+mn-lt"/>
          <a:ea typeface="+mn-ea"/>
          <a:cs typeface="+mn-cs"/>
        </a:defRPr>
      </a:lvl1pPr>
      <a:lvl2pPr marL="1007532" algn="l" defTabSz="2015063" rtl="0" eaLnBrk="1" latinLnBrk="0" hangingPunct="1">
        <a:defRPr sz="3967" kern="1200">
          <a:solidFill>
            <a:schemeClr val="tx1"/>
          </a:solidFill>
          <a:latin typeface="+mn-lt"/>
          <a:ea typeface="+mn-ea"/>
          <a:cs typeface="+mn-cs"/>
        </a:defRPr>
      </a:lvl2pPr>
      <a:lvl3pPr marL="2015063" algn="l" defTabSz="2015063" rtl="0" eaLnBrk="1" latinLnBrk="0" hangingPunct="1">
        <a:defRPr sz="3967" kern="1200">
          <a:solidFill>
            <a:schemeClr val="tx1"/>
          </a:solidFill>
          <a:latin typeface="+mn-lt"/>
          <a:ea typeface="+mn-ea"/>
          <a:cs typeface="+mn-cs"/>
        </a:defRPr>
      </a:lvl3pPr>
      <a:lvl4pPr marL="3022595" algn="l" defTabSz="2015063" rtl="0" eaLnBrk="1" latinLnBrk="0" hangingPunct="1">
        <a:defRPr sz="3967" kern="1200">
          <a:solidFill>
            <a:schemeClr val="tx1"/>
          </a:solidFill>
          <a:latin typeface="+mn-lt"/>
          <a:ea typeface="+mn-ea"/>
          <a:cs typeface="+mn-cs"/>
        </a:defRPr>
      </a:lvl4pPr>
      <a:lvl5pPr marL="4030127" algn="l" defTabSz="2015063" rtl="0" eaLnBrk="1" latinLnBrk="0" hangingPunct="1">
        <a:defRPr sz="3967" kern="1200">
          <a:solidFill>
            <a:schemeClr val="tx1"/>
          </a:solidFill>
          <a:latin typeface="+mn-lt"/>
          <a:ea typeface="+mn-ea"/>
          <a:cs typeface="+mn-cs"/>
        </a:defRPr>
      </a:lvl5pPr>
      <a:lvl6pPr marL="5037658" algn="l" defTabSz="2015063" rtl="0" eaLnBrk="1" latinLnBrk="0" hangingPunct="1">
        <a:defRPr sz="3967" kern="1200">
          <a:solidFill>
            <a:schemeClr val="tx1"/>
          </a:solidFill>
          <a:latin typeface="+mn-lt"/>
          <a:ea typeface="+mn-ea"/>
          <a:cs typeface="+mn-cs"/>
        </a:defRPr>
      </a:lvl6pPr>
      <a:lvl7pPr marL="6045190" algn="l" defTabSz="2015063" rtl="0" eaLnBrk="1" latinLnBrk="0" hangingPunct="1">
        <a:defRPr sz="3967" kern="1200">
          <a:solidFill>
            <a:schemeClr val="tx1"/>
          </a:solidFill>
          <a:latin typeface="+mn-lt"/>
          <a:ea typeface="+mn-ea"/>
          <a:cs typeface="+mn-cs"/>
        </a:defRPr>
      </a:lvl7pPr>
      <a:lvl8pPr marL="7052721" algn="l" defTabSz="2015063" rtl="0" eaLnBrk="1" latinLnBrk="0" hangingPunct="1">
        <a:defRPr sz="3967" kern="1200">
          <a:solidFill>
            <a:schemeClr val="tx1"/>
          </a:solidFill>
          <a:latin typeface="+mn-lt"/>
          <a:ea typeface="+mn-ea"/>
          <a:cs typeface="+mn-cs"/>
        </a:defRPr>
      </a:lvl8pPr>
      <a:lvl9pPr marL="8060253" algn="l" defTabSz="2015063" rtl="0" eaLnBrk="1" latinLnBrk="0" hangingPunct="1">
        <a:defRPr sz="396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9.png"/><Relationship Id="rId4" Type="http://schemas.openxmlformats.org/officeDocument/2006/relationships/image" Target="../media/image4.png"/><Relationship Id="rId9" Type="http://schemas.openxmlformats.org/officeDocument/2006/relationships/hyperlink" Target="https://www.independent.co.uk/author/simon-mccarthy-jone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www.independent.co.uk/author/simon-mccarthy-jones"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192/bja.2022.81" TargetMode="External"/><Relationship Id="rId7" Type="http://schemas.openxmlformats.org/officeDocument/2006/relationships/hyperlink" Target="https://doi.org/10.1007/s00127-013-0788-6" TargetMode="External"/><Relationship Id="rId2" Type="http://schemas.openxmlformats.org/officeDocument/2006/relationships/hyperlink" Target="https://amfmtreatment.com/what-we-treat/schizophrenia/" TargetMode="External"/><Relationship Id="rId1" Type="http://schemas.openxmlformats.org/officeDocument/2006/relationships/slideLayout" Target="../slideLayouts/slideLayout7.xml"/><Relationship Id="rId6" Type="http://schemas.openxmlformats.org/officeDocument/2006/relationships/hyperlink" Target="https://doi.org/10.1177/0022167817745621" TargetMode="External"/><Relationship Id="rId5" Type="http://schemas.openxmlformats.org/officeDocument/2006/relationships/hyperlink" Target="https://doi.org/10.1002/wps.21036" TargetMode="External"/><Relationship Id="rId4" Type="http://schemas.openxmlformats.org/officeDocument/2006/relationships/hyperlink" Target="https://doi.org/10.1136/bmjopen-2019-035073"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nice.org.uk/guidance/cg178" TargetMode="External"/><Relationship Id="rId3" Type="http://schemas.openxmlformats.org/officeDocument/2006/relationships/hyperlink" Target="https://doi.org/10.1016/S2215-0366(23)00366-8" TargetMode="External"/><Relationship Id="rId7" Type="http://schemas.openxmlformats.org/officeDocument/2006/relationships/hyperlink" Target="https://www.legislation.gov.uk/ukpga/2025/33/contents" TargetMode="External"/><Relationship Id="rId2" Type="http://schemas.openxmlformats.org/officeDocument/2006/relationships/hyperlink" Target="https://doi.org/10.3390/ijerph18052708" TargetMode="External"/><Relationship Id="rId1" Type="http://schemas.openxmlformats.org/officeDocument/2006/relationships/slideLayout" Target="../slideLayouts/slideLayout7.xml"/><Relationship Id="rId6" Type="http://schemas.openxmlformats.org/officeDocument/2006/relationships/hyperlink" Target="https://doi.org/10.1016/S0140-6736(21)01730-X" TargetMode="External"/><Relationship Id="rId5" Type="http://schemas.openxmlformats.org/officeDocument/2006/relationships/hyperlink" Target="https://integratedhcs.org/schizophrenia/" TargetMode="External"/><Relationship Id="rId4" Type="http://schemas.openxmlformats.org/officeDocument/2006/relationships/hyperlink" Target="https://doi.org/10.24869/psyd.2020.320" TargetMode="External"/><Relationship Id="rId9" Type="http://schemas.openxmlformats.org/officeDocument/2006/relationships/hyperlink" Target="https://doi.org/10.1093/schbul/sbae017"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177/0963721410377744" TargetMode="External"/><Relationship Id="rId2" Type="http://schemas.openxmlformats.org/officeDocument/2006/relationships/hyperlink" Target="https://doi.org/10.1016/0736-4679(95)02022-5" TargetMode="External"/><Relationship Id="rId1" Type="http://schemas.openxmlformats.org/officeDocument/2006/relationships/slideLayout" Target="../slideLayouts/slideLayout7.xml"/><Relationship Id="rId6" Type="http://schemas.openxmlformats.org/officeDocument/2006/relationships/hyperlink" Target="https://doi.org/10.1038/s41537-023-00367-8" TargetMode="External"/><Relationship Id="rId5" Type="http://schemas.openxmlformats.org/officeDocument/2006/relationships/hyperlink" Target="https://www.who.int/news-room/fact-sheets/detail/schizophrenia" TargetMode="External"/><Relationship Id="rId4" Type="http://schemas.openxmlformats.org/officeDocument/2006/relationships/hyperlink" Target="https://icd.who.int/browse/2024-01/mms/en#14352546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72505"/>
            <a:ext cx="6037044" cy="1174783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14686" y="1672505"/>
            <a:ext cx="673284" cy="1174783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74100" cy="15113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9" y="1658833"/>
            <a:ext cx="1755724" cy="10454924"/>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002374" y="1679220"/>
            <a:ext cx="7378007" cy="11754557"/>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Content Placeholder 2">
            <a:extLst>
              <a:ext uri="{FF2B5EF4-FFF2-40B4-BE49-F238E27FC236}">
                <a16:creationId xmlns:a16="http://schemas.microsoft.com/office/drawing/2014/main" id="{F8678B5D-EB4A-C1DB-063E-BF47526CD770}"/>
              </a:ext>
            </a:extLst>
          </p:cNvPr>
          <p:cNvSpPr txBox="1">
            <a:spLocks/>
          </p:cNvSpPr>
          <p:nvPr/>
        </p:nvSpPr>
        <p:spPr>
          <a:xfrm>
            <a:off x="570774" y="7708900"/>
            <a:ext cx="18288000" cy="6354867"/>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182880">
              <a:lnSpc>
                <a:spcPct val="90000"/>
              </a:lnSpc>
              <a:buClr>
                <a:schemeClr val="accent1"/>
              </a:buClr>
              <a:buFont typeface="Wingdings 2" pitchFamily="18" charset="2"/>
              <a:buChar char=""/>
            </a:pPr>
            <a:endParaRPr lang="en-US" sz="4800" b="1" dirty="0">
              <a:latin typeface="Arial" panose="020B0604020202020204" pitchFamily="34" charset="0"/>
              <a:cs typeface="Arial" panose="020B0604020202020204" pitchFamily="34" charset="0"/>
            </a:endParaRPr>
          </a:p>
          <a:p>
            <a:pPr marL="160020" indent="0">
              <a:lnSpc>
                <a:spcPct val="90000"/>
              </a:lnSpc>
              <a:spcAft>
                <a:spcPts val="800"/>
              </a:spcAft>
              <a:buClr>
                <a:schemeClr val="accent1"/>
              </a:buClr>
              <a:buNone/>
            </a:pPr>
            <a:r>
              <a:rPr lang="en-US" sz="4000" b="1" dirty="0">
                <a:latin typeface="Arial" panose="020B0604020202020204" pitchFamily="34" charset="0"/>
                <a:cs typeface="Arial" panose="020B0604020202020204" pitchFamily="34" charset="0"/>
              </a:rPr>
              <a:t>Name: Abeer Al Qadhi</a:t>
            </a:r>
          </a:p>
          <a:p>
            <a:pPr marL="160020" indent="0">
              <a:lnSpc>
                <a:spcPct val="90000"/>
              </a:lnSpc>
              <a:spcAft>
                <a:spcPts val="800"/>
              </a:spcAft>
              <a:buClr>
                <a:schemeClr val="accent1"/>
              </a:buClr>
              <a:buNone/>
            </a:pPr>
            <a:r>
              <a:rPr lang="en-US" sz="4000" b="1" dirty="0">
                <a:latin typeface="Arial" panose="020B0604020202020204" pitchFamily="34" charset="0"/>
                <a:cs typeface="Arial" panose="020B0604020202020204" pitchFamily="34" charset="0"/>
              </a:rPr>
              <a:t>Student Number: 2410956</a:t>
            </a:r>
          </a:p>
          <a:p>
            <a:pPr marL="160020" indent="0">
              <a:lnSpc>
                <a:spcPct val="90000"/>
              </a:lnSpc>
              <a:spcAft>
                <a:spcPts val="800"/>
              </a:spcAft>
              <a:buClr>
                <a:schemeClr val="accent1"/>
              </a:buClr>
              <a:buNone/>
            </a:pPr>
            <a:r>
              <a:rPr lang="en-US" sz="4000" b="1" dirty="0">
                <a:latin typeface="Arial" panose="020B0604020202020204" pitchFamily="34" charset="0"/>
                <a:cs typeface="Arial" panose="020B0604020202020204" pitchFamily="34" charset="0"/>
              </a:rPr>
              <a:t>Course Name: Psychopathological Classifications and Provisions</a:t>
            </a:r>
          </a:p>
          <a:p>
            <a:pPr marL="160020" indent="0">
              <a:lnSpc>
                <a:spcPct val="90000"/>
              </a:lnSpc>
              <a:spcAft>
                <a:spcPts val="800"/>
              </a:spcAft>
              <a:buClr>
                <a:schemeClr val="accent1"/>
              </a:buClr>
              <a:buNone/>
            </a:pPr>
            <a:r>
              <a:rPr lang="en-US" sz="4000" b="1" dirty="0">
                <a:latin typeface="Arial" panose="020B0604020202020204" pitchFamily="34" charset="0"/>
                <a:cs typeface="Arial" panose="020B0604020202020204" pitchFamily="34" charset="0"/>
              </a:rPr>
              <a:t>Class Group: G2</a:t>
            </a:r>
          </a:p>
          <a:p>
            <a:pPr marL="160020" indent="0">
              <a:lnSpc>
                <a:spcPct val="90000"/>
              </a:lnSpc>
              <a:buClr>
                <a:schemeClr val="accent1"/>
              </a:buClr>
              <a:buNone/>
            </a:pPr>
            <a:r>
              <a:rPr lang="en-US" sz="4000" b="1" dirty="0">
                <a:latin typeface="Arial" panose="020B0604020202020204" pitchFamily="34" charset="0"/>
                <a:cs typeface="Arial" panose="020B0604020202020204" pitchFamily="34" charset="0"/>
              </a:rPr>
              <a:t>Course Code: (BMHP6029_BIRM)</a:t>
            </a:r>
          </a:p>
          <a:p>
            <a:pPr marL="0" indent="0">
              <a:lnSpc>
                <a:spcPct val="90000"/>
              </a:lnSpc>
              <a:spcAft>
                <a:spcPts val="800"/>
              </a:spcAft>
              <a:buClr>
                <a:schemeClr val="accent1"/>
              </a:buClr>
              <a:buNone/>
            </a:pPr>
            <a:r>
              <a:rPr lang="en-US" sz="4000" b="1" dirty="0">
                <a:latin typeface="Arial" panose="020B0604020202020204" pitchFamily="34" charset="0"/>
                <a:cs typeface="Arial" panose="020B0604020202020204" pitchFamily="34" charset="0"/>
              </a:rPr>
              <a:t> Lecturer Name: Neale Haddon</a:t>
            </a:r>
          </a:p>
        </p:txBody>
      </p:sp>
      <p:sp>
        <p:nvSpPr>
          <p:cNvPr id="5" name="TextBox 4">
            <a:extLst>
              <a:ext uri="{FF2B5EF4-FFF2-40B4-BE49-F238E27FC236}">
                <a16:creationId xmlns:a16="http://schemas.microsoft.com/office/drawing/2014/main" id="{FE7FD9FC-D634-717B-E5C6-457899665A76}"/>
              </a:ext>
            </a:extLst>
          </p:cNvPr>
          <p:cNvSpPr txBox="1"/>
          <p:nvPr/>
        </p:nvSpPr>
        <p:spPr>
          <a:xfrm>
            <a:off x="871583" y="5388908"/>
            <a:ext cx="18973800" cy="1938992"/>
          </a:xfrm>
          <a:prstGeom prst="rect">
            <a:avLst/>
          </a:prstGeom>
          <a:noFill/>
        </p:spPr>
        <p:txBody>
          <a:bodyPr wrap="square" rtlCol="0">
            <a:spAutoFit/>
          </a:bodyPr>
          <a:lstStyle/>
          <a:p>
            <a:pPr algn="ctr"/>
            <a:r>
              <a:rPr lang="en-GB" sz="6000" b="1" dirty="0">
                <a:solidFill>
                  <a:schemeClr val="accent1">
                    <a:lumMod val="50000"/>
                  </a:schemeClr>
                </a:solidFill>
              </a:rPr>
              <a:t>Schizophrenia: From Institutionalisation to Recovery-Oriented Care</a:t>
            </a:r>
          </a:p>
        </p:txBody>
      </p:sp>
      <p:pic>
        <p:nvPicPr>
          <p:cNvPr id="6" name="Picture 5">
            <a:extLst>
              <a:ext uri="{FF2B5EF4-FFF2-40B4-BE49-F238E27FC236}">
                <a16:creationId xmlns:a16="http://schemas.microsoft.com/office/drawing/2014/main" id="{C649DD7C-98A5-8999-88C6-8EE914B1A4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7568"/>
            <a:ext cx="8065068" cy="3589793"/>
          </a:xfrm>
          <a:prstGeom prst="rect">
            <a:avLst/>
          </a:prstGeom>
        </p:spPr>
      </p:pic>
    </p:spTree>
    <p:extLst>
      <p:ext uri="{BB962C8B-B14F-4D97-AF65-F5344CB8AC3E}">
        <p14:creationId xmlns:p14="http://schemas.microsoft.com/office/powerpoint/2010/main" val="4011902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DE2EE"/>
        </a:solidFill>
        <a:effectLst/>
      </p:bgPr>
    </p:bg>
    <p:spTree>
      <p:nvGrpSpPr>
        <p:cNvPr id="1" name=""/>
        <p:cNvGrpSpPr/>
        <p:nvPr/>
      </p:nvGrpSpPr>
      <p:grpSpPr>
        <a:xfrm>
          <a:off x="0" y="0"/>
          <a:ext cx="0" cy="0"/>
          <a:chOff x="0" y="0"/>
          <a:chExt cx="0" cy="0"/>
        </a:xfrm>
      </p:grpSpPr>
      <p:sp>
        <p:nvSpPr>
          <p:cNvPr id="2" name="AutoShape 2"/>
          <p:cNvSpPr/>
          <p:nvPr/>
        </p:nvSpPr>
        <p:spPr>
          <a:xfrm>
            <a:off x="224743" y="-28232"/>
            <a:ext cx="20566098" cy="1004904"/>
          </a:xfrm>
          <a:prstGeom prst="rect">
            <a:avLst/>
          </a:prstGeom>
          <a:solidFill>
            <a:srgbClr val="2A5E8A"/>
          </a:solidFill>
        </p:spPr>
        <p:txBody>
          <a:bodyPr/>
          <a:lstStyle/>
          <a:p>
            <a:endParaRPr lang="en-GB" noProof="0" dirty="0"/>
          </a:p>
        </p:txBody>
      </p:sp>
      <p:sp>
        <p:nvSpPr>
          <p:cNvPr id="3" name="Freeform 3"/>
          <p:cNvSpPr/>
          <p:nvPr/>
        </p:nvSpPr>
        <p:spPr>
          <a:xfrm>
            <a:off x="188743" y="155861"/>
            <a:ext cx="1413516" cy="1277368"/>
          </a:xfrm>
          <a:custGeom>
            <a:avLst/>
            <a:gdLst/>
            <a:ahLst/>
            <a:cxnLst/>
            <a:rect l="l" t="t" r="r" b="b"/>
            <a:pathLst>
              <a:path w="1413516" h="1277368">
                <a:moveTo>
                  <a:pt x="0" y="0"/>
                </a:moveTo>
                <a:lnTo>
                  <a:pt x="1413515" y="0"/>
                </a:lnTo>
                <a:lnTo>
                  <a:pt x="1413515" y="1277368"/>
                </a:lnTo>
                <a:lnTo>
                  <a:pt x="0" y="1277368"/>
                </a:lnTo>
                <a:lnTo>
                  <a:pt x="0" y="0"/>
                </a:lnTo>
                <a:close/>
              </a:path>
            </a:pathLst>
          </a:custGeom>
          <a:blipFill>
            <a:blip r:embed="rId2"/>
            <a:stretch>
              <a:fillRect l="-10245" r="-10245"/>
            </a:stretch>
          </a:blipFill>
        </p:spPr>
        <p:txBody>
          <a:bodyPr/>
          <a:lstStyle/>
          <a:p>
            <a:endParaRPr lang="en-GB" noProof="0" dirty="0"/>
          </a:p>
        </p:txBody>
      </p:sp>
      <p:grpSp>
        <p:nvGrpSpPr>
          <p:cNvPr id="4" name="Group 4"/>
          <p:cNvGrpSpPr/>
          <p:nvPr/>
        </p:nvGrpSpPr>
        <p:grpSpPr>
          <a:xfrm>
            <a:off x="2111457" y="1512000"/>
            <a:ext cx="4053455" cy="772630"/>
            <a:chOff x="0" y="0"/>
            <a:chExt cx="726333" cy="138447"/>
          </a:xfrm>
        </p:grpSpPr>
        <p:sp>
          <p:nvSpPr>
            <p:cNvPr id="5" name="Freeform 5"/>
            <p:cNvSpPr/>
            <p:nvPr/>
          </p:nvSpPr>
          <p:spPr>
            <a:xfrm>
              <a:off x="0" y="0"/>
              <a:ext cx="726333" cy="138447"/>
            </a:xfrm>
            <a:custGeom>
              <a:avLst/>
              <a:gdLst/>
              <a:ahLst/>
              <a:cxnLst/>
              <a:rect l="l" t="t" r="r" b="b"/>
              <a:pathLst>
                <a:path w="726333" h="138447">
                  <a:moveTo>
                    <a:pt x="47749" y="0"/>
                  </a:moveTo>
                  <a:lnTo>
                    <a:pt x="678585" y="0"/>
                  </a:lnTo>
                  <a:cubicBezTo>
                    <a:pt x="704955" y="0"/>
                    <a:pt x="726333" y="21378"/>
                    <a:pt x="726333" y="47749"/>
                  </a:cubicBezTo>
                  <a:lnTo>
                    <a:pt x="726333" y="90698"/>
                  </a:lnTo>
                  <a:cubicBezTo>
                    <a:pt x="726333" y="117069"/>
                    <a:pt x="704955" y="138447"/>
                    <a:pt x="678585" y="138447"/>
                  </a:cubicBezTo>
                  <a:lnTo>
                    <a:pt x="47749" y="138447"/>
                  </a:lnTo>
                  <a:cubicBezTo>
                    <a:pt x="21378" y="138447"/>
                    <a:pt x="0" y="117069"/>
                    <a:pt x="0" y="90698"/>
                  </a:cubicBezTo>
                  <a:lnTo>
                    <a:pt x="0" y="47749"/>
                  </a:lnTo>
                  <a:cubicBezTo>
                    <a:pt x="0" y="21378"/>
                    <a:pt x="21378" y="0"/>
                    <a:pt x="47749" y="0"/>
                  </a:cubicBezTo>
                  <a:close/>
                </a:path>
              </a:pathLst>
            </a:custGeom>
            <a:solidFill>
              <a:srgbClr val="2A5E8A">
                <a:alpha val="20784"/>
              </a:srgbClr>
            </a:solidFill>
          </p:spPr>
          <p:txBody>
            <a:bodyPr/>
            <a:lstStyle/>
            <a:p>
              <a:endParaRPr lang="en-GB" noProof="0" dirty="0"/>
            </a:p>
          </p:txBody>
        </p:sp>
        <p:sp>
          <p:nvSpPr>
            <p:cNvPr id="6" name="TextBox 6"/>
            <p:cNvSpPr txBox="1"/>
            <p:nvPr/>
          </p:nvSpPr>
          <p:spPr>
            <a:xfrm>
              <a:off x="0" y="-57150"/>
              <a:ext cx="726333" cy="195597"/>
            </a:xfrm>
            <a:prstGeom prst="rect">
              <a:avLst/>
            </a:prstGeom>
          </p:spPr>
          <p:txBody>
            <a:bodyPr lIns="50800" tIns="50800" rIns="50800" bIns="50800" rtlCol="0" anchor="ctr"/>
            <a:lstStyle/>
            <a:p>
              <a:pPr algn="l">
                <a:lnSpc>
                  <a:spcPts val="2778"/>
                </a:lnSpc>
              </a:pPr>
              <a:r>
                <a:rPr lang="en-GB" sz="1736" b="1" spc="17" noProof="0" dirty="0">
                  <a:solidFill>
                    <a:srgbClr val="2A5E8A"/>
                  </a:solidFill>
                  <a:latin typeface="Noto Sans Bold"/>
                  <a:ea typeface="Noto Sans Bold"/>
                  <a:cs typeface="Noto Sans Bold"/>
                  <a:sym typeface="Noto Sans Bold"/>
                </a:rPr>
                <a:t>ICD-11</a:t>
              </a:r>
            </a:p>
            <a:p>
              <a:pPr algn="l">
                <a:lnSpc>
                  <a:spcPts val="2778"/>
                </a:lnSpc>
              </a:pPr>
              <a:r>
                <a:rPr lang="en-GB" sz="1736" b="1" spc="17" noProof="0" dirty="0">
                  <a:solidFill>
                    <a:srgbClr val="2A5E8A"/>
                  </a:solidFill>
                  <a:latin typeface="Noto Sans Bold"/>
                  <a:ea typeface="Noto Sans Bold"/>
                  <a:cs typeface="Noto Sans Bold"/>
                  <a:sym typeface="Noto Sans Bold"/>
                </a:rPr>
                <a:t> 6A20 – Primary psychotic disorder</a:t>
              </a:r>
            </a:p>
          </p:txBody>
        </p:sp>
      </p:grpSp>
      <p:grpSp>
        <p:nvGrpSpPr>
          <p:cNvPr id="7" name="Group 7"/>
          <p:cNvGrpSpPr/>
          <p:nvPr/>
        </p:nvGrpSpPr>
        <p:grpSpPr>
          <a:xfrm>
            <a:off x="6269687" y="1548149"/>
            <a:ext cx="7578208" cy="772630"/>
            <a:chOff x="0" y="0"/>
            <a:chExt cx="1357929" cy="138447"/>
          </a:xfrm>
        </p:grpSpPr>
        <p:sp>
          <p:nvSpPr>
            <p:cNvPr id="8" name="Freeform 8"/>
            <p:cNvSpPr/>
            <p:nvPr/>
          </p:nvSpPr>
          <p:spPr>
            <a:xfrm>
              <a:off x="0" y="0"/>
              <a:ext cx="1357929" cy="138447"/>
            </a:xfrm>
            <a:custGeom>
              <a:avLst/>
              <a:gdLst/>
              <a:ahLst/>
              <a:cxnLst/>
              <a:rect l="l" t="t" r="r" b="b"/>
              <a:pathLst>
                <a:path w="1357929" h="138447">
                  <a:moveTo>
                    <a:pt x="25540" y="0"/>
                  </a:moveTo>
                  <a:lnTo>
                    <a:pt x="1332389" y="0"/>
                  </a:lnTo>
                  <a:cubicBezTo>
                    <a:pt x="1346495" y="0"/>
                    <a:pt x="1357929" y="11435"/>
                    <a:pt x="1357929" y="25540"/>
                  </a:cubicBezTo>
                  <a:lnTo>
                    <a:pt x="1357929" y="112906"/>
                  </a:lnTo>
                  <a:cubicBezTo>
                    <a:pt x="1357929" y="127012"/>
                    <a:pt x="1346495" y="138447"/>
                    <a:pt x="1332389" y="138447"/>
                  </a:cubicBezTo>
                  <a:lnTo>
                    <a:pt x="25540" y="138447"/>
                  </a:lnTo>
                  <a:cubicBezTo>
                    <a:pt x="11435" y="138447"/>
                    <a:pt x="0" y="127012"/>
                    <a:pt x="0" y="112906"/>
                  </a:cubicBezTo>
                  <a:lnTo>
                    <a:pt x="0" y="25540"/>
                  </a:lnTo>
                  <a:cubicBezTo>
                    <a:pt x="0" y="11435"/>
                    <a:pt x="11435" y="0"/>
                    <a:pt x="25540" y="0"/>
                  </a:cubicBezTo>
                  <a:close/>
                </a:path>
              </a:pathLst>
            </a:custGeom>
            <a:solidFill>
              <a:srgbClr val="A250B7">
                <a:alpha val="3529"/>
              </a:srgbClr>
            </a:solidFill>
          </p:spPr>
          <p:txBody>
            <a:bodyPr/>
            <a:lstStyle/>
            <a:p>
              <a:endParaRPr lang="en-GB" noProof="0" dirty="0"/>
            </a:p>
          </p:txBody>
        </p:sp>
        <p:sp>
          <p:nvSpPr>
            <p:cNvPr id="9" name="TextBox 9"/>
            <p:cNvSpPr txBox="1"/>
            <p:nvPr/>
          </p:nvSpPr>
          <p:spPr>
            <a:xfrm>
              <a:off x="0" y="-57150"/>
              <a:ext cx="1357929" cy="195597"/>
            </a:xfrm>
            <a:prstGeom prst="rect">
              <a:avLst/>
            </a:prstGeom>
          </p:spPr>
          <p:txBody>
            <a:bodyPr lIns="50800" tIns="50800" rIns="50800" bIns="50800" rtlCol="0" anchor="ctr"/>
            <a:lstStyle/>
            <a:p>
              <a:pPr algn="l">
                <a:lnSpc>
                  <a:spcPts val="2778"/>
                </a:lnSpc>
              </a:pPr>
              <a:r>
                <a:rPr lang="en-GB" sz="1736" b="1" spc="17" noProof="0" dirty="0">
                  <a:solidFill>
                    <a:srgbClr val="2A5E8A"/>
                  </a:solidFill>
                  <a:latin typeface="Noto Sans Bold"/>
                  <a:ea typeface="Noto Sans Bold"/>
                  <a:cs typeface="Noto Sans Bold"/>
                  <a:sym typeface="Noto Sans Bold"/>
                </a:rPr>
                <a:t>GLOBAL PREVALENCE</a:t>
              </a:r>
            </a:p>
            <a:p>
              <a:pPr algn="l">
                <a:lnSpc>
                  <a:spcPts val="2778"/>
                </a:lnSpc>
              </a:pPr>
              <a:r>
                <a:rPr lang="en-GB" sz="1736" b="1" spc="17" noProof="0" dirty="0">
                  <a:solidFill>
                    <a:srgbClr val="2A5E8A"/>
                  </a:solidFill>
                  <a:latin typeface="Noto Sans Bold"/>
                  <a:ea typeface="Noto Sans Bold"/>
                  <a:cs typeface="Noto Sans Bold"/>
                  <a:sym typeface="Noto Sans Bold"/>
                </a:rPr>
                <a:t> A round 27 million people worldwide / About 1 in 300 (WHO, 2026)</a:t>
              </a:r>
            </a:p>
          </p:txBody>
        </p:sp>
      </p:grpSp>
      <p:grpSp>
        <p:nvGrpSpPr>
          <p:cNvPr id="10" name="Group 10"/>
          <p:cNvGrpSpPr/>
          <p:nvPr/>
        </p:nvGrpSpPr>
        <p:grpSpPr>
          <a:xfrm>
            <a:off x="14147034" y="1548149"/>
            <a:ext cx="6053203" cy="772630"/>
            <a:chOff x="0" y="0"/>
            <a:chExt cx="1084666" cy="138447"/>
          </a:xfrm>
        </p:grpSpPr>
        <p:sp>
          <p:nvSpPr>
            <p:cNvPr id="11" name="Freeform 11"/>
            <p:cNvSpPr/>
            <p:nvPr/>
          </p:nvSpPr>
          <p:spPr>
            <a:xfrm>
              <a:off x="0" y="0"/>
              <a:ext cx="1084666" cy="138447"/>
            </a:xfrm>
            <a:custGeom>
              <a:avLst/>
              <a:gdLst/>
              <a:ahLst/>
              <a:cxnLst/>
              <a:rect l="l" t="t" r="r" b="b"/>
              <a:pathLst>
                <a:path w="1084666" h="138447">
                  <a:moveTo>
                    <a:pt x="31974" y="0"/>
                  </a:moveTo>
                  <a:lnTo>
                    <a:pt x="1052691" y="0"/>
                  </a:lnTo>
                  <a:cubicBezTo>
                    <a:pt x="1070350" y="0"/>
                    <a:pt x="1084666" y="14315"/>
                    <a:pt x="1084666" y="31974"/>
                  </a:cubicBezTo>
                  <a:lnTo>
                    <a:pt x="1084666" y="106472"/>
                  </a:lnTo>
                  <a:cubicBezTo>
                    <a:pt x="1084666" y="124131"/>
                    <a:pt x="1070350" y="138447"/>
                    <a:pt x="1052691" y="138447"/>
                  </a:cubicBezTo>
                  <a:lnTo>
                    <a:pt x="31974" y="138447"/>
                  </a:lnTo>
                  <a:cubicBezTo>
                    <a:pt x="14315" y="138447"/>
                    <a:pt x="0" y="124131"/>
                    <a:pt x="0" y="106472"/>
                  </a:cubicBezTo>
                  <a:lnTo>
                    <a:pt x="0" y="31974"/>
                  </a:lnTo>
                  <a:cubicBezTo>
                    <a:pt x="0" y="14315"/>
                    <a:pt x="14315" y="0"/>
                    <a:pt x="31974" y="0"/>
                  </a:cubicBezTo>
                  <a:close/>
                </a:path>
              </a:pathLst>
            </a:custGeom>
            <a:solidFill>
              <a:srgbClr val="2A5E8A">
                <a:alpha val="9804"/>
              </a:srgbClr>
            </a:solidFill>
          </p:spPr>
          <p:txBody>
            <a:bodyPr/>
            <a:lstStyle/>
            <a:p>
              <a:endParaRPr lang="en-GB" noProof="0" dirty="0"/>
            </a:p>
          </p:txBody>
        </p:sp>
        <p:sp>
          <p:nvSpPr>
            <p:cNvPr id="12" name="TextBox 12"/>
            <p:cNvSpPr txBox="1"/>
            <p:nvPr/>
          </p:nvSpPr>
          <p:spPr>
            <a:xfrm>
              <a:off x="0" y="-57150"/>
              <a:ext cx="1084666" cy="195597"/>
            </a:xfrm>
            <a:prstGeom prst="rect">
              <a:avLst/>
            </a:prstGeom>
          </p:spPr>
          <p:txBody>
            <a:bodyPr lIns="50800" tIns="50800" rIns="50800" bIns="50800" rtlCol="0" anchor="ctr"/>
            <a:lstStyle/>
            <a:p>
              <a:pPr algn="l">
                <a:lnSpc>
                  <a:spcPts val="2778"/>
                </a:lnSpc>
              </a:pPr>
              <a:r>
                <a:rPr lang="en-GB" sz="1736" b="1" spc="17" noProof="0" dirty="0">
                  <a:solidFill>
                    <a:srgbClr val="2A5E8A"/>
                  </a:solidFill>
                  <a:latin typeface="Noto Sans Bold"/>
                  <a:ea typeface="Noto Sans Bold"/>
                  <a:cs typeface="Noto Sans Bold"/>
                  <a:sym typeface="Noto Sans Bold"/>
                </a:rPr>
                <a:t>RECOVERY</a:t>
              </a:r>
            </a:p>
            <a:p>
              <a:pPr algn="l">
                <a:lnSpc>
                  <a:spcPts val="2778"/>
                </a:lnSpc>
              </a:pPr>
              <a:r>
                <a:rPr lang="en-GB" sz="1736" b="1" spc="17" noProof="0">
                  <a:solidFill>
                    <a:srgbClr val="2A5E8A"/>
                  </a:solidFill>
                  <a:latin typeface="Noto Sans Bold"/>
                  <a:ea typeface="Noto Sans Bold"/>
                  <a:cs typeface="Noto Sans Bold"/>
                  <a:sym typeface="Noto Sans Bold"/>
                </a:rPr>
                <a:t> At least 1 in 3 people may fully recover (WHO, 2026)</a:t>
              </a:r>
              <a:endParaRPr lang="en-GB" sz="1736" b="1" spc="17" noProof="0" dirty="0">
                <a:solidFill>
                  <a:srgbClr val="2A5E8A"/>
                </a:solidFill>
                <a:latin typeface="Noto Sans Bold"/>
                <a:ea typeface="Noto Sans Bold"/>
                <a:cs typeface="Noto Sans Bold"/>
                <a:sym typeface="Noto Sans Bold"/>
              </a:endParaRPr>
            </a:p>
          </p:txBody>
        </p:sp>
      </p:grpSp>
      <p:grpSp>
        <p:nvGrpSpPr>
          <p:cNvPr id="13" name="Group 13"/>
          <p:cNvGrpSpPr/>
          <p:nvPr/>
        </p:nvGrpSpPr>
        <p:grpSpPr>
          <a:xfrm>
            <a:off x="247647" y="2320779"/>
            <a:ext cx="6747325" cy="4589797"/>
            <a:chOff x="-3211" y="0"/>
            <a:chExt cx="1251949" cy="851625"/>
          </a:xfrm>
        </p:grpSpPr>
        <p:sp>
          <p:nvSpPr>
            <p:cNvPr id="14" name="Freeform 14"/>
            <p:cNvSpPr/>
            <p:nvPr/>
          </p:nvSpPr>
          <p:spPr>
            <a:xfrm>
              <a:off x="0" y="0"/>
              <a:ext cx="1248738" cy="851625"/>
            </a:xfrm>
            <a:custGeom>
              <a:avLst/>
              <a:gdLst/>
              <a:ahLst/>
              <a:cxnLst/>
              <a:rect l="l" t="t" r="r" b="b"/>
              <a:pathLst>
                <a:path w="1248738" h="851625">
                  <a:moveTo>
                    <a:pt x="0" y="0"/>
                  </a:moveTo>
                  <a:lnTo>
                    <a:pt x="1248738" y="0"/>
                  </a:lnTo>
                  <a:lnTo>
                    <a:pt x="1248738" y="851625"/>
                  </a:lnTo>
                  <a:lnTo>
                    <a:pt x="0" y="851625"/>
                  </a:lnTo>
                  <a:close/>
                </a:path>
              </a:pathLst>
            </a:custGeom>
            <a:solidFill>
              <a:srgbClr val="CECECE">
                <a:alpha val="66275"/>
              </a:srgbClr>
            </a:solidFill>
          </p:spPr>
          <p:txBody>
            <a:bodyPr/>
            <a:lstStyle/>
            <a:p>
              <a:endParaRPr lang="en-GB" noProof="0" dirty="0"/>
            </a:p>
          </p:txBody>
        </p:sp>
        <p:sp>
          <p:nvSpPr>
            <p:cNvPr id="15" name="TextBox 15"/>
            <p:cNvSpPr txBox="1"/>
            <p:nvPr/>
          </p:nvSpPr>
          <p:spPr>
            <a:xfrm>
              <a:off x="-3211" y="28575"/>
              <a:ext cx="1248738" cy="823050"/>
            </a:xfrm>
            <a:prstGeom prst="rect">
              <a:avLst/>
            </a:prstGeom>
          </p:spPr>
          <p:txBody>
            <a:bodyPr lIns="50800" tIns="50800" rIns="50800" bIns="50800" rtlCol="0" anchor="ctr"/>
            <a:lstStyle/>
            <a:p>
              <a:pPr algn="l">
                <a:lnSpc>
                  <a:spcPts val="2205"/>
                </a:lnSpc>
              </a:pPr>
              <a:endParaRPr lang="en-GB" noProof="0" dirty="0"/>
            </a:p>
            <a:p>
              <a:pPr algn="l">
                <a:lnSpc>
                  <a:spcPts val="2205"/>
                </a:lnSpc>
              </a:pPr>
              <a:endParaRPr lang="en-GB" noProof="0" dirty="0"/>
            </a:p>
            <a:p>
              <a:pPr algn="l">
                <a:lnSpc>
                  <a:spcPts val="2205"/>
                </a:lnSpc>
              </a:pPr>
              <a:r>
                <a:rPr lang="en-GB" sz="2100" spc="-42" noProof="0" dirty="0">
                  <a:solidFill>
                    <a:srgbClr val="000000"/>
                  </a:solidFill>
                  <a:latin typeface="Noto Sans"/>
                  <a:ea typeface="Noto Sans"/>
                  <a:cs typeface="Noto Sans"/>
                  <a:sym typeface="Noto Sans"/>
                </a:rPr>
                <a:t>Schizophrenia is a primary psychotic disorder (ICD-11 code 6A20) characterised by disturbances in perception, thinking, behaviour, and sense of self, which include delusions, hallucinations, and negative symptoms (WHO, 2024).</a:t>
              </a:r>
            </a:p>
            <a:p>
              <a:pPr algn="l">
                <a:lnSpc>
                  <a:spcPts val="2205"/>
                </a:lnSpc>
              </a:pPr>
              <a:endParaRPr lang="en-GB" sz="2100" spc="-42" noProof="0" dirty="0">
                <a:solidFill>
                  <a:srgbClr val="000000"/>
                </a:solidFill>
                <a:latin typeface="Noto Sans"/>
                <a:ea typeface="Noto Sans"/>
                <a:cs typeface="Noto Sans"/>
                <a:sym typeface="Noto Sans"/>
              </a:endParaRPr>
            </a:p>
            <a:p>
              <a:pPr algn="l">
                <a:lnSpc>
                  <a:spcPts val="2205"/>
                </a:lnSpc>
              </a:pPr>
              <a:r>
                <a:rPr lang="en-GB" sz="2100" b="1" u="sng" spc="-42" noProof="0" dirty="0">
                  <a:solidFill>
                    <a:srgbClr val="2A5E8A"/>
                  </a:solidFill>
                  <a:latin typeface="Noto Sans Bold"/>
                  <a:ea typeface="Noto Sans Bold"/>
                  <a:cs typeface="Noto Sans Bold"/>
                  <a:sym typeface="Noto Sans Bold"/>
                </a:rPr>
                <a:t>Schizophrenia vs. Psychosis</a:t>
              </a:r>
            </a:p>
            <a:p>
              <a:pPr algn="l">
                <a:lnSpc>
                  <a:spcPts val="2205"/>
                </a:lnSpc>
              </a:pPr>
              <a:endParaRPr lang="en-GB" sz="2100" b="1" u="sng" spc="-42" noProof="0" dirty="0">
                <a:solidFill>
                  <a:srgbClr val="2A5E8A"/>
                </a:solidFill>
                <a:latin typeface="Noto Sans Bold"/>
                <a:ea typeface="Noto Sans Bold"/>
                <a:cs typeface="Noto Sans Bold"/>
                <a:sym typeface="Noto Sans Bold"/>
              </a:endParaRPr>
            </a:p>
            <a:p>
              <a:pPr algn="l">
                <a:lnSpc>
                  <a:spcPts val="2205"/>
                </a:lnSpc>
              </a:pPr>
              <a:r>
                <a:rPr lang="en-GB" sz="2100" spc="-42" noProof="0" dirty="0">
                  <a:solidFill>
                    <a:srgbClr val="000000"/>
                  </a:solidFill>
                  <a:latin typeface="Noto Sans"/>
                  <a:ea typeface="Noto Sans"/>
                  <a:cs typeface="Noto Sans"/>
                  <a:sym typeface="Noto Sans"/>
                </a:rPr>
                <a:t>Psychosis refers to a collection of experiences, including hallucinations and delusions, whereas schizophrenia is a particular psychotic disorder. It is important to note that not everyone who experiences psychosis has schizophrenia (WHO, 2024)</a:t>
              </a:r>
            </a:p>
          </p:txBody>
        </p:sp>
      </p:grpSp>
      <p:grpSp>
        <p:nvGrpSpPr>
          <p:cNvPr id="16" name="Group 16"/>
          <p:cNvGrpSpPr/>
          <p:nvPr/>
        </p:nvGrpSpPr>
        <p:grpSpPr>
          <a:xfrm>
            <a:off x="224743" y="2351305"/>
            <a:ext cx="5951981" cy="632916"/>
            <a:chOff x="0" y="0"/>
            <a:chExt cx="1104375" cy="117436"/>
          </a:xfrm>
        </p:grpSpPr>
        <p:sp>
          <p:nvSpPr>
            <p:cNvPr id="17" name="Freeform 17"/>
            <p:cNvSpPr/>
            <p:nvPr/>
          </p:nvSpPr>
          <p:spPr>
            <a:xfrm>
              <a:off x="0" y="0"/>
              <a:ext cx="1104375" cy="117436"/>
            </a:xfrm>
            <a:custGeom>
              <a:avLst/>
              <a:gdLst/>
              <a:ahLst/>
              <a:cxnLst/>
              <a:rect l="l" t="t" r="r" b="b"/>
              <a:pathLst>
                <a:path w="1104375" h="117436">
                  <a:moveTo>
                    <a:pt x="32518" y="0"/>
                  </a:moveTo>
                  <a:lnTo>
                    <a:pt x="1071857" y="0"/>
                  </a:lnTo>
                  <a:cubicBezTo>
                    <a:pt x="1089816" y="0"/>
                    <a:pt x="1104375" y="14559"/>
                    <a:pt x="1104375" y="32518"/>
                  </a:cubicBezTo>
                  <a:lnTo>
                    <a:pt x="1104375" y="84918"/>
                  </a:lnTo>
                  <a:cubicBezTo>
                    <a:pt x="1104375" y="93542"/>
                    <a:pt x="1100949" y="101813"/>
                    <a:pt x="1094851" y="107912"/>
                  </a:cubicBezTo>
                  <a:cubicBezTo>
                    <a:pt x="1088752" y="114010"/>
                    <a:pt x="1080481" y="117436"/>
                    <a:pt x="1071857" y="117436"/>
                  </a:cubicBezTo>
                  <a:lnTo>
                    <a:pt x="32518" y="117436"/>
                  </a:lnTo>
                  <a:cubicBezTo>
                    <a:pt x="14559" y="117436"/>
                    <a:pt x="0" y="102877"/>
                    <a:pt x="0" y="84918"/>
                  </a:cubicBezTo>
                  <a:lnTo>
                    <a:pt x="0" y="32518"/>
                  </a:lnTo>
                  <a:cubicBezTo>
                    <a:pt x="0" y="14559"/>
                    <a:pt x="14559" y="0"/>
                    <a:pt x="32518" y="0"/>
                  </a:cubicBezTo>
                  <a:close/>
                </a:path>
              </a:pathLst>
            </a:custGeom>
            <a:solidFill>
              <a:srgbClr val="2A5E8A">
                <a:alpha val="20784"/>
              </a:srgbClr>
            </a:solidFill>
          </p:spPr>
          <p:txBody>
            <a:bodyPr/>
            <a:lstStyle/>
            <a:p>
              <a:pPr>
                <a:lnSpc>
                  <a:spcPct val="250000"/>
                </a:lnSpc>
              </a:pPr>
              <a:endParaRPr lang="en-GB" noProof="0" dirty="0"/>
            </a:p>
          </p:txBody>
        </p:sp>
        <p:sp>
          <p:nvSpPr>
            <p:cNvPr id="18" name="TextBox 18"/>
            <p:cNvSpPr txBox="1"/>
            <p:nvPr/>
          </p:nvSpPr>
          <p:spPr>
            <a:xfrm>
              <a:off x="0" y="-95250"/>
              <a:ext cx="1104375" cy="212686"/>
            </a:xfrm>
            <a:prstGeom prst="rect">
              <a:avLst/>
            </a:prstGeom>
          </p:spPr>
          <p:txBody>
            <a:bodyPr lIns="50800" tIns="50800" rIns="50800" bIns="50800" rtlCol="0" anchor="ctr"/>
            <a:lstStyle/>
            <a:p>
              <a:pPr algn="l">
                <a:lnSpc>
                  <a:spcPct val="250000"/>
                </a:lnSpc>
              </a:pPr>
              <a:r>
                <a:rPr lang="en-GB" sz="2536" b="1" spc="25" noProof="0" dirty="0">
                  <a:solidFill>
                    <a:srgbClr val="2A5E8A"/>
                  </a:solidFill>
                  <a:latin typeface="Noto Sans Bold"/>
                  <a:ea typeface="Noto Sans Bold"/>
                  <a:cs typeface="Noto Sans Bold"/>
                  <a:sym typeface="Noto Sans Bold"/>
                </a:rPr>
                <a:t>What is schizophrenia?</a:t>
              </a:r>
            </a:p>
          </p:txBody>
        </p:sp>
      </p:grpSp>
      <p:grpSp>
        <p:nvGrpSpPr>
          <p:cNvPr id="19" name="Group 19"/>
          <p:cNvGrpSpPr/>
          <p:nvPr/>
        </p:nvGrpSpPr>
        <p:grpSpPr>
          <a:xfrm>
            <a:off x="287756" y="6958201"/>
            <a:ext cx="6726824" cy="2196652"/>
            <a:chOff x="0" y="0"/>
            <a:chExt cx="1205371" cy="393615"/>
          </a:xfrm>
        </p:grpSpPr>
        <p:sp>
          <p:nvSpPr>
            <p:cNvPr id="20" name="Freeform 20"/>
            <p:cNvSpPr/>
            <p:nvPr/>
          </p:nvSpPr>
          <p:spPr>
            <a:xfrm>
              <a:off x="0" y="0"/>
              <a:ext cx="1205371" cy="393615"/>
            </a:xfrm>
            <a:custGeom>
              <a:avLst/>
              <a:gdLst/>
              <a:ahLst/>
              <a:cxnLst/>
              <a:rect l="l" t="t" r="r" b="b"/>
              <a:pathLst>
                <a:path w="1205371" h="393615">
                  <a:moveTo>
                    <a:pt x="0" y="0"/>
                  </a:moveTo>
                  <a:lnTo>
                    <a:pt x="1205371" y="0"/>
                  </a:lnTo>
                  <a:lnTo>
                    <a:pt x="1205371" y="393615"/>
                  </a:lnTo>
                  <a:lnTo>
                    <a:pt x="0" y="393615"/>
                  </a:lnTo>
                  <a:close/>
                </a:path>
              </a:pathLst>
            </a:custGeom>
            <a:solidFill>
              <a:srgbClr val="CECECE">
                <a:alpha val="66275"/>
              </a:srgbClr>
            </a:solidFill>
          </p:spPr>
          <p:txBody>
            <a:bodyPr/>
            <a:lstStyle/>
            <a:p>
              <a:endParaRPr lang="en-GB" noProof="0" dirty="0"/>
            </a:p>
          </p:txBody>
        </p:sp>
        <p:sp>
          <p:nvSpPr>
            <p:cNvPr id="21" name="TextBox 21"/>
            <p:cNvSpPr txBox="1"/>
            <p:nvPr/>
          </p:nvSpPr>
          <p:spPr>
            <a:xfrm>
              <a:off x="0" y="38100"/>
              <a:ext cx="1205371" cy="355515"/>
            </a:xfrm>
            <a:prstGeom prst="rect">
              <a:avLst/>
            </a:prstGeom>
          </p:spPr>
          <p:txBody>
            <a:bodyPr lIns="50800" tIns="50800" rIns="50800" bIns="50800" rtlCol="0" anchor="ctr"/>
            <a:lstStyle/>
            <a:p>
              <a:pPr algn="l">
                <a:lnSpc>
                  <a:spcPts val="2378"/>
                </a:lnSpc>
              </a:pPr>
              <a:endParaRPr lang="en-GB" noProof="0" dirty="0"/>
            </a:p>
            <a:p>
              <a:pPr algn="l">
                <a:lnSpc>
                  <a:spcPts val="2273"/>
                </a:lnSpc>
              </a:pPr>
              <a:endParaRPr lang="en-GB" noProof="0" dirty="0"/>
            </a:p>
            <a:p>
              <a:pPr algn="l">
                <a:lnSpc>
                  <a:spcPts val="2205"/>
                </a:lnSpc>
              </a:pPr>
              <a:r>
                <a:rPr lang="en-GB" sz="2100" spc="-42" noProof="0" dirty="0">
                  <a:solidFill>
                    <a:srgbClr val="000000"/>
                  </a:solidFill>
                  <a:latin typeface="Noto Sans"/>
                  <a:ea typeface="Noto Sans"/>
                  <a:cs typeface="Noto Sans"/>
                  <a:sym typeface="Noto Sans"/>
                </a:rPr>
                <a:t>Schizophrenia can significantly affect social, educational, and occupational functioning. Despite effective treatments, substantial treatment gaps, stigma, and human-rights concerns remain (WHO, 2026).</a:t>
              </a:r>
            </a:p>
          </p:txBody>
        </p:sp>
      </p:grpSp>
      <p:grpSp>
        <p:nvGrpSpPr>
          <p:cNvPr id="22" name="Group 22"/>
          <p:cNvGrpSpPr/>
          <p:nvPr/>
        </p:nvGrpSpPr>
        <p:grpSpPr>
          <a:xfrm>
            <a:off x="264953" y="7007621"/>
            <a:ext cx="5949155" cy="615381"/>
            <a:chOff x="0" y="0"/>
            <a:chExt cx="1066021" cy="110269"/>
          </a:xfrm>
        </p:grpSpPr>
        <p:sp>
          <p:nvSpPr>
            <p:cNvPr id="23" name="Freeform 23"/>
            <p:cNvSpPr/>
            <p:nvPr/>
          </p:nvSpPr>
          <p:spPr>
            <a:xfrm>
              <a:off x="0" y="0"/>
              <a:ext cx="1066021" cy="110269"/>
            </a:xfrm>
            <a:custGeom>
              <a:avLst/>
              <a:gdLst/>
              <a:ahLst/>
              <a:cxnLst/>
              <a:rect l="l" t="t" r="r" b="b"/>
              <a:pathLst>
                <a:path w="1066021" h="110269">
                  <a:moveTo>
                    <a:pt x="32534" y="0"/>
                  </a:moveTo>
                  <a:lnTo>
                    <a:pt x="1033488" y="0"/>
                  </a:lnTo>
                  <a:cubicBezTo>
                    <a:pt x="1051456" y="0"/>
                    <a:pt x="1066021" y="14566"/>
                    <a:pt x="1066021" y="32534"/>
                  </a:cubicBezTo>
                  <a:lnTo>
                    <a:pt x="1066021" y="77736"/>
                  </a:lnTo>
                  <a:cubicBezTo>
                    <a:pt x="1066021" y="86364"/>
                    <a:pt x="1062594" y="94639"/>
                    <a:pt x="1056493" y="100740"/>
                  </a:cubicBezTo>
                  <a:cubicBezTo>
                    <a:pt x="1050391" y="106842"/>
                    <a:pt x="1042116" y="110269"/>
                    <a:pt x="1033488" y="110269"/>
                  </a:cubicBezTo>
                  <a:lnTo>
                    <a:pt x="32534" y="110269"/>
                  </a:lnTo>
                  <a:cubicBezTo>
                    <a:pt x="23905" y="110269"/>
                    <a:pt x="15630" y="106842"/>
                    <a:pt x="9529" y="100740"/>
                  </a:cubicBezTo>
                  <a:cubicBezTo>
                    <a:pt x="3428" y="94639"/>
                    <a:pt x="0" y="86364"/>
                    <a:pt x="0" y="77736"/>
                  </a:cubicBezTo>
                  <a:lnTo>
                    <a:pt x="0" y="32534"/>
                  </a:lnTo>
                  <a:cubicBezTo>
                    <a:pt x="0" y="23905"/>
                    <a:pt x="3428" y="15630"/>
                    <a:pt x="9529" y="9529"/>
                  </a:cubicBezTo>
                  <a:cubicBezTo>
                    <a:pt x="15630" y="3428"/>
                    <a:pt x="23905" y="0"/>
                    <a:pt x="32534" y="0"/>
                  </a:cubicBezTo>
                  <a:close/>
                </a:path>
              </a:pathLst>
            </a:custGeom>
            <a:solidFill>
              <a:srgbClr val="A250B7">
                <a:alpha val="17000"/>
              </a:srgbClr>
            </a:solidFill>
          </p:spPr>
          <p:txBody>
            <a:bodyPr/>
            <a:lstStyle/>
            <a:p>
              <a:pPr>
                <a:lnSpc>
                  <a:spcPct val="250000"/>
                </a:lnSpc>
              </a:pPr>
              <a:endParaRPr lang="en-GB" noProof="0" dirty="0"/>
            </a:p>
          </p:txBody>
        </p:sp>
        <p:sp>
          <p:nvSpPr>
            <p:cNvPr id="24" name="TextBox 24"/>
            <p:cNvSpPr txBox="1"/>
            <p:nvPr/>
          </p:nvSpPr>
          <p:spPr>
            <a:xfrm>
              <a:off x="0" y="-76200"/>
              <a:ext cx="1066021" cy="186469"/>
            </a:xfrm>
            <a:prstGeom prst="rect">
              <a:avLst/>
            </a:prstGeom>
          </p:spPr>
          <p:txBody>
            <a:bodyPr lIns="50800" tIns="50800" rIns="50800" bIns="50800" rtlCol="0" anchor="ctr"/>
            <a:lstStyle/>
            <a:p>
              <a:pPr>
                <a:lnSpc>
                  <a:spcPct val="250000"/>
                </a:lnSpc>
              </a:pPr>
              <a:r>
                <a:rPr lang="en-GB" sz="2436" b="1" spc="24" noProof="0" dirty="0">
                  <a:solidFill>
                    <a:srgbClr val="2A5E8A"/>
                  </a:solidFill>
                  <a:latin typeface="Noto Sans Bold"/>
                  <a:ea typeface="Noto Sans Bold"/>
                  <a:cs typeface="Noto Sans Bold"/>
                  <a:sym typeface="Noto Sans Bold"/>
                </a:rPr>
                <a:t>Why it matters</a:t>
              </a:r>
            </a:p>
          </p:txBody>
        </p:sp>
      </p:grpSp>
      <p:grpSp>
        <p:nvGrpSpPr>
          <p:cNvPr id="25" name="Group 25"/>
          <p:cNvGrpSpPr/>
          <p:nvPr/>
        </p:nvGrpSpPr>
        <p:grpSpPr>
          <a:xfrm>
            <a:off x="287756" y="9783655"/>
            <a:ext cx="6726824" cy="4869518"/>
            <a:chOff x="0" y="0"/>
            <a:chExt cx="1205371" cy="872563"/>
          </a:xfrm>
        </p:grpSpPr>
        <p:sp>
          <p:nvSpPr>
            <p:cNvPr id="26" name="Freeform 26"/>
            <p:cNvSpPr/>
            <p:nvPr/>
          </p:nvSpPr>
          <p:spPr>
            <a:xfrm>
              <a:off x="0" y="0"/>
              <a:ext cx="1205371" cy="872563"/>
            </a:xfrm>
            <a:custGeom>
              <a:avLst/>
              <a:gdLst/>
              <a:ahLst/>
              <a:cxnLst/>
              <a:rect l="l" t="t" r="r" b="b"/>
              <a:pathLst>
                <a:path w="1205371" h="872563">
                  <a:moveTo>
                    <a:pt x="0" y="0"/>
                  </a:moveTo>
                  <a:lnTo>
                    <a:pt x="1205371" y="0"/>
                  </a:lnTo>
                  <a:lnTo>
                    <a:pt x="1205371" y="872563"/>
                  </a:lnTo>
                  <a:lnTo>
                    <a:pt x="0" y="872563"/>
                  </a:lnTo>
                  <a:close/>
                </a:path>
              </a:pathLst>
            </a:custGeom>
            <a:solidFill>
              <a:srgbClr val="CECECE">
                <a:alpha val="66275"/>
              </a:srgbClr>
            </a:solidFill>
          </p:spPr>
          <p:txBody>
            <a:bodyPr/>
            <a:lstStyle/>
            <a:p>
              <a:endParaRPr lang="en-GB" noProof="0" dirty="0"/>
            </a:p>
          </p:txBody>
        </p:sp>
        <p:sp>
          <p:nvSpPr>
            <p:cNvPr id="27" name="TextBox 27"/>
            <p:cNvSpPr txBox="1"/>
            <p:nvPr/>
          </p:nvSpPr>
          <p:spPr>
            <a:xfrm>
              <a:off x="0" y="28575"/>
              <a:ext cx="1205371" cy="843988"/>
            </a:xfrm>
            <a:prstGeom prst="rect">
              <a:avLst/>
            </a:prstGeom>
          </p:spPr>
          <p:txBody>
            <a:bodyPr lIns="50800" tIns="50800" rIns="50800" bIns="50800" rtlCol="0" anchor="ctr"/>
            <a:lstStyle/>
            <a:p>
              <a:pPr algn="l">
                <a:lnSpc>
                  <a:spcPts val="2205"/>
                </a:lnSpc>
              </a:pPr>
              <a:r>
                <a:rPr lang="en-GB" sz="2100" spc="-42" noProof="0" dirty="0">
                  <a:solidFill>
                    <a:srgbClr val="000000"/>
                  </a:solidFill>
                  <a:latin typeface="Noto Sans"/>
                  <a:ea typeface="Noto Sans"/>
                  <a:cs typeface="Noto Sans"/>
                  <a:sym typeface="Noto Sans"/>
                </a:rPr>
                <a:t>Schizophrenia is increasingly understood through a biopsychosocial model, recognising the interaction of genetic, neurobiological, psychological and environmental factors (Jauhar, Johnstone and McKenna, 2022).</a:t>
              </a: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168"/>
                </a:lnSpc>
              </a:pPr>
              <a:endParaRPr lang="en-GB" sz="2100" spc="-42" noProof="0" dirty="0">
                <a:solidFill>
                  <a:srgbClr val="000000"/>
                </a:solidFill>
                <a:latin typeface="Noto Sans"/>
                <a:ea typeface="Noto Sans"/>
                <a:cs typeface="Noto Sans"/>
                <a:sym typeface="Noto Sans"/>
              </a:endParaRPr>
            </a:p>
            <a:p>
              <a:pPr algn="l">
                <a:lnSpc>
                  <a:spcPts val="2273"/>
                </a:lnSpc>
              </a:pPr>
              <a:endParaRPr lang="en-GB" sz="2100" spc="-42" noProof="0" dirty="0">
                <a:solidFill>
                  <a:srgbClr val="000000"/>
                </a:solidFill>
                <a:latin typeface="Noto Sans"/>
                <a:ea typeface="Noto Sans"/>
                <a:cs typeface="Noto Sans"/>
                <a:sym typeface="Noto Sans"/>
              </a:endParaRPr>
            </a:p>
            <a:p>
              <a:pPr algn="l">
                <a:lnSpc>
                  <a:spcPts val="2483"/>
                </a:lnSpc>
              </a:pPr>
              <a:endParaRPr lang="en-GB" sz="2100" spc="-42" noProof="0" dirty="0">
                <a:solidFill>
                  <a:srgbClr val="000000"/>
                </a:solidFill>
                <a:latin typeface="Noto Sans"/>
                <a:ea typeface="Noto Sans"/>
                <a:cs typeface="Noto Sans"/>
                <a:sym typeface="Noto Sans"/>
              </a:endParaRPr>
            </a:p>
          </p:txBody>
        </p:sp>
      </p:grpSp>
      <p:grpSp>
        <p:nvGrpSpPr>
          <p:cNvPr id="28" name="Group 28"/>
          <p:cNvGrpSpPr/>
          <p:nvPr/>
        </p:nvGrpSpPr>
        <p:grpSpPr>
          <a:xfrm>
            <a:off x="287756" y="9192953"/>
            <a:ext cx="5949155" cy="550160"/>
            <a:chOff x="0" y="0"/>
            <a:chExt cx="1066021" cy="98583"/>
          </a:xfrm>
        </p:grpSpPr>
        <p:sp>
          <p:nvSpPr>
            <p:cNvPr id="29" name="Freeform 29"/>
            <p:cNvSpPr/>
            <p:nvPr/>
          </p:nvSpPr>
          <p:spPr>
            <a:xfrm>
              <a:off x="0" y="0"/>
              <a:ext cx="1066021" cy="98583"/>
            </a:xfrm>
            <a:custGeom>
              <a:avLst/>
              <a:gdLst/>
              <a:ahLst/>
              <a:cxnLst/>
              <a:rect l="l" t="t" r="r" b="b"/>
              <a:pathLst>
                <a:path w="1066021" h="98583">
                  <a:moveTo>
                    <a:pt x="32534" y="0"/>
                  </a:moveTo>
                  <a:lnTo>
                    <a:pt x="1033488" y="0"/>
                  </a:lnTo>
                  <a:cubicBezTo>
                    <a:pt x="1051456" y="0"/>
                    <a:pt x="1066021" y="14566"/>
                    <a:pt x="1066021" y="32534"/>
                  </a:cubicBezTo>
                  <a:lnTo>
                    <a:pt x="1066021" y="66049"/>
                  </a:lnTo>
                  <a:cubicBezTo>
                    <a:pt x="1066021" y="74677"/>
                    <a:pt x="1062594" y="82952"/>
                    <a:pt x="1056493" y="89054"/>
                  </a:cubicBezTo>
                  <a:cubicBezTo>
                    <a:pt x="1050391" y="95155"/>
                    <a:pt x="1042116" y="98583"/>
                    <a:pt x="1033488" y="98583"/>
                  </a:cubicBezTo>
                  <a:lnTo>
                    <a:pt x="32534" y="98583"/>
                  </a:lnTo>
                  <a:cubicBezTo>
                    <a:pt x="23905" y="98583"/>
                    <a:pt x="15630" y="95155"/>
                    <a:pt x="9529" y="89054"/>
                  </a:cubicBezTo>
                  <a:cubicBezTo>
                    <a:pt x="3428" y="82952"/>
                    <a:pt x="0" y="74677"/>
                    <a:pt x="0" y="66049"/>
                  </a:cubicBezTo>
                  <a:lnTo>
                    <a:pt x="0" y="32534"/>
                  </a:lnTo>
                  <a:cubicBezTo>
                    <a:pt x="0" y="23905"/>
                    <a:pt x="3428" y="15630"/>
                    <a:pt x="9529" y="9529"/>
                  </a:cubicBezTo>
                  <a:cubicBezTo>
                    <a:pt x="15630" y="3428"/>
                    <a:pt x="23905" y="0"/>
                    <a:pt x="32534" y="0"/>
                  </a:cubicBezTo>
                  <a:close/>
                </a:path>
              </a:pathLst>
            </a:custGeom>
            <a:solidFill>
              <a:srgbClr val="2A5E8A">
                <a:alpha val="9804"/>
              </a:srgbClr>
            </a:solidFill>
          </p:spPr>
          <p:txBody>
            <a:bodyPr/>
            <a:lstStyle/>
            <a:p>
              <a:pPr>
                <a:lnSpc>
                  <a:spcPct val="250000"/>
                </a:lnSpc>
              </a:pPr>
              <a:endParaRPr lang="en-GB" noProof="0" dirty="0"/>
            </a:p>
          </p:txBody>
        </p:sp>
        <p:sp>
          <p:nvSpPr>
            <p:cNvPr id="30" name="TextBox 30"/>
            <p:cNvSpPr txBox="1"/>
            <p:nvPr/>
          </p:nvSpPr>
          <p:spPr>
            <a:xfrm>
              <a:off x="0" y="-76200"/>
              <a:ext cx="1066021" cy="174783"/>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Contemporary understanding</a:t>
              </a:r>
            </a:p>
          </p:txBody>
        </p:sp>
      </p:grpSp>
      <p:grpSp>
        <p:nvGrpSpPr>
          <p:cNvPr id="31" name="Group 31"/>
          <p:cNvGrpSpPr/>
          <p:nvPr/>
        </p:nvGrpSpPr>
        <p:grpSpPr>
          <a:xfrm>
            <a:off x="7435632" y="2320779"/>
            <a:ext cx="6726824" cy="11975937"/>
            <a:chOff x="0" y="0"/>
            <a:chExt cx="1205371" cy="2145953"/>
          </a:xfrm>
        </p:grpSpPr>
        <p:sp>
          <p:nvSpPr>
            <p:cNvPr id="32" name="Freeform 32"/>
            <p:cNvSpPr/>
            <p:nvPr/>
          </p:nvSpPr>
          <p:spPr>
            <a:xfrm>
              <a:off x="0" y="0"/>
              <a:ext cx="1205371" cy="2145953"/>
            </a:xfrm>
            <a:custGeom>
              <a:avLst/>
              <a:gdLst/>
              <a:ahLst/>
              <a:cxnLst/>
              <a:rect l="l" t="t" r="r" b="b"/>
              <a:pathLst>
                <a:path w="1205371" h="2145953">
                  <a:moveTo>
                    <a:pt x="0" y="0"/>
                  </a:moveTo>
                  <a:lnTo>
                    <a:pt x="1205371" y="0"/>
                  </a:lnTo>
                  <a:lnTo>
                    <a:pt x="1205371" y="2145953"/>
                  </a:lnTo>
                  <a:lnTo>
                    <a:pt x="0" y="2145953"/>
                  </a:lnTo>
                  <a:close/>
                </a:path>
              </a:pathLst>
            </a:custGeom>
            <a:solidFill>
              <a:srgbClr val="CECECE">
                <a:alpha val="66275"/>
              </a:srgbClr>
            </a:solidFill>
          </p:spPr>
          <p:txBody>
            <a:bodyPr/>
            <a:lstStyle/>
            <a:p>
              <a:endParaRPr lang="en-GB" noProof="0" dirty="0"/>
            </a:p>
          </p:txBody>
        </p:sp>
        <p:sp>
          <p:nvSpPr>
            <p:cNvPr id="33" name="TextBox 33"/>
            <p:cNvSpPr txBox="1"/>
            <p:nvPr/>
          </p:nvSpPr>
          <p:spPr>
            <a:xfrm>
              <a:off x="0" y="38100"/>
              <a:ext cx="1205371" cy="2107853"/>
            </a:xfrm>
            <a:prstGeom prst="rect">
              <a:avLst/>
            </a:prstGeom>
          </p:spPr>
          <p:txBody>
            <a:bodyPr lIns="50800" tIns="50800" rIns="50800" bIns="50800" rtlCol="0" anchor="ctr"/>
            <a:lstStyle/>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a:p>
              <a:pPr algn="l">
                <a:lnSpc>
                  <a:spcPts val="2378"/>
                </a:lnSpc>
              </a:pPr>
              <a:endParaRPr lang="en-GB" noProof="0" dirty="0"/>
            </a:p>
          </p:txBody>
        </p:sp>
      </p:grpSp>
      <p:grpSp>
        <p:nvGrpSpPr>
          <p:cNvPr id="34" name="Group 34"/>
          <p:cNvGrpSpPr/>
          <p:nvPr/>
        </p:nvGrpSpPr>
        <p:grpSpPr>
          <a:xfrm>
            <a:off x="7557295" y="5499100"/>
            <a:ext cx="5949155" cy="615381"/>
            <a:chOff x="0" y="0"/>
            <a:chExt cx="1066021" cy="110269"/>
          </a:xfrm>
        </p:grpSpPr>
        <p:sp>
          <p:nvSpPr>
            <p:cNvPr id="35" name="Freeform 35"/>
            <p:cNvSpPr/>
            <p:nvPr/>
          </p:nvSpPr>
          <p:spPr>
            <a:xfrm>
              <a:off x="0" y="0"/>
              <a:ext cx="1066021" cy="110269"/>
            </a:xfrm>
            <a:custGeom>
              <a:avLst/>
              <a:gdLst/>
              <a:ahLst/>
              <a:cxnLst/>
              <a:rect l="l" t="t" r="r" b="b"/>
              <a:pathLst>
                <a:path w="1066021" h="110269">
                  <a:moveTo>
                    <a:pt x="32534" y="0"/>
                  </a:moveTo>
                  <a:lnTo>
                    <a:pt x="1033488" y="0"/>
                  </a:lnTo>
                  <a:cubicBezTo>
                    <a:pt x="1051456" y="0"/>
                    <a:pt x="1066021" y="14566"/>
                    <a:pt x="1066021" y="32534"/>
                  </a:cubicBezTo>
                  <a:lnTo>
                    <a:pt x="1066021" y="77736"/>
                  </a:lnTo>
                  <a:cubicBezTo>
                    <a:pt x="1066021" y="86364"/>
                    <a:pt x="1062594" y="94639"/>
                    <a:pt x="1056493" y="100740"/>
                  </a:cubicBezTo>
                  <a:cubicBezTo>
                    <a:pt x="1050391" y="106842"/>
                    <a:pt x="1042116" y="110269"/>
                    <a:pt x="1033488" y="110269"/>
                  </a:cubicBezTo>
                  <a:lnTo>
                    <a:pt x="32534" y="110269"/>
                  </a:lnTo>
                  <a:cubicBezTo>
                    <a:pt x="23905" y="110269"/>
                    <a:pt x="15630" y="106842"/>
                    <a:pt x="9529" y="100740"/>
                  </a:cubicBezTo>
                  <a:cubicBezTo>
                    <a:pt x="3428" y="94639"/>
                    <a:pt x="0" y="86364"/>
                    <a:pt x="0" y="77736"/>
                  </a:cubicBezTo>
                  <a:lnTo>
                    <a:pt x="0" y="32534"/>
                  </a:lnTo>
                  <a:cubicBezTo>
                    <a:pt x="0" y="23905"/>
                    <a:pt x="3428" y="15630"/>
                    <a:pt x="9529" y="9529"/>
                  </a:cubicBezTo>
                  <a:cubicBezTo>
                    <a:pt x="15630" y="3428"/>
                    <a:pt x="23905" y="0"/>
                    <a:pt x="32534" y="0"/>
                  </a:cubicBezTo>
                  <a:close/>
                </a:path>
              </a:pathLst>
            </a:custGeom>
            <a:solidFill>
              <a:srgbClr val="A250B7">
                <a:alpha val="3529"/>
              </a:srgbClr>
            </a:solidFill>
          </p:spPr>
          <p:txBody>
            <a:bodyPr/>
            <a:lstStyle/>
            <a:p>
              <a:pPr>
                <a:lnSpc>
                  <a:spcPct val="250000"/>
                </a:lnSpc>
              </a:pPr>
              <a:endParaRPr lang="en-GB" noProof="0" dirty="0"/>
            </a:p>
          </p:txBody>
        </p:sp>
        <p:sp>
          <p:nvSpPr>
            <p:cNvPr id="36" name="TextBox 36"/>
            <p:cNvSpPr txBox="1"/>
            <p:nvPr/>
          </p:nvSpPr>
          <p:spPr>
            <a:xfrm>
              <a:off x="0" y="-76200"/>
              <a:ext cx="1066021" cy="186469"/>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Historical treatment and provision</a:t>
              </a:r>
            </a:p>
          </p:txBody>
        </p:sp>
      </p:grpSp>
      <p:grpSp>
        <p:nvGrpSpPr>
          <p:cNvPr id="37" name="Group 37"/>
          <p:cNvGrpSpPr/>
          <p:nvPr/>
        </p:nvGrpSpPr>
        <p:grpSpPr>
          <a:xfrm>
            <a:off x="7639050" y="5879374"/>
            <a:ext cx="6507984" cy="1448526"/>
            <a:chOff x="0" y="-46554"/>
            <a:chExt cx="1132772" cy="259560"/>
          </a:xfrm>
        </p:grpSpPr>
        <p:sp>
          <p:nvSpPr>
            <p:cNvPr id="38" name="Freeform 38"/>
            <p:cNvSpPr/>
            <p:nvPr/>
          </p:nvSpPr>
          <p:spPr>
            <a:xfrm>
              <a:off x="0" y="0"/>
              <a:ext cx="1100556" cy="202410"/>
            </a:xfrm>
            <a:custGeom>
              <a:avLst/>
              <a:gdLst/>
              <a:ahLst/>
              <a:cxnLst/>
              <a:rect l="l" t="t" r="r" b="b"/>
              <a:pathLst>
                <a:path w="1100556" h="202410">
                  <a:moveTo>
                    <a:pt x="31513" y="0"/>
                  </a:moveTo>
                  <a:lnTo>
                    <a:pt x="1069043" y="0"/>
                  </a:lnTo>
                  <a:cubicBezTo>
                    <a:pt x="1077401" y="0"/>
                    <a:pt x="1085416" y="3320"/>
                    <a:pt x="1091326" y="9230"/>
                  </a:cubicBezTo>
                  <a:cubicBezTo>
                    <a:pt x="1097236" y="15140"/>
                    <a:pt x="1100556" y="23155"/>
                    <a:pt x="1100556" y="31513"/>
                  </a:cubicBezTo>
                  <a:lnTo>
                    <a:pt x="1100556" y="170897"/>
                  </a:lnTo>
                  <a:cubicBezTo>
                    <a:pt x="1100556" y="179255"/>
                    <a:pt x="1097236" y="187270"/>
                    <a:pt x="1091326" y="193180"/>
                  </a:cubicBezTo>
                  <a:cubicBezTo>
                    <a:pt x="1085416" y="199090"/>
                    <a:pt x="1077401" y="202410"/>
                    <a:pt x="1069043" y="202410"/>
                  </a:cubicBezTo>
                  <a:lnTo>
                    <a:pt x="31513" y="202410"/>
                  </a:lnTo>
                  <a:cubicBezTo>
                    <a:pt x="23155" y="202410"/>
                    <a:pt x="15140" y="199090"/>
                    <a:pt x="9230" y="193180"/>
                  </a:cubicBezTo>
                  <a:cubicBezTo>
                    <a:pt x="3320" y="187270"/>
                    <a:pt x="0" y="179255"/>
                    <a:pt x="0" y="170897"/>
                  </a:cubicBezTo>
                  <a:lnTo>
                    <a:pt x="0" y="31513"/>
                  </a:lnTo>
                  <a:cubicBezTo>
                    <a:pt x="0" y="23155"/>
                    <a:pt x="3320" y="15140"/>
                    <a:pt x="9230" y="9230"/>
                  </a:cubicBezTo>
                  <a:cubicBezTo>
                    <a:pt x="15140" y="3320"/>
                    <a:pt x="23155" y="0"/>
                    <a:pt x="31513" y="0"/>
                  </a:cubicBezTo>
                  <a:close/>
                </a:path>
              </a:pathLst>
            </a:custGeom>
            <a:solidFill>
              <a:srgbClr val="DDE2EE"/>
            </a:solidFill>
          </p:spPr>
          <p:txBody>
            <a:bodyPr/>
            <a:lstStyle/>
            <a:p>
              <a:endParaRPr lang="en-GB" noProof="0" dirty="0"/>
            </a:p>
          </p:txBody>
        </p:sp>
        <p:sp>
          <p:nvSpPr>
            <p:cNvPr id="39" name="TextBox 39"/>
            <p:cNvSpPr txBox="1"/>
            <p:nvPr/>
          </p:nvSpPr>
          <p:spPr>
            <a:xfrm>
              <a:off x="7663" y="-46554"/>
              <a:ext cx="1125109" cy="259560"/>
            </a:xfrm>
            <a:prstGeom prst="rect">
              <a:avLst/>
            </a:prstGeom>
          </p:spPr>
          <p:txBody>
            <a:bodyPr lIns="50800" tIns="50800" rIns="50800" bIns="50800" rtlCol="0" anchor="ctr"/>
            <a:lstStyle/>
            <a:p>
              <a:pPr algn="l">
                <a:lnSpc>
                  <a:spcPts val="2778"/>
                </a:lnSpc>
              </a:pPr>
              <a:r>
                <a:rPr lang="en-GB" sz="1736" b="1" spc="17" noProof="0" dirty="0">
                  <a:solidFill>
                    <a:srgbClr val="000000"/>
                  </a:solidFill>
                  <a:latin typeface="Noto Sans Bold"/>
                  <a:ea typeface="Noto Sans Bold"/>
                  <a:cs typeface="Noto Sans Bold"/>
                  <a:sym typeface="Noto Sans Bold"/>
                </a:rPr>
                <a:t>19th Century</a:t>
              </a:r>
            </a:p>
            <a:p>
              <a:pPr algn="l">
                <a:lnSpc>
                  <a:spcPts val="2778"/>
                </a:lnSpc>
              </a:pPr>
              <a:r>
                <a:rPr lang="en-GB" sz="1736" b="1" spc="17" noProof="0" dirty="0">
                  <a:solidFill>
                    <a:srgbClr val="000000"/>
                  </a:solidFill>
                  <a:latin typeface="Noto Sans Bold"/>
                  <a:ea typeface="Noto Sans Bold"/>
                  <a:cs typeface="Noto Sans Bold"/>
                  <a:sym typeface="Noto Sans Bold"/>
                </a:rPr>
                <a:t>Large asylums became common; care offered shelter but was often custodial and isolating.</a:t>
              </a:r>
            </a:p>
          </p:txBody>
        </p:sp>
      </p:grpSp>
      <p:grpSp>
        <p:nvGrpSpPr>
          <p:cNvPr id="40" name="Group 40"/>
          <p:cNvGrpSpPr/>
          <p:nvPr/>
        </p:nvGrpSpPr>
        <p:grpSpPr>
          <a:xfrm>
            <a:off x="7646613" y="6946900"/>
            <a:ext cx="6289647" cy="2183432"/>
            <a:chOff x="-26478" y="-57150"/>
            <a:chExt cx="1127034" cy="391246"/>
          </a:xfrm>
        </p:grpSpPr>
        <p:sp>
          <p:nvSpPr>
            <p:cNvPr id="41" name="Freeform 41"/>
            <p:cNvSpPr/>
            <p:nvPr/>
          </p:nvSpPr>
          <p:spPr>
            <a:xfrm>
              <a:off x="-26478" y="6198"/>
              <a:ext cx="1127034" cy="327898"/>
            </a:xfrm>
            <a:custGeom>
              <a:avLst/>
              <a:gdLst/>
              <a:ahLst/>
              <a:cxnLst/>
              <a:rect l="l" t="t" r="r" b="b"/>
              <a:pathLst>
                <a:path w="1100556" h="327898">
                  <a:moveTo>
                    <a:pt x="31513" y="0"/>
                  </a:moveTo>
                  <a:lnTo>
                    <a:pt x="1069043" y="0"/>
                  </a:lnTo>
                  <a:cubicBezTo>
                    <a:pt x="1077401" y="0"/>
                    <a:pt x="1085416" y="3320"/>
                    <a:pt x="1091326" y="9230"/>
                  </a:cubicBezTo>
                  <a:cubicBezTo>
                    <a:pt x="1097236" y="15140"/>
                    <a:pt x="1100556" y="23155"/>
                    <a:pt x="1100556" y="31513"/>
                  </a:cubicBezTo>
                  <a:lnTo>
                    <a:pt x="1100556" y="296385"/>
                  </a:lnTo>
                  <a:cubicBezTo>
                    <a:pt x="1100556" y="304743"/>
                    <a:pt x="1097236" y="312759"/>
                    <a:pt x="1091326" y="318668"/>
                  </a:cubicBezTo>
                  <a:cubicBezTo>
                    <a:pt x="1085416" y="324578"/>
                    <a:pt x="1077401" y="327898"/>
                    <a:pt x="1069043" y="327898"/>
                  </a:cubicBezTo>
                  <a:lnTo>
                    <a:pt x="31513" y="327898"/>
                  </a:lnTo>
                  <a:cubicBezTo>
                    <a:pt x="23155" y="327898"/>
                    <a:pt x="15140" y="324578"/>
                    <a:pt x="9230" y="318668"/>
                  </a:cubicBezTo>
                  <a:cubicBezTo>
                    <a:pt x="3320" y="312759"/>
                    <a:pt x="0" y="304743"/>
                    <a:pt x="0" y="296385"/>
                  </a:cubicBezTo>
                  <a:lnTo>
                    <a:pt x="0" y="31513"/>
                  </a:lnTo>
                  <a:cubicBezTo>
                    <a:pt x="0" y="23155"/>
                    <a:pt x="3320" y="15140"/>
                    <a:pt x="9230" y="9230"/>
                  </a:cubicBezTo>
                  <a:cubicBezTo>
                    <a:pt x="15140" y="3320"/>
                    <a:pt x="23155" y="0"/>
                    <a:pt x="31513" y="0"/>
                  </a:cubicBezTo>
                  <a:close/>
                </a:path>
              </a:pathLst>
            </a:custGeom>
            <a:solidFill>
              <a:srgbClr val="DDE2EE"/>
            </a:solidFill>
          </p:spPr>
          <p:txBody>
            <a:bodyPr/>
            <a:lstStyle/>
            <a:p>
              <a:endParaRPr lang="en-GB" noProof="0" dirty="0"/>
            </a:p>
          </p:txBody>
        </p:sp>
        <p:sp>
          <p:nvSpPr>
            <p:cNvPr id="42" name="TextBox 42"/>
            <p:cNvSpPr txBox="1"/>
            <p:nvPr/>
          </p:nvSpPr>
          <p:spPr>
            <a:xfrm>
              <a:off x="-19675" y="-57150"/>
              <a:ext cx="1120231" cy="385048"/>
            </a:xfrm>
            <a:prstGeom prst="rect">
              <a:avLst/>
            </a:prstGeom>
          </p:spPr>
          <p:txBody>
            <a:bodyPr lIns="50800" tIns="50800" rIns="50800" bIns="50800" rtlCol="0" anchor="ctr"/>
            <a:lstStyle/>
            <a:p>
              <a:pPr algn="l">
                <a:lnSpc>
                  <a:spcPts val="2778"/>
                </a:lnSpc>
              </a:pPr>
              <a:r>
                <a:rPr lang="en-GB" sz="1736" b="1" spc="17" noProof="0" dirty="0">
                  <a:solidFill>
                    <a:srgbClr val="000000"/>
                  </a:solidFill>
                  <a:latin typeface="Noto Sans Bold"/>
                  <a:ea typeface="Noto Sans Bold"/>
                  <a:cs typeface="Noto Sans Bold"/>
                  <a:sym typeface="Noto Sans Bold"/>
                </a:rPr>
                <a:t> </a:t>
              </a:r>
            </a:p>
            <a:p>
              <a:pPr algn="l">
                <a:lnSpc>
                  <a:spcPts val="2778"/>
                </a:lnSpc>
              </a:pPr>
              <a:r>
                <a:rPr lang="en-GB" sz="1736" b="1" spc="17" noProof="0" dirty="0">
                  <a:solidFill>
                    <a:srgbClr val="000000"/>
                  </a:solidFill>
                  <a:latin typeface="Noto Sans Bold"/>
                  <a:ea typeface="Noto Sans Bold"/>
                  <a:cs typeface="Noto Sans Bold"/>
                  <a:sym typeface="Noto Sans Bold"/>
                </a:rPr>
                <a:t>Early 20th Century</a:t>
              </a:r>
            </a:p>
            <a:p>
              <a:pPr algn="l">
                <a:lnSpc>
                  <a:spcPts val="2778"/>
                </a:lnSpc>
              </a:pPr>
              <a:r>
                <a:rPr lang="en-GB" sz="1736" b="1" spc="17" noProof="0" dirty="0">
                  <a:solidFill>
                    <a:srgbClr val="000000"/>
                  </a:solidFill>
                  <a:latin typeface="Noto Sans Bold"/>
                  <a:ea typeface="Noto Sans Bold"/>
                  <a:cs typeface="Noto Sans Bold"/>
                  <a:sym typeface="Noto Sans Bold"/>
                </a:rPr>
                <a:t>Treatments included insulin coma, induced seizures, early electroconvulsive therapy and leucotomy, reflecting limited options and weaker standards of consent.</a:t>
              </a:r>
            </a:p>
          </p:txBody>
        </p:sp>
      </p:grpSp>
      <p:grpSp>
        <p:nvGrpSpPr>
          <p:cNvPr id="43" name="Group 43"/>
          <p:cNvGrpSpPr/>
          <p:nvPr/>
        </p:nvGrpSpPr>
        <p:grpSpPr>
          <a:xfrm>
            <a:off x="7663939" y="10436857"/>
            <a:ext cx="6436684" cy="2148843"/>
            <a:chOff x="0" y="-57150"/>
            <a:chExt cx="1115183" cy="385048"/>
          </a:xfrm>
        </p:grpSpPr>
        <p:sp>
          <p:nvSpPr>
            <p:cNvPr id="44" name="Freeform 44"/>
            <p:cNvSpPr/>
            <p:nvPr/>
          </p:nvSpPr>
          <p:spPr>
            <a:xfrm>
              <a:off x="0" y="0"/>
              <a:ext cx="1100556" cy="327898"/>
            </a:xfrm>
            <a:custGeom>
              <a:avLst/>
              <a:gdLst/>
              <a:ahLst/>
              <a:cxnLst/>
              <a:rect l="l" t="t" r="r" b="b"/>
              <a:pathLst>
                <a:path w="1100556" h="327898">
                  <a:moveTo>
                    <a:pt x="31513" y="0"/>
                  </a:moveTo>
                  <a:lnTo>
                    <a:pt x="1069043" y="0"/>
                  </a:lnTo>
                  <a:cubicBezTo>
                    <a:pt x="1077401" y="0"/>
                    <a:pt x="1085416" y="3320"/>
                    <a:pt x="1091326" y="9230"/>
                  </a:cubicBezTo>
                  <a:cubicBezTo>
                    <a:pt x="1097236" y="15140"/>
                    <a:pt x="1100556" y="23155"/>
                    <a:pt x="1100556" y="31513"/>
                  </a:cubicBezTo>
                  <a:lnTo>
                    <a:pt x="1100556" y="296385"/>
                  </a:lnTo>
                  <a:cubicBezTo>
                    <a:pt x="1100556" y="304743"/>
                    <a:pt x="1097236" y="312759"/>
                    <a:pt x="1091326" y="318668"/>
                  </a:cubicBezTo>
                  <a:cubicBezTo>
                    <a:pt x="1085416" y="324578"/>
                    <a:pt x="1077401" y="327898"/>
                    <a:pt x="1069043" y="327898"/>
                  </a:cubicBezTo>
                  <a:lnTo>
                    <a:pt x="31513" y="327898"/>
                  </a:lnTo>
                  <a:cubicBezTo>
                    <a:pt x="23155" y="327898"/>
                    <a:pt x="15140" y="324578"/>
                    <a:pt x="9230" y="318668"/>
                  </a:cubicBezTo>
                  <a:cubicBezTo>
                    <a:pt x="3320" y="312759"/>
                    <a:pt x="0" y="304743"/>
                    <a:pt x="0" y="296385"/>
                  </a:cubicBezTo>
                  <a:lnTo>
                    <a:pt x="0" y="31513"/>
                  </a:lnTo>
                  <a:cubicBezTo>
                    <a:pt x="0" y="23155"/>
                    <a:pt x="3320" y="15140"/>
                    <a:pt x="9230" y="9230"/>
                  </a:cubicBezTo>
                  <a:cubicBezTo>
                    <a:pt x="15140" y="3320"/>
                    <a:pt x="23155" y="0"/>
                    <a:pt x="31513" y="0"/>
                  </a:cubicBezTo>
                  <a:close/>
                </a:path>
              </a:pathLst>
            </a:custGeom>
            <a:solidFill>
              <a:srgbClr val="DDE2EE"/>
            </a:solidFill>
          </p:spPr>
          <p:txBody>
            <a:bodyPr/>
            <a:lstStyle/>
            <a:p>
              <a:endParaRPr lang="en-GB" noProof="0" dirty="0"/>
            </a:p>
          </p:txBody>
        </p:sp>
        <p:sp>
          <p:nvSpPr>
            <p:cNvPr id="45" name="TextBox 45"/>
            <p:cNvSpPr txBox="1"/>
            <p:nvPr/>
          </p:nvSpPr>
          <p:spPr>
            <a:xfrm>
              <a:off x="5707" y="-57150"/>
              <a:ext cx="1109476" cy="385048"/>
            </a:xfrm>
            <a:prstGeom prst="rect">
              <a:avLst/>
            </a:prstGeom>
          </p:spPr>
          <p:txBody>
            <a:bodyPr lIns="50800" tIns="50800" rIns="50800" bIns="50800" rtlCol="0" anchor="ctr"/>
            <a:lstStyle/>
            <a:p>
              <a:pPr algn="l">
                <a:lnSpc>
                  <a:spcPts val="2778"/>
                </a:lnSpc>
              </a:pPr>
              <a:endParaRPr lang="en-GB" sz="1736" b="1" spc="17" noProof="0" dirty="0">
                <a:solidFill>
                  <a:srgbClr val="000000"/>
                </a:solidFill>
                <a:latin typeface="Noto Sans Bold"/>
                <a:ea typeface="Noto Sans Bold"/>
                <a:cs typeface="Noto Sans Bold"/>
                <a:sym typeface="Noto Sans Bold"/>
              </a:endParaRPr>
            </a:p>
            <a:p>
              <a:pPr algn="l">
                <a:lnSpc>
                  <a:spcPts val="2778"/>
                </a:lnSpc>
              </a:pPr>
              <a:r>
                <a:rPr lang="en-GB" sz="1736" b="1" spc="17" noProof="0" dirty="0">
                  <a:solidFill>
                    <a:srgbClr val="000000"/>
                  </a:solidFill>
                  <a:latin typeface="Noto Sans Bold"/>
                  <a:ea typeface="Noto Sans Bold"/>
                  <a:cs typeface="Noto Sans Bold"/>
                  <a:sym typeface="Noto Sans Bold"/>
                </a:rPr>
                <a:t>1960s Onward</a:t>
              </a:r>
            </a:p>
            <a:p>
              <a:pPr algn="l">
                <a:lnSpc>
                  <a:spcPts val="2778"/>
                </a:lnSpc>
              </a:pPr>
              <a:r>
                <a:rPr lang="en-GB" sz="1736" b="1" spc="17" noProof="0" dirty="0">
                  <a:solidFill>
                    <a:srgbClr val="000000"/>
                  </a:solidFill>
                  <a:latin typeface="Noto Sans Bold"/>
                  <a:ea typeface="Noto Sans Bold"/>
                  <a:cs typeface="Noto Sans Bold"/>
                  <a:sym typeface="Noto Sans Bold"/>
                </a:rPr>
                <a:t>Deinstitutionalisation shifted care towards community-based services, thereby increasing the importance of social support and multidisciplinary care.</a:t>
              </a:r>
            </a:p>
          </p:txBody>
        </p:sp>
      </p:grpSp>
      <p:grpSp>
        <p:nvGrpSpPr>
          <p:cNvPr id="46" name="Group 46"/>
          <p:cNvGrpSpPr/>
          <p:nvPr/>
        </p:nvGrpSpPr>
        <p:grpSpPr>
          <a:xfrm>
            <a:off x="7669369" y="8884283"/>
            <a:ext cx="6377467" cy="1796417"/>
            <a:chOff x="-7391" y="-57150"/>
            <a:chExt cx="1111813" cy="321898"/>
          </a:xfrm>
        </p:grpSpPr>
        <p:sp>
          <p:nvSpPr>
            <p:cNvPr id="47" name="Freeform 47"/>
            <p:cNvSpPr/>
            <p:nvPr/>
          </p:nvSpPr>
          <p:spPr>
            <a:xfrm>
              <a:off x="-7391" y="0"/>
              <a:ext cx="1100556" cy="264748"/>
            </a:xfrm>
            <a:custGeom>
              <a:avLst/>
              <a:gdLst/>
              <a:ahLst/>
              <a:cxnLst/>
              <a:rect l="l" t="t" r="r" b="b"/>
              <a:pathLst>
                <a:path w="1100556" h="264748">
                  <a:moveTo>
                    <a:pt x="31513" y="0"/>
                  </a:moveTo>
                  <a:lnTo>
                    <a:pt x="1069043" y="0"/>
                  </a:lnTo>
                  <a:cubicBezTo>
                    <a:pt x="1077401" y="0"/>
                    <a:pt x="1085416" y="3320"/>
                    <a:pt x="1091326" y="9230"/>
                  </a:cubicBezTo>
                  <a:cubicBezTo>
                    <a:pt x="1097236" y="15140"/>
                    <a:pt x="1100556" y="23155"/>
                    <a:pt x="1100556" y="31513"/>
                  </a:cubicBezTo>
                  <a:lnTo>
                    <a:pt x="1100556" y="233235"/>
                  </a:lnTo>
                  <a:cubicBezTo>
                    <a:pt x="1100556" y="241593"/>
                    <a:pt x="1097236" y="249608"/>
                    <a:pt x="1091326" y="255518"/>
                  </a:cubicBezTo>
                  <a:cubicBezTo>
                    <a:pt x="1085416" y="261428"/>
                    <a:pt x="1077401" y="264748"/>
                    <a:pt x="1069043" y="264748"/>
                  </a:cubicBezTo>
                  <a:lnTo>
                    <a:pt x="31513" y="264748"/>
                  </a:lnTo>
                  <a:cubicBezTo>
                    <a:pt x="23155" y="264748"/>
                    <a:pt x="15140" y="261428"/>
                    <a:pt x="9230" y="255518"/>
                  </a:cubicBezTo>
                  <a:cubicBezTo>
                    <a:pt x="3320" y="249608"/>
                    <a:pt x="0" y="241593"/>
                    <a:pt x="0" y="233235"/>
                  </a:cubicBezTo>
                  <a:lnTo>
                    <a:pt x="0" y="31513"/>
                  </a:lnTo>
                  <a:cubicBezTo>
                    <a:pt x="0" y="23155"/>
                    <a:pt x="3320" y="15140"/>
                    <a:pt x="9230" y="9230"/>
                  </a:cubicBezTo>
                  <a:cubicBezTo>
                    <a:pt x="15140" y="3320"/>
                    <a:pt x="23155" y="0"/>
                    <a:pt x="31513" y="0"/>
                  </a:cubicBezTo>
                  <a:close/>
                </a:path>
              </a:pathLst>
            </a:custGeom>
            <a:solidFill>
              <a:srgbClr val="DDE2EE"/>
            </a:solidFill>
          </p:spPr>
          <p:txBody>
            <a:bodyPr/>
            <a:lstStyle/>
            <a:p>
              <a:endParaRPr lang="en-GB" noProof="0" dirty="0"/>
            </a:p>
          </p:txBody>
        </p:sp>
        <p:sp>
          <p:nvSpPr>
            <p:cNvPr id="48" name="TextBox 48"/>
            <p:cNvSpPr txBox="1"/>
            <p:nvPr/>
          </p:nvSpPr>
          <p:spPr>
            <a:xfrm>
              <a:off x="1182" y="-57150"/>
              <a:ext cx="1103240" cy="321898"/>
            </a:xfrm>
            <a:prstGeom prst="rect">
              <a:avLst/>
            </a:prstGeom>
          </p:spPr>
          <p:txBody>
            <a:bodyPr lIns="50800" tIns="50800" rIns="50800" bIns="50800" rtlCol="0" anchor="ctr"/>
            <a:lstStyle/>
            <a:p>
              <a:pPr algn="l">
                <a:lnSpc>
                  <a:spcPts val="2778"/>
                </a:lnSpc>
              </a:pPr>
              <a:endParaRPr lang="en-GB" sz="1736" b="1" spc="17" noProof="0" dirty="0">
                <a:solidFill>
                  <a:srgbClr val="000000"/>
                </a:solidFill>
                <a:latin typeface="Noto Sans Bold"/>
                <a:ea typeface="Noto Sans Bold"/>
                <a:cs typeface="Noto Sans Bold"/>
                <a:sym typeface="Noto Sans Bold"/>
              </a:endParaRPr>
            </a:p>
            <a:p>
              <a:pPr algn="l">
                <a:lnSpc>
                  <a:spcPts val="2778"/>
                </a:lnSpc>
              </a:pPr>
              <a:r>
                <a:rPr lang="en-GB" sz="1736" b="1" spc="17" noProof="0" dirty="0">
                  <a:solidFill>
                    <a:srgbClr val="000000"/>
                  </a:solidFill>
                  <a:latin typeface="Noto Sans Bold"/>
                  <a:ea typeface="Noto Sans Bold"/>
                  <a:cs typeface="Noto Sans Bold"/>
                  <a:sym typeface="Noto Sans Bold"/>
                </a:rPr>
                <a:t>1950s</a:t>
              </a:r>
            </a:p>
            <a:p>
              <a:pPr algn="l">
                <a:lnSpc>
                  <a:spcPts val="2778"/>
                </a:lnSpc>
              </a:pPr>
              <a:r>
                <a:rPr lang="en-GB" sz="1736" b="1" spc="17" noProof="0" dirty="0">
                  <a:solidFill>
                    <a:srgbClr val="000000"/>
                  </a:solidFill>
                  <a:latin typeface="Noto Sans Bold"/>
                  <a:ea typeface="Noto Sans Bold"/>
                  <a:cs typeface="Noto Sans Bold"/>
                  <a:sym typeface="Noto Sans Bold"/>
                </a:rPr>
                <a:t>Chlorpromazine transformed treatment, reducing psychotic symptoms and establishing modern antipsychotic care (Ban, 2007).</a:t>
              </a:r>
            </a:p>
          </p:txBody>
        </p:sp>
      </p:grpSp>
      <p:grpSp>
        <p:nvGrpSpPr>
          <p:cNvPr id="49" name="Group 49"/>
          <p:cNvGrpSpPr/>
          <p:nvPr/>
        </p:nvGrpSpPr>
        <p:grpSpPr>
          <a:xfrm>
            <a:off x="7558471" y="9707114"/>
            <a:ext cx="6542150" cy="4554984"/>
            <a:chOff x="-10724" y="0"/>
            <a:chExt cx="1172280" cy="816201"/>
          </a:xfrm>
        </p:grpSpPr>
        <p:sp>
          <p:nvSpPr>
            <p:cNvPr id="50" name="Freeform 50"/>
            <p:cNvSpPr/>
            <p:nvPr/>
          </p:nvSpPr>
          <p:spPr>
            <a:xfrm>
              <a:off x="0" y="0"/>
              <a:ext cx="1147736" cy="327898"/>
            </a:xfrm>
            <a:custGeom>
              <a:avLst/>
              <a:gdLst/>
              <a:ahLst/>
              <a:cxnLst/>
              <a:rect l="l" t="t" r="r" b="b"/>
              <a:pathLst>
                <a:path w="1147736" h="327898">
                  <a:moveTo>
                    <a:pt x="30217" y="0"/>
                  </a:moveTo>
                  <a:lnTo>
                    <a:pt x="1117518" y="0"/>
                  </a:lnTo>
                  <a:cubicBezTo>
                    <a:pt x="1125532" y="0"/>
                    <a:pt x="1133218" y="3184"/>
                    <a:pt x="1138885" y="8850"/>
                  </a:cubicBezTo>
                  <a:cubicBezTo>
                    <a:pt x="1144552" y="14517"/>
                    <a:pt x="1147736" y="22203"/>
                    <a:pt x="1147736" y="30217"/>
                  </a:cubicBezTo>
                  <a:lnTo>
                    <a:pt x="1147736" y="297681"/>
                  </a:lnTo>
                  <a:cubicBezTo>
                    <a:pt x="1147736" y="305695"/>
                    <a:pt x="1144552" y="313381"/>
                    <a:pt x="1138885" y="319048"/>
                  </a:cubicBezTo>
                  <a:cubicBezTo>
                    <a:pt x="1133218" y="324715"/>
                    <a:pt x="1125532" y="327898"/>
                    <a:pt x="1117518" y="327898"/>
                  </a:cubicBezTo>
                  <a:lnTo>
                    <a:pt x="30217" y="327898"/>
                  </a:lnTo>
                  <a:cubicBezTo>
                    <a:pt x="22203" y="327898"/>
                    <a:pt x="14517" y="324715"/>
                    <a:pt x="8850" y="319048"/>
                  </a:cubicBezTo>
                  <a:cubicBezTo>
                    <a:pt x="3184" y="313381"/>
                    <a:pt x="0" y="305695"/>
                    <a:pt x="0" y="297681"/>
                  </a:cubicBezTo>
                  <a:lnTo>
                    <a:pt x="0" y="30217"/>
                  </a:lnTo>
                  <a:cubicBezTo>
                    <a:pt x="0" y="22203"/>
                    <a:pt x="3184" y="14517"/>
                    <a:pt x="8850" y="8850"/>
                  </a:cubicBezTo>
                  <a:cubicBezTo>
                    <a:pt x="14517" y="3184"/>
                    <a:pt x="22203" y="0"/>
                    <a:pt x="30217" y="0"/>
                  </a:cubicBezTo>
                  <a:close/>
                </a:path>
              </a:pathLst>
            </a:custGeom>
          </p:spPr>
          <p:txBody>
            <a:bodyPr/>
            <a:lstStyle/>
            <a:p>
              <a:endParaRPr lang="en-GB" noProof="0" dirty="0"/>
            </a:p>
          </p:txBody>
        </p:sp>
        <p:sp>
          <p:nvSpPr>
            <p:cNvPr id="51" name="TextBox 51"/>
            <p:cNvSpPr txBox="1"/>
            <p:nvPr/>
          </p:nvSpPr>
          <p:spPr>
            <a:xfrm>
              <a:off x="-10724" y="502343"/>
              <a:ext cx="1172280" cy="313858"/>
            </a:xfrm>
            <a:prstGeom prst="rect">
              <a:avLst/>
            </a:prstGeom>
          </p:spPr>
          <p:txBody>
            <a:bodyPr lIns="50800" tIns="50800" rIns="50800" bIns="50800" rtlCol="0" anchor="ctr"/>
            <a:lstStyle/>
            <a:p>
              <a:pPr algn="l">
                <a:lnSpc>
                  <a:spcPts val="2778"/>
                </a:lnSpc>
              </a:pPr>
              <a:r>
                <a:rPr lang="en-GB" sz="1736" b="1" spc="17" noProof="0" dirty="0">
                  <a:solidFill>
                    <a:srgbClr val="2A5E8A"/>
                  </a:solidFill>
                  <a:latin typeface="Noto Sans Bold"/>
                  <a:ea typeface="Noto Sans Bold"/>
                  <a:cs typeface="Noto Sans Bold"/>
                  <a:sym typeface="Noto Sans Bold"/>
                </a:rPr>
                <a:t>Critical Perspective</a:t>
              </a:r>
            </a:p>
            <a:p>
              <a:pPr algn="l">
                <a:lnSpc>
                  <a:spcPts val="2778"/>
                </a:lnSpc>
              </a:pPr>
              <a:r>
                <a:rPr lang="en-GB" sz="1736" b="1" spc="17" noProof="0" dirty="0">
                  <a:solidFill>
                    <a:srgbClr val="2A5E8A"/>
                  </a:solidFill>
                  <a:latin typeface="Noto Sans Bold"/>
                  <a:ea typeface="Noto Sans Bold"/>
                  <a:cs typeface="Noto Sans Bold"/>
                  <a:sym typeface="Noto Sans Bold"/>
                </a:rPr>
                <a:t>Many historical treatments reflected the knowledge of their time but would not meet modern standards of evidence, autonomy, and informed consent (Tueth, 1995).</a:t>
              </a:r>
            </a:p>
          </p:txBody>
        </p:sp>
      </p:grpSp>
      <p:grpSp>
        <p:nvGrpSpPr>
          <p:cNvPr id="52" name="Group 52"/>
          <p:cNvGrpSpPr/>
          <p:nvPr/>
        </p:nvGrpSpPr>
        <p:grpSpPr>
          <a:xfrm>
            <a:off x="7334250" y="6176873"/>
            <a:ext cx="410351" cy="6332627"/>
            <a:chOff x="0" y="0"/>
            <a:chExt cx="488773" cy="7542865"/>
          </a:xfrm>
        </p:grpSpPr>
        <p:sp>
          <p:nvSpPr>
            <p:cNvPr id="53" name="Freeform 53"/>
            <p:cNvSpPr/>
            <p:nvPr/>
          </p:nvSpPr>
          <p:spPr>
            <a:xfrm>
              <a:off x="0" y="0"/>
              <a:ext cx="488773" cy="7542865"/>
            </a:xfrm>
            <a:custGeom>
              <a:avLst/>
              <a:gdLst/>
              <a:ahLst/>
              <a:cxnLst/>
              <a:rect l="l" t="t" r="r" b="b"/>
              <a:pathLst>
                <a:path w="488773" h="7542865">
                  <a:moveTo>
                    <a:pt x="244387" y="7542865"/>
                  </a:moveTo>
                  <a:lnTo>
                    <a:pt x="0" y="7136465"/>
                  </a:lnTo>
                  <a:lnTo>
                    <a:pt x="203200" y="7136465"/>
                  </a:lnTo>
                  <a:lnTo>
                    <a:pt x="203200" y="0"/>
                  </a:lnTo>
                  <a:lnTo>
                    <a:pt x="285573" y="0"/>
                  </a:lnTo>
                  <a:lnTo>
                    <a:pt x="285573" y="7136465"/>
                  </a:lnTo>
                  <a:lnTo>
                    <a:pt x="488773" y="7136465"/>
                  </a:lnTo>
                  <a:lnTo>
                    <a:pt x="244387" y="7542865"/>
                  </a:lnTo>
                  <a:close/>
                </a:path>
              </a:pathLst>
            </a:custGeom>
            <a:solidFill>
              <a:srgbClr val="225E8F"/>
            </a:solidFill>
          </p:spPr>
          <p:txBody>
            <a:bodyPr/>
            <a:lstStyle/>
            <a:p>
              <a:endParaRPr lang="en-GB" noProof="0" dirty="0"/>
            </a:p>
          </p:txBody>
        </p:sp>
        <p:sp>
          <p:nvSpPr>
            <p:cNvPr id="54" name="TextBox 54"/>
            <p:cNvSpPr txBox="1"/>
            <p:nvPr/>
          </p:nvSpPr>
          <p:spPr>
            <a:xfrm>
              <a:off x="203200" y="38100"/>
              <a:ext cx="82373" cy="7403165"/>
            </a:xfrm>
            <a:prstGeom prst="rect">
              <a:avLst/>
            </a:prstGeom>
          </p:spPr>
          <p:txBody>
            <a:bodyPr lIns="50800" tIns="50800" rIns="50800" bIns="50800" rtlCol="0" anchor="ctr"/>
            <a:lstStyle/>
            <a:p>
              <a:pPr algn="ctr">
                <a:lnSpc>
                  <a:spcPts val="2378"/>
                </a:lnSpc>
              </a:pPr>
              <a:endParaRPr lang="en-GB" noProof="0" dirty="0"/>
            </a:p>
          </p:txBody>
        </p:sp>
      </p:grpSp>
      <p:grpSp>
        <p:nvGrpSpPr>
          <p:cNvPr id="55" name="Group 55"/>
          <p:cNvGrpSpPr/>
          <p:nvPr/>
        </p:nvGrpSpPr>
        <p:grpSpPr>
          <a:xfrm>
            <a:off x="14376920" y="2467654"/>
            <a:ext cx="6730019" cy="3042347"/>
            <a:chOff x="0" y="0"/>
            <a:chExt cx="1248738" cy="564500"/>
          </a:xfrm>
        </p:grpSpPr>
        <p:sp>
          <p:nvSpPr>
            <p:cNvPr id="56" name="Freeform 56"/>
            <p:cNvSpPr/>
            <p:nvPr/>
          </p:nvSpPr>
          <p:spPr>
            <a:xfrm>
              <a:off x="0" y="0"/>
              <a:ext cx="1248738" cy="564500"/>
            </a:xfrm>
            <a:custGeom>
              <a:avLst/>
              <a:gdLst/>
              <a:ahLst/>
              <a:cxnLst/>
              <a:rect l="l" t="t" r="r" b="b"/>
              <a:pathLst>
                <a:path w="1248738" h="564500">
                  <a:moveTo>
                    <a:pt x="0" y="0"/>
                  </a:moveTo>
                  <a:lnTo>
                    <a:pt x="1248738" y="0"/>
                  </a:lnTo>
                  <a:lnTo>
                    <a:pt x="1248738" y="564500"/>
                  </a:lnTo>
                  <a:lnTo>
                    <a:pt x="0" y="564500"/>
                  </a:lnTo>
                  <a:close/>
                </a:path>
              </a:pathLst>
            </a:custGeom>
            <a:solidFill>
              <a:srgbClr val="CECECE">
                <a:alpha val="66275"/>
              </a:srgbClr>
            </a:solidFill>
          </p:spPr>
          <p:txBody>
            <a:bodyPr/>
            <a:lstStyle/>
            <a:p>
              <a:endParaRPr lang="en-GB" noProof="0" dirty="0"/>
            </a:p>
          </p:txBody>
        </p:sp>
        <p:sp>
          <p:nvSpPr>
            <p:cNvPr id="57" name="TextBox 57"/>
            <p:cNvSpPr txBox="1"/>
            <p:nvPr/>
          </p:nvSpPr>
          <p:spPr>
            <a:xfrm>
              <a:off x="0" y="47625"/>
              <a:ext cx="1248738" cy="516875"/>
            </a:xfrm>
            <a:prstGeom prst="rect">
              <a:avLst/>
            </a:prstGeom>
          </p:spPr>
          <p:txBody>
            <a:bodyPr lIns="50800" tIns="50800" rIns="50800" bIns="50800" rtlCol="0" anchor="ctr"/>
            <a:lstStyle/>
            <a:p>
              <a:pPr algn="l">
                <a:lnSpc>
                  <a:spcPts val="2588"/>
                </a:lnSpc>
              </a:pPr>
              <a:endParaRPr lang="en-GB" noProof="0" dirty="0"/>
            </a:p>
            <a:p>
              <a:pPr algn="l">
                <a:lnSpc>
                  <a:spcPts val="2273"/>
                </a:lnSpc>
              </a:pPr>
              <a:endParaRPr lang="en-GB" noProof="0" dirty="0"/>
            </a:p>
            <a:p>
              <a:pPr algn="l">
                <a:lnSpc>
                  <a:spcPts val="2273"/>
                </a:lnSpc>
              </a:pPr>
              <a:endParaRPr lang="en-GB" noProof="0" dirty="0"/>
            </a:p>
            <a:p>
              <a:pPr algn="l">
                <a:lnSpc>
                  <a:spcPts val="2273"/>
                </a:lnSpc>
              </a:pPr>
              <a:r>
                <a:rPr lang="en-GB" sz="2165" spc="-43" noProof="0" dirty="0">
                  <a:solidFill>
                    <a:srgbClr val="000000"/>
                  </a:solidFill>
                  <a:latin typeface="Noto Sans"/>
                  <a:ea typeface="Noto Sans"/>
                  <a:cs typeface="Noto Sans"/>
                  <a:sym typeface="Noto Sans"/>
                </a:rPr>
                <a:t>Deinstitutionalisation shifted care from long-stay hospitals to community-based support. However, community care does not automatically guarantee person-centred treatment; service quality, relationships, and continuity </a:t>
              </a:r>
              <a:r>
                <a:rPr lang="en-GB" sz="2165" spc="-43" noProof="0">
                  <a:solidFill>
                    <a:srgbClr val="000000"/>
                  </a:solidFill>
                  <a:latin typeface="Noto Sans"/>
                  <a:ea typeface="Noto Sans"/>
                  <a:cs typeface="Noto Sans"/>
                  <a:sym typeface="Noto Sans"/>
                </a:rPr>
                <a:t>remain </a:t>
              </a:r>
              <a:r>
                <a:rPr lang="en-GB" sz="2165" spc="-43" noProof="0" dirty="0">
                  <a:solidFill>
                    <a:srgbClr val="000000"/>
                  </a:solidFill>
                  <a:latin typeface="Noto Sans"/>
                  <a:ea typeface="Noto Sans"/>
                  <a:cs typeface="Noto Sans"/>
                  <a:sym typeface="Noto Sans"/>
                </a:rPr>
                <a:t>essential (</a:t>
              </a:r>
              <a:r>
                <a:rPr lang="en-GB" sz="2165" spc="-43" noProof="0">
                  <a:solidFill>
                    <a:srgbClr val="000000"/>
                  </a:solidFill>
                  <a:latin typeface="Noto Sans"/>
                  <a:ea typeface="Noto Sans"/>
                  <a:cs typeface="Noto Sans"/>
                  <a:sym typeface="Noto Sans"/>
                </a:rPr>
                <a:t>Csipke </a:t>
              </a:r>
              <a:r>
                <a:rPr lang="en-GB" sz="2165" i="1" spc="-43" noProof="0">
                  <a:solidFill>
                    <a:srgbClr val="000000"/>
                  </a:solidFill>
                  <a:latin typeface="Noto Sans Italics"/>
                  <a:ea typeface="Noto Sans Italics"/>
                  <a:cs typeface="Noto Sans Italics"/>
                  <a:sym typeface="Noto Sans Italics"/>
                </a:rPr>
                <a:t>et al.</a:t>
              </a:r>
              <a:r>
                <a:rPr lang="en-GB" sz="2165" spc="-43" noProof="0">
                  <a:solidFill>
                    <a:srgbClr val="000000"/>
                  </a:solidFill>
                  <a:latin typeface="Noto Sans"/>
                  <a:ea typeface="Noto Sans"/>
                  <a:cs typeface="Noto Sans"/>
                  <a:sym typeface="Noto Sans"/>
                </a:rPr>
                <a:t>, 2014).</a:t>
              </a:r>
              <a:endParaRPr lang="en-GB" sz="2165" spc="-43" noProof="0" dirty="0">
                <a:solidFill>
                  <a:srgbClr val="000000"/>
                </a:solidFill>
                <a:latin typeface="Noto Sans"/>
                <a:ea typeface="Noto Sans"/>
                <a:cs typeface="Noto Sans"/>
                <a:sym typeface="Noto Sans"/>
              </a:endParaRPr>
            </a:p>
          </p:txBody>
        </p:sp>
      </p:grpSp>
      <p:grpSp>
        <p:nvGrpSpPr>
          <p:cNvPr id="58" name="Group 58"/>
          <p:cNvGrpSpPr/>
          <p:nvPr/>
        </p:nvGrpSpPr>
        <p:grpSpPr>
          <a:xfrm>
            <a:off x="14376920" y="2413226"/>
            <a:ext cx="5823317" cy="913977"/>
            <a:chOff x="0" y="0"/>
            <a:chExt cx="1080502" cy="169586"/>
          </a:xfrm>
        </p:grpSpPr>
        <p:sp>
          <p:nvSpPr>
            <p:cNvPr id="59" name="Freeform 59"/>
            <p:cNvSpPr/>
            <p:nvPr/>
          </p:nvSpPr>
          <p:spPr>
            <a:xfrm>
              <a:off x="0" y="0"/>
              <a:ext cx="1080502" cy="169586"/>
            </a:xfrm>
            <a:custGeom>
              <a:avLst/>
              <a:gdLst/>
              <a:ahLst/>
              <a:cxnLst/>
              <a:rect l="l" t="t" r="r" b="b"/>
              <a:pathLst>
                <a:path w="1080502" h="169586">
                  <a:moveTo>
                    <a:pt x="33237" y="0"/>
                  </a:moveTo>
                  <a:lnTo>
                    <a:pt x="1047265" y="0"/>
                  </a:lnTo>
                  <a:cubicBezTo>
                    <a:pt x="1065621" y="0"/>
                    <a:pt x="1080502" y="14881"/>
                    <a:pt x="1080502" y="33237"/>
                  </a:cubicBezTo>
                  <a:lnTo>
                    <a:pt x="1080502" y="136349"/>
                  </a:lnTo>
                  <a:cubicBezTo>
                    <a:pt x="1080502" y="145164"/>
                    <a:pt x="1077000" y="153618"/>
                    <a:pt x="1070767" y="159851"/>
                  </a:cubicBezTo>
                  <a:cubicBezTo>
                    <a:pt x="1064534" y="166084"/>
                    <a:pt x="1056080" y="169586"/>
                    <a:pt x="1047265" y="169586"/>
                  </a:cubicBezTo>
                  <a:lnTo>
                    <a:pt x="33237" y="169586"/>
                  </a:lnTo>
                  <a:cubicBezTo>
                    <a:pt x="14881" y="169586"/>
                    <a:pt x="0" y="154705"/>
                    <a:pt x="0" y="136349"/>
                  </a:cubicBezTo>
                  <a:lnTo>
                    <a:pt x="0" y="33237"/>
                  </a:lnTo>
                  <a:cubicBezTo>
                    <a:pt x="0" y="24422"/>
                    <a:pt x="3502" y="15968"/>
                    <a:pt x="9735" y="9735"/>
                  </a:cubicBezTo>
                  <a:cubicBezTo>
                    <a:pt x="15968" y="3502"/>
                    <a:pt x="24422" y="0"/>
                    <a:pt x="33237" y="0"/>
                  </a:cubicBezTo>
                  <a:close/>
                </a:path>
              </a:pathLst>
            </a:custGeom>
            <a:solidFill>
              <a:srgbClr val="2A5E8A">
                <a:alpha val="20784"/>
              </a:srgbClr>
            </a:solidFill>
          </p:spPr>
          <p:txBody>
            <a:bodyPr/>
            <a:lstStyle/>
            <a:p>
              <a:pPr>
                <a:lnSpc>
                  <a:spcPct val="250000"/>
                </a:lnSpc>
              </a:pPr>
              <a:endParaRPr lang="en-GB" noProof="0" dirty="0"/>
            </a:p>
          </p:txBody>
        </p:sp>
        <p:sp>
          <p:nvSpPr>
            <p:cNvPr id="60" name="TextBox 60"/>
            <p:cNvSpPr txBox="1"/>
            <p:nvPr/>
          </p:nvSpPr>
          <p:spPr>
            <a:xfrm>
              <a:off x="0" y="-95250"/>
              <a:ext cx="1080502" cy="264836"/>
            </a:xfrm>
            <a:prstGeom prst="rect">
              <a:avLst/>
            </a:prstGeom>
          </p:spPr>
          <p:txBody>
            <a:bodyPr lIns="50800" tIns="50800" rIns="50800" bIns="50800" rtlCol="0" anchor="ctr"/>
            <a:lstStyle/>
            <a:p>
              <a:pPr algn="l">
                <a:lnSpc>
                  <a:spcPct val="250000"/>
                </a:lnSpc>
              </a:pPr>
              <a:r>
                <a:rPr lang="en-GB" sz="2536" spc="25" noProof="0" dirty="0">
                  <a:solidFill>
                    <a:srgbClr val="2A5E8A"/>
                  </a:solidFill>
                  <a:latin typeface="Noto Sans"/>
                  <a:ea typeface="Noto Sans"/>
                  <a:cs typeface="Noto Sans"/>
                  <a:sym typeface="Noto Sans"/>
                </a:rPr>
                <a:t>From institutions </a:t>
              </a:r>
              <a:r>
                <a:rPr lang="en-GB" sz="2536" spc="25" noProof="0">
                  <a:solidFill>
                    <a:srgbClr val="2A5E8A"/>
                  </a:solidFill>
                  <a:latin typeface="Noto Sans"/>
                  <a:ea typeface="Noto Sans"/>
                  <a:cs typeface="Noto Sans"/>
                  <a:sym typeface="Noto Sans"/>
                </a:rPr>
                <a:t>to </a:t>
              </a:r>
              <a:r>
                <a:rPr lang="en-GB" sz="2536" spc="25" noProof="0" dirty="0">
                  <a:solidFill>
                    <a:srgbClr val="2A5E8A"/>
                  </a:solidFill>
                  <a:latin typeface="Noto Sans"/>
                  <a:ea typeface="Noto Sans"/>
                  <a:cs typeface="Noto Sans"/>
                  <a:sym typeface="Noto Sans"/>
                </a:rPr>
                <a:t>community care</a:t>
              </a:r>
            </a:p>
          </p:txBody>
        </p:sp>
      </p:grpSp>
      <p:sp>
        <p:nvSpPr>
          <p:cNvPr id="61" name="Freeform 61"/>
          <p:cNvSpPr/>
          <p:nvPr/>
        </p:nvSpPr>
        <p:spPr>
          <a:xfrm>
            <a:off x="20428837" y="2467654"/>
            <a:ext cx="672187" cy="893276"/>
          </a:xfrm>
          <a:custGeom>
            <a:avLst/>
            <a:gdLst/>
            <a:ahLst/>
            <a:cxnLst/>
            <a:rect l="l" t="t" r="r" b="b"/>
            <a:pathLst>
              <a:path w="672187" h="893276">
                <a:moveTo>
                  <a:pt x="0" y="0"/>
                </a:moveTo>
                <a:lnTo>
                  <a:pt x="672187" y="0"/>
                </a:lnTo>
                <a:lnTo>
                  <a:pt x="672187" y="893277"/>
                </a:lnTo>
                <a:lnTo>
                  <a:pt x="0" y="893277"/>
                </a:lnTo>
                <a:lnTo>
                  <a:pt x="0" y="0"/>
                </a:lnTo>
                <a:close/>
              </a:path>
            </a:pathLst>
          </a:custGeom>
          <a:blipFill>
            <a:blip r:embed="rId3"/>
            <a:stretch>
              <a:fillRect l="-63838" t="-278" b="-278"/>
            </a:stretch>
          </a:blipFill>
        </p:spPr>
        <p:txBody>
          <a:bodyPr/>
          <a:lstStyle/>
          <a:p>
            <a:endParaRPr lang="en-GB" noProof="0" dirty="0"/>
          </a:p>
        </p:txBody>
      </p:sp>
      <p:grpSp>
        <p:nvGrpSpPr>
          <p:cNvPr id="62" name="Group 62"/>
          <p:cNvGrpSpPr/>
          <p:nvPr/>
        </p:nvGrpSpPr>
        <p:grpSpPr>
          <a:xfrm>
            <a:off x="14338201" y="5614776"/>
            <a:ext cx="6726824" cy="3094102"/>
            <a:chOff x="0" y="0"/>
            <a:chExt cx="1205371" cy="554428"/>
          </a:xfrm>
        </p:grpSpPr>
        <p:sp>
          <p:nvSpPr>
            <p:cNvPr id="63" name="Freeform 63"/>
            <p:cNvSpPr/>
            <p:nvPr/>
          </p:nvSpPr>
          <p:spPr>
            <a:xfrm>
              <a:off x="0" y="0"/>
              <a:ext cx="1205371" cy="554428"/>
            </a:xfrm>
            <a:custGeom>
              <a:avLst/>
              <a:gdLst/>
              <a:ahLst/>
              <a:cxnLst/>
              <a:rect l="l" t="t" r="r" b="b"/>
              <a:pathLst>
                <a:path w="1205371" h="554428">
                  <a:moveTo>
                    <a:pt x="0" y="0"/>
                  </a:moveTo>
                  <a:lnTo>
                    <a:pt x="1205371" y="0"/>
                  </a:lnTo>
                  <a:lnTo>
                    <a:pt x="1205371" y="554428"/>
                  </a:lnTo>
                  <a:lnTo>
                    <a:pt x="0" y="554428"/>
                  </a:lnTo>
                  <a:close/>
                </a:path>
              </a:pathLst>
            </a:custGeom>
            <a:solidFill>
              <a:srgbClr val="CECECE">
                <a:alpha val="66275"/>
              </a:srgbClr>
            </a:solidFill>
          </p:spPr>
          <p:txBody>
            <a:bodyPr/>
            <a:lstStyle/>
            <a:p>
              <a:endParaRPr lang="en-GB" noProof="0" dirty="0"/>
            </a:p>
          </p:txBody>
        </p:sp>
        <p:sp>
          <p:nvSpPr>
            <p:cNvPr id="64" name="TextBox 64"/>
            <p:cNvSpPr txBox="1"/>
            <p:nvPr/>
          </p:nvSpPr>
          <p:spPr>
            <a:xfrm>
              <a:off x="0" y="38100"/>
              <a:ext cx="1205371" cy="516328"/>
            </a:xfrm>
            <a:prstGeom prst="rect">
              <a:avLst/>
            </a:prstGeom>
          </p:spPr>
          <p:txBody>
            <a:bodyPr lIns="50800" tIns="50800" rIns="50800" bIns="50800" rtlCol="0" anchor="ctr"/>
            <a:lstStyle/>
            <a:p>
              <a:pPr algn="l">
                <a:lnSpc>
                  <a:spcPts val="2273"/>
                </a:lnSpc>
              </a:pPr>
              <a:endParaRPr lang="en-GB" noProof="0" dirty="0"/>
            </a:p>
            <a:p>
              <a:pPr marL="467450" lvl="1" indent="-233725" algn="l">
                <a:lnSpc>
                  <a:spcPts val="2273"/>
                </a:lnSpc>
                <a:buFont typeface="Arial"/>
                <a:buChar char="•"/>
              </a:pPr>
              <a:r>
                <a:rPr lang="en-GB" sz="2165" spc="-43" noProof="0" dirty="0">
                  <a:solidFill>
                    <a:srgbClr val="000000"/>
                  </a:solidFill>
                  <a:latin typeface="Noto Sans"/>
                  <a:ea typeface="Noto Sans"/>
                  <a:cs typeface="Noto Sans"/>
                  <a:sym typeface="Noto Sans"/>
                </a:rPr>
                <a:t>Greater focus on treatment rather than custody</a:t>
              </a:r>
            </a:p>
            <a:p>
              <a:pPr marL="467450" lvl="1" indent="-233725" algn="l">
                <a:lnSpc>
                  <a:spcPts val="2273"/>
                </a:lnSpc>
                <a:buFont typeface="Arial"/>
                <a:buChar char="•"/>
              </a:pPr>
              <a:r>
                <a:rPr lang="en-GB" sz="2165" spc="-43" noProof="0" dirty="0">
                  <a:solidFill>
                    <a:srgbClr val="000000"/>
                  </a:solidFill>
                  <a:latin typeface="Noto Sans"/>
                  <a:ea typeface="Noto Sans"/>
                  <a:cs typeface="Noto Sans"/>
                  <a:sym typeface="Noto Sans"/>
                </a:rPr>
                <a:t>Increased family and community involvement</a:t>
              </a:r>
            </a:p>
            <a:p>
              <a:pPr marL="467450" lvl="1" indent="-233725" algn="l">
                <a:lnSpc>
                  <a:spcPts val="2273"/>
                </a:lnSpc>
                <a:buFont typeface="Arial"/>
                <a:buChar char="•"/>
              </a:pPr>
              <a:r>
                <a:rPr lang="en-GB" sz="2165" spc="-43" noProof="0" dirty="0">
                  <a:solidFill>
                    <a:srgbClr val="000000"/>
                  </a:solidFill>
                  <a:latin typeface="Noto Sans"/>
                  <a:ea typeface="Noto Sans"/>
                  <a:cs typeface="Noto Sans"/>
                  <a:sym typeface="Noto Sans"/>
                </a:rPr>
                <a:t>Growth of multidisciplinary, recovery-oriented care</a:t>
              </a:r>
            </a:p>
            <a:p>
              <a:pPr marL="467450" lvl="1" indent="-233725" algn="l">
                <a:lnSpc>
                  <a:spcPts val="2273"/>
                </a:lnSpc>
                <a:buFont typeface="Arial"/>
                <a:buChar char="•"/>
              </a:pPr>
              <a:r>
                <a:rPr lang="en-GB" sz="2165" spc="-43" noProof="0" dirty="0">
                  <a:solidFill>
                    <a:srgbClr val="000000"/>
                  </a:solidFill>
                  <a:latin typeface="Noto Sans"/>
                  <a:ea typeface="Noto Sans"/>
                  <a:cs typeface="Noto Sans"/>
                  <a:sym typeface="Noto Sans"/>
                </a:rPr>
                <a:t>Stronger emphasis on rights and patient participation</a:t>
              </a:r>
            </a:p>
          </p:txBody>
        </p:sp>
      </p:grpSp>
      <p:grpSp>
        <p:nvGrpSpPr>
          <p:cNvPr id="65" name="Group 65"/>
          <p:cNvGrpSpPr/>
          <p:nvPr/>
        </p:nvGrpSpPr>
        <p:grpSpPr>
          <a:xfrm>
            <a:off x="14412920" y="5652876"/>
            <a:ext cx="5949155" cy="669202"/>
            <a:chOff x="0" y="0"/>
            <a:chExt cx="1066021" cy="119913"/>
          </a:xfrm>
        </p:grpSpPr>
        <p:sp>
          <p:nvSpPr>
            <p:cNvPr id="66" name="Freeform 66"/>
            <p:cNvSpPr/>
            <p:nvPr/>
          </p:nvSpPr>
          <p:spPr>
            <a:xfrm>
              <a:off x="0" y="0"/>
              <a:ext cx="1066021" cy="119913"/>
            </a:xfrm>
            <a:custGeom>
              <a:avLst/>
              <a:gdLst/>
              <a:ahLst/>
              <a:cxnLst/>
              <a:rect l="l" t="t" r="r" b="b"/>
              <a:pathLst>
                <a:path w="1066021" h="119913">
                  <a:moveTo>
                    <a:pt x="32534" y="0"/>
                  </a:moveTo>
                  <a:lnTo>
                    <a:pt x="1033488" y="0"/>
                  </a:lnTo>
                  <a:cubicBezTo>
                    <a:pt x="1051456" y="0"/>
                    <a:pt x="1066021" y="14566"/>
                    <a:pt x="1066021" y="32534"/>
                  </a:cubicBezTo>
                  <a:lnTo>
                    <a:pt x="1066021" y="87380"/>
                  </a:lnTo>
                  <a:cubicBezTo>
                    <a:pt x="1066021" y="96008"/>
                    <a:pt x="1062594" y="104283"/>
                    <a:pt x="1056493" y="110385"/>
                  </a:cubicBezTo>
                  <a:cubicBezTo>
                    <a:pt x="1050391" y="116486"/>
                    <a:pt x="1042116" y="119913"/>
                    <a:pt x="1033488" y="119913"/>
                  </a:cubicBezTo>
                  <a:lnTo>
                    <a:pt x="32534" y="119913"/>
                  </a:lnTo>
                  <a:cubicBezTo>
                    <a:pt x="23905" y="119913"/>
                    <a:pt x="15630" y="116486"/>
                    <a:pt x="9529" y="110385"/>
                  </a:cubicBezTo>
                  <a:cubicBezTo>
                    <a:pt x="3428" y="104283"/>
                    <a:pt x="0" y="96008"/>
                    <a:pt x="0" y="87380"/>
                  </a:cubicBezTo>
                  <a:lnTo>
                    <a:pt x="0" y="32534"/>
                  </a:lnTo>
                  <a:cubicBezTo>
                    <a:pt x="0" y="23905"/>
                    <a:pt x="3428" y="15630"/>
                    <a:pt x="9529" y="9529"/>
                  </a:cubicBezTo>
                  <a:cubicBezTo>
                    <a:pt x="15630" y="3428"/>
                    <a:pt x="23905" y="0"/>
                    <a:pt x="32534" y="0"/>
                  </a:cubicBezTo>
                  <a:close/>
                </a:path>
              </a:pathLst>
            </a:custGeom>
            <a:solidFill>
              <a:srgbClr val="A250B7">
                <a:alpha val="3529"/>
              </a:srgbClr>
            </a:solidFill>
          </p:spPr>
          <p:txBody>
            <a:bodyPr/>
            <a:lstStyle/>
            <a:p>
              <a:pPr>
                <a:lnSpc>
                  <a:spcPct val="250000"/>
                </a:lnSpc>
              </a:pPr>
              <a:endParaRPr lang="en-GB" noProof="0" dirty="0"/>
            </a:p>
          </p:txBody>
        </p:sp>
        <p:sp>
          <p:nvSpPr>
            <p:cNvPr id="67" name="TextBox 67"/>
            <p:cNvSpPr txBox="1"/>
            <p:nvPr/>
          </p:nvSpPr>
          <p:spPr>
            <a:xfrm>
              <a:off x="0" y="-76200"/>
              <a:ext cx="1066021" cy="196113"/>
            </a:xfrm>
            <a:prstGeom prst="rect">
              <a:avLst/>
            </a:prstGeom>
          </p:spPr>
          <p:txBody>
            <a:bodyPr lIns="50800" tIns="50800" rIns="50800" bIns="50800" rtlCol="0" anchor="ctr"/>
            <a:lstStyle/>
            <a:p>
              <a:pPr algn="l">
                <a:lnSpc>
                  <a:spcPct val="250000"/>
                </a:lnSpc>
              </a:pPr>
              <a:r>
                <a:rPr lang="en-GB" sz="2436" b="1" spc="24" noProof="0">
                  <a:solidFill>
                    <a:srgbClr val="2A5E8A"/>
                  </a:solidFill>
                  <a:latin typeface="Noto Sans Bold"/>
                  <a:ea typeface="Noto Sans Bold"/>
                  <a:cs typeface="Noto Sans Bold"/>
                  <a:sym typeface="Noto Sans Bold"/>
                </a:rPr>
                <a:t>What </a:t>
              </a:r>
              <a:r>
                <a:rPr lang="en-GB" sz="2436" b="1" spc="24" noProof="0" dirty="0">
                  <a:solidFill>
                    <a:srgbClr val="2A5E8A"/>
                  </a:solidFill>
                  <a:latin typeface="Noto Sans Bold"/>
                  <a:ea typeface="Noto Sans Bold"/>
                  <a:cs typeface="Noto Sans Bold"/>
                  <a:sym typeface="Noto Sans Bold"/>
                </a:rPr>
                <a:t>improved?</a:t>
              </a:r>
            </a:p>
          </p:txBody>
        </p:sp>
      </p:grpSp>
      <p:grpSp>
        <p:nvGrpSpPr>
          <p:cNvPr id="68" name="Group 68"/>
          <p:cNvGrpSpPr/>
          <p:nvPr/>
        </p:nvGrpSpPr>
        <p:grpSpPr>
          <a:xfrm>
            <a:off x="14338201" y="8804127"/>
            <a:ext cx="6730019" cy="3188819"/>
            <a:chOff x="0" y="0"/>
            <a:chExt cx="1248738" cy="591677"/>
          </a:xfrm>
        </p:grpSpPr>
        <p:sp>
          <p:nvSpPr>
            <p:cNvPr id="69" name="Freeform 69"/>
            <p:cNvSpPr/>
            <p:nvPr/>
          </p:nvSpPr>
          <p:spPr>
            <a:xfrm>
              <a:off x="0" y="0"/>
              <a:ext cx="1248738" cy="591677"/>
            </a:xfrm>
            <a:custGeom>
              <a:avLst/>
              <a:gdLst/>
              <a:ahLst/>
              <a:cxnLst/>
              <a:rect l="l" t="t" r="r" b="b"/>
              <a:pathLst>
                <a:path w="1248738" h="591677">
                  <a:moveTo>
                    <a:pt x="0" y="0"/>
                  </a:moveTo>
                  <a:lnTo>
                    <a:pt x="1248738" y="0"/>
                  </a:lnTo>
                  <a:lnTo>
                    <a:pt x="1248738" y="591677"/>
                  </a:lnTo>
                  <a:lnTo>
                    <a:pt x="0" y="591677"/>
                  </a:lnTo>
                  <a:close/>
                </a:path>
              </a:pathLst>
            </a:custGeom>
            <a:solidFill>
              <a:srgbClr val="CECECE">
                <a:alpha val="66275"/>
              </a:srgbClr>
            </a:solidFill>
          </p:spPr>
          <p:txBody>
            <a:bodyPr/>
            <a:lstStyle/>
            <a:p>
              <a:endParaRPr lang="en-GB" noProof="0" dirty="0"/>
            </a:p>
          </p:txBody>
        </p:sp>
        <p:sp>
          <p:nvSpPr>
            <p:cNvPr id="70" name="TextBox 70"/>
            <p:cNvSpPr txBox="1"/>
            <p:nvPr/>
          </p:nvSpPr>
          <p:spPr>
            <a:xfrm>
              <a:off x="0" y="38100"/>
              <a:ext cx="1248738" cy="553577"/>
            </a:xfrm>
            <a:prstGeom prst="rect">
              <a:avLst/>
            </a:prstGeom>
          </p:spPr>
          <p:txBody>
            <a:bodyPr lIns="50800" tIns="50800" rIns="50800" bIns="50800" rtlCol="0" anchor="ctr"/>
            <a:lstStyle/>
            <a:p>
              <a:pPr algn="l">
                <a:lnSpc>
                  <a:spcPts val="2273"/>
                </a:lnSpc>
              </a:pPr>
              <a:endParaRPr lang="en-GB" noProof="0" dirty="0"/>
            </a:p>
            <a:p>
              <a:pPr algn="l">
                <a:lnSpc>
                  <a:spcPts val="2273"/>
                </a:lnSpc>
              </a:pPr>
              <a:endParaRPr lang="en-GB" noProof="0" dirty="0"/>
            </a:p>
            <a:p>
              <a:pPr marL="467450" lvl="1" indent="-233725" algn="l">
                <a:lnSpc>
                  <a:spcPts val="2273"/>
                </a:lnSpc>
                <a:buFont typeface="Arial"/>
                <a:buChar char="•"/>
              </a:pPr>
              <a:r>
                <a:rPr lang="en-GB" sz="2165" spc="-43" noProof="0" dirty="0">
                  <a:solidFill>
                    <a:srgbClr val="000000"/>
                  </a:solidFill>
                  <a:latin typeface="Noto Sans"/>
                  <a:ea typeface="Noto Sans"/>
                  <a:cs typeface="Noto Sans"/>
                  <a:sym typeface="Noto Sans"/>
                </a:rPr>
                <a:t>Limited housing and support can undermine the effectiveness of community care  (Csipke </a:t>
              </a:r>
              <a:r>
                <a:rPr lang="en-GB" sz="2165" i="1" spc="-43" noProof="0" dirty="0">
                  <a:solidFill>
                    <a:srgbClr val="000000"/>
                  </a:solidFill>
                  <a:latin typeface="Noto Sans Italics"/>
                  <a:ea typeface="Noto Sans Italics"/>
                  <a:cs typeface="Noto Sans Italics"/>
                  <a:sym typeface="Noto Sans Italics"/>
                </a:rPr>
                <a:t>et al.</a:t>
              </a:r>
              <a:r>
                <a:rPr lang="en-GB" sz="2165" spc="-43" noProof="0" dirty="0">
                  <a:solidFill>
                    <a:srgbClr val="000000"/>
                  </a:solidFill>
                  <a:latin typeface="Noto Sans"/>
                  <a:ea typeface="Noto Sans"/>
                  <a:cs typeface="Noto Sans"/>
                  <a:sym typeface="Noto Sans"/>
                </a:rPr>
                <a:t>, 2014).</a:t>
              </a:r>
            </a:p>
            <a:p>
              <a:pPr marL="467450" lvl="1" indent="-233725" algn="l">
                <a:lnSpc>
                  <a:spcPts val="2273"/>
                </a:lnSpc>
                <a:buFont typeface="Arial"/>
                <a:buChar char="•"/>
              </a:pPr>
              <a:r>
                <a:rPr lang="en-GB" sz="2165" spc="-43" noProof="0" dirty="0">
                  <a:solidFill>
                    <a:srgbClr val="000000"/>
                  </a:solidFill>
                  <a:latin typeface="Noto Sans"/>
                  <a:ea typeface="Noto Sans"/>
                  <a:cs typeface="Noto Sans"/>
                  <a:sym typeface="Noto Sans"/>
                </a:rPr>
                <a:t>Medication may alleviate symptoms, but it does not address the issues of stigma or social disadvantage (WHO, 2026).</a:t>
              </a:r>
            </a:p>
            <a:p>
              <a:pPr marL="467450" lvl="1" indent="-233725" algn="l">
                <a:lnSpc>
                  <a:spcPts val="2273"/>
                </a:lnSpc>
                <a:buFont typeface="Arial"/>
                <a:buChar char="•"/>
              </a:pPr>
              <a:r>
                <a:rPr lang="en-GB" sz="2165" spc="-43" noProof="0" dirty="0">
                  <a:solidFill>
                    <a:srgbClr val="000000"/>
                  </a:solidFill>
                  <a:latin typeface="Noto Sans"/>
                  <a:ea typeface="Noto Sans"/>
                  <a:cs typeface="Noto Sans"/>
                  <a:sym typeface="Noto Sans"/>
                </a:rPr>
                <a:t>Compulsory treatment creates a tension between an individual's safety and their autonomy.</a:t>
              </a:r>
            </a:p>
          </p:txBody>
        </p:sp>
      </p:grpSp>
      <p:grpSp>
        <p:nvGrpSpPr>
          <p:cNvPr id="71" name="Group 71"/>
          <p:cNvGrpSpPr/>
          <p:nvPr/>
        </p:nvGrpSpPr>
        <p:grpSpPr>
          <a:xfrm>
            <a:off x="14227625" y="8381730"/>
            <a:ext cx="6071557" cy="1109102"/>
            <a:chOff x="0" y="-95250"/>
            <a:chExt cx="1126562" cy="205791"/>
          </a:xfrm>
        </p:grpSpPr>
        <p:sp>
          <p:nvSpPr>
            <p:cNvPr id="72" name="Freeform 72"/>
            <p:cNvSpPr/>
            <p:nvPr/>
          </p:nvSpPr>
          <p:spPr>
            <a:xfrm>
              <a:off x="22187" y="0"/>
              <a:ext cx="1104375" cy="110541"/>
            </a:xfrm>
            <a:custGeom>
              <a:avLst/>
              <a:gdLst/>
              <a:ahLst/>
              <a:cxnLst/>
              <a:rect l="l" t="t" r="r" b="b"/>
              <a:pathLst>
                <a:path w="1104375" h="110541">
                  <a:moveTo>
                    <a:pt x="32518" y="0"/>
                  </a:moveTo>
                  <a:lnTo>
                    <a:pt x="1071857" y="0"/>
                  </a:lnTo>
                  <a:cubicBezTo>
                    <a:pt x="1089816" y="0"/>
                    <a:pt x="1104375" y="14559"/>
                    <a:pt x="1104375" y="32518"/>
                  </a:cubicBezTo>
                  <a:lnTo>
                    <a:pt x="1104375" y="78023"/>
                  </a:lnTo>
                  <a:cubicBezTo>
                    <a:pt x="1104375" y="95982"/>
                    <a:pt x="1089816" y="110541"/>
                    <a:pt x="1071857" y="110541"/>
                  </a:cubicBezTo>
                  <a:lnTo>
                    <a:pt x="32518" y="110541"/>
                  </a:lnTo>
                  <a:cubicBezTo>
                    <a:pt x="14559" y="110541"/>
                    <a:pt x="0" y="95982"/>
                    <a:pt x="0" y="78023"/>
                  </a:cubicBezTo>
                  <a:lnTo>
                    <a:pt x="0" y="32518"/>
                  </a:lnTo>
                  <a:cubicBezTo>
                    <a:pt x="0" y="14559"/>
                    <a:pt x="14559" y="0"/>
                    <a:pt x="32518" y="0"/>
                  </a:cubicBezTo>
                  <a:close/>
                </a:path>
              </a:pathLst>
            </a:custGeom>
            <a:solidFill>
              <a:srgbClr val="2A5E8A">
                <a:alpha val="20784"/>
              </a:srgbClr>
            </a:solidFill>
          </p:spPr>
          <p:txBody>
            <a:bodyPr/>
            <a:lstStyle/>
            <a:p>
              <a:pPr>
                <a:lnSpc>
                  <a:spcPct val="250000"/>
                </a:lnSpc>
              </a:pPr>
              <a:endParaRPr lang="en-GB" noProof="0" dirty="0"/>
            </a:p>
          </p:txBody>
        </p:sp>
        <p:sp>
          <p:nvSpPr>
            <p:cNvPr id="73" name="TextBox 73"/>
            <p:cNvSpPr txBox="1"/>
            <p:nvPr/>
          </p:nvSpPr>
          <p:spPr>
            <a:xfrm>
              <a:off x="0" y="-95250"/>
              <a:ext cx="1104375" cy="205791"/>
            </a:xfrm>
            <a:prstGeom prst="rect">
              <a:avLst/>
            </a:prstGeom>
          </p:spPr>
          <p:txBody>
            <a:bodyPr lIns="50800" tIns="50800" rIns="50800" bIns="50800" rtlCol="0" anchor="ctr"/>
            <a:lstStyle/>
            <a:p>
              <a:pPr algn="l">
                <a:lnSpc>
                  <a:spcPct val="250000"/>
                </a:lnSpc>
              </a:pPr>
              <a:r>
                <a:rPr lang="en-GB" sz="2536" b="1" spc="25" noProof="0" dirty="0">
                  <a:solidFill>
                    <a:srgbClr val="2A5E8A"/>
                  </a:solidFill>
                  <a:latin typeface="Noto Sans Bold"/>
                  <a:ea typeface="Noto Sans Bold"/>
                  <a:cs typeface="Noto Sans Bold"/>
                  <a:sym typeface="Noto Sans Bold"/>
                </a:rPr>
                <a:t>  What remained problematic?</a:t>
              </a:r>
            </a:p>
          </p:txBody>
        </p:sp>
      </p:grpSp>
      <p:grpSp>
        <p:nvGrpSpPr>
          <p:cNvPr id="74" name="Group 74"/>
          <p:cNvGrpSpPr/>
          <p:nvPr/>
        </p:nvGrpSpPr>
        <p:grpSpPr>
          <a:xfrm>
            <a:off x="14338201" y="12183446"/>
            <a:ext cx="6762824" cy="2265505"/>
            <a:chOff x="0" y="0"/>
            <a:chExt cx="1254825" cy="420359"/>
          </a:xfrm>
        </p:grpSpPr>
        <p:sp>
          <p:nvSpPr>
            <p:cNvPr id="75" name="Freeform 75"/>
            <p:cNvSpPr/>
            <p:nvPr/>
          </p:nvSpPr>
          <p:spPr>
            <a:xfrm>
              <a:off x="0" y="0"/>
              <a:ext cx="1254825" cy="420359"/>
            </a:xfrm>
            <a:custGeom>
              <a:avLst/>
              <a:gdLst/>
              <a:ahLst/>
              <a:cxnLst/>
              <a:rect l="l" t="t" r="r" b="b"/>
              <a:pathLst>
                <a:path w="1206322" h="420359">
                  <a:moveTo>
                    <a:pt x="0" y="0"/>
                  </a:moveTo>
                  <a:lnTo>
                    <a:pt x="1206322" y="0"/>
                  </a:lnTo>
                  <a:lnTo>
                    <a:pt x="1206322" y="420359"/>
                  </a:lnTo>
                  <a:lnTo>
                    <a:pt x="0" y="420359"/>
                  </a:lnTo>
                  <a:close/>
                </a:path>
              </a:pathLst>
            </a:custGeom>
            <a:solidFill>
              <a:srgbClr val="BE9D73">
                <a:alpha val="66275"/>
              </a:srgbClr>
            </a:solidFill>
          </p:spPr>
          <p:txBody>
            <a:bodyPr/>
            <a:lstStyle/>
            <a:p>
              <a:endParaRPr lang="en-GB" noProof="0" dirty="0"/>
            </a:p>
          </p:txBody>
        </p:sp>
        <p:sp>
          <p:nvSpPr>
            <p:cNvPr id="76" name="TextBox 76"/>
            <p:cNvSpPr txBox="1"/>
            <p:nvPr/>
          </p:nvSpPr>
          <p:spPr>
            <a:xfrm>
              <a:off x="0" y="28575"/>
              <a:ext cx="1254825" cy="391784"/>
            </a:xfrm>
            <a:prstGeom prst="rect">
              <a:avLst/>
            </a:prstGeom>
          </p:spPr>
          <p:txBody>
            <a:bodyPr lIns="50800" tIns="50800" rIns="50800" bIns="50800" rtlCol="0" anchor="ctr"/>
            <a:lstStyle/>
            <a:p>
              <a:pPr algn="l">
                <a:lnSpc>
                  <a:spcPts val="2309"/>
                </a:lnSpc>
              </a:pPr>
              <a:r>
                <a:rPr lang="en-GB" sz="2199" spc="-43" noProof="0" dirty="0">
                  <a:solidFill>
                    <a:srgbClr val="000000"/>
                  </a:solidFill>
                  <a:latin typeface="Noto Sans"/>
                  <a:ea typeface="Noto Sans"/>
                  <a:cs typeface="Noto Sans"/>
                  <a:sym typeface="Noto Sans"/>
                </a:rPr>
                <a:t>CRITICAL SYNTHESIS</a:t>
              </a:r>
            </a:p>
            <a:p>
              <a:pPr algn="l">
                <a:lnSpc>
                  <a:spcPts val="2309"/>
                </a:lnSpc>
              </a:pPr>
              <a:r>
                <a:rPr lang="en-GB" sz="2199" spc="-43" noProof="0" dirty="0">
                  <a:solidFill>
                    <a:srgbClr val="000000"/>
                  </a:solidFill>
                  <a:latin typeface="Noto Sans"/>
                  <a:ea typeface="Noto Sans"/>
                  <a:cs typeface="Noto Sans"/>
                  <a:sym typeface="Noto Sans"/>
                </a:rPr>
                <a:t>Care for schizophrenia is now more evidence-based and rights-focused; however, significant limitations persist. Effective care ought to improve both clinical outcomes and quality of life.</a:t>
              </a:r>
            </a:p>
            <a:p>
              <a:pPr algn="l">
                <a:lnSpc>
                  <a:spcPts val="2309"/>
                </a:lnSpc>
              </a:pPr>
              <a:endParaRPr lang="en-GB" sz="2199" spc="-43" noProof="0" dirty="0">
                <a:solidFill>
                  <a:srgbClr val="000000"/>
                </a:solidFill>
                <a:latin typeface="Noto Sans"/>
                <a:ea typeface="Noto Sans"/>
                <a:cs typeface="Noto Sans"/>
                <a:sym typeface="Noto Sans"/>
              </a:endParaRPr>
            </a:p>
          </p:txBody>
        </p:sp>
      </p:grpSp>
      <p:sp>
        <p:nvSpPr>
          <p:cNvPr id="77" name="Freeform 77"/>
          <p:cNvSpPr/>
          <p:nvPr/>
        </p:nvSpPr>
        <p:spPr>
          <a:xfrm>
            <a:off x="5437045" y="4280760"/>
            <a:ext cx="1440005" cy="812193"/>
          </a:xfrm>
          <a:custGeom>
            <a:avLst/>
            <a:gdLst/>
            <a:ahLst/>
            <a:cxnLst/>
            <a:rect l="l" t="t" r="r" b="b"/>
            <a:pathLst>
              <a:path w="1440005" h="812193">
                <a:moveTo>
                  <a:pt x="0" y="0"/>
                </a:moveTo>
                <a:lnTo>
                  <a:pt x="1440005" y="0"/>
                </a:lnTo>
                <a:lnTo>
                  <a:pt x="1440005" y="812193"/>
                </a:lnTo>
                <a:lnTo>
                  <a:pt x="0" y="812193"/>
                </a:lnTo>
                <a:lnTo>
                  <a:pt x="0" y="0"/>
                </a:lnTo>
                <a:close/>
              </a:path>
            </a:pathLst>
          </a:custGeom>
          <a:blipFill>
            <a:blip r:embed="rId4"/>
            <a:stretch>
              <a:fillRect t="-5405" b="-5405"/>
            </a:stretch>
          </a:blipFill>
        </p:spPr>
        <p:txBody>
          <a:bodyPr/>
          <a:lstStyle/>
          <a:p>
            <a:endParaRPr lang="en-GB" noProof="0" dirty="0"/>
          </a:p>
        </p:txBody>
      </p:sp>
      <p:sp>
        <p:nvSpPr>
          <p:cNvPr id="78" name="Freeform 78"/>
          <p:cNvSpPr/>
          <p:nvPr/>
        </p:nvSpPr>
        <p:spPr>
          <a:xfrm>
            <a:off x="6253713" y="6978148"/>
            <a:ext cx="741259" cy="674325"/>
          </a:xfrm>
          <a:custGeom>
            <a:avLst/>
            <a:gdLst/>
            <a:ahLst/>
            <a:cxnLst/>
            <a:rect l="l" t="t" r="r" b="b"/>
            <a:pathLst>
              <a:path w="741259" h="674325">
                <a:moveTo>
                  <a:pt x="0" y="0"/>
                </a:moveTo>
                <a:lnTo>
                  <a:pt x="741259" y="0"/>
                </a:lnTo>
                <a:lnTo>
                  <a:pt x="741259" y="674326"/>
                </a:lnTo>
                <a:lnTo>
                  <a:pt x="0" y="674326"/>
                </a:lnTo>
                <a:lnTo>
                  <a:pt x="0" y="0"/>
                </a:lnTo>
                <a:close/>
              </a:path>
            </a:pathLst>
          </a:custGeom>
          <a:blipFill>
            <a:blip r:embed="rId5"/>
            <a:stretch>
              <a:fillRect t="-9925"/>
            </a:stretch>
          </a:blipFill>
        </p:spPr>
        <p:txBody>
          <a:bodyPr/>
          <a:lstStyle/>
          <a:p>
            <a:endParaRPr lang="en-GB" noProof="0" dirty="0"/>
          </a:p>
        </p:txBody>
      </p:sp>
      <p:sp>
        <p:nvSpPr>
          <p:cNvPr id="79" name="Freeform 79"/>
          <p:cNvSpPr/>
          <p:nvPr/>
        </p:nvSpPr>
        <p:spPr>
          <a:xfrm>
            <a:off x="6003658" y="9203161"/>
            <a:ext cx="1010922" cy="615154"/>
          </a:xfrm>
          <a:custGeom>
            <a:avLst/>
            <a:gdLst/>
            <a:ahLst/>
            <a:cxnLst/>
            <a:rect l="l" t="t" r="r" b="b"/>
            <a:pathLst>
              <a:path w="1010922" h="615154">
                <a:moveTo>
                  <a:pt x="0" y="0"/>
                </a:moveTo>
                <a:lnTo>
                  <a:pt x="1010922" y="0"/>
                </a:lnTo>
                <a:lnTo>
                  <a:pt x="1010922" y="615154"/>
                </a:lnTo>
                <a:lnTo>
                  <a:pt x="0" y="615154"/>
                </a:lnTo>
                <a:lnTo>
                  <a:pt x="0" y="0"/>
                </a:lnTo>
                <a:close/>
              </a:path>
            </a:pathLst>
          </a:custGeom>
          <a:blipFill>
            <a:blip r:embed="rId6"/>
            <a:stretch>
              <a:fillRect t="-18568" b="-4684"/>
            </a:stretch>
          </a:blipFill>
        </p:spPr>
        <p:txBody>
          <a:bodyPr/>
          <a:lstStyle/>
          <a:p>
            <a:endParaRPr lang="en-GB" noProof="0" dirty="0"/>
          </a:p>
        </p:txBody>
      </p:sp>
      <p:sp>
        <p:nvSpPr>
          <p:cNvPr id="84" name="Freeform 84"/>
          <p:cNvSpPr/>
          <p:nvPr/>
        </p:nvSpPr>
        <p:spPr>
          <a:xfrm>
            <a:off x="171450" y="11339992"/>
            <a:ext cx="6726824" cy="3379308"/>
          </a:xfrm>
          <a:custGeom>
            <a:avLst/>
            <a:gdLst/>
            <a:ahLst/>
            <a:cxnLst/>
            <a:rect l="l" t="t" r="r" b="b"/>
            <a:pathLst>
              <a:path w="4597485" h="2955212">
                <a:moveTo>
                  <a:pt x="0" y="0"/>
                </a:moveTo>
                <a:lnTo>
                  <a:pt x="4597485" y="0"/>
                </a:lnTo>
                <a:lnTo>
                  <a:pt x="4597485" y="2955212"/>
                </a:lnTo>
                <a:lnTo>
                  <a:pt x="0" y="2955212"/>
                </a:lnTo>
                <a:lnTo>
                  <a:pt x="0" y="0"/>
                </a:lnTo>
                <a:close/>
              </a:path>
            </a:pathLst>
          </a:custGeom>
          <a:blipFill>
            <a:blip r:embed="rId7"/>
            <a:stretch>
              <a:fillRect t="-6744" r="-4816"/>
            </a:stretch>
          </a:blipFill>
        </p:spPr>
        <p:txBody>
          <a:bodyPr/>
          <a:lstStyle/>
          <a:p>
            <a:endParaRPr lang="en-GB" noProof="0" dirty="0"/>
          </a:p>
        </p:txBody>
      </p:sp>
      <p:sp>
        <p:nvSpPr>
          <p:cNvPr id="85" name="Freeform 85"/>
          <p:cNvSpPr/>
          <p:nvPr/>
        </p:nvSpPr>
        <p:spPr>
          <a:xfrm>
            <a:off x="19840142" y="150940"/>
            <a:ext cx="1391116" cy="1148318"/>
          </a:xfrm>
          <a:custGeom>
            <a:avLst/>
            <a:gdLst/>
            <a:ahLst/>
            <a:cxnLst/>
            <a:rect l="l" t="t" r="r" b="b"/>
            <a:pathLst>
              <a:path w="1391116" h="1148318">
                <a:moveTo>
                  <a:pt x="0" y="0"/>
                </a:moveTo>
                <a:lnTo>
                  <a:pt x="1391115" y="0"/>
                </a:lnTo>
                <a:lnTo>
                  <a:pt x="1391115" y="1148318"/>
                </a:lnTo>
                <a:lnTo>
                  <a:pt x="0" y="1148318"/>
                </a:lnTo>
                <a:lnTo>
                  <a:pt x="0" y="0"/>
                </a:lnTo>
                <a:close/>
              </a:path>
            </a:pathLst>
          </a:custGeom>
          <a:blipFill>
            <a:blip r:embed="rId8"/>
            <a:stretch>
              <a:fillRect l="-7782" r="-7782"/>
            </a:stretch>
          </a:blipFill>
        </p:spPr>
        <p:txBody>
          <a:bodyPr/>
          <a:lstStyle/>
          <a:p>
            <a:endParaRPr lang="en-GB" noProof="0" dirty="0"/>
          </a:p>
        </p:txBody>
      </p:sp>
      <p:grpSp>
        <p:nvGrpSpPr>
          <p:cNvPr id="86" name="Group 86"/>
          <p:cNvGrpSpPr/>
          <p:nvPr/>
        </p:nvGrpSpPr>
        <p:grpSpPr>
          <a:xfrm>
            <a:off x="466731" y="300675"/>
            <a:ext cx="20378538" cy="1140634"/>
            <a:chOff x="0" y="0"/>
            <a:chExt cx="27171384" cy="1520845"/>
          </a:xfrm>
        </p:grpSpPr>
        <p:sp>
          <p:nvSpPr>
            <p:cNvPr id="87" name="TextBox 87"/>
            <p:cNvSpPr txBox="1"/>
            <p:nvPr/>
          </p:nvSpPr>
          <p:spPr>
            <a:xfrm>
              <a:off x="384000" y="38100"/>
              <a:ext cx="26236801" cy="1105404"/>
            </a:xfrm>
            <a:prstGeom prst="rect">
              <a:avLst/>
            </a:prstGeom>
          </p:spPr>
          <p:txBody>
            <a:bodyPr lIns="0" tIns="0" rIns="0" bIns="0" rtlCol="0" anchor="t">
              <a:spAutoFit/>
            </a:bodyPr>
            <a:lstStyle/>
            <a:p>
              <a:pPr algn="ctr">
                <a:lnSpc>
                  <a:spcPts val="3533"/>
                </a:lnSpc>
              </a:pPr>
              <a:r>
                <a:rPr lang="en-GB" sz="3365" spc="-67" noProof="0" dirty="0">
                  <a:solidFill>
                    <a:srgbClr val="FFFFFF"/>
                  </a:solidFill>
                  <a:latin typeface="Noto Sans"/>
                  <a:ea typeface="Noto Sans"/>
                  <a:cs typeface="Noto Sans"/>
                  <a:sym typeface="Noto Sans"/>
                </a:rPr>
                <a:t>SCHIZOPHRENIA: FROM INSTITUTIONALISATION TO RECOVERY-ORIENTED CARE</a:t>
              </a:r>
            </a:p>
            <a:p>
              <a:pPr algn="ctr">
                <a:lnSpc>
                  <a:spcPts val="2808"/>
                </a:lnSpc>
              </a:pPr>
              <a:endParaRPr lang="en-GB" sz="3365" spc="-67" noProof="0" dirty="0">
                <a:solidFill>
                  <a:srgbClr val="FFFFFF"/>
                </a:solidFill>
                <a:latin typeface="Noto Sans"/>
                <a:ea typeface="Noto Sans"/>
                <a:cs typeface="Noto Sans"/>
                <a:sym typeface="Noto Sans"/>
              </a:endParaRPr>
            </a:p>
          </p:txBody>
        </p:sp>
        <p:sp>
          <p:nvSpPr>
            <p:cNvPr id="88" name="TextBox 88"/>
            <p:cNvSpPr txBox="1"/>
            <p:nvPr/>
          </p:nvSpPr>
          <p:spPr>
            <a:xfrm>
              <a:off x="0" y="881033"/>
              <a:ext cx="27171384" cy="639813"/>
            </a:xfrm>
            <a:prstGeom prst="rect">
              <a:avLst/>
            </a:prstGeom>
          </p:spPr>
          <p:txBody>
            <a:bodyPr lIns="0" tIns="0" rIns="0" bIns="0" rtlCol="0" anchor="t">
              <a:spAutoFit/>
            </a:bodyPr>
            <a:lstStyle/>
            <a:p>
              <a:pPr algn="ctr">
                <a:lnSpc>
                  <a:spcPts val="4018"/>
                </a:lnSpc>
              </a:pPr>
              <a:r>
                <a:rPr lang="en-GB" sz="3090" i="1" noProof="0" dirty="0">
                  <a:solidFill>
                    <a:srgbClr val="3D3934"/>
                  </a:solidFill>
                  <a:latin typeface="Noto Sans Italics"/>
                  <a:ea typeface="Noto Sans Italics"/>
                  <a:cs typeface="Noto Sans Italics"/>
                  <a:sym typeface="Noto Sans Italics"/>
                </a:rPr>
                <a:t>A critical examination of historical and contemporary treatment, provision, </a:t>
              </a:r>
              <a:r>
                <a:rPr lang="en-GB" sz="3090" i="1" noProof="0">
                  <a:solidFill>
                    <a:srgbClr val="3D3934"/>
                  </a:solidFill>
                  <a:latin typeface="Noto Sans Italics"/>
                  <a:ea typeface="Noto Sans Italics"/>
                  <a:cs typeface="Noto Sans Italics"/>
                  <a:sym typeface="Noto Sans Italics"/>
                </a:rPr>
                <a:t>stigma </a:t>
              </a:r>
              <a:r>
                <a:rPr lang="en-GB" sz="3090" i="1" noProof="0" dirty="0">
                  <a:solidFill>
                    <a:srgbClr val="3D3934"/>
                  </a:solidFill>
                  <a:latin typeface="Noto Sans Italics"/>
                  <a:ea typeface="Noto Sans Italics"/>
                  <a:cs typeface="Noto Sans Italics"/>
                  <a:sym typeface="Noto Sans Italics"/>
                </a:rPr>
                <a:t>and inequality</a:t>
              </a:r>
            </a:p>
          </p:txBody>
        </p:sp>
      </p:grpSp>
      <p:sp>
        <p:nvSpPr>
          <p:cNvPr id="89" name="TextBox 89"/>
          <p:cNvSpPr txBox="1"/>
          <p:nvPr/>
        </p:nvSpPr>
        <p:spPr>
          <a:xfrm>
            <a:off x="1238250" y="14841266"/>
            <a:ext cx="3363412" cy="231746"/>
          </a:xfrm>
          <a:prstGeom prst="rect">
            <a:avLst/>
          </a:prstGeom>
        </p:spPr>
        <p:txBody>
          <a:bodyPr lIns="0" tIns="0" rIns="0" bIns="0" rtlCol="0" anchor="t">
            <a:spAutoFit/>
          </a:bodyPr>
          <a:lstStyle/>
          <a:p>
            <a:pPr algn="ctr">
              <a:lnSpc>
                <a:spcPts val="1748"/>
              </a:lnSpc>
              <a:spcBef>
                <a:spcPct val="0"/>
              </a:spcBef>
            </a:pPr>
            <a:r>
              <a:rPr lang="en-GB" sz="1665" spc="-33" noProof="0" dirty="0">
                <a:solidFill>
                  <a:srgbClr val="000000"/>
                </a:solidFill>
                <a:latin typeface="Noto Sans"/>
                <a:ea typeface="Noto Sans"/>
                <a:cs typeface="Noto Sans"/>
                <a:sym typeface="Noto Sans"/>
              </a:rPr>
              <a:t>(Walker et al., 2010)</a:t>
            </a:r>
          </a:p>
        </p:txBody>
      </p:sp>
      <p:sp>
        <p:nvSpPr>
          <p:cNvPr id="90" name="TextBox 90"/>
          <p:cNvSpPr txBox="1"/>
          <p:nvPr/>
        </p:nvSpPr>
        <p:spPr>
          <a:xfrm>
            <a:off x="15498445" y="14414500"/>
            <a:ext cx="5704205" cy="700000"/>
          </a:xfrm>
          <a:prstGeom prst="rect">
            <a:avLst/>
          </a:prstGeom>
        </p:spPr>
        <p:txBody>
          <a:bodyPr wrap="square" lIns="0" tIns="0" rIns="0" bIns="0" rtlCol="0" anchor="t">
            <a:spAutoFit/>
          </a:bodyPr>
          <a:lstStyle/>
          <a:p>
            <a:pPr algn="l">
              <a:lnSpc>
                <a:spcPts val="2814"/>
              </a:lnSpc>
              <a:spcBef>
                <a:spcPct val="0"/>
              </a:spcBef>
            </a:pPr>
            <a:r>
              <a:rPr lang="en-GB" sz="2164" b="1" noProof="0" dirty="0">
                <a:solidFill>
                  <a:srgbClr val="000000"/>
                </a:solidFill>
                <a:latin typeface="Open Sans Bold"/>
                <a:ea typeface="Open Sans Bold"/>
                <a:cs typeface="Open Sans Bold"/>
                <a:sym typeface="Open Sans Bold"/>
              </a:rPr>
              <a:t>Author: Abeer Alqadhi - BMHP6029 – </a:t>
            </a:r>
          </a:p>
          <a:p>
            <a:pPr algn="l">
              <a:lnSpc>
                <a:spcPts val="2814"/>
              </a:lnSpc>
              <a:spcBef>
                <a:spcPct val="0"/>
              </a:spcBef>
            </a:pPr>
            <a:r>
              <a:rPr lang="en-GB" sz="2164" b="1" noProof="0" dirty="0">
                <a:solidFill>
                  <a:srgbClr val="000000"/>
                </a:solidFill>
                <a:latin typeface="Open Sans Bold"/>
                <a:ea typeface="Open Sans Bold"/>
                <a:cs typeface="Open Sans Bold"/>
                <a:sym typeface="Open Sans Bold"/>
              </a:rPr>
              <a:t> University of Wales Trinity Saint David0</a:t>
            </a:r>
          </a:p>
        </p:txBody>
      </p:sp>
      <p:sp>
        <p:nvSpPr>
          <p:cNvPr id="91" name="TextBox 91"/>
          <p:cNvSpPr txBox="1"/>
          <p:nvPr/>
        </p:nvSpPr>
        <p:spPr>
          <a:xfrm>
            <a:off x="18383250" y="8277655"/>
            <a:ext cx="2407592" cy="307777"/>
          </a:xfrm>
          <a:prstGeom prst="rect">
            <a:avLst/>
          </a:prstGeom>
        </p:spPr>
        <p:txBody>
          <a:bodyPr wrap="square" lIns="0" tIns="0" rIns="0" bIns="0" rtlCol="0" anchor="t">
            <a:spAutoFit/>
          </a:bodyPr>
          <a:lstStyle/>
          <a:p>
            <a:pPr algn="ctr">
              <a:lnSpc>
                <a:spcPts val="2378"/>
              </a:lnSpc>
              <a:spcBef>
                <a:spcPct val="0"/>
              </a:spcBef>
            </a:pPr>
            <a:r>
              <a:rPr lang="en-GB" sz="2265" spc="-45" noProof="0" dirty="0">
                <a:solidFill>
                  <a:srgbClr val="000000"/>
                </a:solidFill>
                <a:latin typeface="Noto Sans"/>
                <a:ea typeface="Noto Sans"/>
                <a:cs typeface="Noto Sans"/>
                <a:sym typeface="Noto Sans"/>
              </a:rPr>
              <a:t>(NICE, 2014)</a:t>
            </a:r>
          </a:p>
        </p:txBody>
      </p:sp>
      <p:sp>
        <p:nvSpPr>
          <p:cNvPr id="92" name="TextBox 92"/>
          <p:cNvSpPr txBox="1"/>
          <p:nvPr/>
        </p:nvSpPr>
        <p:spPr>
          <a:xfrm>
            <a:off x="0" y="1563033"/>
            <a:ext cx="1551723" cy="205697"/>
          </a:xfrm>
          <a:prstGeom prst="rect">
            <a:avLst/>
          </a:prstGeom>
        </p:spPr>
        <p:txBody>
          <a:bodyPr wrap="square" lIns="0" tIns="0" rIns="0" bIns="0" rtlCol="0" anchor="t">
            <a:spAutoFit/>
          </a:bodyPr>
          <a:lstStyle/>
          <a:p>
            <a:pPr algn="ctr">
              <a:lnSpc>
                <a:spcPts val="1643"/>
              </a:lnSpc>
              <a:spcBef>
                <a:spcPct val="0"/>
              </a:spcBef>
            </a:pPr>
            <a:r>
              <a:rPr lang="en-GB" sz="1565" spc="-31" noProof="0" dirty="0">
                <a:solidFill>
                  <a:srgbClr val="000000"/>
                </a:solidFill>
                <a:latin typeface="Noto Sans"/>
                <a:ea typeface="Noto Sans"/>
                <a:cs typeface="Noto Sans"/>
                <a:sym typeface="Noto Sans"/>
              </a:rPr>
              <a:t>(</a:t>
            </a:r>
            <a:r>
              <a:rPr lang="en-GB" sz="1565" spc="-31" noProof="0" dirty="0">
                <a:latin typeface="Noto Sans"/>
                <a:ea typeface="Noto Sans"/>
                <a:cs typeface="Noto Sans"/>
                <a:sym typeface="Noto Sans"/>
                <a:hlinkClick r:id="rId9" tooltip="https://www.independent.co.uk/author/simon-mccarthy-jones">
                  <a:extLst>
                    <a:ext uri="{A12FA001-AC4F-418D-AE19-62706E023703}">
                      <ahyp:hlinkClr xmlns:ahyp="http://schemas.microsoft.com/office/drawing/2018/hyperlinkcolor" val="tx"/>
                    </a:ext>
                  </a:extLst>
                </a:hlinkClick>
              </a:rPr>
              <a:t>Simon</a:t>
            </a:r>
            <a:r>
              <a:rPr lang="en-GB" sz="1565" spc="-31" noProof="0" dirty="0">
                <a:solidFill>
                  <a:srgbClr val="90BB23"/>
                </a:solidFill>
                <a:latin typeface="Noto Sans"/>
                <a:ea typeface="Noto Sans"/>
                <a:cs typeface="Noto Sans"/>
                <a:sym typeface="Noto Sans"/>
                <a:hlinkClick r:id="rId9" tooltip="https://www.independent.co.uk/author/simon-mccarthy-jones">
                  <a:extLst>
                    <a:ext uri="{A12FA001-AC4F-418D-AE19-62706E023703}">
                      <ahyp:hlinkClr xmlns:ahyp="http://schemas.microsoft.com/office/drawing/2018/hyperlinkcolor" val="tx"/>
                    </a:ext>
                  </a:extLst>
                </a:hlinkClick>
              </a:rPr>
              <a:t> </a:t>
            </a:r>
            <a:r>
              <a:rPr lang="en-GB" sz="1565" spc="-31" noProof="0" dirty="0">
                <a:solidFill>
                  <a:srgbClr val="000000"/>
                </a:solidFill>
                <a:latin typeface="Noto Sans"/>
                <a:ea typeface="Noto Sans"/>
                <a:cs typeface="Noto Sans"/>
                <a:sym typeface="Noto Sans"/>
              </a:rPr>
              <a:t>, 2017)</a:t>
            </a:r>
          </a:p>
        </p:txBody>
      </p:sp>
      <p:sp>
        <p:nvSpPr>
          <p:cNvPr id="93" name="TextBox 93"/>
          <p:cNvSpPr txBox="1"/>
          <p:nvPr/>
        </p:nvSpPr>
        <p:spPr>
          <a:xfrm>
            <a:off x="19773573" y="1390207"/>
            <a:ext cx="1391116" cy="205697"/>
          </a:xfrm>
          <a:prstGeom prst="rect">
            <a:avLst/>
          </a:prstGeom>
        </p:spPr>
        <p:txBody>
          <a:bodyPr wrap="square" lIns="0" tIns="0" rIns="0" bIns="0" rtlCol="0" anchor="t">
            <a:spAutoFit/>
          </a:bodyPr>
          <a:lstStyle/>
          <a:p>
            <a:pPr algn="ctr">
              <a:lnSpc>
                <a:spcPts val="1643"/>
              </a:lnSpc>
              <a:spcBef>
                <a:spcPct val="0"/>
              </a:spcBef>
            </a:pPr>
            <a:r>
              <a:rPr lang="en-GB" sz="1565" spc="-31" noProof="0" dirty="0">
                <a:solidFill>
                  <a:srgbClr val="000000"/>
                </a:solidFill>
                <a:latin typeface="Noto Sans"/>
                <a:ea typeface="Noto Sans"/>
                <a:cs typeface="Noto Sans"/>
                <a:sym typeface="Noto Sans"/>
              </a:rPr>
              <a:t>(</a:t>
            </a:r>
            <a:r>
              <a:rPr lang="en-GB" sz="1565" spc="-31" noProof="0" dirty="0">
                <a:latin typeface="Noto Sans"/>
                <a:ea typeface="Noto Sans"/>
                <a:cs typeface="Noto Sans"/>
                <a:sym typeface="Noto Sans"/>
                <a:hlinkClick r:id="rId9" tooltip="https://www.independent.co.uk/author/simon-mccarthy-jones">
                  <a:extLst>
                    <a:ext uri="{A12FA001-AC4F-418D-AE19-62706E023703}">
                      <ahyp:hlinkClr xmlns:ahyp="http://schemas.microsoft.com/office/drawing/2018/hyperlinkcolor" val="tx"/>
                    </a:ext>
                  </a:extLst>
                </a:hlinkClick>
              </a:rPr>
              <a:t>A</a:t>
            </a:r>
            <a:r>
              <a:rPr lang="en-GB" sz="1565" spc="-31" noProof="0" dirty="0">
                <a:latin typeface="Noto Sans"/>
                <a:ea typeface="Noto Sans"/>
                <a:cs typeface="Noto Sans"/>
                <a:sym typeface="Noto Sans"/>
              </a:rPr>
              <a:t>MFM</a:t>
            </a:r>
            <a:r>
              <a:rPr lang="en-GB" sz="1565" spc="-31" noProof="0" dirty="0">
                <a:solidFill>
                  <a:srgbClr val="000000"/>
                </a:solidFill>
                <a:latin typeface="Noto Sans"/>
                <a:ea typeface="Noto Sans"/>
                <a:cs typeface="Noto Sans"/>
                <a:sym typeface="Noto Sans"/>
              </a:rPr>
              <a:t>, 2026)</a:t>
            </a:r>
          </a:p>
        </p:txBody>
      </p:sp>
      <p:sp>
        <p:nvSpPr>
          <p:cNvPr id="94" name="TextBox 94"/>
          <p:cNvSpPr txBox="1"/>
          <p:nvPr/>
        </p:nvSpPr>
        <p:spPr>
          <a:xfrm>
            <a:off x="5207075" y="5131020"/>
            <a:ext cx="1893927" cy="197456"/>
          </a:xfrm>
          <a:prstGeom prst="rect">
            <a:avLst/>
          </a:prstGeom>
        </p:spPr>
        <p:txBody>
          <a:bodyPr lIns="0" tIns="0" rIns="0" bIns="0" rtlCol="0" anchor="t">
            <a:spAutoFit/>
          </a:bodyPr>
          <a:lstStyle/>
          <a:p>
            <a:pPr algn="ctr">
              <a:lnSpc>
                <a:spcPts val="1433"/>
              </a:lnSpc>
              <a:spcBef>
                <a:spcPct val="0"/>
              </a:spcBef>
            </a:pPr>
            <a:r>
              <a:rPr lang="en-GB" sz="1365" spc="-27" noProof="0" dirty="0">
                <a:solidFill>
                  <a:srgbClr val="000000"/>
                </a:solidFill>
                <a:latin typeface="Noto Sans"/>
                <a:ea typeface="Noto Sans"/>
                <a:cs typeface="Noto Sans"/>
                <a:sym typeface="Noto Sans"/>
              </a:rPr>
              <a:t>(INTEGRATEDHCS, 2025)</a:t>
            </a:r>
          </a:p>
        </p:txBody>
      </p:sp>
      <p:grpSp>
        <p:nvGrpSpPr>
          <p:cNvPr id="95" name="Group 80"/>
          <p:cNvGrpSpPr/>
          <p:nvPr/>
        </p:nvGrpSpPr>
        <p:grpSpPr>
          <a:xfrm>
            <a:off x="7501908" y="2092384"/>
            <a:ext cx="6566001" cy="3260157"/>
            <a:chOff x="0" y="-66675"/>
            <a:chExt cx="1176553" cy="584183"/>
          </a:xfrm>
        </p:grpSpPr>
        <p:sp>
          <p:nvSpPr>
            <p:cNvPr id="96" name="Freeform 81"/>
            <p:cNvSpPr/>
            <p:nvPr/>
          </p:nvSpPr>
          <p:spPr>
            <a:xfrm>
              <a:off x="0" y="0"/>
              <a:ext cx="1176553" cy="493124"/>
            </a:xfrm>
            <a:custGeom>
              <a:avLst/>
              <a:gdLst/>
              <a:ahLst/>
              <a:cxnLst/>
              <a:rect l="l" t="t" r="r" b="b"/>
              <a:pathLst>
                <a:path w="1176553" h="493124">
                  <a:moveTo>
                    <a:pt x="29477" y="0"/>
                  </a:moveTo>
                  <a:lnTo>
                    <a:pt x="1147076" y="0"/>
                  </a:lnTo>
                  <a:cubicBezTo>
                    <a:pt x="1163356" y="0"/>
                    <a:pt x="1176553" y="13197"/>
                    <a:pt x="1176553" y="29477"/>
                  </a:cubicBezTo>
                  <a:lnTo>
                    <a:pt x="1176553" y="463647"/>
                  </a:lnTo>
                  <a:cubicBezTo>
                    <a:pt x="1176553" y="479927"/>
                    <a:pt x="1163356" y="493124"/>
                    <a:pt x="1147076" y="493124"/>
                  </a:cubicBezTo>
                  <a:lnTo>
                    <a:pt x="29477" y="493124"/>
                  </a:lnTo>
                  <a:cubicBezTo>
                    <a:pt x="21659" y="493124"/>
                    <a:pt x="14162" y="490019"/>
                    <a:pt x="8634" y="484491"/>
                  </a:cubicBezTo>
                  <a:cubicBezTo>
                    <a:pt x="3106" y="478962"/>
                    <a:pt x="0" y="471465"/>
                    <a:pt x="0" y="463647"/>
                  </a:cubicBezTo>
                  <a:lnTo>
                    <a:pt x="0" y="29477"/>
                  </a:lnTo>
                  <a:cubicBezTo>
                    <a:pt x="0" y="13197"/>
                    <a:pt x="13197" y="0"/>
                    <a:pt x="29477" y="0"/>
                  </a:cubicBezTo>
                  <a:close/>
                </a:path>
              </a:pathLst>
            </a:custGeom>
            <a:solidFill>
              <a:srgbClr val="DDE2EE"/>
            </a:solidFill>
          </p:spPr>
          <p:txBody>
            <a:bodyPr/>
            <a:lstStyle/>
            <a:p>
              <a:endParaRPr lang="en-GB" noProof="0" dirty="0"/>
            </a:p>
          </p:txBody>
        </p:sp>
        <p:sp>
          <p:nvSpPr>
            <p:cNvPr id="97" name="TextBox 82"/>
            <p:cNvSpPr txBox="1"/>
            <p:nvPr/>
          </p:nvSpPr>
          <p:spPr>
            <a:xfrm>
              <a:off x="0" y="-66675"/>
              <a:ext cx="1176553" cy="584183"/>
            </a:xfrm>
            <a:prstGeom prst="rect">
              <a:avLst/>
            </a:prstGeom>
          </p:spPr>
          <p:txBody>
            <a:bodyPr lIns="50800" tIns="50800" rIns="50800" bIns="50800" rtlCol="0" anchor="ctr"/>
            <a:lstStyle/>
            <a:p>
              <a:pPr algn="l">
                <a:lnSpc>
                  <a:spcPts val="2618"/>
                </a:lnSpc>
              </a:pPr>
              <a:endParaRPr lang="en-GB" sz="1636" b="1" spc="16" noProof="0" dirty="0">
                <a:latin typeface="Noto Sans Bold"/>
                <a:ea typeface="Noto Sans Bold"/>
                <a:cs typeface="Noto Sans Bold"/>
                <a:sym typeface="Noto Sans Bold"/>
              </a:endParaRPr>
            </a:p>
            <a:p>
              <a:pPr algn="l">
                <a:lnSpc>
                  <a:spcPts val="2618"/>
                </a:lnSpc>
              </a:pPr>
              <a:r>
                <a:rPr lang="en-GB" sz="2400" b="1" u="sng" spc="16" noProof="0" dirty="0">
                  <a:solidFill>
                    <a:schemeClr val="accent1">
                      <a:lumMod val="50000"/>
                    </a:schemeClr>
                  </a:solidFill>
                  <a:latin typeface="Noto Sans Bold"/>
                  <a:ea typeface="Noto Sans Bold"/>
                  <a:cs typeface="Noto Sans Bold"/>
                  <a:sym typeface="Noto Sans Bold"/>
                </a:rPr>
                <a:t>CRITICAL POINT</a:t>
              </a:r>
            </a:p>
            <a:p>
              <a:pPr algn="l">
                <a:lnSpc>
                  <a:spcPts val="2618"/>
                </a:lnSpc>
              </a:pPr>
              <a:r>
                <a:rPr lang="en-GB" sz="1636" b="1" spc="16" noProof="0" dirty="0">
                  <a:latin typeface="Noto Sans Bold"/>
                  <a:ea typeface="Noto Sans Bold"/>
                  <a:cs typeface="Noto Sans Bold"/>
                  <a:sym typeface="Noto Sans Bold"/>
                </a:rPr>
                <a:t>ICD-11 departs from traditional schizophrenia subtypes, instead employing course and symptom qualifiers to enable more individualised clinical descriptions (Gaebel, Kerst and Stricker, 2020). Nevertheless, diagnostic classification inherently struggles to fully encapsulate the complexity and diversity of individual experiences, functioning, and recovery (Cooke and Kinderman, 2018).</a:t>
              </a:r>
            </a:p>
          </p:txBody>
        </p:sp>
      </p:grpSp>
      <p:sp>
        <p:nvSpPr>
          <p:cNvPr id="98" name="Freeform 83"/>
          <p:cNvSpPr/>
          <p:nvPr/>
        </p:nvSpPr>
        <p:spPr>
          <a:xfrm>
            <a:off x="13029583" y="2451100"/>
            <a:ext cx="1021313" cy="481924"/>
          </a:xfrm>
          <a:custGeom>
            <a:avLst/>
            <a:gdLst/>
            <a:ahLst/>
            <a:cxnLst/>
            <a:rect l="l" t="t" r="r" b="b"/>
            <a:pathLst>
              <a:path w="757473" h="481924">
                <a:moveTo>
                  <a:pt x="0" y="0"/>
                </a:moveTo>
                <a:lnTo>
                  <a:pt x="757473" y="0"/>
                </a:lnTo>
                <a:lnTo>
                  <a:pt x="757473" y="481924"/>
                </a:lnTo>
                <a:lnTo>
                  <a:pt x="0" y="481924"/>
                </a:lnTo>
                <a:lnTo>
                  <a:pt x="0" y="0"/>
                </a:lnTo>
                <a:close/>
              </a:path>
            </a:pathLst>
          </a:custGeom>
          <a:blipFill>
            <a:blip r:embed="rId10"/>
            <a:stretch>
              <a:fillRect b="-4620"/>
            </a:stretch>
          </a:blipFill>
        </p:spPr>
        <p:txBody>
          <a:bodyPr/>
          <a:lstStyle/>
          <a:p>
            <a:endParaRPr lang="en-GB" noProof="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8232"/>
            <a:ext cx="20790841" cy="1004904"/>
          </a:xfrm>
          <a:prstGeom prst="rect">
            <a:avLst/>
          </a:prstGeom>
          <a:solidFill>
            <a:srgbClr val="2A5E8A"/>
          </a:solidFill>
        </p:spPr>
        <p:txBody>
          <a:bodyPr/>
          <a:lstStyle/>
          <a:p>
            <a:endParaRPr lang="en-GB" noProof="0" dirty="0"/>
          </a:p>
        </p:txBody>
      </p:sp>
      <p:grpSp>
        <p:nvGrpSpPr>
          <p:cNvPr id="3" name="Group 3"/>
          <p:cNvGrpSpPr/>
          <p:nvPr/>
        </p:nvGrpSpPr>
        <p:grpSpPr>
          <a:xfrm>
            <a:off x="247650" y="1689100"/>
            <a:ext cx="6730019" cy="3128000"/>
            <a:chOff x="0" y="0"/>
            <a:chExt cx="1248738" cy="580392"/>
          </a:xfrm>
        </p:grpSpPr>
        <p:sp>
          <p:nvSpPr>
            <p:cNvPr id="4" name="Freeform 4"/>
            <p:cNvSpPr/>
            <p:nvPr/>
          </p:nvSpPr>
          <p:spPr>
            <a:xfrm>
              <a:off x="0" y="0"/>
              <a:ext cx="1248738" cy="580392"/>
            </a:xfrm>
            <a:custGeom>
              <a:avLst/>
              <a:gdLst/>
              <a:ahLst/>
              <a:cxnLst/>
              <a:rect l="l" t="t" r="r" b="b"/>
              <a:pathLst>
                <a:path w="1248738" h="580392">
                  <a:moveTo>
                    <a:pt x="0" y="0"/>
                  </a:moveTo>
                  <a:lnTo>
                    <a:pt x="1248738" y="0"/>
                  </a:lnTo>
                  <a:lnTo>
                    <a:pt x="1248738" y="580392"/>
                  </a:lnTo>
                  <a:lnTo>
                    <a:pt x="0" y="580392"/>
                  </a:lnTo>
                  <a:close/>
                </a:path>
              </a:pathLst>
            </a:custGeom>
            <a:solidFill>
              <a:srgbClr val="CECECE">
                <a:alpha val="66275"/>
              </a:srgbClr>
            </a:solidFill>
          </p:spPr>
          <p:txBody>
            <a:bodyPr/>
            <a:lstStyle/>
            <a:p>
              <a:endParaRPr lang="en-GB" noProof="0" dirty="0"/>
            </a:p>
          </p:txBody>
        </p:sp>
        <p:sp>
          <p:nvSpPr>
            <p:cNvPr id="5" name="TextBox 5"/>
            <p:cNvSpPr txBox="1"/>
            <p:nvPr/>
          </p:nvSpPr>
          <p:spPr>
            <a:xfrm>
              <a:off x="0" y="47625"/>
              <a:ext cx="1248738" cy="532766"/>
            </a:xfrm>
            <a:prstGeom prst="rect">
              <a:avLst/>
            </a:prstGeom>
          </p:spPr>
          <p:txBody>
            <a:bodyPr lIns="50800" tIns="50800" rIns="50800" bIns="50800" rtlCol="0" anchor="ctr"/>
            <a:lstStyle/>
            <a:p>
              <a:pPr algn="l">
                <a:lnSpc>
                  <a:spcPts val="2588"/>
                </a:lnSpc>
              </a:pPr>
              <a:endParaRPr lang="en-GB" sz="2400" noProof="0" dirty="0"/>
            </a:p>
            <a:p>
              <a:pPr algn="l">
                <a:lnSpc>
                  <a:spcPts val="2273"/>
                </a:lnSpc>
              </a:pPr>
              <a:endParaRPr lang="en-GB" sz="2400" noProof="0" dirty="0"/>
            </a:p>
            <a:p>
              <a:pPr algn="l">
                <a:lnSpc>
                  <a:spcPts val="2273"/>
                </a:lnSpc>
              </a:pPr>
              <a:endParaRPr lang="en-GB" sz="2400" noProof="0" dirty="0"/>
            </a:p>
            <a:p>
              <a:pPr algn="l">
                <a:lnSpc>
                  <a:spcPts val="2168"/>
                </a:lnSpc>
              </a:pPr>
              <a:endParaRPr lang="en-GB" sz="2400" spc="-41" noProof="0" dirty="0">
                <a:solidFill>
                  <a:srgbClr val="000000"/>
                </a:solidFill>
                <a:latin typeface="Noto Sans"/>
                <a:ea typeface="Noto Sans"/>
                <a:cs typeface="Noto Sans"/>
                <a:sym typeface="Noto Sans"/>
              </a:endParaRPr>
            </a:p>
            <a:p>
              <a:pPr algn="l">
                <a:lnSpc>
                  <a:spcPts val="2168"/>
                </a:lnSpc>
              </a:pPr>
              <a:r>
                <a:rPr lang="en-GB" sz="2400" spc="-41" noProof="0" dirty="0">
                  <a:solidFill>
                    <a:srgbClr val="000000"/>
                  </a:solidFill>
                  <a:latin typeface="Noto Sans"/>
                  <a:ea typeface="Noto Sans"/>
                  <a:cs typeface="Noto Sans"/>
                  <a:sym typeface="Noto Sans"/>
                </a:rPr>
                <a:t>Current UK care combines pharmacological, psychological, and social approaches. NICE (2014) recommends shared decision-making, antipsychotic medication, CBT, family intervention, physical health monitoring, and early intervention services.</a:t>
              </a:r>
            </a:p>
            <a:p>
              <a:pPr algn="l">
                <a:lnSpc>
                  <a:spcPts val="2168"/>
                </a:lnSpc>
              </a:pPr>
              <a:endParaRPr lang="en-GB" sz="2400" spc="-41" noProof="0" dirty="0">
                <a:solidFill>
                  <a:srgbClr val="000000"/>
                </a:solidFill>
                <a:latin typeface="Noto Sans"/>
                <a:ea typeface="Noto Sans"/>
                <a:cs typeface="Noto Sans"/>
                <a:sym typeface="Noto Sans"/>
              </a:endParaRPr>
            </a:p>
            <a:p>
              <a:pPr algn="l">
                <a:lnSpc>
                  <a:spcPts val="2168"/>
                </a:lnSpc>
              </a:pPr>
              <a:endParaRPr lang="en-GB" sz="2400" spc="-41" noProof="0" dirty="0">
                <a:solidFill>
                  <a:srgbClr val="000000"/>
                </a:solidFill>
                <a:latin typeface="Noto Sans"/>
                <a:ea typeface="Noto Sans"/>
                <a:cs typeface="Noto Sans"/>
                <a:sym typeface="Noto Sans"/>
              </a:endParaRPr>
            </a:p>
          </p:txBody>
        </p:sp>
      </p:grpSp>
      <p:grpSp>
        <p:nvGrpSpPr>
          <p:cNvPr id="6" name="Group 6"/>
          <p:cNvGrpSpPr/>
          <p:nvPr/>
        </p:nvGrpSpPr>
        <p:grpSpPr>
          <a:xfrm>
            <a:off x="247650" y="1737163"/>
            <a:ext cx="6628128" cy="870974"/>
            <a:chOff x="0" y="0"/>
            <a:chExt cx="1229832" cy="161607"/>
          </a:xfrm>
        </p:grpSpPr>
        <p:sp>
          <p:nvSpPr>
            <p:cNvPr id="7" name="Freeform 7"/>
            <p:cNvSpPr/>
            <p:nvPr/>
          </p:nvSpPr>
          <p:spPr>
            <a:xfrm>
              <a:off x="0" y="0"/>
              <a:ext cx="1229832" cy="161607"/>
            </a:xfrm>
            <a:custGeom>
              <a:avLst/>
              <a:gdLst/>
              <a:ahLst/>
              <a:cxnLst/>
              <a:rect l="l" t="t" r="r" b="b"/>
              <a:pathLst>
                <a:path w="1229832" h="161607">
                  <a:moveTo>
                    <a:pt x="29201" y="0"/>
                  </a:moveTo>
                  <a:lnTo>
                    <a:pt x="1200631" y="0"/>
                  </a:lnTo>
                  <a:cubicBezTo>
                    <a:pt x="1208376" y="0"/>
                    <a:pt x="1215803" y="3077"/>
                    <a:pt x="1221280" y="8553"/>
                  </a:cubicBezTo>
                  <a:cubicBezTo>
                    <a:pt x="1226756" y="14029"/>
                    <a:pt x="1229832" y="21456"/>
                    <a:pt x="1229832" y="29201"/>
                  </a:cubicBezTo>
                  <a:lnTo>
                    <a:pt x="1229832" y="132406"/>
                  </a:lnTo>
                  <a:cubicBezTo>
                    <a:pt x="1229832" y="140151"/>
                    <a:pt x="1226756" y="147578"/>
                    <a:pt x="1221280" y="153054"/>
                  </a:cubicBezTo>
                  <a:cubicBezTo>
                    <a:pt x="1215803" y="158530"/>
                    <a:pt x="1208376" y="161607"/>
                    <a:pt x="1200631" y="161607"/>
                  </a:cubicBezTo>
                  <a:lnTo>
                    <a:pt x="29201" y="161607"/>
                  </a:lnTo>
                  <a:cubicBezTo>
                    <a:pt x="21456" y="161607"/>
                    <a:pt x="14029" y="158530"/>
                    <a:pt x="8553" y="153054"/>
                  </a:cubicBezTo>
                  <a:cubicBezTo>
                    <a:pt x="3077" y="147578"/>
                    <a:pt x="0" y="140151"/>
                    <a:pt x="0" y="132406"/>
                  </a:cubicBezTo>
                  <a:lnTo>
                    <a:pt x="0" y="29201"/>
                  </a:lnTo>
                  <a:cubicBezTo>
                    <a:pt x="0" y="21456"/>
                    <a:pt x="3077" y="14029"/>
                    <a:pt x="8553" y="8553"/>
                  </a:cubicBezTo>
                  <a:cubicBezTo>
                    <a:pt x="14029" y="3077"/>
                    <a:pt x="21456" y="0"/>
                    <a:pt x="29201" y="0"/>
                  </a:cubicBezTo>
                  <a:close/>
                </a:path>
              </a:pathLst>
            </a:custGeom>
            <a:solidFill>
              <a:srgbClr val="2A5E8A">
                <a:alpha val="20784"/>
              </a:srgbClr>
            </a:solidFill>
          </p:spPr>
          <p:txBody>
            <a:bodyPr/>
            <a:lstStyle/>
            <a:p>
              <a:pPr>
                <a:lnSpc>
                  <a:spcPct val="250000"/>
                </a:lnSpc>
              </a:pPr>
              <a:endParaRPr lang="en-GB" noProof="0" dirty="0"/>
            </a:p>
          </p:txBody>
        </p:sp>
        <p:sp>
          <p:nvSpPr>
            <p:cNvPr id="8" name="TextBox 8"/>
            <p:cNvSpPr txBox="1"/>
            <p:nvPr/>
          </p:nvSpPr>
          <p:spPr>
            <a:xfrm>
              <a:off x="0" y="-76200"/>
              <a:ext cx="1229832" cy="237807"/>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Contemporary Treatment and Provision</a:t>
              </a:r>
            </a:p>
          </p:txBody>
        </p:sp>
      </p:grpSp>
      <p:grpSp>
        <p:nvGrpSpPr>
          <p:cNvPr id="9" name="Group 9"/>
          <p:cNvGrpSpPr/>
          <p:nvPr/>
        </p:nvGrpSpPr>
        <p:grpSpPr>
          <a:xfrm>
            <a:off x="171450" y="4862395"/>
            <a:ext cx="6748047" cy="3303705"/>
            <a:chOff x="-3803" y="10447"/>
            <a:chExt cx="1209174" cy="614267"/>
          </a:xfrm>
        </p:grpSpPr>
        <p:sp>
          <p:nvSpPr>
            <p:cNvPr id="10" name="Freeform 10"/>
            <p:cNvSpPr/>
            <p:nvPr/>
          </p:nvSpPr>
          <p:spPr>
            <a:xfrm>
              <a:off x="0" y="10447"/>
              <a:ext cx="1205371" cy="614267"/>
            </a:xfrm>
            <a:custGeom>
              <a:avLst/>
              <a:gdLst/>
              <a:ahLst/>
              <a:cxnLst/>
              <a:rect l="l" t="t" r="r" b="b"/>
              <a:pathLst>
                <a:path w="1205371" h="614267">
                  <a:moveTo>
                    <a:pt x="0" y="0"/>
                  </a:moveTo>
                  <a:lnTo>
                    <a:pt x="1205371" y="0"/>
                  </a:lnTo>
                  <a:lnTo>
                    <a:pt x="1205371" y="614267"/>
                  </a:lnTo>
                  <a:lnTo>
                    <a:pt x="0" y="614267"/>
                  </a:lnTo>
                  <a:close/>
                </a:path>
              </a:pathLst>
            </a:custGeom>
            <a:solidFill>
              <a:srgbClr val="CECECE">
                <a:alpha val="66275"/>
              </a:srgbClr>
            </a:solidFill>
          </p:spPr>
          <p:txBody>
            <a:bodyPr/>
            <a:lstStyle/>
            <a:p>
              <a:endParaRPr lang="en-GB" noProof="0" dirty="0"/>
            </a:p>
          </p:txBody>
        </p:sp>
        <p:sp>
          <p:nvSpPr>
            <p:cNvPr id="11" name="TextBox 11"/>
            <p:cNvSpPr txBox="1"/>
            <p:nvPr/>
          </p:nvSpPr>
          <p:spPr>
            <a:xfrm>
              <a:off x="-3803" y="108800"/>
              <a:ext cx="1205371" cy="464981"/>
            </a:xfrm>
            <a:prstGeom prst="rect">
              <a:avLst/>
            </a:prstGeom>
          </p:spPr>
          <p:txBody>
            <a:bodyPr lIns="50800" tIns="50800" rIns="50800" bIns="50800" rtlCol="0" anchor="ctr"/>
            <a:lstStyle/>
            <a:p>
              <a:pPr algn="l">
                <a:lnSpc>
                  <a:spcPts val="2168"/>
                </a:lnSpc>
              </a:pPr>
              <a:r>
                <a:rPr lang="en-GB" sz="2400" spc="-41" noProof="0" dirty="0">
                  <a:solidFill>
                    <a:srgbClr val="000000"/>
                  </a:solidFill>
                  <a:latin typeface="Noto Sans"/>
                  <a:ea typeface="Noto Sans"/>
                  <a:cs typeface="Noto Sans"/>
                  <a:sym typeface="Noto Sans"/>
                </a:rPr>
                <a:t>Antipsychotics are effective in preventing relapse, though their efficacy varies, necessitating an individualised approach to treatment (Efthimiou </a:t>
              </a:r>
              <a:r>
                <a:rPr lang="en-GB" sz="2400" i="1" spc="-41" noProof="0" dirty="0">
                  <a:solidFill>
                    <a:srgbClr val="000000"/>
                  </a:solidFill>
                  <a:latin typeface="Noto Sans Italics"/>
                  <a:ea typeface="Noto Sans Italics"/>
                  <a:cs typeface="Noto Sans Italics"/>
                  <a:sym typeface="Noto Sans Italics"/>
                </a:rPr>
                <a:t>et al.</a:t>
              </a:r>
              <a:r>
                <a:rPr lang="en-GB" sz="2400" spc="-41" noProof="0" dirty="0">
                  <a:solidFill>
                    <a:srgbClr val="000000"/>
                  </a:solidFill>
                  <a:latin typeface="Noto Sans"/>
                  <a:ea typeface="Noto Sans"/>
                  <a:cs typeface="Noto Sans"/>
                  <a:sym typeface="Noto Sans"/>
                </a:rPr>
                <a:t>, 2024). Regular physical health monitoring is also required due to potential side effects such as weight gain and metabolic changes (Burschinski </a:t>
              </a:r>
              <a:r>
                <a:rPr lang="en-GB" sz="2400" i="1" spc="-41" noProof="0" dirty="0">
                  <a:solidFill>
                    <a:srgbClr val="000000"/>
                  </a:solidFill>
                  <a:latin typeface="Noto Sans Italics"/>
                  <a:ea typeface="Noto Sans Italics"/>
                  <a:cs typeface="Noto Sans Italics"/>
                  <a:sym typeface="Noto Sans Italics"/>
                </a:rPr>
                <a:t>et al.</a:t>
              </a:r>
              <a:r>
                <a:rPr lang="en-GB" sz="2400" spc="-41" noProof="0" dirty="0">
                  <a:solidFill>
                    <a:srgbClr val="000000"/>
                  </a:solidFill>
                  <a:latin typeface="Noto Sans"/>
                  <a:ea typeface="Noto Sans"/>
                  <a:cs typeface="Noto Sans"/>
                  <a:sym typeface="Noto Sans"/>
                </a:rPr>
                <a:t>, 2023).</a:t>
              </a:r>
            </a:p>
          </p:txBody>
        </p:sp>
      </p:grpSp>
      <p:grpSp>
        <p:nvGrpSpPr>
          <p:cNvPr id="12" name="Group 12"/>
          <p:cNvGrpSpPr/>
          <p:nvPr/>
        </p:nvGrpSpPr>
        <p:grpSpPr>
          <a:xfrm>
            <a:off x="192673" y="4940120"/>
            <a:ext cx="5949155" cy="635180"/>
            <a:chOff x="0" y="0"/>
            <a:chExt cx="1066021" cy="110269"/>
          </a:xfrm>
        </p:grpSpPr>
        <p:sp>
          <p:nvSpPr>
            <p:cNvPr id="13" name="Freeform 13"/>
            <p:cNvSpPr/>
            <p:nvPr/>
          </p:nvSpPr>
          <p:spPr>
            <a:xfrm>
              <a:off x="0" y="0"/>
              <a:ext cx="1066021" cy="110269"/>
            </a:xfrm>
            <a:custGeom>
              <a:avLst/>
              <a:gdLst/>
              <a:ahLst/>
              <a:cxnLst/>
              <a:rect l="l" t="t" r="r" b="b"/>
              <a:pathLst>
                <a:path w="1066021" h="110269">
                  <a:moveTo>
                    <a:pt x="32534" y="0"/>
                  </a:moveTo>
                  <a:lnTo>
                    <a:pt x="1033488" y="0"/>
                  </a:lnTo>
                  <a:cubicBezTo>
                    <a:pt x="1051456" y="0"/>
                    <a:pt x="1066021" y="14566"/>
                    <a:pt x="1066021" y="32534"/>
                  </a:cubicBezTo>
                  <a:lnTo>
                    <a:pt x="1066021" y="77736"/>
                  </a:lnTo>
                  <a:cubicBezTo>
                    <a:pt x="1066021" y="86364"/>
                    <a:pt x="1062594" y="94639"/>
                    <a:pt x="1056493" y="100740"/>
                  </a:cubicBezTo>
                  <a:cubicBezTo>
                    <a:pt x="1050391" y="106842"/>
                    <a:pt x="1042116" y="110269"/>
                    <a:pt x="1033488" y="110269"/>
                  </a:cubicBezTo>
                  <a:lnTo>
                    <a:pt x="32534" y="110269"/>
                  </a:lnTo>
                  <a:cubicBezTo>
                    <a:pt x="23905" y="110269"/>
                    <a:pt x="15630" y="106842"/>
                    <a:pt x="9529" y="100740"/>
                  </a:cubicBezTo>
                  <a:cubicBezTo>
                    <a:pt x="3428" y="94639"/>
                    <a:pt x="0" y="86364"/>
                    <a:pt x="0" y="77736"/>
                  </a:cubicBezTo>
                  <a:lnTo>
                    <a:pt x="0" y="32534"/>
                  </a:lnTo>
                  <a:cubicBezTo>
                    <a:pt x="0" y="23905"/>
                    <a:pt x="3428" y="15630"/>
                    <a:pt x="9529" y="9529"/>
                  </a:cubicBezTo>
                  <a:cubicBezTo>
                    <a:pt x="15630" y="3428"/>
                    <a:pt x="23905" y="0"/>
                    <a:pt x="32534" y="0"/>
                  </a:cubicBezTo>
                  <a:close/>
                </a:path>
              </a:pathLst>
            </a:custGeom>
            <a:solidFill>
              <a:srgbClr val="A250B7">
                <a:alpha val="3529"/>
              </a:srgbClr>
            </a:solidFill>
          </p:spPr>
          <p:txBody>
            <a:bodyPr/>
            <a:lstStyle/>
            <a:p>
              <a:pPr>
                <a:lnSpc>
                  <a:spcPct val="250000"/>
                </a:lnSpc>
              </a:pPr>
              <a:endParaRPr lang="en-GB" noProof="0" dirty="0"/>
            </a:p>
          </p:txBody>
        </p:sp>
        <p:sp>
          <p:nvSpPr>
            <p:cNvPr id="14" name="TextBox 14"/>
            <p:cNvSpPr txBox="1"/>
            <p:nvPr/>
          </p:nvSpPr>
          <p:spPr>
            <a:xfrm>
              <a:off x="0" y="-76200"/>
              <a:ext cx="1066021" cy="186469"/>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Antipsychotic Medication</a:t>
              </a:r>
            </a:p>
          </p:txBody>
        </p:sp>
      </p:grpSp>
      <p:sp>
        <p:nvSpPr>
          <p:cNvPr id="15" name="Freeform 15"/>
          <p:cNvSpPr/>
          <p:nvPr/>
        </p:nvSpPr>
        <p:spPr>
          <a:xfrm>
            <a:off x="5908575" y="4584700"/>
            <a:ext cx="1010922" cy="782584"/>
          </a:xfrm>
          <a:custGeom>
            <a:avLst/>
            <a:gdLst/>
            <a:ahLst/>
            <a:cxnLst/>
            <a:rect l="l" t="t" r="r" b="b"/>
            <a:pathLst>
              <a:path w="1010922" h="758191">
                <a:moveTo>
                  <a:pt x="0" y="0"/>
                </a:moveTo>
                <a:lnTo>
                  <a:pt x="1010921" y="0"/>
                </a:lnTo>
                <a:lnTo>
                  <a:pt x="1010921" y="758191"/>
                </a:lnTo>
                <a:lnTo>
                  <a:pt x="0" y="758191"/>
                </a:lnTo>
                <a:lnTo>
                  <a:pt x="0" y="0"/>
                </a:lnTo>
                <a:close/>
              </a:path>
            </a:pathLst>
          </a:custGeom>
          <a:blipFill>
            <a:blip r:embed="rId2"/>
            <a:stretch>
              <a:fillRect/>
            </a:stretch>
          </a:blipFill>
        </p:spPr>
        <p:txBody>
          <a:bodyPr/>
          <a:lstStyle/>
          <a:p>
            <a:endParaRPr lang="en-GB" noProof="0" dirty="0"/>
          </a:p>
        </p:txBody>
      </p:sp>
      <p:grpSp>
        <p:nvGrpSpPr>
          <p:cNvPr id="16" name="Group 16"/>
          <p:cNvGrpSpPr/>
          <p:nvPr/>
        </p:nvGrpSpPr>
        <p:grpSpPr>
          <a:xfrm>
            <a:off x="466731" y="300675"/>
            <a:ext cx="20378538" cy="1140634"/>
            <a:chOff x="0" y="0"/>
            <a:chExt cx="27171384" cy="1520845"/>
          </a:xfrm>
        </p:grpSpPr>
        <p:sp>
          <p:nvSpPr>
            <p:cNvPr id="17" name="TextBox 17"/>
            <p:cNvSpPr txBox="1"/>
            <p:nvPr/>
          </p:nvSpPr>
          <p:spPr>
            <a:xfrm>
              <a:off x="384000" y="38100"/>
              <a:ext cx="26236801" cy="1105404"/>
            </a:xfrm>
            <a:prstGeom prst="rect">
              <a:avLst/>
            </a:prstGeom>
          </p:spPr>
          <p:txBody>
            <a:bodyPr lIns="0" tIns="0" rIns="0" bIns="0" rtlCol="0" anchor="t">
              <a:spAutoFit/>
            </a:bodyPr>
            <a:lstStyle/>
            <a:p>
              <a:pPr algn="ctr">
                <a:lnSpc>
                  <a:spcPts val="3533"/>
                </a:lnSpc>
              </a:pPr>
              <a:r>
                <a:rPr lang="en-GB" sz="3365" spc="-67" noProof="0" dirty="0">
                  <a:solidFill>
                    <a:srgbClr val="FFFFFF"/>
                  </a:solidFill>
                  <a:latin typeface="Noto Sans"/>
                  <a:ea typeface="Noto Sans"/>
                  <a:cs typeface="Noto Sans"/>
                  <a:sym typeface="Noto Sans"/>
                </a:rPr>
                <a:t>SCHIZOPHRENIA: FROM INSTITUTIONALISATION TO RECOVERY-ORIENTED CARE</a:t>
              </a:r>
            </a:p>
            <a:p>
              <a:pPr algn="ctr">
                <a:lnSpc>
                  <a:spcPts val="2808"/>
                </a:lnSpc>
              </a:pPr>
              <a:endParaRPr lang="en-GB" sz="3365" spc="-67" noProof="0" dirty="0">
                <a:solidFill>
                  <a:srgbClr val="FFFFFF"/>
                </a:solidFill>
                <a:latin typeface="Noto Sans"/>
                <a:ea typeface="Noto Sans"/>
                <a:cs typeface="Noto Sans"/>
                <a:sym typeface="Noto Sans"/>
              </a:endParaRPr>
            </a:p>
          </p:txBody>
        </p:sp>
        <p:sp>
          <p:nvSpPr>
            <p:cNvPr id="18" name="TextBox 18"/>
            <p:cNvSpPr txBox="1"/>
            <p:nvPr/>
          </p:nvSpPr>
          <p:spPr>
            <a:xfrm>
              <a:off x="0" y="881033"/>
              <a:ext cx="27171384" cy="639813"/>
            </a:xfrm>
            <a:prstGeom prst="rect">
              <a:avLst/>
            </a:prstGeom>
          </p:spPr>
          <p:txBody>
            <a:bodyPr lIns="0" tIns="0" rIns="0" bIns="0" rtlCol="0" anchor="t">
              <a:spAutoFit/>
            </a:bodyPr>
            <a:lstStyle/>
            <a:p>
              <a:pPr algn="ctr">
                <a:lnSpc>
                  <a:spcPts val="4018"/>
                </a:lnSpc>
              </a:pPr>
              <a:r>
                <a:rPr lang="en-GB" sz="3090" i="1" noProof="0" dirty="0">
                  <a:solidFill>
                    <a:srgbClr val="3D3934"/>
                  </a:solidFill>
                  <a:latin typeface="Noto Sans Italics"/>
                  <a:ea typeface="Noto Sans Italics"/>
                  <a:cs typeface="Noto Sans Italics"/>
                  <a:sym typeface="Noto Sans Italics"/>
                </a:rPr>
                <a:t>Contemporary treatment, critical issues and future directions</a:t>
              </a:r>
            </a:p>
          </p:txBody>
        </p:sp>
      </p:grpSp>
      <p:grpSp>
        <p:nvGrpSpPr>
          <p:cNvPr id="19" name="Group 19"/>
          <p:cNvGrpSpPr/>
          <p:nvPr/>
        </p:nvGrpSpPr>
        <p:grpSpPr>
          <a:xfrm>
            <a:off x="167519" y="7632700"/>
            <a:ext cx="6785731" cy="3908603"/>
            <a:chOff x="0" y="-125880"/>
            <a:chExt cx="1205371" cy="820072"/>
          </a:xfrm>
        </p:grpSpPr>
        <p:sp>
          <p:nvSpPr>
            <p:cNvPr id="20" name="Freeform 20"/>
            <p:cNvSpPr/>
            <p:nvPr/>
          </p:nvSpPr>
          <p:spPr>
            <a:xfrm>
              <a:off x="0" y="0"/>
              <a:ext cx="1205371" cy="694192"/>
            </a:xfrm>
            <a:custGeom>
              <a:avLst/>
              <a:gdLst/>
              <a:ahLst/>
              <a:cxnLst/>
              <a:rect l="l" t="t" r="r" b="b"/>
              <a:pathLst>
                <a:path w="1205371" h="694192">
                  <a:moveTo>
                    <a:pt x="0" y="0"/>
                  </a:moveTo>
                  <a:lnTo>
                    <a:pt x="1205371" y="0"/>
                  </a:lnTo>
                  <a:lnTo>
                    <a:pt x="1205371" y="694192"/>
                  </a:lnTo>
                  <a:lnTo>
                    <a:pt x="0" y="694192"/>
                  </a:lnTo>
                  <a:close/>
                </a:path>
              </a:pathLst>
            </a:custGeom>
            <a:solidFill>
              <a:srgbClr val="CECECE">
                <a:alpha val="66275"/>
              </a:srgbClr>
            </a:solidFill>
          </p:spPr>
          <p:txBody>
            <a:bodyPr/>
            <a:lstStyle/>
            <a:p>
              <a:endParaRPr lang="en-GB" noProof="0" dirty="0"/>
            </a:p>
          </p:txBody>
        </p:sp>
        <p:sp>
          <p:nvSpPr>
            <p:cNvPr id="21" name="TextBox 21"/>
            <p:cNvSpPr txBox="1"/>
            <p:nvPr/>
          </p:nvSpPr>
          <p:spPr>
            <a:xfrm>
              <a:off x="0" y="-125880"/>
              <a:ext cx="1205371" cy="756335"/>
            </a:xfrm>
            <a:prstGeom prst="rect">
              <a:avLst/>
            </a:prstGeom>
          </p:spPr>
          <p:txBody>
            <a:bodyPr lIns="50800" tIns="50800" rIns="50800" bIns="50800" rtlCol="0" anchor="ctr"/>
            <a:lstStyle/>
            <a:p>
              <a:pPr algn="l">
                <a:lnSpc>
                  <a:spcPts val="2168"/>
                </a:lnSpc>
              </a:pPr>
              <a:endParaRPr lang="en-GB" sz="2400" spc="-41" noProof="0" dirty="0">
                <a:solidFill>
                  <a:srgbClr val="000000"/>
                </a:solidFill>
                <a:latin typeface="Noto Sans"/>
                <a:ea typeface="Noto Sans"/>
                <a:cs typeface="Noto Sans"/>
                <a:sym typeface="Noto Sans"/>
              </a:endParaRPr>
            </a:p>
            <a:p>
              <a:pPr algn="l">
                <a:lnSpc>
                  <a:spcPts val="2168"/>
                </a:lnSpc>
              </a:pPr>
              <a:endParaRPr lang="en-GB" sz="2400" spc="-41" noProof="0" dirty="0">
                <a:solidFill>
                  <a:srgbClr val="000000"/>
                </a:solidFill>
                <a:latin typeface="Noto Sans"/>
                <a:ea typeface="Noto Sans"/>
                <a:cs typeface="Noto Sans"/>
                <a:sym typeface="Noto Sans"/>
              </a:endParaRPr>
            </a:p>
            <a:p>
              <a:pPr algn="l">
                <a:lnSpc>
                  <a:spcPts val="2168"/>
                </a:lnSpc>
              </a:pPr>
              <a:endParaRPr lang="en-GB" sz="2400" spc="-41" dirty="0">
                <a:solidFill>
                  <a:srgbClr val="000000"/>
                </a:solidFill>
                <a:latin typeface="Noto Sans"/>
                <a:ea typeface="Noto Sans"/>
                <a:cs typeface="Noto Sans"/>
                <a:sym typeface="Noto Sans"/>
              </a:endParaRPr>
            </a:p>
            <a:p>
              <a:pPr algn="l">
                <a:lnSpc>
                  <a:spcPts val="2168"/>
                </a:lnSpc>
              </a:pPr>
              <a:endParaRPr lang="en-GB" sz="2400" spc="-41" noProof="0" dirty="0">
                <a:solidFill>
                  <a:srgbClr val="000000"/>
                </a:solidFill>
                <a:latin typeface="Noto Sans"/>
                <a:ea typeface="Noto Sans"/>
                <a:cs typeface="Noto Sans"/>
                <a:sym typeface="Noto Sans"/>
              </a:endParaRPr>
            </a:p>
            <a:p>
              <a:pPr algn="l">
                <a:lnSpc>
                  <a:spcPts val="2168"/>
                </a:lnSpc>
              </a:pPr>
              <a:endParaRPr lang="en-GB" sz="2400" spc="-41" noProof="0" dirty="0">
                <a:solidFill>
                  <a:srgbClr val="000000"/>
                </a:solidFill>
                <a:latin typeface="Noto Sans"/>
                <a:ea typeface="Noto Sans"/>
                <a:cs typeface="Noto Sans"/>
                <a:sym typeface="Noto Sans"/>
              </a:endParaRPr>
            </a:p>
            <a:p>
              <a:pPr algn="l">
                <a:lnSpc>
                  <a:spcPts val="2168"/>
                </a:lnSpc>
              </a:pPr>
              <a:endParaRPr lang="en-GB" sz="2400" spc="-41" dirty="0">
                <a:solidFill>
                  <a:srgbClr val="000000"/>
                </a:solidFill>
                <a:latin typeface="Noto Sans"/>
                <a:ea typeface="Noto Sans"/>
                <a:cs typeface="Noto Sans"/>
                <a:sym typeface="Noto Sans"/>
              </a:endParaRPr>
            </a:p>
            <a:p>
              <a:pPr algn="l">
                <a:lnSpc>
                  <a:spcPts val="2168"/>
                </a:lnSpc>
              </a:pPr>
              <a:r>
                <a:rPr lang="en-GB" sz="2400" spc="-41" noProof="0" dirty="0">
                  <a:solidFill>
                    <a:srgbClr val="000000"/>
                  </a:solidFill>
                  <a:latin typeface="Noto Sans"/>
                  <a:ea typeface="Noto Sans"/>
                  <a:cs typeface="Noto Sans"/>
                  <a:sym typeface="Noto Sans"/>
                </a:rPr>
                <a:t>CBT can support symptom management, although its effects may be modest; therefore, it is best used within a broader package of care (Jauhar, Johnstone and McKenna, 2022).</a:t>
              </a:r>
            </a:p>
            <a:p>
              <a:pPr algn="l">
                <a:lnSpc>
                  <a:spcPts val="2168"/>
                </a:lnSpc>
              </a:pPr>
              <a:r>
                <a:rPr lang="en-GB" sz="2400" spc="-41" noProof="0" dirty="0">
                  <a:solidFill>
                    <a:srgbClr val="000000"/>
                  </a:solidFill>
                  <a:latin typeface="Noto Sans"/>
                  <a:ea typeface="Noto Sans"/>
                  <a:cs typeface="Noto Sans"/>
                  <a:sym typeface="Noto Sans"/>
                </a:rPr>
                <a:t>Family interventions can reduce relapse through education, communication, and collaborative support (Bighelli </a:t>
              </a:r>
              <a:r>
                <a:rPr lang="en-GB" sz="2400" i="1" spc="-41" noProof="0" dirty="0">
                  <a:solidFill>
                    <a:srgbClr val="000000"/>
                  </a:solidFill>
                  <a:latin typeface="Noto Sans Italics"/>
                  <a:ea typeface="Noto Sans Italics"/>
                  <a:cs typeface="Noto Sans Italics"/>
                  <a:sym typeface="Noto Sans Italics"/>
                </a:rPr>
                <a:t>et al</a:t>
              </a:r>
              <a:r>
                <a:rPr lang="en-GB" sz="2400" spc="-41" noProof="0" dirty="0">
                  <a:solidFill>
                    <a:srgbClr val="000000"/>
                  </a:solidFill>
                  <a:latin typeface="Noto Sans"/>
                  <a:ea typeface="Noto Sans"/>
                  <a:cs typeface="Noto Sans"/>
                  <a:sym typeface="Noto Sans"/>
                </a:rPr>
                <a:t>., 2022).</a:t>
              </a:r>
            </a:p>
          </p:txBody>
        </p:sp>
      </p:grpSp>
      <p:grpSp>
        <p:nvGrpSpPr>
          <p:cNvPr id="22" name="Group 22"/>
          <p:cNvGrpSpPr/>
          <p:nvPr/>
        </p:nvGrpSpPr>
        <p:grpSpPr>
          <a:xfrm>
            <a:off x="171450" y="8181292"/>
            <a:ext cx="6299753" cy="975408"/>
            <a:chOff x="0" y="-10932"/>
            <a:chExt cx="1128845" cy="174783"/>
          </a:xfrm>
        </p:grpSpPr>
        <p:sp>
          <p:nvSpPr>
            <p:cNvPr id="23" name="Freeform 23"/>
            <p:cNvSpPr/>
            <p:nvPr/>
          </p:nvSpPr>
          <p:spPr>
            <a:xfrm>
              <a:off x="0" y="0"/>
              <a:ext cx="1128845" cy="98583"/>
            </a:xfrm>
            <a:custGeom>
              <a:avLst/>
              <a:gdLst/>
              <a:ahLst/>
              <a:cxnLst/>
              <a:rect l="l" t="t" r="r" b="b"/>
              <a:pathLst>
                <a:path w="1128845" h="98583">
                  <a:moveTo>
                    <a:pt x="30723" y="0"/>
                  </a:moveTo>
                  <a:lnTo>
                    <a:pt x="1098122" y="0"/>
                  </a:lnTo>
                  <a:cubicBezTo>
                    <a:pt x="1115089" y="0"/>
                    <a:pt x="1128845" y="13755"/>
                    <a:pt x="1128845" y="30723"/>
                  </a:cubicBezTo>
                  <a:lnTo>
                    <a:pt x="1128845" y="67859"/>
                  </a:lnTo>
                  <a:cubicBezTo>
                    <a:pt x="1128845" y="76008"/>
                    <a:pt x="1125608" y="83822"/>
                    <a:pt x="1119846" y="89584"/>
                  </a:cubicBezTo>
                  <a:cubicBezTo>
                    <a:pt x="1114084" y="95346"/>
                    <a:pt x="1106270" y="98583"/>
                    <a:pt x="1098122" y="98583"/>
                  </a:cubicBezTo>
                  <a:lnTo>
                    <a:pt x="30723" y="98583"/>
                  </a:lnTo>
                  <a:cubicBezTo>
                    <a:pt x="22575" y="98583"/>
                    <a:pt x="14760" y="95346"/>
                    <a:pt x="8999" y="89584"/>
                  </a:cubicBezTo>
                  <a:cubicBezTo>
                    <a:pt x="3237" y="83822"/>
                    <a:pt x="0" y="76008"/>
                    <a:pt x="0" y="67859"/>
                  </a:cubicBezTo>
                  <a:lnTo>
                    <a:pt x="0" y="30723"/>
                  </a:lnTo>
                  <a:cubicBezTo>
                    <a:pt x="0" y="22575"/>
                    <a:pt x="3237" y="14760"/>
                    <a:pt x="8999" y="8999"/>
                  </a:cubicBezTo>
                  <a:cubicBezTo>
                    <a:pt x="14760" y="3237"/>
                    <a:pt x="22575" y="0"/>
                    <a:pt x="30723" y="0"/>
                  </a:cubicBezTo>
                  <a:close/>
                </a:path>
              </a:pathLst>
            </a:custGeom>
            <a:solidFill>
              <a:srgbClr val="2A5E8A">
                <a:alpha val="9804"/>
              </a:srgbClr>
            </a:solidFill>
          </p:spPr>
          <p:txBody>
            <a:bodyPr/>
            <a:lstStyle/>
            <a:p>
              <a:pPr>
                <a:lnSpc>
                  <a:spcPct val="250000"/>
                </a:lnSpc>
              </a:pPr>
              <a:endParaRPr lang="en-GB" noProof="0" dirty="0"/>
            </a:p>
          </p:txBody>
        </p:sp>
        <p:sp>
          <p:nvSpPr>
            <p:cNvPr id="24" name="TextBox 24"/>
            <p:cNvSpPr txBox="1"/>
            <p:nvPr/>
          </p:nvSpPr>
          <p:spPr>
            <a:xfrm>
              <a:off x="0" y="-10932"/>
              <a:ext cx="1128845" cy="174783"/>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Psychological and Family Interventions</a:t>
              </a:r>
            </a:p>
          </p:txBody>
        </p:sp>
      </p:grpSp>
      <p:grpSp>
        <p:nvGrpSpPr>
          <p:cNvPr id="25" name="Group 25"/>
          <p:cNvGrpSpPr/>
          <p:nvPr/>
        </p:nvGrpSpPr>
        <p:grpSpPr>
          <a:xfrm>
            <a:off x="7105650" y="1689100"/>
            <a:ext cx="6672361" cy="2944528"/>
            <a:chOff x="0" y="0"/>
            <a:chExt cx="1205371" cy="527626"/>
          </a:xfrm>
        </p:grpSpPr>
        <p:sp>
          <p:nvSpPr>
            <p:cNvPr id="26" name="Freeform 26"/>
            <p:cNvSpPr/>
            <p:nvPr/>
          </p:nvSpPr>
          <p:spPr>
            <a:xfrm>
              <a:off x="0" y="0"/>
              <a:ext cx="1205371" cy="527626"/>
            </a:xfrm>
            <a:custGeom>
              <a:avLst/>
              <a:gdLst/>
              <a:ahLst/>
              <a:cxnLst/>
              <a:rect l="l" t="t" r="r" b="b"/>
              <a:pathLst>
                <a:path w="1205371" h="527626">
                  <a:moveTo>
                    <a:pt x="0" y="0"/>
                  </a:moveTo>
                  <a:lnTo>
                    <a:pt x="1205371" y="0"/>
                  </a:lnTo>
                  <a:lnTo>
                    <a:pt x="1205371" y="527626"/>
                  </a:lnTo>
                  <a:lnTo>
                    <a:pt x="0" y="527626"/>
                  </a:lnTo>
                  <a:close/>
                </a:path>
              </a:pathLst>
            </a:custGeom>
            <a:solidFill>
              <a:srgbClr val="CECECE">
                <a:alpha val="66275"/>
              </a:srgbClr>
            </a:solidFill>
          </p:spPr>
          <p:txBody>
            <a:bodyPr/>
            <a:lstStyle/>
            <a:p>
              <a:endParaRPr lang="en-GB" noProof="0" dirty="0"/>
            </a:p>
          </p:txBody>
        </p:sp>
        <p:sp>
          <p:nvSpPr>
            <p:cNvPr id="27" name="TextBox 27"/>
            <p:cNvSpPr txBox="1"/>
            <p:nvPr/>
          </p:nvSpPr>
          <p:spPr>
            <a:xfrm>
              <a:off x="0" y="38100"/>
              <a:ext cx="1205371" cy="489526"/>
            </a:xfrm>
            <a:prstGeom prst="rect">
              <a:avLst/>
            </a:prstGeom>
          </p:spPr>
          <p:txBody>
            <a:bodyPr lIns="50800" tIns="50800" rIns="50800" bIns="50800" rtlCol="0" anchor="ctr"/>
            <a:lstStyle/>
            <a:p>
              <a:pPr algn="l">
                <a:lnSpc>
                  <a:spcPts val="2378"/>
                </a:lnSpc>
              </a:pPr>
              <a:r>
                <a:rPr lang="en-GB" sz="2400" spc="-45" noProof="0" dirty="0">
                  <a:solidFill>
                    <a:srgbClr val="000000"/>
                  </a:solidFill>
                  <a:latin typeface="Noto Sans"/>
                  <a:ea typeface="Noto Sans"/>
                  <a:cs typeface="Noto Sans"/>
                  <a:sym typeface="Noto Sans"/>
                </a:rPr>
                <a:t>Early intervention aims to reduce untreated psychosis and provide coordinated first-episode care. Evidence supports earlier detection and treatment, although outcomes vary across services and individuals (Salazar de Pablo </a:t>
              </a:r>
              <a:r>
                <a:rPr lang="en-GB" sz="2400" i="1" spc="-45" noProof="0" dirty="0">
                  <a:solidFill>
                    <a:srgbClr val="000000"/>
                  </a:solidFill>
                  <a:latin typeface="Noto Sans Italics"/>
                  <a:ea typeface="Noto Sans Italics"/>
                  <a:cs typeface="Noto Sans Italics"/>
                  <a:sym typeface="Noto Sans Italics"/>
                </a:rPr>
                <a:t>et al.</a:t>
              </a:r>
              <a:r>
                <a:rPr lang="en-GB" sz="2400" spc="-45" noProof="0" dirty="0">
                  <a:solidFill>
                    <a:srgbClr val="000000"/>
                  </a:solidFill>
                  <a:latin typeface="Noto Sans"/>
                  <a:ea typeface="Noto Sans"/>
                  <a:cs typeface="Noto Sans"/>
                  <a:sym typeface="Noto Sans"/>
                </a:rPr>
                <a:t>, 2024).</a:t>
              </a:r>
            </a:p>
          </p:txBody>
        </p:sp>
      </p:grpSp>
      <p:grpSp>
        <p:nvGrpSpPr>
          <p:cNvPr id="28" name="Group 28"/>
          <p:cNvGrpSpPr/>
          <p:nvPr/>
        </p:nvGrpSpPr>
        <p:grpSpPr>
          <a:xfrm>
            <a:off x="7105650" y="1725100"/>
            <a:ext cx="5949155" cy="615381"/>
            <a:chOff x="0" y="0"/>
            <a:chExt cx="1066021" cy="110269"/>
          </a:xfrm>
        </p:grpSpPr>
        <p:sp>
          <p:nvSpPr>
            <p:cNvPr id="29" name="Freeform 29"/>
            <p:cNvSpPr/>
            <p:nvPr/>
          </p:nvSpPr>
          <p:spPr>
            <a:xfrm>
              <a:off x="0" y="0"/>
              <a:ext cx="1066021" cy="110269"/>
            </a:xfrm>
            <a:custGeom>
              <a:avLst/>
              <a:gdLst/>
              <a:ahLst/>
              <a:cxnLst/>
              <a:rect l="l" t="t" r="r" b="b"/>
              <a:pathLst>
                <a:path w="1066021" h="110269">
                  <a:moveTo>
                    <a:pt x="32534" y="0"/>
                  </a:moveTo>
                  <a:lnTo>
                    <a:pt x="1033488" y="0"/>
                  </a:lnTo>
                  <a:cubicBezTo>
                    <a:pt x="1051456" y="0"/>
                    <a:pt x="1066021" y="14566"/>
                    <a:pt x="1066021" y="32534"/>
                  </a:cubicBezTo>
                  <a:lnTo>
                    <a:pt x="1066021" y="77736"/>
                  </a:lnTo>
                  <a:cubicBezTo>
                    <a:pt x="1066021" y="86364"/>
                    <a:pt x="1062594" y="94639"/>
                    <a:pt x="1056493" y="100740"/>
                  </a:cubicBezTo>
                  <a:cubicBezTo>
                    <a:pt x="1050391" y="106842"/>
                    <a:pt x="1042116" y="110269"/>
                    <a:pt x="1033488" y="110269"/>
                  </a:cubicBezTo>
                  <a:lnTo>
                    <a:pt x="32534" y="110269"/>
                  </a:lnTo>
                  <a:cubicBezTo>
                    <a:pt x="23905" y="110269"/>
                    <a:pt x="15630" y="106842"/>
                    <a:pt x="9529" y="100740"/>
                  </a:cubicBezTo>
                  <a:cubicBezTo>
                    <a:pt x="3428" y="94639"/>
                    <a:pt x="0" y="86364"/>
                    <a:pt x="0" y="77736"/>
                  </a:cubicBezTo>
                  <a:lnTo>
                    <a:pt x="0" y="32534"/>
                  </a:lnTo>
                  <a:cubicBezTo>
                    <a:pt x="0" y="23905"/>
                    <a:pt x="3428" y="15630"/>
                    <a:pt x="9529" y="9529"/>
                  </a:cubicBezTo>
                  <a:cubicBezTo>
                    <a:pt x="15630" y="3428"/>
                    <a:pt x="23905" y="0"/>
                    <a:pt x="32534" y="0"/>
                  </a:cubicBezTo>
                  <a:close/>
                </a:path>
              </a:pathLst>
            </a:custGeom>
            <a:solidFill>
              <a:srgbClr val="A250B7">
                <a:alpha val="3529"/>
              </a:srgbClr>
            </a:solidFill>
          </p:spPr>
          <p:txBody>
            <a:bodyPr/>
            <a:lstStyle/>
            <a:p>
              <a:pPr>
                <a:lnSpc>
                  <a:spcPct val="250000"/>
                </a:lnSpc>
              </a:pPr>
              <a:endParaRPr lang="en-GB" noProof="0" dirty="0"/>
            </a:p>
          </p:txBody>
        </p:sp>
        <p:sp>
          <p:nvSpPr>
            <p:cNvPr id="30" name="TextBox 30"/>
            <p:cNvSpPr txBox="1"/>
            <p:nvPr/>
          </p:nvSpPr>
          <p:spPr>
            <a:xfrm>
              <a:off x="0" y="-76200"/>
              <a:ext cx="1066021" cy="186469"/>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Early Intervention and Recovery</a:t>
              </a:r>
            </a:p>
          </p:txBody>
        </p:sp>
      </p:grpSp>
      <p:grpSp>
        <p:nvGrpSpPr>
          <p:cNvPr id="31" name="Group 31"/>
          <p:cNvGrpSpPr/>
          <p:nvPr/>
        </p:nvGrpSpPr>
        <p:grpSpPr>
          <a:xfrm>
            <a:off x="13811250" y="1612900"/>
            <a:ext cx="7562847" cy="3200076"/>
            <a:chOff x="0" y="0"/>
            <a:chExt cx="1248738" cy="602738"/>
          </a:xfrm>
        </p:grpSpPr>
        <p:sp>
          <p:nvSpPr>
            <p:cNvPr id="32" name="Freeform 32"/>
            <p:cNvSpPr/>
            <p:nvPr/>
          </p:nvSpPr>
          <p:spPr>
            <a:xfrm>
              <a:off x="0" y="0"/>
              <a:ext cx="1248738" cy="602738"/>
            </a:xfrm>
            <a:custGeom>
              <a:avLst/>
              <a:gdLst/>
              <a:ahLst/>
              <a:cxnLst/>
              <a:rect l="l" t="t" r="r" b="b"/>
              <a:pathLst>
                <a:path w="1248738" h="602738">
                  <a:moveTo>
                    <a:pt x="0" y="0"/>
                  </a:moveTo>
                  <a:lnTo>
                    <a:pt x="1248738" y="0"/>
                  </a:lnTo>
                  <a:lnTo>
                    <a:pt x="1248738" y="602738"/>
                  </a:lnTo>
                  <a:lnTo>
                    <a:pt x="0" y="602738"/>
                  </a:lnTo>
                  <a:close/>
                </a:path>
              </a:pathLst>
            </a:custGeom>
            <a:solidFill>
              <a:srgbClr val="CECECE">
                <a:alpha val="66275"/>
              </a:srgbClr>
            </a:solidFill>
          </p:spPr>
          <p:txBody>
            <a:bodyPr/>
            <a:lstStyle/>
            <a:p>
              <a:endParaRPr lang="en-GB" noProof="0" dirty="0"/>
            </a:p>
          </p:txBody>
        </p:sp>
        <p:sp>
          <p:nvSpPr>
            <p:cNvPr id="33" name="TextBox 33"/>
            <p:cNvSpPr txBox="1"/>
            <p:nvPr/>
          </p:nvSpPr>
          <p:spPr>
            <a:xfrm>
              <a:off x="0" y="38100"/>
              <a:ext cx="1248738" cy="521881"/>
            </a:xfrm>
            <a:prstGeom prst="rect">
              <a:avLst/>
            </a:prstGeom>
          </p:spPr>
          <p:txBody>
            <a:bodyPr lIns="50800" tIns="50800" rIns="50800" bIns="50800" rtlCol="0" anchor="ctr"/>
            <a:lstStyle/>
            <a:p>
              <a:pPr algn="l">
                <a:lnSpc>
                  <a:spcPts val="2273"/>
                </a:lnSpc>
              </a:pPr>
              <a:endParaRPr lang="en-GB" sz="2400" noProof="0" dirty="0"/>
            </a:p>
            <a:p>
              <a:pPr algn="l">
                <a:lnSpc>
                  <a:spcPts val="2273"/>
                </a:lnSpc>
              </a:pPr>
              <a:endParaRPr lang="en-GB" sz="2400" noProof="0" dirty="0"/>
            </a:p>
            <a:p>
              <a:pPr algn="l">
                <a:lnSpc>
                  <a:spcPts val="2273"/>
                </a:lnSpc>
              </a:pPr>
              <a:r>
                <a:rPr lang="en-GB" sz="2400" spc="-43" noProof="0" dirty="0">
                  <a:solidFill>
                    <a:srgbClr val="000000"/>
                  </a:solidFill>
                  <a:latin typeface="Noto Sans"/>
                  <a:ea typeface="Noto Sans"/>
                  <a:cs typeface="Noto Sans"/>
                  <a:sym typeface="Noto Sans"/>
                </a:rPr>
                <a:t>The Mental Health Act 2025  strengthens the principles of choice, autonomy, least restriction, therapeutic benefit, and treating the person as an individual. However, compulsory treatment creates an ethical tension between managing risk and protecting dignity, choice, and individual rights.</a:t>
              </a:r>
            </a:p>
          </p:txBody>
        </p:sp>
      </p:grpSp>
      <p:grpSp>
        <p:nvGrpSpPr>
          <p:cNvPr id="34" name="Group 34"/>
          <p:cNvGrpSpPr/>
          <p:nvPr/>
        </p:nvGrpSpPr>
        <p:grpSpPr>
          <a:xfrm>
            <a:off x="13872237" y="1308100"/>
            <a:ext cx="7155509" cy="1200515"/>
            <a:chOff x="0" y="-95250"/>
            <a:chExt cx="1234044" cy="264836"/>
          </a:xfrm>
        </p:grpSpPr>
        <p:sp>
          <p:nvSpPr>
            <p:cNvPr id="35" name="Freeform 35"/>
            <p:cNvSpPr/>
            <p:nvPr/>
          </p:nvSpPr>
          <p:spPr>
            <a:xfrm>
              <a:off x="0" y="0"/>
              <a:ext cx="1122918" cy="169586"/>
            </a:xfrm>
            <a:custGeom>
              <a:avLst/>
              <a:gdLst/>
              <a:ahLst/>
              <a:cxnLst/>
              <a:rect l="l" t="t" r="r" b="b"/>
              <a:pathLst>
                <a:path w="1122918" h="169586">
                  <a:moveTo>
                    <a:pt x="31981" y="0"/>
                  </a:moveTo>
                  <a:lnTo>
                    <a:pt x="1090937" y="0"/>
                  </a:lnTo>
                  <a:cubicBezTo>
                    <a:pt x="1108599" y="0"/>
                    <a:pt x="1122918" y="14319"/>
                    <a:pt x="1122918" y="31981"/>
                  </a:cubicBezTo>
                  <a:lnTo>
                    <a:pt x="1122918" y="137605"/>
                  </a:lnTo>
                  <a:cubicBezTo>
                    <a:pt x="1122918" y="146087"/>
                    <a:pt x="1119548" y="154221"/>
                    <a:pt x="1113551" y="160219"/>
                  </a:cubicBezTo>
                  <a:cubicBezTo>
                    <a:pt x="1107553" y="166217"/>
                    <a:pt x="1099418" y="169586"/>
                    <a:pt x="1090937" y="169586"/>
                  </a:cubicBezTo>
                  <a:lnTo>
                    <a:pt x="31981" y="169586"/>
                  </a:lnTo>
                  <a:cubicBezTo>
                    <a:pt x="14319" y="169586"/>
                    <a:pt x="0" y="155268"/>
                    <a:pt x="0" y="137605"/>
                  </a:cubicBezTo>
                  <a:lnTo>
                    <a:pt x="0" y="31981"/>
                  </a:lnTo>
                  <a:cubicBezTo>
                    <a:pt x="0" y="14319"/>
                    <a:pt x="14319" y="0"/>
                    <a:pt x="31981" y="0"/>
                  </a:cubicBezTo>
                  <a:close/>
                </a:path>
              </a:pathLst>
            </a:custGeom>
            <a:solidFill>
              <a:srgbClr val="2A5E8A">
                <a:alpha val="20784"/>
              </a:srgbClr>
            </a:solidFill>
          </p:spPr>
          <p:txBody>
            <a:bodyPr/>
            <a:lstStyle/>
            <a:p>
              <a:pPr>
                <a:lnSpc>
                  <a:spcPct val="250000"/>
                </a:lnSpc>
              </a:pPr>
              <a:endParaRPr lang="en-GB" noProof="0" dirty="0"/>
            </a:p>
          </p:txBody>
        </p:sp>
        <p:sp>
          <p:nvSpPr>
            <p:cNvPr id="36" name="TextBox 36"/>
            <p:cNvSpPr txBox="1"/>
            <p:nvPr/>
          </p:nvSpPr>
          <p:spPr>
            <a:xfrm>
              <a:off x="0" y="-95250"/>
              <a:ext cx="1234044" cy="264836"/>
            </a:xfrm>
            <a:prstGeom prst="rect">
              <a:avLst/>
            </a:prstGeom>
          </p:spPr>
          <p:txBody>
            <a:bodyPr lIns="50800" tIns="50800" rIns="50800" bIns="50800" rtlCol="0" anchor="ctr"/>
            <a:lstStyle/>
            <a:p>
              <a:pPr algn="l">
                <a:lnSpc>
                  <a:spcPct val="250000"/>
                </a:lnSpc>
              </a:pPr>
              <a:r>
                <a:rPr lang="en-GB" sz="2536" b="1" spc="25" noProof="0" dirty="0">
                  <a:solidFill>
                    <a:srgbClr val="2A5E8A"/>
                  </a:solidFill>
                  <a:latin typeface="Noto Sans"/>
                  <a:ea typeface="Noto Sans"/>
                  <a:cs typeface="Noto Sans"/>
                  <a:sym typeface="Noto Sans"/>
                </a:rPr>
                <a:t>Rights, Autonomy &amp; Compulsory Care</a:t>
              </a:r>
            </a:p>
          </p:txBody>
        </p:sp>
      </p:grpSp>
      <p:sp>
        <p:nvSpPr>
          <p:cNvPr id="37" name="Freeform 37"/>
          <p:cNvSpPr/>
          <p:nvPr/>
        </p:nvSpPr>
        <p:spPr>
          <a:xfrm>
            <a:off x="20454263" y="1536700"/>
            <a:ext cx="672187" cy="893276"/>
          </a:xfrm>
          <a:custGeom>
            <a:avLst/>
            <a:gdLst/>
            <a:ahLst/>
            <a:cxnLst/>
            <a:rect l="l" t="t" r="r" b="b"/>
            <a:pathLst>
              <a:path w="672187" h="893276">
                <a:moveTo>
                  <a:pt x="0" y="0"/>
                </a:moveTo>
                <a:lnTo>
                  <a:pt x="672187" y="0"/>
                </a:lnTo>
                <a:lnTo>
                  <a:pt x="672187" y="893277"/>
                </a:lnTo>
                <a:lnTo>
                  <a:pt x="0" y="893277"/>
                </a:lnTo>
                <a:lnTo>
                  <a:pt x="0" y="0"/>
                </a:lnTo>
                <a:close/>
              </a:path>
            </a:pathLst>
          </a:custGeom>
          <a:blipFill>
            <a:blip r:embed="rId3"/>
            <a:stretch>
              <a:fillRect l="-63838" t="-278" b="-278"/>
            </a:stretch>
          </a:blipFill>
        </p:spPr>
        <p:txBody>
          <a:bodyPr/>
          <a:lstStyle/>
          <a:p>
            <a:endParaRPr lang="en-GB" noProof="0" dirty="0"/>
          </a:p>
        </p:txBody>
      </p:sp>
      <p:grpSp>
        <p:nvGrpSpPr>
          <p:cNvPr id="38" name="Group 38"/>
          <p:cNvGrpSpPr/>
          <p:nvPr/>
        </p:nvGrpSpPr>
        <p:grpSpPr>
          <a:xfrm>
            <a:off x="13811250" y="7010910"/>
            <a:ext cx="7562850" cy="5955790"/>
            <a:chOff x="0" y="0"/>
            <a:chExt cx="1205371" cy="1067210"/>
          </a:xfrm>
        </p:grpSpPr>
        <p:sp>
          <p:nvSpPr>
            <p:cNvPr id="39" name="Freeform 39"/>
            <p:cNvSpPr/>
            <p:nvPr/>
          </p:nvSpPr>
          <p:spPr>
            <a:xfrm>
              <a:off x="0" y="0"/>
              <a:ext cx="1205371" cy="1067210"/>
            </a:xfrm>
            <a:custGeom>
              <a:avLst/>
              <a:gdLst/>
              <a:ahLst/>
              <a:cxnLst/>
              <a:rect l="l" t="t" r="r" b="b"/>
              <a:pathLst>
                <a:path w="1205371" h="1067210">
                  <a:moveTo>
                    <a:pt x="0" y="0"/>
                  </a:moveTo>
                  <a:lnTo>
                    <a:pt x="1205371" y="0"/>
                  </a:lnTo>
                  <a:lnTo>
                    <a:pt x="1205371" y="1067210"/>
                  </a:lnTo>
                  <a:lnTo>
                    <a:pt x="0" y="1067210"/>
                  </a:lnTo>
                  <a:close/>
                </a:path>
              </a:pathLst>
            </a:custGeom>
            <a:solidFill>
              <a:srgbClr val="CECECE">
                <a:alpha val="66275"/>
              </a:srgbClr>
            </a:solidFill>
          </p:spPr>
          <p:txBody>
            <a:bodyPr/>
            <a:lstStyle/>
            <a:p>
              <a:endParaRPr lang="en-GB" noProof="0" dirty="0"/>
            </a:p>
          </p:txBody>
        </p:sp>
        <p:sp>
          <p:nvSpPr>
            <p:cNvPr id="40" name="TextBox 40"/>
            <p:cNvSpPr txBox="1"/>
            <p:nvPr/>
          </p:nvSpPr>
          <p:spPr>
            <a:xfrm>
              <a:off x="0" y="38100"/>
              <a:ext cx="1205371" cy="1029110"/>
            </a:xfrm>
            <a:prstGeom prst="rect">
              <a:avLst/>
            </a:prstGeom>
          </p:spPr>
          <p:txBody>
            <a:bodyPr lIns="50800" tIns="50800" rIns="50800" bIns="50800" rtlCol="0" anchor="ctr"/>
            <a:lstStyle/>
            <a:p>
              <a:pPr algn="l">
                <a:lnSpc>
                  <a:spcPts val="2168"/>
                </a:lnSpc>
              </a:pPr>
              <a:endParaRPr lang="en-GB" sz="2200" noProof="0" dirty="0"/>
            </a:p>
            <a:p>
              <a:pPr algn="l">
                <a:lnSpc>
                  <a:spcPts val="2168"/>
                </a:lnSpc>
              </a:pPr>
              <a:endParaRPr lang="en-GB" sz="2200" noProof="0" dirty="0"/>
            </a:p>
            <a:p>
              <a:pPr algn="l">
                <a:lnSpc>
                  <a:spcPts val="2168"/>
                </a:lnSpc>
              </a:pPr>
              <a:endParaRPr lang="en-GB" sz="2200" noProof="0" dirty="0"/>
            </a:p>
            <a:p>
              <a:pPr algn="l">
                <a:lnSpc>
                  <a:spcPts val="2168"/>
                </a:lnSpc>
              </a:pPr>
              <a:endParaRPr lang="en-GB" sz="2200" noProof="0" dirty="0"/>
            </a:p>
            <a:p>
              <a:pPr marL="467450" lvl="1" indent="-233725" algn="l">
                <a:lnSpc>
                  <a:spcPts val="2273"/>
                </a:lnSpc>
                <a:buFont typeface="Arial"/>
                <a:buChar char="•"/>
              </a:pPr>
              <a:r>
                <a:rPr lang="en-GB" sz="2300" spc="-43" noProof="0" dirty="0">
                  <a:solidFill>
                    <a:srgbClr val="000000"/>
                  </a:solidFill>
                  <a:latin typeface="Noto Sans"/>
                  <a:ea typeface="Noto Sans"/>
                  <a:cs typeface="Noto Sans"/>
                  <a:sym typeface="Noto Sans"/>
                </a:rPr>
                <a:t>Expand early intervention to reduce delays in assessment and treatment (NICE, 2014).</a:t>
              </a:r>
            </a:p>
            <a:p>
              <a:pPr marL="467450" lvl="1" indent="-233725" algn="l">
                <a:lnSpc>
                  <a:spcPts val="2273"/>
                </a:lnSpc>
                <a:buFont typeface="Arial"/>
                <a:buChar char="•"/>
              </a:pPr>
              <a:r>
                <a:rPr lang="en-GB" sz="2300" spc="-43" noProof="0" dirty="0">
                  <a:solidFill>
                    <a:srgbClr val="000000"/>
                  </a:solidFill>
                  <a:latin typeface="Noto Sans"/>
                  <a:ea typeface="Noto Sans"/>
                  <a:cs typeface="Noto Sans"/>
                  <a:sym typeface="Noto Sans"/>
                </a:rPr>
                <a:t>Utilise shared decision-making to ensure medication choices reflect benefits, risks, and individual preferences (Efthimiou </a:t>
              </a:r>
              <a:r>
                <a:rPr lang="en-GB" sz="2300" i="1" spc="-43" noProof="0" dirty="0">
                  <a:solidFill>
                    <a:srgbClr val="000000"/>
                  </a:solidFill>
                  <a:latin typeface="Noto Sans Italics"/>
                  <a:ea typeface="Noto Sans Italics"/>
                  <a:cs typeface="Noto Sans Italics"/>
                  <a:sym typeface="Noto Sans Italics"/>
                </a:rPr>
                <a:t>et al.</a:t>
              </a:r>
              <a:r>
                <a:rPr lang="en-GB" sz="2300" spc="-43" noProof="0" dirty="0">
                  <a:solidFill>
                    <a:srgbClr val="000000"/>
                  </a:solidFill>
                  <a:latin typeface="Noto Sans"/>
                  <a:ea typeface="Noto Sans"/>
                  <a:cs typeface="Noto Sans"/>
                  <a:sym typeface="Noto Sans"/>
                </a:rPr>
                <a:t>, 2024).</a:t>
              </a:r>
            </a:p>
            <a:p>
              <a:pPr marL="467450" lvl="1" indent="-233725" algn="l">
                <a:lnSpc>
                  <a:spcPts val="2273"/>
                </a:lnSpc>
                <a:buFont typeface="Arial"/>
                <a:buChar char="•"/>
              </a:pPr>
              <a:r>
                <a:rPr lang="en-GB" sz="2300" spc="-43" noProof="0" dirty="0">
                  <a:solidFill>
                    <a:srgbClr val="000000"/>
                  </a:solidFill>
                  <a:latin typeface="Noto Sans"/>
                  <a:ea typeface="Noto Sans"/>
                  <a:cs typeface="Noto Sans"/>
                  <a:sym typeface="Noto Sans"/>
                </a:rPr>
                <a:t>Improve access to Cognitive Behavioural Therapy (CBT), family interventions, and integrated physical healthcare (NICE, 2014).</a:t>
              </a:r>
            </a:p>
            <a:p>
              <a:pPr marL="467450" lvl="1" indent="-233725" algn="l">
                <a:lnSpc>
                  <a:spcPts val="2273"/>
                </a:lnSpc>
                <a:buFont typeface="Arial"/>
                <a:buChar char="•"/>
              </a:pPr>
              <a:r>
                <a:rPr lang="en-GB" sz="2300" spc="-43" noProof="0" dirty="0">
                  <a:solidFill>
                    <a:srgbClr val="000000"/>
                  </a:solidFill>
                  <a:latin typeface="Noto Sans"/>
                  <a:ea typeface="Noto Sans"/>
                  <a:cs typeface="Noto Sans"/>
                  <a:sym typeface="Noto Sans"/>
                </a:rPr>
                <a:t>Strengthen culturally responsive, anti-stigma care, co-produced with people with lived experience, while addressing inequalities in access and treatment pathways (WHO,2026).</a:t>
              </a:r>
            </a:p>
            <a:p>
              <a:pPr marL="467450" lvl="1" indent="-233725" algn="l">
                <a:lnSpc>
                  <a:spcPts val="2273"/>
                </a:lnSpc>
                <a:buFont typeface="Arial"/>
                <a:buChar char="•"/>
              </a:pPr>
              <a:r>
                <a:rPr lang="en-GB" sz="2300" spc="-43" noProof="0" dirty="0">
                  <a:solidFill>
                    <a:srgbClr val="000000"/>
                  </a:solidFill>
                  <a:latin typeface="Noto Sans"/>
                  <a:ea typeface="Noto Sans"/>
                  <a:cs typeface="Noto Sans"/>
                  <a:sym typeface="Noto Sans"/>
                </a:rPr>
                <a:t>Measure success through recovery, social inclusion, and quality of life - not solely symptom reduction (WHO, 2026).</a:t>
              </a:r>
            </a:p>
            <a:p>
              <a:pPr algn="l">
                <a:lnSpc>
                  <a:spcPts val="2168"/>
                </a:lnSpc>
              </a:pPr>
              <a:endParaRPr lang="en-GB" sz="2200" spc="-43" noProof="0" dirty="0">
                <a:solidFill>
                  <a:srgbClr val="000000"/>
                </a:solidFill>
                <a:latin typeface="Noto Sans"/>
                <a:ea typeface="Noto Sans"/>
                <a:cs typeface="Noto Sans"/>
                <a:sym typeface="Noto Sans"/>
              </a:endParaRPr>
            </a:p>
          </p:txBody>
        </p:sp>
      </p:grpSp>
      <p:grpSp>
        <p:nvGrpSpPr>
          <p:cNvPr id="41" name="Group 41"/>
          <p:cNvGrpSpPr/>
          <p:nvPr/>
        </p:nvGrpSpPr>
        <p:grpSpPr>
          <a:xfrm>
            <a:off x="13840050" y="6990209"/>
            <a:ext cx="7668795" cy="1119204"/>
            <a:chOff x="0" y="-76200"/>
            <a:chExt cx="1222256" cy="261828"/>
          </a:xfrm>
        </p:grpSpPr>
        <p:sp>
          <p:nvSpPr>
            <p:cNvPr id="42" name="Freeform 42"/>
            <p:cNvSpPr/>
            <p:nvPr/>
          </p:nvSpPr>
          <p:spPr>
            <a:xfrm>
              <a:off x="0" y="0"/>
              <a:ext cx="1066021" cy="185628"/>
            </a:xfrm>
            <a:custGeom>
              <a:avLst/>
              <a:gdLst/>
              <a:ahLst/>
              <a:cxnLst/>
              <a:rect l="l" t="t" r="r" b="b"/>
              <a:pathLst>
                <a:path w="1066021" h="185628">
                  <a:moveTo>
                    <a:pt x="32534" y="0"/>
                  </a:moveTo>
                  <a:lnTo>
                    <a:pt x="1033488" y="0"/>
                  </a:lnTo>
                  <a:cubicBezTo>
                    <a:pt x="1051456" y="0"/>
                    <a:pt x="1066021" y="14566"/>
                    <a:pt x="1066021" y="32534"/>
                  </a:cubicBezTo>
                  <a:lnTo>
                    <a:pt x="1066021" y="153094"/>
                  </a:lnTo>
                  <a:cubicBezTo>
                    <a:pt x="1066021" y="161723"/>
                    <a:pt x="1062594" y="169998"/>
                    <a:pt x="1056493" y="176099"/>
                  </a:cubicBezTo>
                  <a:cubicBezTo>
                    <a:pt x="1050391" y="182200"/>
                    <a:pt x="1042116" y="185628"/>
                    <a:pt x="1033488" y="185628"/>
                  </a:cubicBezTo>
                  <a:lnTo>
                    <a:pt x="32534" y="185628"/>
                  </a:lnTo>
                  <a:cubicBezTo>
                    <a:pt x="23905" y="185628"/>
                    <a:pt x="15630" y="182200"/>
                    <a:pt x="9529" y="176099"/>
                  </a:cubicBezTo>
                  <a:cubicBezTo>
                    <a:pt x="3428" y="169998"/>
                    <a:pt x="0" y="161723"/>
                    <a:pt x="0" y="153094"/>
                  </a:cubicBezTo>
                  <a:lnTo>
                    <a:pt x="0" y="32534"/>
                  </a:lnTo>
                  <a:cubicBezTo>
                    <a:pt x="0" y="23905"/>
                    <a:pt x="3428" y="15630"/>
                    <a:pt x="9529" y="9529"/>
                  </a:cubicBezTo>
                  <a:cubicBezTo>
                    <a:pt x="15630" y="3428"/>
                    <a:pt x="23905" y="0"/>
                    <a:pt x="32534" y="0"/>
                  </a:cubicBezTo>
                  <a:close/>
                </a:path>
              </a:pathLst>
            </a:custGeom>
            <a:solidFill>
              <a:srgbClr val="A250B7">
                <a:alpha val="3529"/>
              </a:srgbClr>
            </a:solidFill>
          </p:spPr>
          <p:txBody>
            <a:bodyPr/>
            <a:lstStyle/>
            <a:p>
              <a:pPr>
                <a:lnSpc>
                  <a:spcPct val="250000"/>
                </a:lnSpc>
              </a:pPr>
              <a:endParaRPr lang="en-GB" noProof="0" dirty="0"/>
            </a:p>
          </p:txBody>
        </p:sp>
        <p:sp>
          <p:nvSpPr>
            <p:cNvPr id="43" name="TextBox 43"/>
            <p:cNvSpPr txBox="1"/>
            <p:nvPr/>
          </p:nvSpPr>
          <p:spPr>
            <a:xfrm>
              <a:off x="0" y="-76200"/>
              <a:ext cx="1222256" cy="261828"/>
            </a:xfrm>
            <a:prstGeom prst="rect">
              <a:avLst/>
            </a:prstGeom>
          </p:spPr>
          <p:txBody>
            <a:bodyPr lIns="50800" tIns="50800" rIns="50800" bIns="50800" rtlCol="0" anchor="ctr"/>
            <a:lstStyle/>
            <a:p>
              <a:pPr algn="l"/>
              <a:r>
                <a:rPr lang="en-GB" sz="2800" b="1" spc="24" noProof="0" dirty="0">
                  <a:solidFill>
                    <a:srgbClr val="2A5E8A"/>
                  </a:solidFill>
                  <a:latin typeface="Noto Sans Bold"/>
                  <a:ea typeface="Noto Sans Bold"/>
                  <a:cs typeface="Noto Sans Bold"/>
                  <a:sym typeface="Noto Sans Bold"/>
                </a:rPr>
                <a:t>Recommendations for Future Policy &amp; Practice</a:t>
              </a:r>
            </a:p>
          </p:txBody>
        </p:sp>
      </p:grpSp>
      <p:grpSp>
        <p:nvGrpSpPr>
          <p:cNvPr id="45" name="Group 45"/>
          <p:cNvGrpSpPr/>
          <p:nvPr/>
        </p:nvGrpSpPr>
        <p:grpSpPr>
          <a:xfrm>
            <a:off x="6875779" y="13003052"/>
            <a:ext cx="14498322" cy="1959006"/>
            <a:chOff x="0" y="0"/>
            <a:chExt cx="1291154" cy="652454"/>
          </a:xfrm>
        </p:grpSpPr>
        <p:sp>
          <p:nvSpPr>
            <p:cNvPr id="46" name="Freeform 46"/>
            <p:cNvSpPr/>
            <p:nvPr/>
          </p:nvSpPr>
          <p:spPr>
            <a:xfrm>
              <a:off x="0" y="0"/>
              <a:ext cx="1291154" cy="652454"/>
            </a:xfrm>
            <a:custGeom>
              <a:avLst/>
              <a:gdLst/>
              <a:ahLst/>
              <a:cxnLst/>
              <a:rect l="l" t="t" r="r" b="b"/>
              <a:pathLst>
                <a:path w="1291154" h="612012">
                  <a:moveTo>
                    <a:pt x="0" y="0"/>
                  </a:moveTo>
                  <a:lnTo>
                    <a:pt x="1291154" y="0"/>
                  </a:lnTo>
                  <a:lnTo>
                    <a:pt x="1291154" y="612012"/>
                  </a:lnTo>
                  <a:lnTo>
                    <a:pt x="0" y="612012"/>
                  </a:lnTo>
                  <a:close/>
                </a:path>
              </a:pathLst>
            </a:custGeom>
            <a:solidFill>
              <a:srgbClr val="F9A5A5">
                <a:alpha val="66275"/>
              </a:srgbClr>
            </a:solidFill>
          </p:spPr>
          <p:txBody>
            <a:bodyPr/>
            <a:lstStyle/>
            <a:p>
              <a:endParaRPr lang="en-GB" noProof="0" dirty="0"/>
            </a:p>
          </p:txBody>
        </p:sp>
        <p:sp>
          <p:nvSpPr>
            <p:cNvPr id="47" name="TextBox 47"/>
            <p:cNvSpPr txBox="1"/>
            <p:nvPr/>
          </p:nvSpPr>
          <p:spPr>
            <a:xfrm>
              <a:off x="0" y="38100"/>
              <a:ext cx="1291154" cy="612012"/>
            </a:xfrm>
            <a:prstGeom prst="rect">
              <a:avLst/>
            </a:prstGeom>
          </p:spPr>
          <p:txBody>
            <a:bodyPr lIns="50800" tIns="50800" rIns="50800" bIns="50800" rtlCol="0" anchor="ctr"/>
            <a:lstStyle/>
            <a:p>
              <a:pPr algn="l">
                <a:lnSpc>
                  <a:spcPts val="2378"/>
                </a:lnSpc>
              </a:pPr>
              <a:r>
                <a:rPr lang="en-GB" sz="2400" b="1" spc="-45" noProof="0" dirty="0">
                  <a:solidFill>
                    <a:srgbClr val="000000"/>
                  </a:solidFill>
                  <a:latin typeface="Noto Sans"/>
                  <a:ea typeface="Noto Sans"/>
                  <a:cs typeface="Noto Sans"/>
                  <a:sym typeface="Noto Sans"/>
                </a:rPr>
                <a:t>TAKE-HOME MESSAGE</a:t>
              </a:r>
            </a:p>
            <a:p>
              <a:pPr algn="l">
                <a:lnSpc>
                  <a:spcPts val="2378"/>
                </a:lnSpc>
              </a:pPr>
              <a:endParaRPr lang="en-GB" sz="2400" b="1" spc="-45" noProof="0" dirty="0">
                <a:solidFill>
                  <a:srgbClr val="000000"/>
                </a:solidFill>
                <a:latin typeface="Noto Sans"/>
                <a:ea typeface="Noto Sans"/>
                <a:cs typeface="Noto Sans"/>
                <a:sym typeface="Noto Sans"/>
              </a:endParaRPr>
            </a:p>
            <a:p>
              <a:pPr algn="l">
                <a:lnSpc>
                  <a:spcPts val="2378"/>
                </a:lnSpc>
              </a:pPr>
              <a:r>
                <a:rPr lang="en-GB" sz="2400" b="1" spc="-45" noProof="0" dirty="0">
                  <a:solidFill>
                    <a:srgbClr val="000000"/>
                  </a:solidFill>
                  <a:latin typeface="Noto Sans"/>
                  <a:ea typeface="Noto Sans"/>
                  <a:cs typeface="Noto Sans"/>
                  <a:sym typeface="Noto Sans"/>
                </a:rPr>
                <a:t>Schizophrenia care has evolved from institutional control towards evidence-based, recovery-oriented practice. However, meaningful progress requires more than symptom reduction: effective care must protect rights, address physical and social inequalities, respect cultural context, and involve individuals as active partners in decision-making.</a:t>
              </a:r>
            </a:p>
          </p:txBody>
        </p:sp>
      </p:grpSp>
      <p:sp>
        <p:nvSpPr>
          <p:cNvPr id="48" name="Freeform 48"/>
          <p:cNvSpPr/>
          <p:nvPr/>
        </p:nvSpPr>
        <p:spPr>
          <a:xfrm>
            <a:off x="20351521" y="13042900"/>
            <a:ext cx="1079729" cy="614541"/>
          </a:xfrm>
          <a:custGeom>
            <a:avLst/>
            <a:gdLst/>
            <a:ahLst/>
            <a:cxnLst/>
            <a:rect l="l" t="t" r="r" b="b"/>
            <a:pathLst>
              <a:path w="1079729" h="614541">
                <a:moveTo>
                  <a:pt x="0" y="0"/>
                </a:moveTo>
                <a:lnTo>
                  <a:pt x="1079729" y="0"/>
                </a:lnTo>
                <a:lnTo>
                  <a:pt x="1079729" y="614542"/>
                </a:lnTo>
                <a:lnTo>
                  <a:pt x="0" y="614542"/>
                </a:lnTo>
                <a:lnTo>
                  <a:pt x="0" y="0"/>
                </a:lnTo>
                <a:close/>
              </a:path>
            </a:pathLst>
          </a:custGeom>
          <a:blipFill>
            <a:blip r:embed="rId3"/>
            <a:stretch>
              <a:fillRect t="-396" b="-42906"/>
            </a:stretch>
          </a:blipFill>
        </p:spPr>
        <p:txBody>
          <a:bodyPr/>
          <a:lstStyle/>
          <a:p>
            <a:endParaRPr lang="en-GB" noProof="0" dirty="0"/>
          </a:p>
        </p:txBody>
      </p:sp>
      <p:grpSp>
        <p:nvGrpSpPr>
          <p:cNvPr id="49" name="Group 49"/>
          <p:cNvGrpSpPr/>
          <p:nvPr/>
        </p:nvGrpSpPr>
        <p:grpSpPr>
          <a:xfrm>
            <a:off x="267161" y="11607869"/>
            <a:ext cx="6631113" cy="2619515"/>
            <a:chOff x="0" y="0"/>
            <a:chExt cx="2434981" cy="293223"/>
          </a:xfrm>
        </p:grpSpPr>
        <p:sp>
          <p:nvSpPr>
            <p:cNvPr id="50" name="Freeform 50"/>
            <p:cNvSpPr/>
            <p:nvPr/>
          </p:nvSpPr>
          <p:spPr>
            <a:xfrm>
              <a:off x="0" y="0"/>
              <a:ext cx="2434981" cy="293223"/>
            </a:xfrm>
            <a:custGeom>
              <a:avLst/>
              <a:gdLst/>
              <a:ahLst/>
              <a:cxnLst/>
              <a:rect l="l" t="t" r="r" b="b"/>
              <a:pathLst>
                <a:path w="2434981" h="293223">
                  <a:moveTo>
                    <a:pt x="0" y="0"/>
                  </a:moveTo>
                  <a:lnTo>
                    <a:pt x="2434981" y="0"/>
                  </a:lnTo>
                  <a:lnTo>
                    <a:pt x="2434981" y="293223"/>
                  </a:lnTo>
                  <a:lnTo>
                    <a:pt x="0" y="293223"/>
                  </a:lnTo>
                  <a:close/>
                </a:path>
              </a:pathLst>
            </a:custGeom>
            <a:solidFill>
              <a:srgbClr val="BE9D73">
                <a:alpha val="66275"/>
              </a:srgbClr>
            </a:solidFill>
          </p:spPr>
          <p:txBody>
            <a:bodyPr/>
            <a:lstStyle/>
            <a:p>
              <a:endParaRPr lang="en-GB" noProof="0" dirty="0"/>
            </a:p>
          </p:txBody>
        </p:sp>
        <p:sp>
          <p:nvSpPr>
            <p:cNvPr id="51" name="TextBox 51"/>
            <p:cNvSpPr txBox="1"/>
            <p:nvPr/>
          </p:nvSpPr>
          <p:spPr>
            <a:xfrm>
              <a:off x="0" y="73936"/>
              <a:ext cx="2434981" cy="219287"/>
            </a:xfrm>
            <a:prstGeom prst="rect">
              <a:avLst/>
            </a:prstGeom>
          </p:spPr>
          <p:txBody>
            <a:bodyPr lIns="50800" tIns="50800" rIns="50800" bIns="50800" rtlCol="0" anchor="ctr"/>
            <a:lstStyle/>
            <a:p>
              <a:pPr algn="l">
                <a:lnSpc>
                  <a:spcPts val="2588"/>
                </a:lnSpc>
              </a:pPr>
              <a:r>
                <a:rPr lang="en-GB" sz="2400" b="1" spc="-49" noProof="0" dirty="0">
                  <a:solidFill>
                    <a:srgbClr val="000000"/>
                  </a:solidFill>
                  <a:latin typeface="Noto Sans"/>
                  <a:ea typeface="Noto Sans"/>
                  <a:cs typeface="Noto Sans"/>
                  <a:sym typeface="Noto Sans"/>
                </a:rPr>
                <a:t>CRITICAL QUESTION</a:t>
              </a:r>
            </a:p>
            <a:p>
              <a:pPr algn="l">
                <a:lnSpc>
                  <a:spcPts val="2588"/>
                </a:lnSpc>
              </a:pPr>
              <a:endParaRPr lang="en-GB" sz="2400" b="1" spc="-49" noProof="0" dirty="0">
                <a:solidFill>
                  <a:srgbClr val="000000"/>
                </a:solidFill>
                <a:latin typeface="Noto Sans"/>
                <a:ea typeface="Noto Sans"/>
                <a:cs typeface="Noto Sans"/>
                <a:sym typeface="Noto Sans"/>
              </a:endParaRPr>
            </a:p>
            <a:p>
              <a:pPr algn="l">
                <a:lnSpc>
                  <a:spcPts val="2588"/>
                </a:lnSpc>
              </a:pPr>
              <a:r>
                <a:rPr lang="en-GB" sz="2400" b="1" spc="-49" noProof="0" dirty="0">
                  <a:solidFill>
                    <a:srgbClr val="000000"/>
                  </a:solidFill>
                  <a:latin typeface="Noto Sans"/>
                  <a:ea typeface="Noto Sans"/>
                  <a:cs typeface="Noto Sans"/>
                  <a:sym typeface="Noto Sans"/>
                </a:rPr>
                <a:t>If services focus solely on symptoms, do they risk overlooking the social conditions that influence the onset of psychosis, access to care, physical health, and recovery?</a:t>
              </a:r>
            </a:p>
            <a:p>
              <a:pPr algn="l">
                <a:lnSpc>
                  <a:spcPts val="2588"/>
                </a:lnSpc>
              </a:pPr>
              <a:endParaRPr lang="en-GB" sz="2400" b="1" spc="-49" noProof="0" dirty="0">
                <a:solidFill>
                  <a:srgbClr val="000000"/>
                </a:solidFill>
                <a:latin typeface="Noto Sans"/>
                <a:ea typeface="Noto Sans"/>
                <a:cs typeface="Noto Sans"/>
                <a:sym typeface="Noto Sans"/>
              </a:endParaRPr>
            </a:p>
          </p:txBody>
        </p:sp>
      </p:grpSp>
      <p:grpSp>
        <p:nvGrpSpPr>
          <p:cNvPr id="52" name="Group 52"/>
          <p:cNvGrpSpPr/>
          <p:nvPr/>
        </p:nvGrpSpPr>
        <p:grpSpPr>
          <a:xfrm>
            <a:off x="7029450" y="4657684"/>
            <a:ext cx="6776571" cy="3356018"/>
            <a:chOff x="0" y="0"/>
            <a:chExt cx="1214285" cy="831543"/>
          </a:xfrm>
        </p:grpSpPr>
        <p:sp>
          <p:nvSpPr>
            <p:cNvPr id="53" name="Freeform 53"/>
            <p:cNvSpPr/>
            <p:nvPr/>
          </p:nvSpPr>
          <p:spPr>
            <a:xfrm>
              <a:off x="0" y="0"/>
              <a:ext cx="1205371" cy="781726"/>
            </a:xfrm>
            <a:custGeom>
              <a:avLst/>
              <a:gdLst/>
              <a:ahLst/>
              <a:cxnLst/>
              <a:rect l="l" t="t" r="r" b="b"/>
              <a:pathLst>
                <a:path w="1205371" h="781726">
                  <a:moveTo>
                    <a:pt x="28773" y="0"/>
                  </a:moveTo>
                  <a:lnTo>
                    <a:pt x="1176598" y="0"/>
                  </a:lnTo>
                  <a:cubicBezTo>
                    <a:pt x="1184229" y="0"/>
                    <a:pt x="1191548" y="3031"/>
                    <a:pt x="1196944" y="8427"/>
                  </a:cubicBezTo>
                  <a:cubicBezTo>
                    <a:pt x="1202339" y="13823"/>
                    <a:pt x="1205371" y="21142"/>
                    <a:pt x="1205371" y="28773"/>
                  </a:cubicBezTo>
                  <a:lnTo>
                    <a:pt x="1205371" y="752953"/>
                  </a:lnTo>
                  <a:cubicBezTo>
                    <a:pt x="1205371" y="768844"/>
                    <a:pt x="1192489" y="781726"/>
                    <a:pt x="1176598" y="781726"/>
                  </a:cubicBezTo>
                  <a:lnTo>
                    <a:pt x="28773" y="781726"/>
                  </a:lnTo>
                  <a:cubicBezTo>
                    <a:pt x="12882" y="781726"/>
                    <a:pt x="0" y="768844"/>
                    <a:pt x="0" y="752953"/>
                  </a:cubicBezTo>
                  <a:lnTo>
                    <a:pt x="0" y="28773"/>
                  </a:lnTo>
                  <a:cubicBezTo>
                    <a:pt x="0" y="12882"/>
                    <a:pt x="12882" y="0"/>
                    <a:pt x="28773" y="0"/>
                  </a:cubicBezTo>
                  <a:close/>
                </a:path>
              </a:pathLst>
            </a:custGeom>
            <a:solidFill>
              <a:srgbClr val="DDE2EE"/>
            </a:solidFill>
          </p:spPr>
          <p:txBody>
            <a:bodyPr/>
            <a:lstStyle/>
            <a:p>
              <a:endParaRPr lang="en-GB" noProof="0" dirty="0"/>
            </a:p>
          </p:txBody>
        </p:sp>
        <p:sp>
          <p:nvSpPr>
            <p:cNvPr id="54" name="TextBox 54"/>
            <p:cNvSpPr txBox="1"/>
            <p:nvPr/>
          </p:nvSpPr>
          <p:spPr>
            <a:xfrm>
              <a:off x="0" y="279043"/>
              <a:ext cx="1214285" cy="552500"/>
            </a:xfrm>
            <a:prstGeom prst="rect">
              <a:avLst/>
            </a:prstGeom>
          </p:spPr>
          <p:txBody>
            <a:bodyPr lIns="50800" tIns="50800" rIns="50800" bIns="50800" rtlCol="0" anchor="ctr"/>
            <a:lstStyle/>
            <a:p>
              <a:pPr algn="l">
                <a:lnSpc>
                  <a:spcPts val="3098"/>
                </a:lnSpc>
              </a:pPr>
              <a:endParaRPr lang="en-GB" sz="2200" b="1" spc="19" noProof="0" dirty="0">
                <a:solidFill>
                  <a:srgbClr val="2A5E8A"/>
                </a:solidFill>
                <a:latin typeface="Noto Sans Bold"/>
                <a:ea typeface="Noto Sans Bold"/>
                <a:cs typeface="Noto Sans Bold"/>
                <a:sym typeface="Noto Sans Bold"/>
              </a:endParaRPr>
            </a:p>
            <a:p>
              <a:pPr algn="l">
                <a:lnSpc>
                  <a:spcPts val="3098"/>
                </a:lnSpc>
              </a:pPr>
              <a:r>
                <a:rPr lang="en-GB" sz="2200" b="1" spc="19" noProof="0" dirty="0">
                  <a:solidFill>
                    <a:srgbClr val="2A5E8A"/>
                  </a:solidFill>
                  <a:latin typeface="Noto Sans Bold"/>
                  <a:ea typeface="Noto Sans Bold"/>
                  <a:cs typeface="Noto Sans Bold"/>
                  <a:sym typeface="Noto Sans Bold"/>
                </a:rPr>
                <a:t>Recovery-Oriented Care</a:t>
              </a:r>
            </a:p>
            <a:p>
              <a:pPr algn="l">
                <a:lnSpc>
                  <a:spcPts val="3098"/>
                </a:lnSpc>
              </a:pPr>
              <a:r>
                <a:rPr lang="en-GB" sz="2200" b="1" spc="19" noProof="0" dirty="0">
                  <a:solidFill>
                    <a:srgbClr val="2A5E8A"/>
                  </a:solidFill>
                  <a:latin typeface="Noto Sans Bold"/>
                  <a:ea typeface="Noto Sans Bold"/>
                  <a:cs typeface="Noto Sans Bold"/>
                  <a:sym typeface="Noto Sans Bold"/>
                </a:rPr>
                <a:t>Recovery extends beyond symptom remission. Personal recovery focuses on living a meaningful life, encompassing hope, autonomy, and participation, even when some symptoms remain (Damsgaard and Angel, 2021).</a:t>
              </a:r>
            </a:p>
            <a:p>
              <a:pPr algn="l">
                <a:lnSpc>
                  <a:spcPts val="3098"/>
                </a:lnSpc>
              </a:pPr>
              <a:endParaRPr lang="en-GB" sz="2200" b="1" spc="19" noProof="0" dirty="0">
                <a:solidFill>
                  <a:srgbClr val="2A5E8A"/>
                </a:solidFill>
                <a:latin typeface="Noto Sans Bold"/>
                <a:ea typeface="Noto Sans Bold"/>
                <a:cs typeface="Noto Sans Bold"/>
                <a:sym typeface="Noto Sans Bold"/>
              </a:endParaRPr>
            </a:p>
            <a:p>
              <a:pPr algn="l">
                <a:lnSpc>
                  <a:spcPts val="3098"/>
                </a:lnSpc>
              </a:pPr>
              <a:endParaRPr lang="en-GB" sz="2200" b="1" spc="19" noProof="0" dirty="0">
                <a:solidFill>
                  <a:srgbClr val="2A5E8A"/>
                </a:solidFill>
                <a:latin typeface="Noto Sans Bold"/>
                <a:ea typeface="Noto Sans Bold"/>
                <a:cs typeface="Noto Sans Bold"/>
                <a:sym typeface="Noto Sans Bold"/>
              </a:endParaRPr>
            </a:p>
            <a:p>
              <a:pPr algn="l">
                <a:lnSpc>
                  <a:spcPts val="3098"/>
                </a:lnSpc>
              </a:pPr>
              <a:endParaRPr lang="en-GB" sz="2200" b="1" spc="19" noProof="0" dirty="0">
                <a:solidFill>
                  <a:srgbClr val="2A5E8A"/>
                </a:solidFill>
                <a:latin typeface="Noto Sans Bold"/>
                <a:ea typeface="Noto Sans Bold"/>
                <a:cs typeface="Noto Sans Bold"/>
                <a:sym typeface="Noto Sans Bold"/>
              </a:endParaRPr>
            </a:p>
            <a:p>
              <a:pPr algn="l">
                <a:lnSpc>
                  <a:spcPts val="3098"/>
                </a:lnSpc>
              </a:pPr>
              <a:endParaRPr lang="en-GB" sz="2200" b="1" spc="19" noProof="0" dirty="0">
                <a:solidFill>
                  <a:srgbClr val="2A5E8A"/>
                </a:solidFill>
                <a:latin typeface="Noto Sans Bold"/>
                <a:ea typeface="Noto Sans Bold"/>
                <a:cs typeface="Noto Sans Bold"/>
                <a:sym typeface="Noto Sans Bold"/>
              </a:endParaRPr>
            </a:p>
            <a:p>
              <a:pPr algn="l">
                <a:lnSpc>
                  <a:spcPts val="3098"/>
                </a:lnSpc>
              </a:pPr>
              <a:endParaRPr lang="en-GB" sz="2200" b="1" spc="19" noProof="0" dirty="0">
                <a:solidFill>
                  <a:srgbClr val="2A5E8A"/>
                </a:solidFill>
                <a:latin typeface="Noto Sans Bold"/>
                <a:ea typeface="Noto Sans Bold"/>
                <a:cs typeface="Noto Sans Bold"/>
                <a:sym typeface="Noto Sans Bold"/>
              </a:endParaRPr>
            </a:p>
          </p:txBody>
        </p:sp>
      </p:grpSp>
      <p:grpSp>
        <p:nvGrpSpPr>
          <p:cNvPr id="55" name="Group 55"/>
          <p:cNvGrpSpPr/>
          <p:nvPr/>
        </p:nvGrpSpPr>
        <p:grpSpPr>
          <a:xfrm>
            <a:off x="7029450" y="7793276"/>
            <a:ext cx="6726824" cy="2576615"/>
            <a:chOff x="0" y="0"/>
            <a:chExt cx="1205371" cy="461700"/>
          </a:xfrm>
        </p:grpSpPr>
        <p:sp>
          <p:nvSpPr>
            <p:cNvPr id="56" name="Freeform 56"/>
            <p:cNvSpPr/>
            <p:nvPr/>
          </p:nvSpPr>
          <p:spPr>
            <a:xfrm>
              <a:off x="0" y="0"/>
              <a:ext cx="1205371" cy="461700"/>
            </a:xfrm>
            <a:custGeom>
              <a:avLst/>
              <a:gdLst/>
              <a:ahLst/>
              <a:cxnLst/>
              <a:rect l="l" t="t" r="r" b="b"/>
              <a:pathLst>
                <a:path w="1205371" h="461700">
                  <a:moveTo>
                    <a:pt x="0" y="0"/>
                  </a:moveTo>
                  <a:lnTo>
                    <a:pt x="1205371" y="0"/>
                  </a:lnTo>
                  <a:lnTo>
                    <a:pt x="1205371" y="461700"/>
                  </a:lnTo>
                  <a:lnTo>
                    <a:pt x="0" y="461700"/>
                  </a:lnTo>
                  <a:close/>
                </a:path>
              </a:pathLst>
            </a:custGeom>
            <a:solidFill>
              <a:srgbClr val="CECECE">
                <a:alpha val="66275"/>
              </a:srgbClr>
            </a:solidFill>
          </p:spPr>
          <p:txBody>
            <a:bodyPr/>
            <a:lstStyle/>
            <a:p>
              <a:endParaRPr lang="en-GB" noProof="0" dirty="0"/>
            </a:p>
          </p:txBody>
        </p:sp>
        <p:sp>
          <p:nvSpPr>
            <p:cNvPr id="57" name="TextBox 57"/>
            <p:cNvSpPr txBox="1"/>
            <p:nvPr/>
          </p:nvSpPr>
          <p:spPr>
            <a:xfrm>
              <a:off x="0" y="38100"/>
              <a:ext cx="1205371" cy="423600"/>
            </a:xfrm>
            <a:prstGeom prst="rect">
              <a:avLst/>
            </a:prstGeom>
          </p:spPr>
          <p:txBody>
            <a:bodyPr lIns="50800" tIns="50800" rIns="50800" bIns="50800" rtlCol="0" anchor="ctr"/>
            <a:lstStyle/>
            <a:p>
              <a:pPr algn="l">
                <a:lnSpc>
                  <a:spcPts val="2168"/>
                </a:lnSpc>
              </a:pPr>
              <a:endParaRPr lang="en-GB" sz="2400" noProof="0" dirty="0"/>
            </a:p>
            <a:p>
              <a:pPr algn="l">
                <a:lnSpc>
                  <a:spcPts val="2168"/>
                </a:lnSpc>
              </a:pPr>
              <a:r>
                <a:rPr lang="en-GB" sz="2400" spc="-41" noProof="0" dirty="0">
                  <a:solidFill>
                    <a:srgbClr val="000000"/>
                  </a:solidFill>
                  <a:latin typeface="Noto Sans"/>
                  <a:ea typeface="Noto Sans"/>
                  <a:cs typeface="Noto Sans"/>
                  <a:sym typeface="Noto Sans"/>
                </a:rPr>
                <a:t>Stigma and discrimination can contribute to social exclusion and restrict access to healthcare, education, housing, and employment; therefore, rights-based, recovery-oriented care is essential (World Health Organization, 2026).</a:t>
              </a:r>
            </a:p>
          </p:txBody>
        </p:sp>
      </p:grpSp>
      <p:grpSp>
        <p:nvGrpSpPr>
          <p:cNvPr id="58" name="Group 58"/>
          <p:cNvGrpSpPr/>
          <p:nvPr/>
        </p:nvGrpSpPr>
        <p:grpSpPr>
          <a:xfrm>
            <a:off x="7029450" y="7785100"/>
            <a:ext cx="6299753" cy="550160"/>
            <a:chOff x="0" y="0"/>
            <a:chExt cx="1128845" cy="98583"/>
          </a:xfrm>
        </p:grpSpPr>
        <p:sp>
          <p:nvSpPr>
            <p:cNvPr id="59" name="Freeform 59"/>
            <p:cNvSpPr/>
            <p:nvPr/>
          </p:nvSpPr>
          <p:spPr>
            <a:xfrm>
              <a:off x="0" y="0"/>
              <a:ext cx="1128845" cy="98583"/>
            </a:xfrm>
            <a:custGeom>
              <a:avLst/>
              <a:gdLst/>
              <a:ahLst/>
              <a:cxnLst/>
              <a:rect l="l" t="t" r="r" b="b"/>
              <a:pathLst>
                <a:path w="1128845" h="98583">
                  <a:moveTo>
                    <a:pt x="30723" y="0"/>
                  </a:moveTo>
                  <a:lnTo>
                    <a:pt x="1098122" y="0"/>
                  </a:lnTo>
                  <a:cubicBezTo>
                    <a:pt x="1115089" y="0"/>
                    <a:pt x="1128845" y="13755"/>
                    <a:pt x="1128845" y="30723"/>
                  </a:cubicBezTo>
                  <a:lnTo>
                    <a:pt x="1128845" y="67859"/>
                  </a:lnTo>
                  <a:cubicBezTo>
                    <a:pt x="1128845" y="76008"/>
                    <a:pt x="1125608" y="83822"/>
                    <a:pt x="1119846" y="89584"/>
                  </a:cubicBezTo>
                  <a:cubicBezTo>
                    <a:pt x="1114084" y="95346"/>
                    <a:pt x="1106270" y="98583"/>
                    <a:pt x="1098122" y="98583"/>
                  </a:cubicBezTo>
                  <a:lnTo>
                    <a:pt x="30723" y="98583"/>
                  </a:lnTo>
                  <a:cubicBezTo>
                    <a:pt x="22575" y="98583"/>
                    <a:pt x="14760" y="95346"/>
                    <a:pt x="8999" y="89584"/>
                  </a:cubicBezTo>
                  <a:cubicBezTo>
                    <a:pt x="3237" y="83822"/>
                    <a:pt x="0" y="76008"/>
                    <a:pt x="0" y="67859"/>
                  </a:cubicBezTo>
                  <a:lnTo>
                    <a:pt x="0" y="30723"/>
                  </a:lnTo>
                  <a:cubicBezTo>
                    <a:pt x="0" y="22575"/>
                    <a:pt x="3237" y="14760"/>
                    <a:pt x="8999" y="8999"/>
                  </a:cubicBezTo>
                  <a:cubicBezTo>
                    <a:pt x="14760" y="3237"/>
                    <a:pt x="22575" y="0"/>
                    <a:pt x="30723" y="0"/>
                  </a:cubicBezTo>
                  <a:close/>
                </a:path>
              </a:pathLst>
            </a:custGeom>
            <a:solidFill>
              <a:srgbClr val="2A5E8A">
                <a:alpha val="9804"/>
              </a:srgbClr>
            </a:solidFill>
          </p:spPr>
          <p:txBody>
            <a:bodyPr/>
            <a:lstStyle/>
            <a:p>
              <a:pPr>
                <a:lnSpc>
                  <a:spcPct val="250000"/>
                </a:lnSpc>
              </a:pPr>
              <a:endParaRPr lang="en-GB" noProof="0" dirty="0"/>
            </a:p>
          </p:txBody>
        </p:sp>
        <p:sp>
          <p:nvSpPr>
            <p:cNvPr id="60" name="TextBox 60"/>
            <p:cNvSpPr txBox="1"/>
            <p:nvPr/>
          </p:nvSpPr>
          <p:spPr>
            <a:xfrm>
              <a:off x="0" y="-76200"/>
              <a:ext cx="1128845" cy="174783"/>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Stigma and Discrimination</a:t>
              </a:r>
            </a:p>
          </p:txBody>
        </p:sp>
      </p:grpSp>
      <p:grpSp>
        <p:nvGrpSpPr>
          <p:cNvPr id="61" name="Group 61"/>
          <p:cNvGrpSpPr/>
          <p:nvPr/>
        </p:nvGrpSpPr>
        <p:grpSpPr>
          <a:xfrm>
            <a:off x="7008226" y="10449932"/>
            <a:ext cx="6726824" cy="2440568"/>
            <a:chOff x="0" y="0"/>
            <a:chExt cx="1205371" cy="437322"/>
          </a:xfrm>
        </p:grpSpPr>
        <p:sp>
          <p:nvSpPr>
            <p:cNvPr id="62" name="Freeform 62"/>
            <p:cNvSpPr/>
            <p:nvPr/>
          </p:nvSpPr>
          <p:spPr>
            <a:xfrm>
              <a:off x="0" y="0"/>
              <a:ext cx="1205371" cy="437322"/>
            </a:xfrm>
            <a:custGeom>
              <a:avLst/>
              <a:gdLst/>
              <a:ahLst/>
              <a:cxnLst/>
              <a:rect l="l" t="t" r="r" b="b"/>
              <a:pathLst>
                <a:path w="1205371" h="437322">
                  <a:moveTo>
                    <a:pt x="0" y="0"/>
                  </a:moveTo>
                  <a:lnTo>
                    <a:pt x="1205371" y="0"/>
                  </a:lnTo>
                  <a:lnTo>
                    <a:pt x="1205371" y="437322"/>
                  </a:lnTo>
                  <a:lnTo>
                    <a:pt x="0" y="437322"/>
                  </a:lnTo>
                  <a:close/>
                </a:path>
              </a:pathLst>
            </a:custGeom>
            <a:solidFill>
              <a:srgbClr val="CECECE">
                <a:alpha val="66275"/>
              </a:srgbClr>
            </a:solidFill>
          </p:spPr>
          <p:txBody>
            <a:bodyPr/>
            <a:lstStyle/>
            <a:p>
              <a:endParaRPr lang="en-GB" noProof="0" dirty="0"/>
            </a:p>
          </p:txBody>
        </p:sp>
        <p:sp>
          <p:nvSpPr>
            <p:cNvPr id="63" name="TextBox 63"/>
            <p:cNvSpPr txBox="1"/>
            <p:nvPr/>
          </p:nvSpPr>
          <p:spPr>
            <a:xfrm>
              <a:off x="0" y="9246"/>
              <a:ext cx="1205371" cy="399222"/>
            </a:xfrm>
            <a:prstGeom prst="rect">
              <a:avLst/>
            </a:prstGeom>
          </p:spPr>
          <p:txBody>
            <a:bodyPr lIns="50800" tIns="50800" rIns="50800" bIns="50800" rtlCol="0" anchor="ctr"/>
            <a:lstStyle/>
            <a:p>
              <a:pPr algn="l">
                <a:lnSpc>
                  <a:spcPts val="2168"/>
                </a:lnSpc>
              </a:pPr>
              <a:endParaRPr lang="en-GB" sz="2400" noProof="0" dirty="0"/>
            </a:p>
            <a:p>
              <a:pPr algn="l">
                <a:lnSpc>
                  <a:spcPts val="2168"/>
                </a:lnSpc>
              </a:pPr>
              <a:endParaRPr lang="en-GB" sz="2400" noProof="0" dirty="0"/>
            </a:p>
            <a:p>
              <a:pPr algn="l">
                <a:lnSpc>
                  <a:spcPts val="2168"/>
                </a:lnSpc>
              </a:pPr>
              <a:endParaRPr lang="en-GB" sz="2400" noProof="0" dirty="0"/>
            </a:p>
            <a:p>
              <a:pPr algn="l">
                <a:lnSpc>
                  <a:spcPts val="2168"/>
                </a:lnSpc>
              </a:pPr>
              <a:r>
                <a:rPr lang="en-GB" sz="2400" spc="-41" noProof="0" dirty="0">
                  <a:solidFill>
                    <a:srgbClr val="000000"/>
                  </a:solidFill>
                  <a:latin typeface="Noto Sans"/>
                  <a:ea typeface="Noto Sans"/>
                  <a:cs typeface="Noto Sans"/>
                  <a:sym typeface="Noto Sans"/>
                </a:rPr>
                <a:t>Psychosis is strongly influenced by social context. Discrimination, deprivation, and unequal access to care can contribute to ethnic inequalities, highlighting the need for culturally informed assessment and action on structural disadvantage (Zahid </a:t>
              </a:r>
              <a:r>
                <a:rPr lang="en-GB" sz="2400" i="1" spc="-41" noProof="0" dirty="0">
                  <a:solidFill>
                    <a:srgbClr val="000000"/>
                  </a:solidFill>
                  <a:latin typeface="Noto Sans Italics"/>
                  <a:ea typeface="Noto Sans Italics"/>
                  <a:cs typeface="Noto Sans Italics"/>
                  <a:sym typeface="Noto Sans Italics"/>
                </a:rPr>
                <a:t>et al</a:t>
              </a:r>
              <a:r>
                <a:rPr lang="en-GB" sz="2400" spc="-41" noProof="0" dirty="0">
                  <a:solidFill>
                    <a:srgbClr val="000000"/>
                  </a:solidFill>
                  <a:latin typeface="Noto Sans"/>
                  <a:ea typeface="Noto Sans"/>
                  <a:cs typeface="Noto Sans"/>
                  <a:sym typeface="Noto Sans"/>
                </a:rPr>
                <a:t>., 2023).</a:t>
              </a:r>
            </a:p>
          </p:txBody>
        </p:sp>
      </p:grpSp>
      <p:grpSp>
        <p:nvGrpSpPr>
          <p:cNvPr id="64" name="Group 64"/>
          <p:cNvGrpSpPr/>
          <p:nvPr/>
        </p:nvGrpSpPr>
        <p:grpSpPr>
          <a:xfrm>
            <a:off x="7008226" y="10451087"/>
            <a:ext cx="5949155" cy="615381"/>
            <a:chOff x="0" y="0"/>
            <a:chExt cx="1066021" cy="110269"/>
          </a:xfrm>
        </p:grpSpPr>
        <p:sp>
          <p:nvSpPr>
            <p:cNvPr id="65" name="Freeform 65"/>
            <p:cNvSpPr/>
            <p:nvPr/>
          </p:nvSpPr>
          <p:spPr>
            <a:xfrm>
              <a:off x="0" y="0"/>
              <a:ext cx="1066021" cy="110269"/>
            </a:xfrm>
            <a:custGeom>
              <a:avLst/>
              <a:gdLst/>
              <a:ahLst/>
              <a:cxnLst/>
              <a:rect l="l" t="t" r="r" b="b"/>
              <a:pathLst>
                <a:path w="1066021" h="110269">
                  <a:moveTo>
                    <a:pt x="32534" y="0"/>
                  </a:moveTo>
                  <a:lnTo>
                    <a:pt x="1033488" y="0"/>
                  </a:lnTo>
                  <a:cubicBezTo>
                    <a:pt x="1051456" y="0"/>
                    <a:pt x="1066021" y="14566"/>
                    <a:pt x="1066021" y="32534"/>
                  </a:cubicBezTo>
                  <a:lnTo>
                    <a:pt x="1066021" y="77736"/>
                  </a:lnTo>
                  <a:cubicBezTo>
                    <a:pt x="1066021" y="86364"/>
                    <a:pt x="1062594" y="94639"/>
                    <a:pt x="1056493" y="100740"/>
                  </a:cubicBezTo>
                  <a:cubicBezTo>
                    <a:pt x="1050391" y="106842"/>
                    <a:pt x="1042116" y="110269"/>
                    <a:pt x="1033488" y="110269"/>
                  </a:cubicBezTo>
                  <a:lnTo>
                    <a:pt x="32534" y="110269"/>
                  </a:lnTo>
                  <a:cubicBezTo>
                    <a:pt x="23905" y="110269"/>
                    <a:pt x="15630" y="106842"/>
                    <a:pt x="9529" y="100740"/>
                  </a:cubicBezTo>
                  <a:cubicBezTo>
                    <a:pt x="3428" y="94639"/>
                    <a:pt x="0" y="86364"/>
                    <a:pt x="0" y="77736"/>
                  </a:cubicBezTo>
                  <a:lnTo>
                    <a:pt x="0" y="32534"/>
                  </a:lnTo>
                  <a:cubicBezTo>
                    <a:pt x="0" y="23905"/>
                    <a:pt x="3428" y="15630"/>
                    <a:pt x="9529" y="9529"/>
                  </a:cubicBezTo>
                  <a:cubicBezTo>
                    <a:pt x="15630" y="3428"/>
                    <a:pt x="23905" y="0"/>
                    <a:pt x="32534" y="0"/>
                  </a:cubicBezTo>
                  <a:close/>
                </a:path>
              </a:pathLst>
            </a:custGeom>
            <a:solidFill>
              <a:srgbClr val="A250B7">
                <a:alpha val="3529"/>
              </a:srgbClr>
            </a:solidFill>
          </p:spPr>
          <p:txBody>
            <a:bodyPr/>
            <a:lstStyle/>
            <a:p>
              <a:pPr>
                <a:lnSpc>
                  <a:spcPct val="250000"/>
                </a:lnSpc>
              </a:pPr>
              <a:endParaRPr lang="en-GB" noProof="0" dirty="0"/>
            </a:p>
          </p:txBody>
        </p:sp>
        <p:sp>
          <p:nvSpPr>
            <p:cNvPr id="66" name="TextBox 66"/>
            <p:cNvSpPr txBox="1"/>
            <p:nvPr/>
          </p:nvSpPr>
          <p:spPr>
            <a:xfrm>
              <a:off x="0" y="-76200"/>
              <a:ext cx="1066021" cy="186469"/>
            </a:xfrm>
            <a:prstGeom prst="rect">
              <a:avLst/>
            </a:prstGeom>
          </p:spPr>
          <p:txBody>
            <a:bodyPr lIns="50800" tIns="50800" rIns="50800" bIns="50800" rtlCol="0" anchor="ctr"/>
            <a:lstStyle/>
            <a:p>
              <a:pPr algn="l">
                <a:lnSpc>
                  <a:spcPct val="250000"/>
                </a:lnSpc>
              </a:pPr>
              <a:r>
                <a:rPr lang="en-GB" sz="2436" b="1" spc="24" noProof="0" dirty="0">
                  <a:solidFill>
                    <a:srgbClr val="2A5E8A"/>
                  </a:solidFill>
                  <a:latin typeface="Noto Sans Bold"/>
                  <a:ea typeface="Noto Sans Bold"/>
                  <a:cs typeface="Noto Sans Bold"/>
                  <a:sym typeface="Noto Sans Bold"/>
                </a:rPr>
                <a:t>Culture, Ethnicity, and Inequality</a:t>
              </a:r>
            </a:p>
          </p:txBody>
        </p:sp>
      </p:grpSp>
      <p:sp>
        <p:nvSpPr>
          <p:cNvPr id="67" name="Freeform 67"/>
          <p:cNvSpPr/>
          <p:nvPr/>
        </p:nvSpPr>
        <p:spPr>
          <a:xfrm>
            <a:off x="12724128" y="10501533"/>
            <a:ext cx="1010922" cy="758191"/>
          </a:xfrm>
          <a:custGeom>
            <a:avLst/>
            <a:gdLst/>
            <a:ahLst/>
            <a:cxnLst/>
            <a:rect l="l" t="t" r="r" b="b"/>
            <a:pathLst>
              <a:path w="1010922" h="758191">
                <a:moveTo>
                  <a:pt x="0" y="0"/>
                </a:moveTo>
                <a:lnTo>
                  <a:pt x="1010922" y="0"/>
                </a:lnTo>
                <a:lnTo>
                  <a:pt x="1010922" y="758191"/>
                </a:lnTo>
                <a:lnTo>
                  <a:pt x="0" y="758191"/>
                </a:lnTo>
                <a:lnTo>
                  <a:pt x="0" y="0"/>
                </a:lnTo>
                <a:close/>
              </a:path>
            </a:pathLst>
          </a:custGeom>
          <a:blipFill>
            <a:blip r:embed="rId2"/>
            <a:stretch>
              <a:fillRect/>
            </a:stretch>
          </a:blipFill>
        </p:spPr>
        <p:txBody>
          <a:bodyPr/>
          <a:lstStyle/>
          <a:p>
            <a:endParaRPr lang="en-GB" noProof="0" dirty="0"/>
          </a:p>
        </p:txBody>
      </p:sp>
      <p:sp>
        <p:nvSpPr>
          <p:cNvPr id="68" name="TextBox 68"/>
          <p:cNvSpPr txBox="1"/>
          <p:nvPr/>
        </p:nvSpPr>
        <p:spPr>
          <a:xfrm>
            <a:off x="225525" y="14338300"/>
            <a:ext cx="5737125" cy="700000"/>
          </a:xfrm>
          <a:prstGeom prst="rect">
            <a:avLst/>
          </a:prstGeom>
        </p:spPr>
        <p:txBody>
          <a:bodyPr wrap="square" lIns="0" tIns="0" rIns="0" bIns="0" rtlCol="0" anchor="t">
            <a:spAutoFit/>
          </a:bodyPr>
          <a:lstStyle/>
          <a:p>
            <a:pPr algn="l">
              <a:lnSpc>
                <a:spcPts val="2814"/>
              </a:lnSpc>
              <a:spcBef>
                <a:spcPct val="0"/>
              </a:spcBef>
            </a:pPr>
            <a:r>
              <a:rPr lang="en-GB" sz="2164" b="1" noProof="0" dirty="0">
                <a:solidFill>
                  <a:srgbClr val="000000"/>
                </a:solidFill>
                <a:latin typeface="Open Sans Bold"/>
                <a:ea typeface="Open Sans Bold"/>
                <a:cs typeface="Open Sans Bold"/>
                <a:sym typeface="Open Sans Bold"/>
              </a:rPr>
              <a:t>Author: Abeer Alqadhi - BMHP6029 – </a:t>
            </a:r>
          </a:p>
          <a:p>
            <a:pPr algn="l">
              <a:lnSpc>
                <a:spcPts val="2814"/>
              </a:lnSpc>
              <a:spcBef>
                <a:spcPct val="0"/>
              </a:spcBef>
            </a:pPr>
            <a:r>
              <a:rPr lang="en-GB" sz="2164" b="1" noProof="0" dirty="0">
                <a:solidFill>
                  <a:srgbClr val="000000"/>
                </a:solidFill>
                <a:latin typeface="Open Sans Bold"/>
                <a:ea typeface="Open Sans Bold"/>
                <a:cs typeface="Open Sans Bold"/>
                <a:sym typeface="Open Sans Bold"/>
              </a:rPr>
              <a:t> University of Wales Trinity Saint David</a:t>
            </a:r>
          </a:p>
        </p:txBody>
      </p:sp>
      <p:sp>
        <p:nvSpPr>
          <p:cNvPr id="69" name="Freeform 69"/>
          <p:cNvSpPr/>
          <p:nvPr/>
        </p:nvSpPr>
        <p:spPr>
          <a:xfrm>
            <a:off x="188743" y="152743"/>
            <a:ext cx="1413516" cy="1277368"/>
          </a:xfrm>
          <a:custGeom>
            <a:avLst/>
            <a:gdLst/>
            <a:ahLst/>
            <a:cxnLst/>
            <a:rect l="l" t="t" r="r" b="b"/>
            <a:pathLst>
              <a:path w="1413516" h="1277368">
                <a:moveTo>
                  <a:pt x="0" y="0"/>
                </a:moveTo>
                <a:lnTo>
                  <a:pt x="1413515" y="0"/>
                </a:lnTo>
                <a:lnTo>
                  <a:pt x="1413515" y="1277368"/>
                </a:lnTo>
                <a:lnTo>
                  <a:pt x="0" y="1277368"/>
                </a:lnTo>
                <a:lnTo>
                  <a:pt x="0" y="0"/>
                </a:lnTo>
                <a:close/>
              </a:path>
            </a:pathLst>
          </a:custGeom>
          <a:blipFill>
            <a:blip r:embed="rId4"/>
            <a:stretch>
              <a:fillRect l="-10245" r="-10245"/>
            </a:stretch>
          </a:blipFill>
        </p:spPr>
        <p:txBody>
          <a:bodyPr/>
          <a:lstStyle/>
          <a:p>
            <a:endParaRPr lang="en-GB" noProof="0" dirty="0"/>
          </a:p>
        </p:txBody>
      </p:sp>
      <p:sp>
        <p:nvSpPr>
          <p:cNvPr id="70" name="TextBox 70"/>
          <p:cNvSpPr txBox="1"/>
          <p:nvPr/>
        </p:nvSpPr>
        <p:spPr>
          <a:xfrm>
            <a:off x="95250" y="1407203"/>
            <a:ext cx="1636294" cy="205697"/>
          </a:xfrm>
          <a:prstGeom prst="rect">
            <a:avLst/>
          </a:prstGeom>
        </p:spPr>
        <p:txBody>
          <a:bodyPr wrap="square" lIns="0" tIns="0" rIns="0" bIns="0" rtlCol="0" anchor="t">
            <a:spAutoFit/>
          </a:bodyPr>
          <a:lstStyle/>
          <a:p>
            <a:pPr algn="ctr">
              <a:lnSpc>
                <a:spcPts val="1643"/>
              </a:lnSpc>
              <a:spcBef>
                <a:spcPct val="0"/>
              </a:spcBef>
            </a:pPr>
            <a:r>
              <a:rPr lang="en-GB" sz="1565" spc="-31" noProof="0" dirty="0">
                <a:solidFill>
                  <a:srgbClr val="000000"/>
                </a:solidFill>
                <a:latin typeface="Noto Sans"/>
                <a:ea typeface="Noto Sans"/>
                <a:cs typeface="Noto Sans"/>
                <a:sym typeface="Noto Sans"/>
              </a:rPr>
              <a:t>(</a:t>
            </a:r>
            <a:r>
              <a:rPr lang="en-GB" sz="1565" spc="-31" noProof="0" dirty="0">
                <a:latin typeface="Noto Sans"/>
                <a:ea typeface="Noto Sans"/>
                <a:cs typeface="Noto Sans"/>
                <a:sym typeface="Noto Sans"/>
                <a:hlinkClick r:id="rId5" tooltip="https://www.independent.co.uk/author/simon-mccarthy-jones">
                  <a:extLst>
                    <a:ext uri="{A12FA001-AC4F-418D-AE19-62706E023703}">
                      <ahyp:hlinkClr xmlns:ahyp="http://schemas.microsoft.com/office/drawing/2018/hyperlinkcolor" val="tx"/>
                    </a:ext>
                  </a:extLst>
                </a:hlinkClick>
              </a:rPr>
              <a:t>Simon</a:t>
            </a:r>
            <a:r>
              <a:rPr lang="en-GB" sz="1565" spc="-31" noProof="0" dirty="0">
                <a:solidFill>
                  <a:srgbClr val="90BB23"/>
                </a:solidFill>
                <a:latin typeface="Noto Sans"/>
                <a:ea typeface="Noto Sans"/>
                <a:cs typeface="Noto Sans"/>
                <a:sym typeface="Noto Sans"/>
                <a:hlinkClick r:id="rId5" tooltip="https://www.independent.co.uk/author/simon-mccarthy-jones">
                  <a:extLst>
                    <a:ext uri="{A12FA001-AC4F-418D-AE19-62706E023703}">
                      <ahyp:hlinkClr xmlns:ahyp="http://schemas.microsoft.com/office/drawing/2018/hyperlinkcolor" val="tx"/>
                    </a:ext>
                  </a:extLst>
                </a:hlinkClick>
              </a:rPr>
              <a:t> </a:t>
            </a:r>
            <a:r>
              <a:rPr lang="en-GB" sz="1565" spc="-31" noProof="0" dirty="0">
                <a:solidFill>
                  <a:srgbClr val="000000"/>
                </a:solidFill>
                <a:latin typeface="Noto Sans"/>
                <a:ea typeface="Noto Sans"/>
                <a:cs typeface="Noto Sans"/>
                <a:sym typeface="Noto Sans"/>
              </a:rPr>
              <a:t>, 2017)</a:t>
            </a:r>
          </a:p>
        </p:txBody>
      </p:sp>
      <p:sp>
        <p:nvSpPr>
          <p:cNvPr id="71" name="Freeform 71"/>
          <p:cNvSpPr/>
          <p:nvPr/>
        </p:nvSpPr>
        <p:spPr>
          <a:xfrm>
            <a:off x="19840142" y="150940"/>
            <a:ext cx="1391116" cy="1148318"/>
          </a:xfrm>
          <a:custGeom>
            <a:avLst/>
            <a:gdLst/>
            <a:ahLst/>
            <a:cxnLst/>
            <a:rect l="l" t="t" r="r" b="b"/>
            <a:pathLst>
              <a:path w="1391116" h="1148318">
                <a:moveTo>
                  <a:pt x="0" y="0"/>
                </a:moveTo>
                <a:lnTo>
                  <a:pt x="1391115" y="0"/>
                </a:lnTo>
                <a:lnTo>
                  <a:pt x="1391115" y="1148318"/>
                </a:lnTo>
                <a:lnTo>
                  <a:pt x="0" y="1148318"/>
                </a:lnTo>
                <a:lnTo>
                  <a:pt x="0" y="0"/>
                </a:lnTo>
                <a:close/>
              </a:path>
            </a:pathLst>
          </a:custGeom>
          <a:blipFill>
            <a:blip r:embed="rId6"/>
            <a:stretch>
              <a:fillRect l="-7782" r="-7782"/>
            </a:stretch>
          </a:blipFill>
        </p:spPr>
        <p:txBody>
          <a:bodyPr/>
          <a:lstStyle/>
          <a:p>
            <a:endParaRPr lang="en-GB" noProof="0" dirty="0"/>
          </a:p>
        </p:txBody>
      </p:sp>
      <p:sp>
        <p:nvSpPr>
          <p:cNvPr id="72" name="TextBox 72"/>
          <p:cNvSpPr txBox="1"/>
          <p:nvPr/>
        </p:nvSpPr>
        <p:spPr>
          <a:xfrm>
            <a:off x="19751173" y="1337358"/>
            <a:ext cx="1413516" cy="205697"/>
          </a:xfrm>
          <a:prstGeom prst="rect">
            <a:avLst/>
          </a:prstGeom>
        </p:spPr>
        <p:txBody>
          <a:bodyPr wrap="square" lIns="0" tIns="0" rIns="0" bIns="0" rtlCol="0" anchor="t">
            <a:spAutoFit/>
          </a:bodyPr>
          <a:lstStyle/>
          <a:p>
            <a:pPr algn="ctr">
              <a:lnSpc>
                <a:spcPts val="1643"/>
              </a:lnSpc>
              <a:spcBef>
                <a:spcPct val="0"/>
              </a:spcBef>
            </a:pPr>
            <a:r>
              <a:rPr lang="en-GB" sz="1565" spc="-31" noProof="0" dirty="0">
                <a:solidFill>
                  <a:srgbClr val="000000"/>
                </a:solidFill>
                <a:latin typeface="Noto Sans"/>
                <a:ea typeface="Noto Sans"/>
                <a:cs typeface="Noto Sans"/>
                <a:sym typeface="Noto Sans"/>
              </a:rPr>
              <a:t>(</a:t>
            </a:r>
            <a:r>
              <a:rPr lang="en-GB" sz="1565" spc="-31" noProof="0" dirty="0">
                <a:latin typeface="Noto Sans"/>
                <a:ea typeface="Noto Sans"/>
                <a:cs typeface="Noto Sans"/>
                <a:sym typeface="Noto Sans"/>
                <a:hlinkClick r:id="rId5" tooltip="https://www.independent.co.uk/author/simon-mccarthy-jones">
                  <a:extLst>
                    <a:ext uri="{A12FA001-AC4F-418D-AE19-62706E023703}">
                      <ahyp:hlinkClr xmlns:ahyp="http://schemas.microsoft.com/office/drawing/2018/hyperlinkcolor" val="tx"/>
                    </a:ext>
                  </a:extLst>
                </a:hlinkClick>
              </a:rPr>
              <a:t>A</a:t>
            </a:r>
            <a:r>
              <a:rPr lang="en-GB" sz="1565" spc="-31" noProof="0" dirty="0">
                <a:latin typeface="Noto Sans"/>
                <a:ea typeface="Noto Sans"/>
                <a:cs typeface="Noto Sans"/>
                <a:sym typeface="Noto Sans"/>
              </a:rPr>
              <a:t>MFM</a:t>
            </a:r>
            <a:r>
              <a:rPr lang="en-GB" sz="1565" spc="-31" noProof="0" dirty="0">
                <a:solidFill>
                  <a:srgbClr val="000000"/>
                </a:solidFill>
                <a:latin typeface="Noto Sans"/>
                <a:ea typeface="Noto Sans"/>
                <a:cs typeface="Noto Sans"/>
                <a:sym typeface="Noto Sans"/>
              </a:rPr>
              <a:t>, 2026)</a:t>
            </a:r>
          </a:p>
        </p:txBody>
      </p:sp>
      <p:grpSp>
        <p:nvGrpSpPr>
          <p:cNvPr id="44" name="Group 31">
            <a:extLst>
              <a:ext uri="{FF2B5EF4-FFF2-40B4-BE49-F238E27FC236}">
                <a16:creationId xmlns:a16="http://schemas.microsoft.com/office/drawing/2014/main" id="{A4535B89-776F-FF34-0BFA-2324796C2FC4}"/>
              </a:ext>
            </a:extLst>
          </p:cNvPr>
          <p:cNvGrpSpPr/>
          <p:nvPr/>
        </p:nvGrpSpPr>
        <p:grpSpPr>
          <a:xfrm>
            <a:off x="13811250" y="5422900"/>
            <a:ext cx="7562850" cy="1551659"/>
            <a:chOff x="0" y="-60257"/>
            <a:chExt cx="1248738" cy="662995"/>
          </a:xfrm>
        </p:grpSpPr>
        <p:sp>
          <p:nvSpPr>
            <p:cNvPr id="73" name="Freeform 32">
              <a:extLst>
                <a:ext uri="{FF2B5EF4-FFF2-40B4-BE49-F238E27FC236}">
                  <a16:creationId xmlns:a16="http://schemas.microsoft.com/office/drawing/2014/main" id="{6AA58371-5084-AF81-7DC2-6A388EB687ED}"/>
                </a:ext>
              </a:extLst>
            </p:cNvPr>
            <p:cNvSpPr/>
            <p:nvPr/>
          </p:nvSpPr>
          <p:spPr>
            <a:xfrm>
              <a:off x="0" y="-60257"/>
              <a:ext cx="1248738" cy="662995"/>
            </a:xfrm>
            <a:custGeom>
              <a:avLst/>
              <a:gdLst/>
              <a:ahLst/>
              <a:cxnLst/>
              <a:rect l="l" t="t" r="r" b="b"/>
              <a:pathLst>
                <a:path w="1248738" h="602738">
                  <a:moveTo>
                    <a:pt x="0" y="0"/>
                  </a:moveTo>
                  <a:lnTo>
                    <a:pt x="1248738" y="0"/>
                  </a:lnTo>
                  <a:lnTo>
                    <a:pt x="1248738" y="602738"/>
                  </a:lnTo>
                  <a:lnTo>
                    <a:pt x="0" y="602738"/>
                  </a:lnTo>
                  <a:close/>
                </a:path>
              </a:pathLst>
            </a:custGeom>
            <a:solidFill>
              <a:srgbClr val="CECECE">
                <a:alpha val="66275"/>
              </a:srgbClr>
            </a:solidFill>
          </p:spPr>
          <p:txBody>
            <a:bodyPr/>
            <a:lstStyle/>
            <a:p>
              <a:r>
                <a:rPr lang="en-GB" sz="2400" spc="-43" dirty="0">
                  <a:solidFill>
                    <a:srgbClr val="000000"/>
                  </a:solidFill>
                  <a:latin typeface="Noto Sans"/>
                  <a:ea typeface="Noto Sans"/>
                  <a:cs typeface="Noto Sans"/>
                </a:rPr>
                <a:t>Mr A, aged 47, has schizophrenia and is detained under Section 3. He develops symptoms suggesting gastrointestinal bleeding but refuses an endoscopy (Beale et al., 2024).</a:t>
              </a:r>
            </a:p>
          </p:txBody>
        </p:sp>
        <p:sp>
          <p:nvSpPr>
            <p:cNvPr id="74" name="TextBox 33">
              <a:extLst>
                <a:ext uri="{FF2B5EF4-FFF2-40B4-BE49-F238E27FC236}">
                  <a16:creationId xmlns:a16="http://schemas.microsoft.com/office/drawing/2014/main" id="{49246E09-989F-0EF5-E25F-C4DCC50A1E9E}"/>
                </a:ext>
              </a:extLst>
            </p:cNvPr>
            <p:cNvSpPr txBox="1"/>
            <p:nvPr/>
          </p:nvSpPr>
          <p:spPr>
            <a:xfrm>
              <a:off x="0" y="38100"/>
              <a:ext cx="1248738" cy="521881"/>
            </a:xfrm>
            <a:prstGeom prst="rect">
              <a:avLst/>
            </a:prstGeom>
          </p:spPr>
          <p:txBody>
            <a:bodyPr lIns="50800" tIns="50800" rIns="50800" bIns="50800" rtlCol="0" anchor="ctr"/>
            <a:lstStyle/>
            <a:p>
              <a:pPr algn="l">
                <a:lnSpc>
                  <a:spcPts val="2273"/>
                </a:lnSpc>
              </a:pPr>
              <a:endParaRPr lang="en-GB" sz="2400" noProof="0" dirty="0"/>
            </a:p>
            <a:p>
              <a:pPr algn="l">
                <a:lnSpc>
                  <a:spcPts val="2273"/>
                </a:lnSpc>
              </a:pPr>
              <a:endParaRPr lang="en-GB" sz="2400" noProof="0" dirty="0"/>
            </a:p>
          </p:txBody>
        </p:sp>
      </p:grpSp>
      <p:grpSp>
        <p:nvGrpSpPr>
          <p:cNvPr id="75" name="Group 34">
            <a:extLst>
              <a:ext uri="{FF2B5EF4-FFF2-40B4-BE49-F238E27FC236}">
                <a16:creationId xmlns:a16="http://schemas.microsoft.com/office/drawing/2014/main" id="{9A136B27-0B60-9944-B236-A800CA886338}"/>
              </a:ext>
            </a:extLst>
          </p:cNvPr>
          <p:cNvGrpSpPr/>
          <p:nvPr/>
        </p:nvGrpSpPr>
        <p:grpSpPr>
          <a:xfrm>
            <a:off x="13817259" y="4508500"/>
            <a:ext cx="8313283" cy="981848"/>
            <a:chOff x="0" y="-95250"/>
            <a:chExt cx="1234044" cy="264836"/>
          </a:xfrm>
        </p:grpSpPr>
        <p:sp>
          <p:nvSpPr>
            <p:cNvPr id="76" name="Freeform 35">
              <a:extLst>
                <a:ext uri="{FF2B5EF4-FFF2-40B4-BE49-F238E27FC236}">
                  <a16:creationId xmlns:a16="http://schemas.microsoft.com/office/drawing/2014/main" id="{A862108E-2F3B-029B-B29B-3F1995309FC3}"/>
                </a:ext>
              </a:extLst>
            </p:cNvPr>
            <p:cNvSpPr/>
            <p:nvPr/>
          </p:nvSpPr>
          <p:spPr>
            <a:xfrm>
              <a:off x="0" y="0"/>
              <a:ext cx="1122918" cy="169586"/>
            </a:xfrm>
            <a:custGeom>
              <a:avLst/>
              <a:gdLst/>
              <a:ahLst/>
              <a:cxnLst/>
              <a:rect l="l" t="t" r="r" b="b"/>
              <a:pathLst>
                <a:path w="1122918" h="169586">
                  <a:moveTo>
                    <a:pt x="31981" y="0"/>
                  </a:moveTo>
                  <a:lnTo>
                    <a:pt x="1090937" y="0"/>
                  </a:lnTo>
                  <a:cubicBezTo>
                    <a:pt x="1108599" y="0"/>
                    <a:pt x="1122918" y="14319"/>
                    <a:pt x="1122918" y="31981"/>
                  </a:cubicBezTo>
                  <a:lnTo>
                    <a:pt x="1122918" y="137605"/>
                  </a:lnTo>
                  <a:cubicBezTo>
                    <a:pt x="1122918" y="146087"/>
                    <a:pt x="1119548" y="154221"/>
                    <a:pt x="1113551" y="160219"/>
                  </a:cubicBezTo>
                  <a:cubicBezTo>
                    <a:pt x="1107553" y="166217"/>
                    <a:pt x="1099418" y="169586"/>
                    <a:pt x="1090937" y="169586"/>
                  </a:cubicBezTo>
                  <a:lnTo>
                    <a:pt x="31981" y="169586"/>
                  </a:lnTo>
                  <a:cubicBezTo>
                    <a:pt x="14319" y="169586"/>
                    <a:pt x="0" y="155268"/>
                    <a:pt x="0" y="137605"/>
                  </a:cubicBezTo>
                  <a:lnTo>
                    <a:pt x="0" y="31981"/>
                  </a:lnTo>
                  <a:cubicBezTo>
                    <a:pt x="0" y="14319"/>
                    <a:pt x="14319" y="0"/>
                    <a:pt x="31981" y="0"/>
                  </a:cubicBezTo>
                  <a:close/>
                </a:path>
              </a:pathLst>
            </a:custGeom>
            <a:solidFill>
              <a:srgbClr val="2A5E8A">
                <a:alpha val="20784"/>
              </a:srgbClr>
            </a:solidFill>
          </p:spPr>
          <p:txBody>
            <a:bodyPr/>
            <a:lstStyle/>
            <a:p>
              <a:pPr>
                <a:lnSpc>
                  <a:spcPct val="250000"/>
                </a:lnSpc>
              </a:pPr>
              <a:endParaRPr lang="en-GB" noProof="0" dirty="0"/>
            </a:p>
          </p:txBody>
        </p:sp>
        <p:sp>
          <p:nvSpPr>
            <p:cNvPr id="77" name="TextBox 36">
              <a:extLst>
                <a:ext uri="{FF2B5EF4-FFF2-40B4-BE49-F238E27FC236}">
                  <a16:creationId xmlns:a16="http://schemas.microsoft.com/office/drawing/2014/main" id="{C66E7F73-5B8D-AC74-7CB1-76350D98DC2A}"/>
                </a:ext>
              </a:extLst>
            </p:cNvPr>
            <p:cNvSpPr txBox="1"/>
            <p:nvPr/>
          </p:nvSpPr>
          <p:spPr>
            <a:xfrm>
              <a:off x="0" y="-95250"/>
              <a:ext cx="1234044" cy="264836"/>
            </a:xfrm>
            <a:prstGeom prst="rect">
              <a:avLst/>
            </a:prstGeom>
          </p:spPr>
          <p:txBody>
            <a:bodyPr lIns="50800" tIns="50800" rIns="50800" bIns="50800" rtlCol="0" anchor="ctr"/>
            <a:lstStyle/>
            <a:p>
              <a:pPr>
                <a:lnSpc>
                  <a:spcPct val="200000"/>
                </a:lnSpc>
              </a:pPr>
              <a:r>
                <a:rPr lang="en-GB" sz="2536" b="1" spc="25" dirty="0">
                  <a:solidFill>
                    <a:srgbClr val="2A5E8A"/>
                  </a:solidFill>
                  <a:latin typeface="Noto Sans"/>
                  <a:ea typeface="Noto Sans"/>
                  <a:cs typeface="Noto Sans"/>
                </a:rPr>
                <a:t>PRACTICAL CASE: CAPACITY &amp; AUTONOMY</a:t>
              </a:r>
              <a:endParaRPr lang="en-GB" sz="2536" b="1" spc="25" dirty="0">
                <a:solidFill>
                  <a:srgbClr val="2A5E8A"/>
                </a:solidFill>
                <a:latin typeface="Noto Sans"/>
                <a:ea typeface="Noto Sans"/>
                <a:cs typeface="Noto Sans"/>
                <a:sym typeface="Noto Sans"/>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64D858-EE53-576E-DFEF-DF2B0A2BA541}"/>
              </a:ext>
            </a:extLst>
          </p:cNvPr>
          <p:cNvSpPr txBox="1"/>
          <p:nvPr/>
        </p:nvSpPr>
        <p:spPr>
          <a:xfrm>
            <a:off x="247650" y="12700"/>
            <a:ext cx="20955000" cy="16139996"/>
          </a:xfrm>
          <a:prstGeom prst="rect">
            <a:avLst/>
          </a:prstGeom>
          <a:noFill/>
        </p:spPr>
        <p:txBody>
          <a:bodyPr wrap="square" rtlCol="0">
            <a:spAutoFit/>
          </a:bodyPr>
          <a:lstStyle/>
          <a:p>
            <a:pPr>
              <a:lnSpc>
                <a:spcPct val="150000"/>
              </a:lnSpc>
            </a:pPr>
            <a:r>
              <a:rPr lang="en-GB" sz="4400" b="1" dirty="0">
                <a:latin typeface="Arial" panose="020B0604020202020204" pitchFamily="34" charset="0"/>
                <a:cs typeface="Arial" panose="020B0604020202020204" pitchFamily="34" charset="0"/>
              </a:rPr>
              <a:t>Reference list</a:t>
            </a:r>
          </a:p>
          <a:p>
            <a:pPr>
              <a:lnSpc>
                <a:spcPct val="150000"/>
              </a:lnSpc>
            </a:pPr>
            <a:r>
              <a:rPr lang="en-GB" sz="2800" dirty="0">
                <a:latin typeface="Arial" panose="020B0604020202020204" pitchFamily="34" charset="0"/>
                <a:cs typeface="Arial" panose="020B0604020202020204" pitchFamily="34" charset="0"/>
              </a:rPr>
              <a:t>AMFM (2026) </a:t>
            </a:r>
            <a:r>
              <a:rPr lang="en-GB" sz="2800" i="1" dirty="0">
                <a:latin typeface="Arial" panose="020B0604020202020204" pitchFamily="34" charset="0"/>
                <a:cs typeface="Arial" panose="020B0604020202020204" pitchFamily="34" charset="0"/>
              </a:rPr>
              <a:t>Schizophrenia Treatment | Inpatient Care for Lasting Stability. </a:t>
            </a:r>
            <a:r>
              <a:rPr lang="en-GB" sz="2800" dirty="0">
                <a:latin typeface="Arial" panose="020B0604020202020204" pitchFamily="34" charset="0"/>
                <a:cs typeface="Arial" panose="020B0604020202020204" pitchFamily="34" charset="0"/>
              </a:rPr>
              <a:t>Available at: </a:t>
            </a:r>
            <a:r>
              <a:rPr lang="en-GB" sz="2800" u="sng" dirty="0">
                <a:latin typeface="Arial" panose="020B0604020202020204" pitchFamily="34" charset="0"/>
                <a:cs typeface="Arial" panose="020B0604020202020204" pitchFamily="34" charset="0"/>
                <a:hlinkClick r:id="rId2"/>
              </a:rPr>
              <a:t>https://amfmtreatment.com/what-we-treat/schizophrenia/</a:t>
            </a:r>
            <a:r>
              <a:rPr lang="en-GB" sz="2800" dirty="0">
                <a:latin typeface="Arial" panose="020B0604020202020204" pitchFamily="34" charset="0"/>
                <a:cs typeface="Arial" panose="020B0604020202020204" pitchFamily="34" charset="0"/>
              </a:rPr>
              <a:t> (Accessed: 02 October 2026).</a:t>
            </a:r>
          </a:p>
          <a:p>
            <a:endParaRPr lang="en-GB" sz="2800" dirty="0">
              <a:latin typeface="Arial" panose="020B0604020202020204" pitchFamily="34" charset="0"/>
              <a:cs typeface="Arial" panose="020B0604020202020204" pitchFamily="34" charset="0"/>
            </a:endParaRPr>
          </a:p>
          <a:p>
            <a:pPr>
              <a:lnSpc>
                <a:spcPct val="150000"/>
              </a:lnSpc>
            </a:pPr>
            <a:r>
              <a:rPr lang="en-GB" sz="2800" dirty="0">
                <a:latin typeface="Arial" panose="020B0604020202020204" pitchFamily="34" charset="0"/>
                <a:cs typeface="Arial" panose="020B0604020202020204" pitchFamily="34" charset="0"/>
              </a:rPr>
              <a:t>Ban, T.A. (2007) ‘Fifty years chlorpromazine: a historical perspective’, </a:t>
            </a:r>
            <a:r>
              <a:rPr lang="en-GB" sz="2800" i="1" dirty="0">
                <a:latin typeface="Arial" panose="020B0604020202020204" pitchFamily="34" charset="0"/>
                <a:cs typeface="Arial" panose="020B0604020202020204" pitchFamily="34" charset="0"/>
              </a:rPr>
              <a:t>Neuropsychiatric disease and treatment</a:t>
            </a:r>
            <a:r>
              <a:rPr lang="en-GB" sz="2800" dirty="0">
                <a:latin typeface="Arial" panose="020B0604020202020204" pitchFamily="34" charset="0"/>
                <a:cs typeface="Arial" panose="020B0604020202020204" pitchFamily="34" charset="0"/>
              </a:rPr>
              <a:t>, 3(4), pp. 495–500. </a:t>
            </a:r>
          </a:p>
          <a:p>
            <a:endParaRPr lang="en-GB" sz="2800" dirty="0">
              <a:latin typeface="Arial" panose="020B0604020202020204" pitchFamily="34" charset="0"/>
              <a:cs typeface="Arial" panose="020B0604020202020204" pitchFamily="34" charset="0"/>
            </a:endParaRPr>
          </a:p>
          <a:p>
            <a:pPr>
              <a:lnSpc>
                <a:spcPct val="100000"/>
              </a:lnSpc>
            </a:pPr>
            <a:r>
              <a:rPr lang="en-GB" sz="2800" dirty="0">
                <a:latin typeface="Arial" panose="020B0604020202020204" pitchFamily="34" charset="0"/>
                <a:cs typeface="Arial" panose="020B0604020202020204" pitchFamily="34" charset="0"/>
              </a:rPr>
              <a:t>Beale, C., Lee-Davey, J., Lee, T. and Ruck Keene, A. (2024) ‘Mental capacity in practice part 1: how do we really assess capacity?’, </a:t>
            </a:r>
            <a:r>
              <a:rPr lang="en-GB" sz="2800" i="1" dirty="0">
                <a:latin typeface="Arial" panose="020B0604020202020204" pitchFamily="34" charset="0"/>
                <a:cs typeface="Arial" panose="020B0604020202020204" pitchFamily="34" charset="0"/>
              </a:rPr>
              <a:t>BJPsych advances</a:t>
            </a:r>
            <a:r>
              <a:rPr lang="en-GB" sz="2800" dirty="0">
                <a:latin typeface="Arial" panose="020B0604020202020204" pitchFamily="34" charset="0"/>
                <a:cs typeface="Arial" panose="020B0604020202020204" pitchFamily="34" charset="0"/>
              </a:rPr>
              <a:t>, 30(1), pp. 2–10. Available at: </a:t>
            </a:r>
            <a:r>
              <a:rPr lang="en-GB" sz="2800" dirty="0">
                <a:latin typeface="Arial" panose="020B0604020202020204" pitchFamily="34" charset="0"/>
                <a:cs typeface="Arial" panose="020B0604020202020204" pitchFamily="34" charset="0"/>
                <a:hlinkClick r:id="rId3"/>
              </a:rPr>
              <a:t>https://doi.org/10.1192/bja.2022.81</a:t>
            </a:r>
            <a:r>
              <a:rPr lang="en-GB" sz="2800" dirty="0">
                <a:latin typeface="Arial" panose="020B0604020202020204" pitchFamily="34" charset="0"/>
                <a:cs typeface="Arial" panose="020B0604020202020204" pitchFamily="34" charset="0"/>
              </a:rPr>
              <a:t>.</a:t>
            </a:r>
          </a:p>
          <a:p>
            <a:pPr>
              <a:lnSpc>
                <a:spcPct val="100000"/>
              </a:lnSpc>
            </a:pPr>
            <a:endParaRPr lang="en-GB" sz="2800" dirty="0">
              <a:latin typeface="Arial" panose="020B0604020202020204" pitchFamily="34" charset="0"/>
              <a:cs typeface="Arial" panose="020B0604020202020204" pitchFamily="34" charset="0"/>
            </a:endParaRPr>
          </a:p>
          <a:p>
            <a:pPr>
              <a:lnSpc>
                <a:spcPct val="150000"/>
              </a:lnSpc>
            </a:pPr>
            <a:r>
              <a:rPr lang="en-GB" sz="2800" dirty="0">
                <a:latin typeface="Arial" panose="020B0604020202020204" pitchFamily="34" charset="0"/>
                <a:cs typeface="Arial" panose="020B0604020202020204" pitchFamily="34" charset="0"/>
              </a:rPr>
              <a:t>Bighelli, I., Rodolico, A., Pitschel-Walz, G., Hansen, W.-P., Barbui, C., Furukawa, T. A., Salanti, G. and Leucht, S</a:t>
            </a:r>
            <a:r>
              <a:rPr lang="en-GB" sz="2800" i="1" dirty="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 (2020) ‘Psychosocial treatments for relapse prevention in schizophrenia: study protocol for a systematic review and network meta-analysis of randomised evidence’, </a:t>
            </a:r>
            <a:r>
              <a:rPr lang="en-GB" sz="2800" i="1" dirty="0">
                <a:latin typeface="Arial" panose="020B0604020202020204" pitchFamily="34" charset="0"/>
                <a:cs typeface="Arial" panose="020B0604020202020204" pitchFamily="34" charset="0"/>
              </a:rPr>
              <a:t>BMJ open</a:t>
            </a:r>
            <a:r>
              <a:rPr lang="en-GB" sz="2800" dirty="0">
                <a:latin typeface="Arial" panose="020B0604020202020204" pitchFamily="34" charset="0"/>
                <a:cs typeface="Arial" panose="020B0604020202020204" pitchFamily="34" charset="0"/>
              </a:rPr>
              <a:t>, 10(1), p. e035073. Available at: </a:t>
            </a:r>
            <a:r>
              <a:rPr lang="en-GB" sz="2800" u="sng" dirty="0">
                <a:latin typeface="Arial" panose="020B0604020202020204" pitchFamily="34" charset="0"/>
                <a:cs typeface="Arial" panose="020B0604020202020204" pitchFamily="34" charset="0"/>
                <a:hlinkClick r:id="rId4"/>
              </a:rPr>
              <a:t>https://doi.org/10.1136/bmjopen-2019-035073</a:t>
            </a:r>
            <a:r>
              <a:rPr lang="en-GB" sz="2800" dirty="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a:lnSpc>
                <a:spcPct val="150000"/>
              </a:lnSpc>
            </a:pPr>
            <a:r>
              <a:rPr lang="en-GB" sz="2800" dirty="0">
                <a:latin typeface="Arial" panose="020B0604020202020204" pitchFamily="34" charset="0"/>
                <a:cs typeface="Arial" panose="020B0604020202020204" pitchFamily="34" charset="0"/>
              </a:rPr>
              <a:t>Burschinski, A., Schneider‐Thoma, J., Chiocchia, V., Schestag, K., Wang, D., Siafis, S., Bighelli, I., Wu, H., Hansen, W., Priller, J., Davis, J. M., Salanti, G. and Leucht, S. (2023) ‘Metabolic side effects in persons with schizophrenia during mid‐ to long‐term treatment with antipsychotics: a network meta‐analysis of randomized controlled trials’, </a:t>
            </a:r>
            <a:r>
              <a:rPr lang="en-GB" sz="2800" i="1" dirty="0">
                <a:latin typeface="Arial" panose="020B0604020202020204" pitchFamily="34" charset="0"/>
                <a:cs typeface="Arial" panose="020B0604020202020204" pitchFamily="34" charset="0"/>
              </a:rPr>
              <a:t>World psychiatry</a:t>
            </a:r>
            <a:r>
              <a:rPr lang="en-GB" sz="2800" dirty="0">
                <a:latin typeface="Arial" panose="020B0604020202020204" pitchFamily="34" charset="0"/>
                <a:cs typeface="Arial" panose="020B0604020202020204" pitchFamily="34" charset="0"/>
              </a:rPr>
              <a:t>, 22(1), pp. 116–128. Available at: </a:t>
            </a:r>
            <a:r>
              <a:rPr lang="en-GB" sz="2800" u="sng" dirty="0">
                <a:latin typeface="Arial" panose="020B0604020202020204" pitchFamily="34" charset="0"/>
                <a:cs typeface="Arial" panose="020B0604020202020204" pitchFamily="34" charset="0"/>
                <a:hlinkClick r:id="rId5"/>
              </a:rPr>
              <a:t>https://doi.org/10.1002/wps.21036</a:t>
            </a:r>
            <a:r>
              <a:rPr lang="en-GB" sz="2800" dirty="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a:lnSpc>
                <a:spcPct val="150000"/>
              </a:lnSpc>
            </a:pPr>
            <a:r>
              <a:rPr lang="en-GB" sz="2800" dirty="0">
                <a:latin typeface="Arial" panose="020B0604020202020204" pitchFamily="34" charset="0"/>
                <a:cs typeface="Arial" panose="020B0604020202020204" pitchFamily="34" charset="0"/>
              </a:rPr>
              <a:t>Cooke, A. and Kinderman, P. (2018) ‘But What About Real Mental Illnesses?’ Alternatives to the Disease Model Approach to Schizophrenia’, </a:t>
            </a:r>
            <a:r>
              <a:rPr lang="en-GB" sz="2800" i="1" dirty="0">
                <a:latin typeface="Arial" panose="020B0604020202020204" pitchFamily="34" charset="0"/>
                <a:cs typeface="Arial" panose="020B0604020202020204" pitchFamily="34" charset="0"/>
              </a:rPr>
              <a:t>The Journal of humanistic psychology</a:t>
            </a:r>
            <a:r>
              <a:rPr lang="en-GB" sz="2800" dirty="0">
                <a:latin typeface="Arial" panose="020B0604020202020204" pitchFamily="34" charset="0"/>
                <a:cs typeface="Arial" panose="020B0604020202020204" pitchFamily="34" charset="0"/>
              </a:rPr>
              <a:t>, 58(1), pp. 47–71. Available at: </a:t>
            </a:r>
            <a:r>
              <a:rPr lang="en-GB" sz="2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https://doi.org/10.1177/0022167817745621</a:t>
            </a:r>
            <a:r>
              <a:rPr lang="en-GB" sz="2800" dirty="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a:lnSpc>
                <a:spcPct val="150000"/>
              </a:lnSpc>
            </a:pPr>
            <a:r>
              <a:rPr lang="en-GB" sz="2800" dirty="0">
                <a:latin typeface="Arial" panose="020B0604020202020204" pitchFamily="34" charset="0"/>
                <a:cs typeface="Arial" panose="020B0604020202020204" pitchFamily="34" charset="0"/>
              </a:rPr>
              <a:t>Csipke, E., Flach, C., McCrone, P., Rose, D., Tilley, J., Wykes, T. and Craig, T. (2014) ‘Inpatient care 50 years after the process of deinstitutionalisation’, Social Psychiatry and Psychiatric Epidemiology, 49(4), pp. 665–671. Available at: </a:t>
            </a:r>
            <a:r>
              <a:rPr lang="en-GB" sz="28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https://doi.org/10.1007/s00127-013-0788-6</a:t>
            </a:r>
            <a:r>
              <a:rPr lang="en-GB" sz="2800" dirty="0">
                <a:latin typeface="Arial" panose="020B0604020202020204" pitchFamily="34" charset="0"/>
                <a:cs typeface="Arial" panose="020B0604020202020204" pitchFamily="34" charset="0"/>
              </a:rPr>
              <a:t>. </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4847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CED52E-C4CC-DE65-4D1A-10B4F51013BC}"/>
              </a:ext>
            </a:extLst>
          </p:cNvPr>
          <p:cNvSpPr txBox="1"/>
          <p:nvPr/>
        </p:nvSpPr>
        <p:spPr>
          <a:xfrm>
            <a:off x="247650" y="12700"/>
            <a:ext cx="20878800" cy="18312705"/>
          </a:xfrm>
          <a:prstGeom prst="rect">
            <a:avLst/>
          </a:prstGeom>
          <a:noFill/>
        </p:spPr>
        <p:txBody>
          <a:bodyPr wrap="square">
            <a:spAutoFit/>
          </a:bodyPr>
          <a:lstStyle/>
          <a:p>
            <a:pPr>
              <a:lnSpc>
                <a:spcPct val="100000"/>
              </a:lnSpc>
            </a:pPr>
            <a:r>
              <a:rPr lang="en-GB" sz="4400" b="1" dirty="0">
                <a:latin typeface="Arial" panose="020B0604020202020204" pitchFamily="34" charset="0"/>
                <a:cs typeface="Arial" panose="020B0604020202020204" pitchFamily="34" charset="0"/>
              </a:rPr>
              <a:t>Reference list (Continued)</a:t>
            </a:r>
          </a:p>
          <a:p>
            <a:pPr>
              <a:lnSpc>
                <a:spcPct val="150000"/>
              </a:lnSpc>
            </a:pPr>
            <a:r>
              <a:rPr lang="en-GB" sz="2800" dirty="0">
                <a:latin typeface="Arial" panose="020B0604020202020204" pitchFamily="34" charset="0"/>
                <a:cs typeface="Arial" panose="020B0604020202020204" pitchFamily="34" charset="0"/>
              </a:rPr>
              <a:t>Damsgaard, J.B. and Angel, S. (2021) ‘Living a Meaningful Life While Struggling with Mental Health: Challenging Aspects Regarding Personal Recovery Encountered in the Mental Health System’, International journal of environmental research and public health, 18(5), p. 2708. Available at: </a:t>
            </a:r>
            <a:r>
              <a:rPr lang="en-GB"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https://doi.org/10.3390/ijerph18052708</a:t>
            </a:r>
            <a:r>
              <a:rPr lang="en-GB" sz="2800" dirty="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a:lnSpc>
                <a:spcPct val="150000"/>
              </a:lnSpc>
            </a:pPr>
            <a:r>
              <a:rPr lang="en-GB" sz="2800" dirty="0"/>
              <a:t> </a:t>
            </a:r>
            <a:r>
              <a:rPr lang="en-GB" sz="2800" dirty="0">
                <a:latin typeface="Arial" panose="020B0604020202020204" pitchFamily="34" charset="0"/>
                <a:cs typeface="Arial" panose="020B0604020202020204" pitchFamily="34" charset="0"/>
              </a:rPr>
              <a:t>Efthimiou, O., Taipale, H., Radua, J., Schneider-</a:t>
            </a:r>
            <a:r>
              <a:rPr lang="en-GB" sz="2800" dirty="0" err="1">
                <a:latin typeface="Arial" panose="020B0604020202020204" pitchFamily="34" charset="0"/>
                <a:cs typeface="Arial" panose="020B0604020202020204" pitchFamily="34" charset="0"/>
              </a:rPr>
              <a:t>Thoma</a:t>
            </a:r>
            <a:r>
              <a:rPr lang="en-GB" sz="2800" dirty="0">
                <a:latin typeface="Arial" panose="020B0604020202020204" pitchFamily="34" charset="0"/>
                <a:cs typeface="Arial" panose="020B0604020202020204" pitchFamily="34" charset="0"/>
              </a:rPr>
              <a:t>, J., Pinzon-Espinosa, J., Ortuno, M., Vinkers, C., Mittendorfer-Rutz, E., Cardoner, N. and Tanskanen, A. (2024) ‘Efficacy and effectiveness of antipsychotics in schizophrenia: network meta-analyses combining evidence from randomised controlled trials and real-world data’, The Lancet. Psychiatry, 11(2), p. 102. Available at: </a:t>
            </a:r>
            <a:r>
              <a:rPr lang="en-GB"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https://doi.org/10.1016/S2215-0366(23)00366-8</a:t>
            </a:r>
            <a:r>
              <a:rPr lang="en-GB" sz="2800" dirty="0">
                <a:latin typeface="Arial" panose="020B0604020202020204" pitchFamily="34" charset="0"/>
                <a:cs typeface="Arial" panose="020B0604020202020204" pitchFamily="34" charset="0"/>
              </a:rPr>
              <a:t>.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Gaebel, W., Kerst, A. and Stricker, J. (2020) ‘Classification and Diagnosis of Schizophrenia or Other Primary Psychotic Disorders: Changes from ICD-10 to ICD-11 and Implementation in Clinical Practice’, </a:t>
            </a:r>
            <a:r>
              <a:rPr lang="en-GB" sz="2800" dirty="0" err="1">
                <a:latin typeface="Arial" panose="020B0604020202020204" pitchFamily="34" charset="0"/>
                <a:cs typeface="Arial" panose="020B0604020202020204" pitchFamily="34" charset="0"/>
              </a:rPr>
              <a:t>Psychiatria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Danubina</a:t>
            </a:r>
            <a:r>
              <a:rPr lang="en-GB" sz="2800" dirty="0">
                <a:latin typeface="Arial" panose="020B0604020202020204" pitchFamily="34" charset="0"/>
                <a:cs typeface="Arial" panose="020B0604020202020204" pitchFamily="34" charset="0"/>
              </a:rPr>
              <a:t>, 32(3-4), pp. 320–324. Available at: </a:t>
            </a:r>
            <a:r>
              <a:rPr lang="en-GB" sz="2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https://doi.org/10.24869/psyd.2020.320</a:t>
            </a: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INTEGRATEDHCS (2025) WHAT IS SCHIZOPHRENIA?. Available at: </a:t>
            </a:r>
            <a:r>
              <a:rPr lang="en-GB"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https://integratedhcs.org/schizophrenia/</a:t>
            </a:r>
            <a:r>
              <a:rPr lang="en-GB" sz="2800" dirty="0">
                <a:latin typeface="Arial" panose="020B0604020202020204" pitchFamily="34" charset="0"/>
                <a:cs typeface="Arial" panose="020B0604020202020204" pitchFamily="34" charset="0"/>
              </a:rPr>
              <a:t> (Accessed: 29 September 2026).</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Jauhar, S., Johnstone, M. and McKenna, P.J. (2022) ‘Schizophrenia’, The Lancet (British edition), 399(10323), p. 473. Available at: </a:t>
            </a:r>
            <a:r>
              <a:rPr lang="en-GB" sz="2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https://doi.org/10.1016/S0140-6736(21)01730-X</a:t>
            </a:r>
            <a:r>
              <a:rPr lang="en-GB" sz="2800" dirty="0">
                <a:latin typeface="Arial" panose="020B0604020202020204" pitchFamily="34" charset="0"/>
                <a:cs typeface="Arial" panose="020B0604020202020204" pitchFamily="34" charset="0"/>
              </a:rPr>
              <a:t>.</a:t>
            </a:r>
          </a:p>
          <a:p>
            <a:r>
              <a:rPr lang="en-GB" sz="2800" dirty="0">
                <a:latin typeface="Arial" panose="020B0604020202020204" pitchFamily="34" charset="0"/>
                <a:cs typeface="Arial" panose="020B0604020202020204" pitchFamily="34" charset="0"/>
              </a:rPr>
              <a:t>Mental Health Act 2025, c. 33. Available at: </a:t>
            </a:r>
            <a:r>
              <a:rPr lang="en-GB" sz="28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https://www.legislation.gov.uk/ukpga/2025/33/contents</a:t>
            </a:r>
            <a:r>
              <a:rPr lang="en-GB" sz="2800" dirty="0">
                <a:latin typeface="Arial" panose="020B0604020202020204" pitchFamily="34" charset="0"/>
                <a:cs typeface="Arial" panose="020B0604020202020204" pitchFamily="34" charset="0"/>
              </a:rPr>
              <a:t>  (Accessed: 29 September 2026).</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National Institute for Health and Care Excellence (2014/ 2026) Psychosis and schizophrenia in adults: prevention and management. Available at: </a:t>
            </a:r>
            <a:r>
              <a:rPr lang="en-GB" sz="28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https://www.nice.org.uk/guidance/cg178</a:t>
            </a:r>
            <a:r>
              <a:rPr lang="en-GB" sz="2800" dirty="0">
                <a:latin typeface="Arial" panose="020B0604020202020204" pitchFamily="34" charset="0"/>
                <a:cs typeface="Arial" panose="020B0604020202020204" pitchFamily="34" charset="0"/>
              </a:rPr>
              <a:t> (Accessed: 25 </a:t>
            </a:r>
            <a:r>
              <a:rPr lang="en-GB" sz="3200" dirty="0">
                <a:latin typeface="Arial" panose="020B0604020202020204" pitchFamily="34" charset="0"/>
                <a:cs typeface="Arial" panose="020B0604020202020204" pitchFamily="34" charset="0"/>
              </a:rPr>
              <a:t>September 2026).</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Salazar de Pablo, G., </a:t>
            </a:r>
            <a:r>
              <a:rPr lang="en-GB" sz="3200" dirty="0" err="1">
                <a:latin typeface="Arial" panose="020B0604020202020204" pitchFamily="34" charset="0"/>
                <a:cs typeface="Arial" panose="020B0604020202020204" pitchFamily="34" charset="0"/>
              </a:rPr>
              <a:t>Guinart</a:t>
            </a:r>
            <a:r>
              <a:rPr lang="en-GB" sz="3200" dirty="0">
                <a:latin typeface="Arial" panose="020B0604020202020204" pitchFamily="34" charset="0"/>
                <a:cs typeface="Arial" panose="020B0604020202020204" pitchFamily="34" charset="0"/>
              </a:rPr>
              <a:t>, D., Armendariz, A., Aymerich, C., Catalan, A., Alameda, L., Rogdaki, M., Martinez Baringo, E., Soler-Vidal, J., Oliver, D., Rubio, J. M., Arango, C., Kane, J. M., </a:t>
            </a:r>
            <a:r>
              <a:rPr lang="en-GB" sz="3200" dirty="0" err="1">
                <a:latin typeface="Arial" panose="020B0604020202020204" pitchFamily="34" charset="0"/>
                <a:cs typeface="Arial" panose="020B0604020202020204" pitchFamily="34" charset="0"/>
              </a:rPr>
              <a:t>Fusar</a:t>
            </a:r>
            <a:r>
              <a:rPr lang="en-GB" sz="3200" dirty="0">
                <a:latin typeface="Arial" panose="020B0604020202020204" pitchFamily="34" charset="0"/>
                <a:cs typeface="Arial" panose="020B0604020202020204" pitchFamily="34" charset="0"/>
              </a:rPr>
              <a:t>-Poli, P. and Correll, C. U. (2024) ‘Duration of Untreated Psychosis and Outcomes in First-Episode Psychosis: Systematic Review and Meta-analysis of Early Detection and Intervention Strategies’, Schizophrenia bulletin, 50(4), pp. 771–783. Available at: </a:t>
            </a:r>
            <a:r>
              <a:rPr lang="en-GB" sz="32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https://doi.org/10.1093/schbul/sbae017</a:t>
            </a:r>
            <a:r>
              <a:rPr lang="en-GB" sz="3200" dirty="0">
                <a:latin typeface="Arial" panose="020B0604020202020204" pitchFamily="34" charset="0"/>
                <a:cs typeface="Arial" panose="020B0604020202020204" pitchFamily="34" charset="0"/>
              </a:rPr>
              <a:t>.</a:t>
            </a:r>
          </a:p>
          <a:p>
            <a:endParaRPr lang="en-GB" sz="3200" dirty="0">
              <a:latin typeface="Arial" panose="020B0604020202020204" pitchFamily="34" charset="0"/>
              <a:cs typeface="Arial" panose="020B0604020202020204" pitchFamily="34" charset="0"/>
            </a:endParaRPr>
          </a:p>
          <a:p>
            <a:pPr>
              <a:lnSpc>
                <a:spcPct val="150000"/>
              </a:lnSpc>
            </a:pPr>
            <a:endParaRPr lang="en-GB" sz="3200" dirty="0">
              <a:latin typeface="Arial" panose="020B0604020202020204" pitchFamily="34" charset="0"/>
              <a:cs typeface="Arial" panose="020B0604020202020204" pitchFamily="34" charset="0"/>
            </a:endParaRPr>
          </a:p>
          <a:p>
            <a:pPr>
              <a:lnSpc>
                <a:spcPct val="150000"/>
              </a:lnSpc>
            </a:pPr>
            <a:endParaRPr lang="en-GB" sz="3200" dirty="0">
              <a:latin typeface="Arial" panose="020B0604020202020204" pitchFamily="34" charset="0"/>
              <a:cs typeface="Arial" panose="020B0604020202020204" pitchFamily="34" charset="0"/>
            </a:endParaRPr>
          </a:p>
          <a:p>
            <a:pPr>
              <a:lnSpc>
                <a:spcPct val="150000"/>
              </a:lnSpc>
            </a:pPr>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1689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AB7D3D-8423-701A-C3C7-165CA3394649}"/>
              </a:ext>
            </a:extLst>
          </p:cNvPr>
          <p:cNvSpPr txBox="1"/>
          <p:nvPr/>
        </p:nvSpPr>
        <p:spPr>
          <a:xfrm>
            <a:off x="247650" y="-63500"/>
            <a:ext cx="20878800" cy="9264075"/>
          </a:xfrm>
          <a:prstGeom prst="rect">
            <a:avLst/>
          </a:prstGeom>
          <a:noFill/>
        </p:spPr>
        <p:txBody>
          <a:bodyPr wrap="square">
            <a:spAutoFit/>
          </a:bodyPr>
          <a:lstStyle/>
          <a:p>
            <a:pPr>
              <a:lnSpc>
                <a:spcPct val="100000"/>
              </a:lnSpc>
            </a:pPr>
            <a:r>
              <a:rPr lang="en-GB" sz="4400" b="1" dirty="0">
                <a:latin typeface="Arial" panose="020B0604020202020204" pitchFamily="34" charset="0"/>
                <a:cs typeface="Arial" panose="020B0604020202020204" pitchFamily="34" charset="0"/>
              </a:rPr>
              <a:t>Reference list (Continued)</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Tueth, M.J. (1995) ‘Schizophrenia: Emil </a:t>
            </a:r>
            <a:r>
              <a:rPr lang="en-GB" sz="2800" dirty="0" err="1">
                <a:latin typeface="Arial" panose="020B0604020202020204" pitchFamily="34" charset="0"/>
                <a:cs typeface="Arial" panose="020B0604020202020204" pitchFamily="34" charset="0"/>
              </a:rPr>
              <a:t>kraepelin</a:t>
            </a:r>
            <a:r>
              <a:rPr lang="en-GB" sz="2800" dirty="0">
                <a:latin typeface="Arial" panose="020B0604020202020204" pitchFamily="34" charset="0"/>
                <a:cs typeface="Arial" panose="020B0604020202020204" pitchFamily="34" charset="0"/>
              </a:rPr>
              <a:t>, Adolph Meyer, and beyond’, The Journal of emergency medicine, 13(6), pp. 805–809. Available at: </a:t>
            </a:r>
            <a:r>
              <a:rPr lang="en-GB"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https://doi.org/10.1016/0736-4679(95)02022-5</a:t>
            </a:r>
            <a:r>
              <a:rPr lang="en-GB" sz="2800" dirty="0">
                <a:latin typeface="Arial" panose="020B0604020202020204" pitchFamily="34" charset="0"/>
                <a:cs typeface="Arial" panose="020B0604020202020204" pitchFamily="34" charset="0"/>
              </a:rPr>
              <a:t>.</a:t>
            </a:r>
          </a:p>
          <a:p>
            <a:r>
              <a:rPr lang="en-GB" sz="2800" dirty="0">
                <a:latin typeface="Arial" panose="020B0604020202020204" pitchFamily="34" charset="0"/>
                <a:cs typeface="Arial" panose="020B0604020202020204" pitchFamily="34" charset="0"/>
              </a:rPr>
              <a:t>Walker, E., Shapiro, D., Esterberg, M. and Trotman, H. (2010) ‘Neurodevelopment and Schizophrenia: Broadening the Focus: Broadening the Focus’, Current Directions in Psychological Science, 19(4), pp. 204-208. Available at: </a:t>
            </a:r>
            <a:r>
              <a:rPr lang="en-GB"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https://doi.org/10.1177/0963721410377744</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World Health Organization (2024) ICD-11 for Mortality and Morbidity Statistics. Available at: </a:t>
            </a:r>
            <a:r>
              <a:rPr lang="en-GB" sz="2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https://icd.who.int/browse/2024-01/mms/en#1435254666</a:t>
            </a:r>
            <a:r>
              <a:rPr lang="en-GB" sz="2800" dirty="0">
                <a:latin typeface="Arial" panose="020B0604020202020204" pitchFamily="34" charset="0"/>
                <a:cs typeface="Arial" panose="020B0604020202020204" pitchFamily="34" charset="0"/>
              </a:rPr>
              <a:t>  (Accessed: 20 September 2026).</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World Health Organization (2026) Schizophrenia. Available at: </a:t>
            </a:r>
            <a:r>
              <a:rPr lang="en-GB"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https://www.who.int/news-room/fact-sheets/detail/schizophrenia</a:t>
            </a:r>
            <a:r>
              <a:rPr lang="en-GB" sz="2800" dirty="0">
                <a:latin typeface="Arial" panose="020B0604020202020204" pitchFamily="34" charset="0"/>
                <a:cs typeface="Arial" panose="020B0604020202020204" pitchFamily="34" charset="0"/>
              </a:rPr>
              <a:t> (Accessed: 27 September 2026).</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Zahid, U., Hosang, G. M., de Freitas, D. F., Mooney, R. and  </a:t>
            </a:r>
            <a:r>
              <a:rPr lang="en-GB" sz="2800" dirty="0" err="1">
                <a:latin typeface="Arial" panose="020B0604020202020204" pitchFamily="34" charset="0"/>
                <a:cs typeface="Arial" panose="020B0604020202020204" pitchFamily="34" charset="0"/>
              </a:rPr>
              <a:t>Bhui</a:t>
            </a:r>
            <a:r>
              <a:rPr lang="en-GB" sz="2800" dirty="0">
                <a:latin typeface="Arial" panose="020B0604020202020204" pitchFamily="34" charset="0"/>
                <a:cs typeface="Arial" panose="020B0604020202020204" pitchFamily="34" charset="0"/>
              </a:rPr>
              <a:t>, K.  (2023) ‘Ethnic inequality, multimorbidity and psychosis: can a syndemic framework resolve disputed evidence?’, Schizophrenia (Heidelberg, Germany), 9(1). Available at: </a:t>
            </a:r>
            <a:r>
              <a:rPr lang="en-GB" sz="2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https://doi.org/10.1038/s41537-023-00367-8</a:t>
            </a:r>
            <a:r>
              <a:rPr lang="en-GB" sz="2800" dirty="0">
                <a:latin typeface="Arial" panose="020B0604020202020204" pitchFamily="34" charset="0"/>
                <a:cs typeface="Arial" panose="020B0604020202020204" pitchFamily="34" charset="0"/>
              </a:rPr>
              <a:t>.</a:t>
            </a:r>
          </a:p>
          <a:p>
            <a:endParaRPr lang="en-GB" sz="3200" dirty="0">
              <a:latin typeface="Arial" panose="020B0604020202020204" pitchFamily="34" charset="0"/>
              <a:cs typeface="Arial" panose="020B0604020202020204" pitchFamily="34" charset="0"/>
            </a:endParaRPr>
          </a:p>
          <a:p>
            <a:r>
              <a:rPr lang="en-GB" dirty="0"/>
              <a:t> </a:t>
            </a: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34800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218</TotalTime>
  <Words>2456</Words>
  <Application>Microsoft Office PowerPoint</Application>
  <PresentationFormat>Custom</PresentationFormat>
  <Paragraphs>218</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Noto Sans</vt:lpstr>
      <vt:lpstr>Noto Sans Italics</vt:lpstr>
      <vt:lpstr>Corbel</vt:lpstr>
      <vt:lpstr>Noto Sans Bold</vt:lpstr>
      <vt:lpstr>Wingdings 2</vt:lpstr>
      <vt:lpstr>Open Sans Bold</vt:lpstr>
      <vt:lpstr>Frame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University Research Poster in Beige and White Contemporary Editorial Style</dc:title>
  <cp:lastModifiedBy>Abeer Al Qadhi (2410956)</cp:lastModifiedBy>
  <cp:revision>13</cp:revision>
  <dcterms:created xsi:type="dcterms:W3CDTF">2006-08-16T00:00:00Z</dcterms:created>
  <dcterms:modified xsi:type="dcterms:W3CDTF">2026-10-08T21:31:35Z</dcterms:modified>
  <dc:identifier>DAHVqi3BYg4</dc:identifier>
</cp:coreProperties>
</file>