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11" r:id="rId1"/>
  </p:sldMasterIdLst>
  <p:notesMasterIdLst>
    <p:notesMasterId r:id="rId11"/>
  </p:notesMasterIdLst>
  <p:sldIdLst>
    <p:sldId id="256" r:id="rId2"/>
    <p:sldId id="257" r:id="rId3"/>
    <p:sldId id="258" r:id="rId4"/>
    <p:sldId id="262" r:id="rId5"/>
    <p:sldId id="263" r:id="rId6"/>
    <p:sldId id="265" r:id="rId7"/>
    <p:sldId id="266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62893"/>
    <p:restoredTop sz="93041"/>
  </p:normalViewPr>
  <p:slideViewPr>
    <p:cSldViewPr snapToGrid="0" snapToObjects="1">
      <p:cViewPr varScale="1">
        <p:scale>
          <a:sx n="26" d="100"/>
          <a:sy n="26" d="100"/>
        </p:scale>
        <p:origin x="216" y="9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2157C7-BD63-8343-932E-66B1CA7AE84B}" type="datetimeFigureOut">
              <a:rPr lang="en-US" smtClean="0"/>
              <a:t>3/26/21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DDDF7F-72B6-9940-810B-AED4B05A38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150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My presentation</a:t>
            </a:r>
            <a:r>
              <a:rPr lang="en-US" baseline="0" dirty="0" smtClean="0"/>
              <a:t> is based </a:t>
            </a:r>
            <a:r>
              <a:rPr lang="en-US" baseline="0" dirty="0" err="1" smtClean="0"/>
              <a:t>soley</a:t>
            </a:r>
            <a:r>
              <a:rPr lang="en-US" baseline="0" dirty="0" smtClean="0"/>
              <a:t> on information that I have researched. </a:t>
            </a:r>
            <a:r>
              <a:rPr lang="en-US" baseline="0" dirty="0" smtClean="0"/>
              <a:t>I chose infection control because I know it plays a big part in healthcare, especially recently in the </a:t>
            </a:r>
            <a:r>
              <a:rPr lang="en-US" baseline="0" dirty="0" err="1" smtClean="0"/>
              <a:t>covid</a:t>
            </a:r>
            <a:r>
              <a:rPr lang="en-US" baseline="0" dirty="0" smtClean="0"/>
              <a:t> 19 pandemic. I was interested to find out how things had changed since it had first come into place.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DDF7F-72B6-9940-810B-AED4B05A38F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960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Infection</a:t>
            </a:r>
            <a:r>
              <a:rPr lang="en-US" baseline="0" dirty="0" smtClean="0"/>
              <a:t> control prevents or stops the spread of infections in health care settings. These health care settings can include, hospitals, dentists, hairdressers, etc.</a:t>
            </a:r>
          </a:p>
          <a:p>
            <a:r>
              <a:rPr lang="en-US" baseline="0" dirty="0" smtClean="0"/>
              <a:t>Different health care settings will use different types of infection control precautions and may have different procedures on how to deal with things.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DDF7F-72B6-9940-810B-AED4B05A38F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471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These</a:t>
            </a:r>
            <a:r>
              <a:rPr lang="en-US" baseline="0" dirty="0" smtClean="0"/>
              <a:t> precautions are used in practice everyday and are constantly updated to ensure staff and patients safety.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DDF7F-72B6-9940-810B-AED4B05A38F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674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Semmelwies</a:t>
            </a:r>
            <a:r>
              <a:rPr lang="en-US" dirty="0" smtClean="0"/>
              <a:t> discovered that physicians were handling</a:t>
            </a:r>
            <a:r>
              <a:rPr lang="en-US" baseline="0" dirty="0" smtClean="0"/>
              <a:t> dead bodies before attending to mothers in </a:t>
            </a:r>
            <a:r>
              <a:rPr lang="en-US" baseline="0" dirty="0" err="1" smtClean="0"/>
              <a:t>labour</a:t>
            </a:r>
            <a:r>
              <a:rPr lang="en-US" baseline="0" dirty="0" smtClean="0"/>
              <a:t>.</a:t>
            </a:r>
            <a:endParaRPr lang="en-US" dirty="0" smtClean="0"/>
          </a:p>
          <a:p>
            <a:endParaRPr lang="en-US" dirty="0" smtClean="0"/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virus is also known as MRSA in present time. It is not deemed as a life threatening virus and can be treated and removed. </a:t>
            </a:r>
            <a:endParaRPr lang="en-US" dirty="0" smtClean="0"/>
          </a:p>
          <a:p>
            <a:r>
              <a:rPr lang="en-US" dirty="0" err="1" smtClean="0"/>
              <a:t>Semmelweis</a:t>
            </a:r>
            <a:r>
              <a:rPr lang="en-US" baseline="0" dirty="0" smtClean="0"/>
              <a:t> </a:t>
            </a:r>
            <a:r>
              <a:rPr lang="en-US" baseline="0" dirty="0" smtClean="0"/>
              <a:t>published a book about his findings of infection regarding the childbed fever case, this book did not please many </a:t>
            </a:r>
            <a:r>
              <a:rPr lang="en-US" baseline="0" dirty="0" smtClean="0"/>
              <a:t>people and he was not appreciated for his hard work. he sadly ended </a:t>
            </a:r>
            <a:r>
              <a:rPr lang="en-US" baseline="0" dirty="0" smtClean="0"/>
              <a:t>up dying 4 years later in a public asylum.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DDF7F-72B6-9940-810B-AED4B05A38F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108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As you ca</a:t>
            </a:r>
            <a:r>
              <a:rPr lang="en-US" baseline="0" dirty="0" smtClean="0"/>
              <a:t>n imagine, infection control procedures have changed massively since they were first discovered in 1847. The policies are </a:t>
            </a:r>
            <a:r>
              <a:rPr lang="en-US" baseline="0" dirty="0" err="1" smtClean="0"/>
              <a:t>consitently</a:t>
            </a:r>
            <a:r>
              <a:rPr lang="en-US" baseline="0" dirty="0" smtClean="0"/>
              <a:t> changing to benefit all staff and patients. Here are some of the differences between past and present.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DDF7F-72B6-9940-810B-AED4B05A38F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2523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</a:t>
            </a:r>
            <a:r>
              <a:rPr lang="en-US" baseline="0" dirty="0" smtClean="0"/>
              <a:t> think </a:t>
            </a:r>
            <a:r>
              <a:rPr lang="en-US" baseline="0" dirty="0" smtClean="0"/>
              <a:t>that the recent </a:t>
            </a:r>
            <a:r>
              <a:rPr lang="en-US" baseline="0" dirty="0" err="1" smtClean="0"/>
              <a:t>Covid</a:t>
            </a:r>
            <a:r>
              <a:rPr lang="en-US" baseline="0" dirty="0" smtClean="0"/>
              <a:t> 19 pandemic has made us all </a:t>
            </a:r>
            <a:r>
              <a:rPr lang="en-US" baseline="0" dirty="0" err="1" smtClean="0"/>
              <a:t>realise</a:t>
            </a:r>
            <a:r>
              <a:rPr lang="en-US" baseline="0" dirty="0" smtClean="0"/>
              <a:t> how important infection control can really be. </a:t>
            </a:r>
          </a:p>
          <a:p>
            <a:r>
              <a:rPr lang="en-US" baseline="0" dirty="0" smtClean="0"/>
              <a:t>It may be a pain to constantly wear a mask and I understand it has been hard for people not seeing their loved ones but without it all, our country would be in a worse situation than it has been.</a:t>
            </a:r>
          </a:p>
          <a:p>
            <a:r>
              <a:rPr lang="en-US" baseline="0" dirty="0" smtClean="0"/>
              <a:t>No one was expecting anything like this to happen and I’m happy to say that I feel we were ready for the second wave.</a:t>
            </a:r>
          </a:p>
          <a:p>
            <a:r>
              <a:rPr lang="en-US" baseline="0" dirty="0" smtClean="0"/>
              <a:t>Everyone sticking by these infection </a:t>
            </a:r>
            <a:r>
              <a:rPr lang="en-US" baseline="0" dirty="0" err="1" smtClean="0"/>
              <a:t>protocals</a:t>
            </a:r>
            <a:r>
              <a:rPr lang="en-US" baseline="0" dirty="0" smtClean="0"/>
              <a:t> has eventually saved lives.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DDF7F-72B6-9940-810B-AED4B05A38F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540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556980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2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616449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063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5858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484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816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2159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26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042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936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9D6FD17-C602-3D46-8795-57A8F4441B1F}" type="datetimeFigureOut">
              <a:rPr lang="en-US" smtClean="0"/>
              <a:t>3/26/21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49A8576-3178-2A40-A0C0-96DA2687F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715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2" r:id="rId1"/>
    <p:sldLayoutId id="2147484213" r:id="rId2"/>
    <p:sldLayoutId id="2147484214" r:id="rId3"/>
    <p:sldLayoutId id="2147484215" r:id="rId4"/>
    <p:sldLayoutId id="2147484216" r:id="rId5"/>
    <p:sldLayoutId id="2147484217" r:id="rId6"/>
    <p:sldLayoutId id="2147484218" r:id="rId7"/>
    <p:sldLayoutId id="2147484219" r:id="rId8"/>
    <p:sldLayoutId id="2147484220" r:id="rId9"/>
    <p:sldLayoutId id="2147484221" r:id="rId10"/>
    <p:sldLayoutId id="21474842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2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3.jpeg"/><Relationship Id="rId6" Type="http://schemas.openxmlformats.org/officeDocument/2006/relationships/image" Target="../media/image2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2.xml"/><Relationship Id="rId5" Type="http://schemas.openxmlformats.org/officeDocument/2006/relationships/image" Target="../media/image3.jpeg"/><Relationship Id="rId6" Type="http://schemas.openxmlformats.org/officeDocument/2006/relationships/image" Target="../media/image2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3.xml"/><Relationship Id="rId5" Type="http://schemas.openxmlformats.org/officeDocument/2006/relationships/image" Target="../media/image4.jpeg"/><Relationship Id="rId6" Type="http://schemas.openxmlformats.org/officeDocument/2006/relationships/image" Target="../media/image2.png"/><Relationship Id="rId1" Type="http://schemas.microsoft.com/office/2007/relationships/media" Target="../media/media4.m4a"/><Relationship Id="rId2" Type="http://schemas.openxmlformats.org/officeDocument/2006/relationships/audio" Target="../media/media4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4.xml"/><Relationship Id="rId5" Type="http://schemas.openxmlformats.org/officeDocument/2006/relationships/image" Target="../media/image5.jpeg"/><Relationship Id="rId6" Type="http://schemas.openxmlformats.org/officeDocument/2006/relationships/image" Target="../media/image4.jpeg"/><Relationship Id="rId7" Type="http://schemas.openxmlformats.org/officeDocument/2006/relationships/image" Target="../media/image2.png"/><Relationship Id="rId1" Type="http://schemas.microsoft.com/office/2007/relationships/media" Target="../media/media5.m4a"/><Relationship Id="rId2" Type="http://schemas.openxmlformats.org/officeDocument/2006/relationships/audio" Target="../media/media5.m4a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5.xml"/><Relationship Id="rId5" Type="http://schemas.openxmlformats.org/officeDocument/2006/relationships/image" Target="../media/image3.jpeg"/><Relationship Id="rId6" Type="http://schemas.openxmlformats.org/officeDocument/2006/relationships/image" Target="../media/image2.png"/><Relationship Id="rId1" Type="http://schemas.microsoft.com/office/2007/relationships/media" Target="../media/media6.m4a"/><Relationship Id="rId2" Type="http://schemas.openxmlformats.org/officeDocument/2006/relationships/audio" Target="../media/media6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notesSlide" Target="../notesSlides/notesSlide6.xml"/><Relationship Id="rId5" Type="http://schemas.openxmlformats.org/officeDocument/2006/relationships/image" Target="../media/image3.jpeg"/><Relationship Id="rId6" Type="http://schemas.openxmlformats.org/officeDocument/2006/relationships/image" Target="../media/image2.png"/><Relationship Id="rId1" Type="http://schemas.microsoft.com/office/2007/relationships/media" Target="../media/media7.m4a"/><Relationship Id="rId2" Type="http://schemas.openxmlformats.org/officeDocument/2006/relationships/audio" Target="../media/media7.m4a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hyperlink" Target="https://www.who.int/health-topics/infection-prevention-and-control#tab=tab_1" TargetMode="External"/><Relationship Id="rId5" Type="http://schemas.openxmlformats.org/officeDocument/2006/relationships/hyperlink" Target="https://www.cdc.gov/infectioncontrol/basics/standard-precautions.html" TargetMode="External"/><Relationship Id="rId6" Type="http://schemas.openxmlformats.org/officeDocument/2006/relationships/hyperlink" Target="https://www.bhamcommunity.nhs.uk/about-us/corporate-information/infection-prevention-and-control/" TargetMode="External"/><Relationship Id="rId7" Type="http://schemas.openxmlformats.org/officeDocument/2006/relationships/hyperlink" Target="https://www.ips.uk.net/history-of-the-ips#:~:text=The%201950s%20was%20a%20period,was%20appointed%20in%20April%201959" TargetMode="External"/><Relationship Id="rId8" Type="http://schemas.openxmlformats.org/officeDocument/2006/relationships/image" Target="../media/image2.png"/><Relationship Id="rId1" Type="http://schemas.microsoft.com/office/2007/relationships/media" Target="../media/media8.m4a"/><Relationship Id="rId2" Type="http://schemas.openxmlformats.org/officeDocument/2006/relationships/audio" Target="../media/media8.m4a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hyperlink" Target="https://www.washingtonpost.com/nation/2020/03/23/ignaz-semmelweis-handwashing-coronavirus/" TargetMode="External"/><Relationship Id="rId5" Type="http://schemas.openxmlformats.org/officeDocument/2006/relationships/hyperlink" Target="https://www.newscientist.com/people/ignaz-semmelweis/" TargetMode="External"/><Relationship Id="rId6" Type="http://schemas.openxmlformats.org/officeDocument/2006/relationships/hyperlink" Target="https://nursing.jnj.com/specialty/infection-control-nurse" TargetMode="External"/><Relationship Id="rId7" Type="http://schemas.openxmlformats.org/officeDocument/2006/relationships/image" Target="../media/image2.png"/><Relationship Id="rId1" Type="http://schemas.microsoft.com/office/2007/relationships/media" Target="../media/media9.m4a"/><Relationship Id="rId2" Type="http://schemas.openxmlformats.org/officeDocument/2006/relationships/audio" Target="../media/media9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400" dirty="0" smtClean="0"/>
              <a:t>Evidence based research </a:t>
            </a:r>
            <a:r>
              <a:rPr lang="mr-IN" sz="5400" dirty="0" smtClean="0"/>
              <a:t>–</a:t>
            </a:r>
            <a:r>
              <a:rPr lang="en-US" sz="5400" dirty="0" smtClean="0"/>
              <a:t> Digital Revolution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Chloe Ellis</a:t>
            </a:r>
          </a:p>
          <a:p>
            <a:r>
              <a:rPr lang="en-US" dirty="0" smtClean="0"/>
              <a:t>2014979</a:t>
            </a:r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87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178">
        <p:fade/>
      </p:transition>
    </mc:Choice>
    <mc:Fallback>
      <p:transition spd="med" advTm="91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B0F0"/>
                </a:solidFill>
              </a:rPr>
              <a:t>Introduction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What is infection control?</a:t>
            </a:r>
          </a:p>
          <a:p>
            <a:r>
              <a:rPr lang="en-US" sz="2400" dirty="0" smtClean="0"/>
              <a:t>Standard precautions of infection control</a:t>
            </a:r>
          </a:p>
          <a:p>
            <a:r>
              <a:rPr lang="en-US" sz="2400" dirty="0" smtClean="0"/>
              <a:t>When was infection control first introduced and who invented it?</a:t>
            </a:r>
          </a:p>
          <a:p>
            <a:r>
              <a:rPr lang="en-US" sz="2400" dirty="0" smtClean="0"/>
              <a:t>From past to present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4" y="0"/>
            <a:ext cx="861249" cy="5899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589935"/>
            <a:ext cx="861249" cy="5899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4638" y="1179870"/>
            <a:ext cx="861249" cy="5899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4637" y="1769805"/>
            <a:ext cx="861249" cy="5899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3" y="2359740"/>
            <a:ext cx="861249" cy="589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089" y="2949675"/>
            <a:ext cx="861249" cy="5899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089" y="3539610"/>
            <a:ext cx="861249" cy="58993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4636" y="4137496"/>
            <a:ext cx="861249" cy="5899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088" y="4727431"/>
            <a:ext cx="861249" cy="58993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4636" y="5325317"/>
            <a:ext cx="861249" cy="58993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087" y="5935344"/>
            <a:ext cx="861249" cy="5899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19086" y="6268065"/>
            <a:ext cx="861249" cy="589935"/>
          </a:xfrm>
          <a:prstGeom prst="rect">
            <a:avLst/>
          </a:prstGeom>
        </p:spPr>
      </p:pic>
      <p:pic>
        <p:nvPicPr>
          <p:cNvPr id="17" name="Sound 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303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7021">
        <p:fade/>
      </p:transition>
    </mc:Choice>
    <mc:Fallback>
      <p:transition spd="med" advTm="3702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29786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B0F0"/>
                </a:solidFill>
              </a:rPr>
              <a:t>What is infection control?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592" y="1916742"/>
            <a:ext cx="8595360" cy="2104846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 smtClean="0"/>
              <a:t>Infection prevention control (IPC) is a practical, evidence </a:t>
            </a:r>
            <a:r>
              <a:rPr lang="mr-IN" sz="2400" dirty="0" smtClean="0"/>
              <a:t>–</a:t>
            </a:r>
            <a:r>
              <a:rPr lang="en-US" sz="2400" dirty="0" smtClean="0"/>
              <a:t> based approach preventing patients and health workers from being harmed by avoidable infections. (World Health Organization, 2020).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4" y="0"/>
            <a:ext cx="861249" cy="5899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589935"/>
            <a:ext cx="861249" cy="5899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3" y="1160380"/>
            <a:ext cx="861249" cy="589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2" y="1769805"/>
            <a:ext cx="861249" cy="5899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1" y="2379230"/>
            <a:ext cx="861249" cy="58993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0" y="2983913"/>
            <a:ext cx="861249" cy="5899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9" y="3539610"/>
            <a:ext cx="861249" cy="58993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8" y="4149558"/>
            <a:ext cx="861249" cy="58993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7" y="4753718"/>
            <a:ext cx="861249" cy="5899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5343653"/>
            <a:ext cx="861249" cy="58993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6" y="5933588"/>
            <a:ext cx="861249" cy="58993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6282283"/>
            <a:ext cx="861249" cy="589935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164591" y="3834577"/>
            <a:ext cx="84797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Infection prevention control must always be used consistently, to ensure safe and effective care is provided.</a:t>
            </a:r>
            <a:endParaRPr lang="en-US" sz="2400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856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7740">
        <p:fade/>
      </p:transition>
    </mc:Choice>
    <mc:Fallback>
      <p:transition spd="med" advTm="477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415" y="301942"/>
            <a:ext cx="9692640" cy="1325562"/>
          </a:xfrm>
        </p:spPr>
        <p:txBody>
          <a:bodyPr/>
          <a:lstStyle/>
          <a:p>
            <a:r>
              <a:rPr lang="en-US" dirty="0" smtClean="0">
                <a:solidFill>
                  <a:srgbClr val="00B0F0"/>
                </a:solidFill>
              </a:rPr>
              <a:t>Standard precautions of infection control</a:t>
            </a:r>
            <a:endParaRPr lang="en-US" dirty="0">
              <a:solidFill>
                <a:srgbClr val="00B0F0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0"/>
            <a:ext cx="914400" cy="1085003"/>
          </a:xfrm>
        </p:spPr>
      </p:pic>
      <p:pic>
        <p:nvPicPr>
          <p:cNvPr id="7" name="Content Placeholder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1085003"/>
            <a:ext cx="914400" cy="1085003"/>
          </a:xfrm>
          <a:prstGeom prst="rect">
            <a:avLst/>
          </a:prstGeom>
        </p:spPr>
      </p:pic>
      <p:pic>
        <p:nvPicPr>
          <p:cNvPr id="8" name="Content Placeholder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2170006"/>
            <a:ext cx="914400" cy="1085003"/>
          </a:xfrm>
          <a:prstGeom prst="rect">
            <a:avLst/>
          </a:prstGeom>
        </p:spPr>
      </p:pic>
      <p:pic>
        <p:nvPicPr>
          <p:cNvPr id="9" name="Content Placeholder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3255009"/>
            <a:ext cx="914400" cy="1085003"/>
          </a:xfrm>
          <a:prstGeom prst="rect">
            <a:avLst/>
          </a:prstGeom>
        </p:spPr>
      </p:pic>
      <p:pic>
        <p:nvPicPr>
          <p:cNvPr id="10" name="Content Placeholder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4340012"/>
            <a:ext cx="914400" cy="1085003"/>
          </a:xfrm>
          <a:prstGeom prst="rect">
            <a:avLst/>
          </a:prstGeom>
        </p:spPr>
      </p:pic>
      <p:pic>
        <p:nvPicPr>
          <p:cNvPr id="11" name="Content Placeholder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5425015"/>
            <a:ext cx="914400" cy="143298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96686" y="1915886"/>
            <a:ext cx="95393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Perform hand hygiene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Use personal protective </a:t>
            </a:r>
            <a:r>
              <a:rPr lang="en-US" sz="2400" dirty="0" err="1" smtClean="0"/>
              <a:t>equiptment</a:t>
            </a:r>
            <a:r>
              <a:rPr lang="en-US" sz="2400" dirty="0" smtClean="0"/>
              <a:t> (PPE)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Follow respiratory hygiene/cough etiquette principles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Ensure appropriate patient placement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Ensure equipment is disinfected after every use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Handle textiles and laundry with gloves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Follow safe injection practices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Wear a surgical mask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2400" dirty="0" smtClean="0"/>
              <a:t>Ensure healthcare worker safety when using needles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389735" y="6232543"/>
            <a:ext cx="6001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Centers for Disease Control and Prevention (2016). </a:t>
            </a:r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351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3019">
        <p:fade/>
      </p:transition>
    </mc:Choice>
    <mc:Fallback>
      <p:transition spd="med" advTm="530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9063" y="1627504"/>
            <a:ext cx="7531172" cy="50207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701" y="301942"/>
            <a:ext cx="9692640" cy="1325562"/>
          </a:xfrm>
        </p:spPr>
        <p:txBody>
          <a:bodyPr/>
          <a:lstStyle/>
          <a:p>
            <a:r>
              <a:rPr lang="en-US" dirty="0" smtClean="0">
                <a:solidFill>
                  <a:srgbClr val="00B0F0"/>
                </a:solidFill>
              </a:rPr>
              <a:t>When was infection control first introduced and who invented it?</a:t>
            </a:r>
            <a:endParaRPr lang="en-US" dirty="0">
              <a:solidFill>
                <a:srgbClr val="00B0F0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0"/>
            <a:ext cx="914400" cy="1085003"/>
          </a:xfrm>
        </p:spPr>
      </p:pic>
      <p:pic>
        <p:nvPicPr>
          <p:cNvPr id="7" name="Content Placeholder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1085003"/>
            <a:ext cx="914400" cy="1085003"/>
          </a:xfrm>
          <a:prstGeom prst="rect">
            <a:avLst/>
          </a:prstGeom>
        </p:spPr>
      </p:pic>
      <p:pic>
        <p:nvPicPr>
          <p:cNvPr id="8" name="Content Placeholder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2170006"/>
            <a:ext cx="914400" cy="1085003"/>
          </a:xfrm>
          <a:prstGeom prst="rect">
            <a:avLst/>
          </a:prstGeom>
        </p:spPr>
      </p:pic>
      <p:pic>
        <p:nvPicPr>
          <p:cNvPr id="9" name="Content Placeholder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3255009"/>
            <a:ext cx="914400" cy="1085003"/>
          </a:xfrm>
          <a:prstGeom prst="rect">
            <a:avLst/>
          </a:prstGeom>
        </p:spPr>
      </p:pic>
      <p:pic>
        <p:nvPicPr>
          <p:cNvPr id="10" name="Content Placeholder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4340012"/>
            <a:ext cx="914400" cy="1085003"/>
          </a:xfrm>
          <a:prstGeom prst="rect">
            <a:avLst/>
          </a:prstGeom>
        </p:spPr>
      </p:pic>
      <p:pic>
        <p:nvPicPr>
          <p:cNvPr id="11" name="Content Placeholder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7600" y="5425015"/>
            <a:ext cx="914400" cy="143298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5701" y="1894114"/>
            <a:ext cx="1005927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Infection control was first introduced in 1847 when a Hungarian doctor named Ignaz </a:t>
            </a:r>
            <a:r>
              <a:rPr lang="en-US" sz="2400" dirty="0" err="1" smtClean="0"/>
              <a:t>Semmelwies</a:t>
            </a:r>
            <a:r>
              <a:rPr lang="en-US" sz="2400" dirty="0" smtClean="0"/>
              <a:t>, discovered that new mothers were dying of an illness known as childbed fever.</a:t>
            </a:r>
          </a:p>
          <a:p>
            <a:endParaRPr lang="en-US" sz="2400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25701" y="4340012"/>
            <a:ext cx="100592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Doctor Ignaz </a:t>
            </a:r>
            <a:r>
              <a:rPr lang="en-US" sz="2400" dirty="0" err="1" smtClean="0"/>
              <a:t>Semmelwies</a:t>
            </a:r>
            <a:r>
              <a:rPr lang="en-US" sz="2400" dirty="0" smtClean="0"/>
              <a:t> required anyone examining a patient in </a:t>
            </a:r>
            <a:r>
              <a:rPr lang="en-US" sz="2400" dirty="0" err="1" smtClean="0"/>
              <a:t>labour</a:t>
            </a:r>
            <a:r>
              <a:rPr lang="en-US" sz="2400" dirty="0" smtClean="0"/>
              <a:t> was to wash their hands in a chlorinated lime solution before entering. 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47472" y="3255009"/>
            <a:ext cx="9692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Semmelweis</a:t>
            </a:r>
            <a:r>
              <a:rPr lang="en-US" sz="2400" dirty="0" smtClean="0"/>
              <a:t> was claiming that those invisible particles on doctors’ hands were to blame</a:t>
            </a:r>
            <a:r>
              <a:rPr lang="en-US" dirty="0" smtClean="0"/>
              <a:t>. (</a:t>
            </a:r>
            <a:r>
              <a:rPr lang="en-US" sz="2400" dirty="0" smtClean="0"/>
              <a:t>Flynn, 2020).</a:t>
            </a:r>
            <a:endParaRPr lang="en-US" sz="2400" dirty="0"/>
          </a:p>
        </p:txBody>
      </p:sp>
      <p:pic>
        <p:nvPicPr>
          <p:cNvPr id="13" name="Sound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667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1300">
        <p:fade/>
      </p:transition>
    </mc:Choice>
    <mc:Fallback>
      <p:transition spd="med" advTm="713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29786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B0F0"/>
                </a:solidFill>
              </a:rPr>
              <a:t>Infection control past and present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592" y="1940288"/>
            <a:ext cx="8595360" cy="1887988"/>
          </a:xfrm>
        </p:spPr>
        <p:txBody>
          <a:bodyPr>
            <a:noAutofit/>
          </a:bodyPr>
          <a:lstStyle/>
          <a:p>
            <a:pPr>
              <a:buFont typeface="Courier New" charset="0"/>
              <a:buChar char="o"/>
            </a:pPr>
            <a:r>
              <a:rPr lang="en-US" sz="2400" dirty="0" smtClean="0"/>
              <a:t> Formal infection control programs did not exist in most hospitals until the 1970’s</a:t>
            </a:r>
          </a:p>
          <a:p>
            <a:pPr>
              <a:buFont typeface="Courier New" charset="0"/>
              <a:buChar char="o"/>
            </a:pPr>
            <a:r>
              <a:rPr lang="en-US" sz="2400" dirty="0" smtClean="0"/>
              <a:t>Hospitals implemented continual hospital wide surveillance</a:t>
            </a:r>
          </a:p>
          <a:p>
            <a:pPr>
              <a:buFont typeface="Courier New" charset="0"/>
              <a:buChar char="o"/>
            </a:pPr>
            <a:r>
              <a:rPr lang="en-US" sz="2400" dirty="0" smtClean="0"/>
              <a:t>Hospitals were downsized in terms of both patient admissions and health care personnel</a:t>
            </a:r>
          </a:p>
          <a:p>
            <a:pPr>
              <a:buFont typeface="Courier New" charset="0"/>
              <a:buChar char="o"/>
            </a:pPr>
            <a:r>
              <a:rPr lang="en-US" sz="2400" dirty="0" smtClean="0"/>
              <a:t>Hospitals now have access to more PPE and equipment 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4" y="0"/>
            <a:ext cx="861249" cy="5899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589935"/>
            <a:ext cx="861249" cy="5899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3" y="1160380"/>
            <a:ext cx="861249" cy="589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2" y="1769805"/>
            <a:ext cx="861249" cy="5899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1" y="2379230"/>
            <a:ext cx="861249" cy="58993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0" y="2983913"/>
            <a:ext cx="861249" cy="5899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9" y="3539610"/>
            <a:ext cx="861249" cy="58993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8" y="4149558"/>
            <a:ext cx="861249" cy="58993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7" y="4753718"/>
            <a:ext cx="861249" cy="5899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5343653"/>
            <a:ext cx="861249" cy="58993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6" y="5933588"/>
            <a:ext cx="861249" cy="58993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6282283"/>
            <a:ext cx="861249" cy="589935"/>
          </a:xfrm>
          <a:prstGeom prst="rect">
            <a:avLst/>
          </a:prstGeom>
        </p:spPr>
      </p:pic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322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6308">
        <p:fade/>
      </p:transition>
    </mc:Choice>
    <mc:Fallback>
      <p:transition spd="med" advTm="563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29786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B0F0"/>
                </a:solidFill>
              </a:rPr>
              <a:t>Conclusion</a:t>
            </a:r>
            <a:endParaRPr lang="en-US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4" y="0"/>
            <a:ext cx="861249" cy="5899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589935"/>
            <a:ext cx="861249" cy="5899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3" y="1160380"/>
            <a:ext cx="861249" cy="589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2" y="1769805"/>
            <a:ext cx="861249" cy="5899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1" y="2379230"/>
            <a:ext cx="861249" cy="58993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60" y="2983913"/>
            <a:ext cx="861249" cy="5899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9" y="3539610"/>
            <a:ext cx="861249" cy="58993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8" y="4149558"/>
            <a:ext cx="861249" cy="58993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7" y="4753718"/>
            <a:ext cx="861249" cy="58993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5343653"/>
            <a:ext cx="861249" cy="58993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6856" y="5933588"/>
            <a:ext cx="861249" cy="58993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0751" y="6282283"/>
            <a:ext cx="861249" cy="58993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91548" y="1895061"/>
            <a:ext cx="102306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Over the years I think the NHS’s infection control has improved incredibly since it was first made aware in 1847. However a variety of agencies and national societies concluded that infection control is more difficult in the hospital now that it was during the 1970’s and 1980’s.</a:t>
            </a:r>
            <a:endParaRPr lang="en-US" sz="2400" dirty="0"/>
          </a:p>
        </p:txBody>
      </p:sp>
      <p:sp>
        <p:nvSpPr>
          <p:cNvPr id="17" name="Rectangle 16"/>
          <p:cNvSpPr/>
          <p:nvPr/>
        </p:nvSpPr>
        <p:spPr>
          <a:xfrm>
            <a:off x="397564" y="3521195"/>
            <a:ext cx="100186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The resources made available to us now can help us to consistently improve the prevention of infections in healthcare.</a:t>
            </a:r>
          </a:p>
        </p:txBody>
      </p: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292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8320">
        <p:fade/>
      </p:transition>
    </mc:Choice>
    <mc:Fallback>
      <p:transition spd="med" advTm="983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344" y="-287383"/>
            <a:ext cx="9692640" cy="1325562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4" y="1038179"/>
            <a:ext cx="6640286" cy="566742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200" dirty="0" smtClean="0"/>
              <a:t>World Health </a:t>
            </a:r>
            <a:r>
              <a:rPr lang="en-US" sz="1200" dirty="0" err="1" smtClean="0"/>
              <a:t>Organisation</a:t>
            </a:r>
            <a:r>
              <a:rPr lang="en-US" sz="1200" dirty="0" smtClean="0"/>
              <a:t> (2021) </a:t>
            </a:r>
            <a:r>
              <a:rPr lang="en-US" sz="1200" i="1" dirty="0" smtClean="0"/>
              <a:t>Infection prevention and control</a:t>
            </a:r>
            <a:r>
              <a:rPr lang="en-US" sz="1200" dirty="0" smtClean="0"/>
              <a:t>.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4"/>
              </a:rPr>
              <a:t>https://</a:t>
            </a:r>
            <a:r>
              <a:rPr lang="en-US" sz="1200" dirty="0" smtClean="0">
                <a:hlinkClick r:id="rId4"/>
              </a:rPr>
              <a:t>www.who.int/health-topics/infection-prevention-and-control#tab=tab_1</a:t>
            </a:r>
            <a:endParaRPr lang="en-US" sz="1200" dirty="0" smtClean="0"/>
          </a:p>
          <a:p>
            <a:pPr marL="0" indent="0">
              <a:buNone/>
            </a:pPr>
            <a:r>
              <a:rPr lang="en-US" sz="1200" dirty="0" smtClean="0"/>
              <a:t>(Accessed: 26</a:t>
            </a:r>
            <a:r>
              <a:rPr lang="en-US" sz="1200" baseline="30000" dirty="0" smtClean="0"/>
              <a:t>th</a:t>
            </a:r>
            <a:r>
              <a:rPr lang="en-US" sz="1200" dirty="0" smtClean="0"/>
              <a:t> March 2021).</a:t>
            </a:r>
          </a:p>
          <a:p>
            <a:pPr marL="0" indent="0">
              <a:buNone/>
            </a:pPr>
            <a:r>
              <a:rPr lang="en-US" sz="1200" dirty="0" smtClean="0"/>
              <a:t>Quality Compliance </a:t>
            </a:r>
            <a:r>
              <a:rPr lang="en-US" sz="1200" dirty="0" err="1" smtClean="0"/>
              <a:t>Sysems</a:t>
            </a:r>
            <a:r>
              <a:rPr lang="en-US" sz="1200" dirty="0" smtClean="0"/>
              <a:t> (2020) </a:t>
            </a:r>
            <a:r>
              <a:rPr lang="en-US" sz="1200" i="1" dirty="0" smtClean="0"/>
              <a:t>What is Infection Control?</a:t>
            </a:r>
            <a:r>
              <a:rPr lang="en-US" sz="1200" dirty="0" smtClean="0"/>
              <a:t>.</a:t>
            </a:r>
          </a:p>
          <a:p>
            <a:pPr marL="0" indent="0">
              <a:buNone/>
            </a:pPr>
            <a:r>
              <a:rPr lang="en-US" sz="1200" dirty="0"/>
              <a:t>Available at: https://</a:t>
            </a:r>
            <a:r>
              <a:rPr lang="en-US" sz="1200" dirty="0" err="1"/>
              <a:t>www.qcs.co.uk</a:t>
            </a:r>
            <a:r>
              <a:rPr lang="en-US" sz="1200" dirty="0"/>
              <a:t>/infection-control/</a:t>
            </a:r>
          </a:p>
          <a:p>
            <a:pPr marL="0" indent="0">
              <a:buNone/>
            </a:pPr>
            <a:r>
              <a:rPr lang="en-US" sz="1200" dirty="0" smtClean="0"/>
              <a:t>(Accessed: 26</a:t>
            </a:r>
            <a:r>
              <a:rPr lang="en-US" sz="1200" baseline="30000" dirty="0" smtClean="0"/>
              <a:t>th</a:t>
            </a:r>
            <a:r>
              <a:rPr lang="en-US" sz="1200" dirty="0" smtClean="0"/>
              <a:t> March 2021).</a:t>
            </a:r>
          </a:p>
          <a:p>
            <a:pPr marL="0" indent="0">
              <a:buNone/>
            </a:pPr>
            <a:r>
              <a:rPr lang="en-US" sz="1200" dirty="0" smtClean="0"/>
              <a:t>Centers for Disease Control and Prevention (2016) </a:t>
            </a:r>
            <a:r>
              <a:rPr lang="en-US" sz="1200" i="1" dirty="0" err="1" smtClean="0"/>
              <a:t>Stsndard</a:t>
            </a:r>
            <a:r>
              <a:rPr lang="en-US" sz="1200" i="1" dirty="0" smtClean="0"/>
              <a:t> precautions for all patient care.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5"/>
              </a:rPr>
              <a:t>https://</a:t>
            </a:r>
            <a:r>
              <a:rPr lang="en-US" sz="1200" dirty="0" smtClean="0">
                <a:hlinkClick r:id="rId5"/>
              </a:rPr>
              <a:t>www.cdc.gov/infectioncontrol/basics/standard-precautions.html</a:t>
            </a:r>
            <a:endParaRPr lang="en-US" sz="1200" dirty="0" smtClean="0"/>
          </a:p>
          <a:p>
            <a:pPr marL="0" indent="0">
              <a:buNone/>
            </a:pPr>
            <a:r>
              <a:rPr lang="en-US" sz="1200" dirty="0" smtClean="0"/>
              <a:t>(Accessed: 23</a:t>
            </a:r>
            <a:r>
              <a:rPr lang="en-US" sz="1200" baseline="30000" dirty="0" smtClean="0"/>
              <a:t>rd</a:t>
            </a:r>
            <a:r>
              <a:rPr lang="en-US" sz="1200" dirty="0" smtClean="0"/>
              <a:t> March 2021).</a:t>
            </a:r>
          </a:p>
          <a:p>
            <a:pPr marL="0" indent="0">
              <a:buNone/>
            </a:pPr>
            <a:r>
              <a:rPr lang="en-US" sz="1200" dirty="0" smtClean="0"/>
              <a:t>National Health Service (2021) </a:t>
            </a:r>
            <a:r>
              <a:rPr lang="en-US" sz="1200" i="1" dirty="0" smtClean="0"/>
              <a:t>Infection prevention and control.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6"/>
              </a:rPr>
              <a:t>https://www.bhamcommunity.nhs.uk/about-us/corporate-information/infection-prevention-and-control</a:t>
            </a:r>
            <a:r>
              <a:rPr lang="en-US" sz="1200" dirty="0" smtClean="0">
                <a:hlinkClick r:id="rId6"/>
              </a:rPr>
              <a:t>/</a:t>
            </a:r>
            <a:endParaRPr lang="en-US" sz="1200" dirty="0" smtClean="0"/>
          </a:p>
          <a:p>
            <a:pPr marL="0" indent="0">
              <a:buNone/>
            </a:pPr>
            <a:r>
              <a:rPr lang="en-US" sz="1200" dirty="0" smtClean="0"/>
              <a:t>(Accessed: 22</a:t>
            </a:r>
            <a:r>
              <a:rPr lang="en-US" sz="1200" baseline="30000" dirty="0" smtClean="0"/>
              <a:t>nd</a:t>
            </a:r>
            <a:r>
              <a:rPr lang="en-US" sz="1200" dirty="0" smtClean="0"/>
              <a:t> March 2021).</a:t>
            </a:r>
          </a:p>
          <a:p>
            <a:pPr marL="0" indent="0">
              <a:buNone/>
            </a:pPr>
            <a:r>
              <a:rPr lang="en-US" sz="1200" dirty="0" smtClean="0"/>
              <a:t>Infection Prevention Society (2019) </a:t>
            </a:r>
            <a:r>
              <a:rPr lang="en-US" sz="1200" i="1" dirty="0" smtClean="0"/>
              <a:t>History of the IPS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7"/>
              </a:rPr>
              <a:t>https://www.ips.uk.net/history-of-the-ips#:~:text=The%201950s%20was%20a%20period,was%20appointed%20in%20April%201959</a:t>
            </a:r>
            <a:r>
              <a:rPr lang="en-US" sz="1200" dirty="0" smtClean="0"/>
              <a:t>.</a:t>
            </a:r>
          </a:p>
          <a:p>
            <a:pPr marL="0" indent="0">
              <a:buNone/>
            </a:pPr>
            <a:r>
              <a:rPr lang="en-US" sz="1200" dirty="0" smtClean="0"/>
              <a:t>(Accessed: 26</a:t>
            </a:r>
            <a:r>
              <a:rPr lang="en-US" sz="1200" baseline="30000" dirty="0" smtClean="0"/>
              <a:t>th</a:t>
            </a:r>
            <a:r>
              <a:rPr lang="en-US" sz="1200" dirty="0" smtClean="0"/>
              <a:t> March 2021).</a:t>
            </a:r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endParaRPr lang="en-US" sz="1200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291651"/>
      </p:ext>
    </p:extLst>
  </p:cSld>
  <p:clrMapOvr>
    <a:masterClrMapping/>
  </p:clrMapOvr>
  <p:transition spd="slow" advTm="19075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344" y="-287383"/>
            <a:ext cx="9692640" cy="1325562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4" y="1038179"/>
            <a:ext cx="6640286" cy="56674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dirty="0" smtClean="0"/>
              <a:t>M, Flynn (2020) ‘The man who discovered that unwashed hands could kill </a:t>
            </a:r>
            <a:r>
              <a:rPr lang="mr-IN" sz="1200" dirty="0" smtClean="0"/>
              <a:t>–</a:t>
            </a:r>
            <a:r>
              <a:rPr lang="en-US" sz="1200" dirty="0" smtClean="0"/>
              <a:t> and was ridiculed for it’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4"/>
              </a:rPr>
              <a:t>https://www.washingtonpost.com/nation/2020/03/23/ignaz-semmelweis-handwashing-coronavirus</a:t>
            </a:r>
            <a:r>
              <a:rPr lang="en-US" sz="1200" dirty="0" smtClean="0">
                <a:hlinkClick r:id="rId4"/>
              </a:rPr>
              <a:t>/</a:t>
            </a:r>
            <a:endParaRPr lang="en-US" sz="1200" dirty="0" smtClean="0"/>
          </a:p>
          <a:p>
            <a:pPr marL="0" indent="0">
              <a:buNone/>
            </a:pPr>
            <a:r>
              <a:rPr lang="en-US" sz="1200" dirty="0" err="1" smtClean="0"/>
              <a:t>NewScientist</a:t>
            </a:r>
            <a:r>
              <a:rPr lang="en-US" sz="1200" dirty="0" smtClean="0"/>
              <a:t>(2021) ‘Ignaz </a:t>
            </a:r>
            <a:r>
              <a:rPr lang="en-US" sz="1200" dirty="0" err="1" smtClean="0"/>
              <a:t>Semmelweis</a:t>
            </a:r>
            <a:r>
              <a:rPr lang="en-US" sz="1200" dirty="0" smtClean="0"/>
              <a:t> 1818 </a:t>
            </a:r>
            <a:r>
              <a:rPr lang="mr-IN" sz="1200" dirty="0" smtClean="0"/>
              <a:t>–</a:t>
            </a:r>
            <a:r>
              <a:rPr lang="en-US" sz="1200" dirty="0" smtClean="0"/>
              <a:t> 1865 the father of infection control’.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5"/>
              </a:rPr>
              <a:t>https://www.newscientist.com/people/ignaz-semmelweis</a:t>
            </a:r>
            <a:r>
              <a:rPr lang="en-US" sz="1200" dirty="0" smtClean="0">
                <a:hlinkClick r:id="rId5"/>
              </a:rPr>
              <a:t>/</a:t>
            </a:r>
            <a:endParaRPr lang="en-US" sz="1200" dirty="0" smtClean="0"/>
          </a:p>
          <a:p>
            <a:pPr marL="0" indent="0">
              <a:buNone/>
            </a:pPr>
            <a:r>
              <a:rPr lang="en-US" sz="1200" dirty="0" err="1" smtClean="0"/>
              <a:t>Torriani</a:t>
            </a:r>
            <a:r>
              <a:rPr lang="en-US" sz="1200" dirty="0" smtClean="0"/>
              <a:t>, F and </a:t>
            </a:r>
            <a:r>
              <a:rPr lang="en-US" sz="1200" dirty="0" err="1" smtClean="0"/>
              <a:t>Taplitz</a:t>
            </a:r>
            <a:r>
              <a:rPr lang="en-US" sz="1200" dirty="0" smtClean="0"/>
              <a:t>, R (2012) ‘History of infection prevention and control’ </a:t>
            </a:r>
            <a:r>
              <a:rPr lang="en-US" sz="1200" i="1" dirty="0" smtClean="0"/>
              <a:t>National Institutes of Health, </a:t>
            </a:r>
            <a:r>
              <a:rPr lang="en-US" sz="1200" dirty="0" smtClean="0"/>
              <a:t>21</a:t>
            </a:r>
            <a:r>
              <a:rPr lang="en-US" sz="1200" baseline="30000" dirty="0" smtClean="0"/>
              <a:t>st</a:t>
            </a:r>
            <a:r>
              <a:rPr lang="en-US" sz="1200" dirty="0" smtClean="0"/>
              <a:t> March, p -76-85.</a:t>
            </a:r>
          </a:p>
          <a:p>
            <a:pPr marL="0" indent="0">
              <a:buNone/>
            </a:pPr>
            <a:r>
              <a:rPr lang="en-US" sz="1200" dirty="0" smtClean="0"/>
              <a:t>Fishman, N, </a:t>
            </a:r>
            <a:r>
              <a:rPr lang="en-US" sz="1200" dirty="0" err="1" smtClean="0"/>
              <a:t>Calfee</a:t>
            </a:r>
            <a:r>
              <a:rPr lang="en-US" sz="1200" dirty="0" smtClean="0"/>
              <a:t>, P, D. (2012). </a:t>
            </a:r>
            <a:r>
              <a:rPr lang="en-US" sz="1200" i="1" dirty="0" smtClean="0"/>
              <a:t>Prevention and Control of Health </a:t>
            </a:r>
            <a:r>
              <a:rPr lang="en-GB" sz="1200" i="1" dirty="0" smtClean="0"/>
              <a:t>Care </a:t>
            </a:r>
            <a:r>
              <a:rPr lang="mr-IN" sz="1200" i="1" dirty="0" smtClean="0"/>
              <a:t>–</a:t>
            </a:r>
            <a:r>
              <a:rPr lang="en-GB" sz="1200" i="1" dirty="0" smtClean="0"/>
              <a:t> Associated Infections.</a:t>
            </a:r>
            <a:r>
              <a:rPr lang="en-GB" sz="1200" dirty="0" smtClean="0"/>
              <a:t> 24</a:t>
            </a:r>
            <a:r>
              <a:rPr lang="en-GB" sz="1200" baseline="30000" dirty="0" smtClean="0"/>
              <a:t>th</a:t>
            </a:r>
            <a:r>
              <a:rPr lang="en-GB" sz="1200" dirty="0" smtClean="0"/>
              <a:t> </a:t>
            </a:r>
            <a:r>
              <a:rPr lang="en-GB" sz="1200" dirty="0" err="1" smtClean="0"/>
              <a:t>edn</a:t>
            </a:r>
            <a:r>
              <a:rPr lang="en-GB" sz="1200" dirty="0" smtClean="0"/>
              <a:t>.</a:t>
            </a:r>
            <a:endParaRPr lang="en-US" sz="1200" dirty="0" smtClean="0"/>
          </a:p>
          <a:p>
            <a:pPr marL="0" indent="0">
              <a:buNone/>
            </a:pPr>
            <a:r>
              <a:rPr lang="en-US" sz="1200" dirty="0" smtClean="0"/>
              <a:t>Shaffer, K, R (2013). </a:t>
            </a:r>
            <a:r>
              <a:rPr lang="en-US" sz="1200" i="1" dirty="0" smtClean="0"/>
              <a:t>The challenge of </a:t>
            </a:r>
            <a:r>
              <a:rPr lang="en-US" sz="1200" i="1" dirty="0" err="1" smtClean="0"/>
              <a:t>Antibitoic</a:t>
            </a:r>
            <a:r>
              <a:rPr lang="en-US" sz="1200" i="1" dirty="0" smtClean="0"/>
              <a:t>-Resistant </a:t>
            </a:r>
            <a:r>
              <a:rPr lang="en-US" sz="1200" i="1" dirty="0" err="1" smtClean="0"/>
              <a:t>Staphyloccus</a:t>
            </a:r>
            <a:r>
              <a:rPr lang="en-US" sz="1200" i="1" dirty="0" smtClean="0"/>
              <a:t>: Lessons from Hospital Nurseries in the mid 20</a:t>
            </a:r>
            <a:r>
              <a:rPr lang="en-US" sz="1200" i="1" baseline="30000" dirty="0" smtClean="0"/>
              <a:t>th</a:t>
            </a:r>
            <a:r>
              <a:rPr lang="en-US" sz="1200" i="1" dirty="0" smtClean="0"/>
              <a:t> Century, </a:t>
            </a:r>
            <a:r>
              <a:rPr lang="en-US" sz="1200" dirty="0" smtClean="0"/>
              <a:t>86(2), pp. 261-270.</a:t>
            </a:r>
          </a:p>
          <a:p>
            <a:pPr marL="0" indent="0">
              <a:buNone/>
            </a:pPr>
            <a:r>
              <a:rPr lang="en-US" sz="1200" dirty="0" smtClean="0"/>
              <a:t>Leisure, K, </a:t>
            </a:r>
            <a:r>
              <a:rPr lang="en-US" sz="1200" dirty="0" err="1" smtClean="0"/>
              <a:t>Geib</a:t>
            </a:r>
            <a:r>
              <a:rPr lang="en-US" sz="1200" dirty="0" smtClean="0"/>
              <a:t>, S, </a:t>
            </a:r>
            <a:r>
              <a:rPr lang="en-US" sz="1200" dirty="0" err="1" smtClean="0"/>
              <a:t>Graceley</a:t>
            </a:r>
            <a:r>
              <a:rPr lang="en-US" sz="1200" dirty="0" smtClean="0"/>
              <a:t>, D et al. (1990) </a:t>
            </a:r>
            <a:r>
              <a:rPr lang="en-US" sz="1200" i="1" dirty="0" smtClean="0"/>
              <a:t>Control of epidemic methicillin- resistant </a:t>
            </a:r>
            <a:r>
              <a:rPr lang="en-US" sz="1200" i="1" dirty="0" err="1" smtClean="0"/>
              <a:t>Staphyloccus</a:t>
            </a:r>
            <a:r>
              <a:rPr lang="en-US" sz="1200" i="1" dirty="0" smtClean="0"/>
              <a:t> </a:t>
            </a:r>
            <a:r>
              <a:rPr lang="en-US" sz="1200" i="1" dirty="0" err="1" smtClean="0"/>
              <a:t>aureus</a:t>
            </a:r>
            <a:r>
              <a:rPr lang="en-US" sz="1200" i="1" dirty="0" smtClean="0"/>
              <a:t>. </a:t>
            </a:r>
            <a:r>
              <a:rPr lang="en-US" sz="1200" dirty="0" smtClean="0"/>
              <a:t>Infection Control </a:t>
            </a:r>
            <a:r>
              <a:rPr lang="en-US" sz="1200" dirty="0" err="1" smtClean="0"/>
              <a:t>Hosp</a:t>
            </a:r>
            <a:r>
              <a:rPr lang="en-US" sz="1200" dirty="0" smtClean="0"/>
              <a:t> </a:t>
            </a:r>
            <a:r>
              <a:rPr lang="en-US" sz="1200" dirty="0" err="1" smtClean="0"/>
              <a:t>Epidemiol</a:t>
            </a:r>
            <a:r>
              <a:rPr lang="en-US" sz="1200" dirty="0" smtClean="0"/>
              <a:t>. Unpublished.</a:t>
            </a:r>
          </a:p>
          <a:p>
            <a:pPr marL="0" indent="0">
              <a:buNone/>
            </a:pPr>
            <a:r>
              <a:rPr lang="en-US" sz="1200" dirty="0" smtClean="0"/>
              <a:t>Johnson Johnson (2021) </a:t>
            </a:r>
            <a:r>
              <a:rPr lang="en-US" sz="1200" i="1" dirty="0" smtClean="0"/>
              <a:t>Infection control nurse (ICN) at a glance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6"/>
              </a:rPr>
              <a:t>https://</a:t>
            </a:r>
            <a:r>
              <a:rPr lang="en-US" sz="1200" dirty="0" smtClean="0">
                <a:hlinkClick r:id="rId6"/>
              </a:rPr>
              <a:t>nursing.jnj.com/specialty/infection-control-nurse</a:t>
            </a:r>
            <a:endParaRPr lang="en-US" sz="1200" dirty="0" smtClean="0"/>
          </a:p>
          <a:p>
            <a:pPr marL="0" indent="0">
              <a:buNone/>
            </a:pPr>
            <a:r>
              <a:rPr lang="en-US" sz="1200" dirty="0" smtClean="0"/>
              <a:t>(Accessed: 26h March 2021).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88405"/>
      </p:ext>
    </p:extLst>
  </p:cSld>
  <p:clrMapOvr>
    <a:masterClrMapping/>
  </p:clrMapOvr>
  <p:transition spd="slow" advTm="2898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iew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407</TotalTime>
  <Words>1038</Words>
  <Application>Microsoft Macintosh PowerPoint</Application>
  <PresentationFormat>Widescreen</PresentationFormat>
  <Paragraphs>83</Paragraphs>
  <Slides>9</Slides>
  <Notes>6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Century Schoolbook</vt:lpstr>
      <vt:lpstr>Courier New</vt:lpstr>
      <vt:lpstr>Mangal</vt:lpstr>
      <vt:lpstr>Wingdings 2</vt:lpstr>
      <vt:lpstr>Arial</vt:lpstr>
      <vt:lpstr>View</vt:lpstr>
      <vt:lpstr>Evidence based research – Digital Revolution</vt:lpstr>
      <vt:lpstr>Introduction</vt:lpstr>
      <vt:lpstr>What is infection control?</vt:lpstr>
      <vt:lpstr>Standard precautions of infection control</vt:lpstr>
      <vt:lpstr>When was infection control first introduced and who invented it?</vt:lpstr>
      <vt:lpstr>Infection control past and present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Infection control</dc:title>
  <dc:creator>PAGE J.R. (799593)</dc:creator>
  <cp:lastModifiedBy>PAGE J.R. (799593)</cp:lastModifiedBy>
  <cp:revision>65</cp:revision>
  <dcterms:created xsi:type="dcterms:W3CDTF">2021-03-20T18:39:56Z</dcterms:created>
  <dcterms:modified xsi:type="dcterms:W3CDTF">2021-03-26T23:02:30Z</dcterms:modified>
</cp:coreProperties>
</file>