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6"/>
  </p:notesMasterIdLst>
  <p:sldIdLst>
    <p:sldId id="292" r:id="rId9"/>
    <p:sldId id="294" r:id="rId10"/>
    <p:sldId id="295" r:id="rId11"/>
    <p:sldId id="571" r:id="rId12"/>
    <p:sldId id="579" r:id="rId13"/>
    <p:sldId id="506" r:id="rId14"/>
    <p:sldId id="595" r:id="rId15"/>
    <p:sldId id="596" r:id="rId16"/>
    <p:sldId id="598" r:id="rId17"/>
    <p:sldId id="597" r:id="rId18"/>
    <p:sldId id="599" r:id="rId19"/>
    <p:sldId id="600" r:id="rId20"/>
    <p:sldId id="602" r:id="rId21"/>
    <p:sldId id="601" r:id="rId22"/>
    <p:sldId id="603" r:id="rId23"/>
    <p:sldId id="604" r:id="rId24"/>
    <p:sldId id="606" r:id="rId25"/>
    <p:sldId id="607" r:id="rId26"/>
    <p:sldId id="608" r:id="rId27"/>
    <p:sldId id="609" r:id="rId28"/>
    <p:sldId id="610" r:id="rId29"/>
    <p:sldId id="611" r:id="rId30"/>
    <p:sldId id="612" r:id="rId31"/>
    <p:sldId id="613" r:id="rId32"/>
    <p:sldId id="605" r:id="rId33"/>
    <p:sldId id="405" r:id="rId34"/>
    <p:sldId id="439"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56810" autoAdjust="0"/>
  </p:normalViewPr>
  <p:slideViewPr>
    <p:cSldViewPr snapToGrid="0">
      <p:cViewPr varScale="1">
        <p:scale>
          <a:sx n="58" d="100"/>
          <a:sy n="58" d="100"/>
        </p:scale>
        <p:origin x="2376" y="72"/>
      </p:cViewPr>
      <p:guideLst>
        <p:guide orient="horz" pos="2160"/>
        <p:guide pos="384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theme" Target="theme/theme1.xml"/><Relationship Id="rId21" Type="http://schemas.openxmlformats.org/officeDocument/2006/relationships/slide" Target="slides/slide13.xml"/><Relationship Id="rId34" Type="http://schemas.openxmlformats.org/officeDocument/2006/relationships/slide" Target="slides/slide26.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notesMaster" Target="notesMasters/notesMaster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7DB6A05E-E41A-4C1B-8665-5EF94E2F6A49}"/>
    <pc:docChg chg="modSld">
      <pc:chgData name="Nitheesh Kaliyamurthy" userId="2821ebda-f4ac-4963-9a4e-a836dfc45829" providerId="ADAL" clId="{7DB6A05E-E41A-4C1B-8665-5EF94E2F6A49}" dt="2023-11-06T05:27:00.965" v="64" actId="20577"/>
      <pc:docMkLst>
        <pc:docMk/>
      </pc:docMkLst>
      <pc:sldChg chg="modSp mod">
        <pc:chgData name="Nitheesh Kaliyamurthy" userId="2821ebda-f4ac-4963-9a4e-a836dfc45829" providerId="ADAL" clId="{7DB6A05E-E41A-4C1B-8665-5EF94E2F6A49}" dt="2023-11-06T05:27:00.965" v="64" actId="20577"/>
        <pc:sldMkLst>
          <pc:docMk/>
          <pc:sldMk cId="3229398234" sldId="295"/>
        </pc:sldMkLst>
        <pc:spChg chg="mod">
          <ac:chgData name="Nitheesh Kaliyamurthy" userId="2821ebda-f4ac-4963-9a4e-a836dfc45829" providerId="ADAL" clId="{7DB6A05E-E41A-4C1B-8665-5EF94E2F6A49}" dt="2023-11-06T05:27:00.965" v="64" actId="20577"/>
          <ac:spMkLst>
            <pc:docMk/>
            <pc:sldMk cId="3229398234" sldId="295"/>
            <ac:spMk id="7" creationId="{31053FD3-26EB-4589-B51D-2B58354A539D}"/>
          </ac:spMkLst>
        </pc:spChg>
      </pc:sldChg>
      <pc:sldChg chg="modNotesTx">
        <pc:chgData name="Nitheesh Kaliyamurthy" userId="2821ebda-f4ac-4963-9a4e-a836dfc45829" providerId="ADAL" clId="{7DB6A05E-E41A-4C1B-8665-5EF94E2F6A49}" dt="2023-11-06T05:25:41.086" v="2" actId="6549"/>
        <pc:sldMkLst>
          <pc:docMk/>
          <pc:sldMk cId="4175394146" sldId="506"/>
        </pc:sldMkLst>
      </pc:sldChg>
      <pc:sldChg chg="modNotesTx">
        <pc:chgData name="Nitheesh Kaliyamurthy" userId="2821ebda-f4ac-4963-9a4e-a836dfc45829" providerId="ADAL" clId="{7DB6A05E-E41A-4C1B-8665-5EF94E2F6A49}" dt="2023-11-06T05:25:32.838" v="0" actId="6549"/>
        <pc:sldMkLst>
          <pc:docMk/>
          <pc:sldMk cId="2902312421" sldId="571"/>
        </pc:sldMkLst>
      </pc:sldChg>
      <pc:sldChg chg="modNotesTx">
        <pc:chgData name="Nitheesh Kaliyamurthy" userId="2821ebda-f4ac-4963-9a4e-a836dfc45829" providerId="ADAL" clId="{7DB6A05E-E41A-4C1B-8665-5EF94E2F6A49}" dt="2023-11-06T05:25:38.038" v="1" actId="6549"/>
        <pc:sldMkLst>
          <pc:docMk/>
          <pc:sldMk cId="2403776298" sldId="579"/>
        </pc:sldMkLst>
      </pc:sldChg>
      <pc:sldChg chg="modNotesTx">
        <pc:chgData name="Nitheesh Kaliyamurthy" userId="2821ebda-f4ac-4963-9a4e-a836dfc45829" providerId="ADAL" clId="{7DB6A05E-E41A-4C1B-8665-5EF94E2F6A49}" dt="2023-11-06T05:25:45.033" v="3" actId="6549"/>
        <pc:sldMkLst>
          <pc:docMk/>
          <pc:sldMk cId="3814952969" sldId="595"/>
        </pc:sldMkLst>
      </pc:sldChg>
      <pc:sldChg chg="modNotesTx">
        <pc:chgData name="Nitheesh Kaliyamurthy" userId="2821ebda-f4ac-4963-9a4e-a836dfc45829" providerId="ADAL" clId="{7DB6A05E-E41A-4C1B-8665-5EF94E2F6A49}" dt="2023-11-06T05:25:47.649" v="4" actId="6549"/>
        <pc:sldMkLst>
          <pc:docMk/>
          <pc:sldMk cId="4002083054" sldId="596"/>
        </pc:sldMkLst>
      </pc:sldChg>
      <pc:sldChg chg="modNotesTx">
        <pc:chgData name="Nitheesh Kaliyamurthy" userId="2821ebda-f4ac-4963-9a4e-a836dfc45829" providerId="ADAL" clId="{7DB6A05E-E41A-4C1B-8665-5EF94E2F6A49}" dt="2023-11-06T05:25:52.406" v="6" actId="6549"/>
        <pc:sldMkLst>
          <pc:docMk/>
          <pc:sldMk cId="1561280748" sldId="597"/>
        </pc:sldMkLst>
      </pc:sldChg>
      <pc:sldChg chg="modNotesTx">
        <pc:chgData name="Nitheesh Kaliyamurthy" userId="2821ebda-f4ac-4963-9a4e-a836dfc45829" providerId="ADAL" clId="{7DB6A05E-E41A-4C1B-8665-5EF94E2F6A49}" dt="2023-11-06T05:25:49.886" v="5" actId="6549"/>
        <pc:sldMkLst>
          <pc:docMk/>
          <pc:sldMk cId="2231207915" sldId="598"/>
        </pc:sldMkLst>
      </pc:sldChg>
      <pc:sldChg chg="modNotesTx">
        <pc:chgData name="Nitheesh Kaliyamurthy" userId="2821ebda-f4ac-4963-9a4e-a836dfc45829" providerId="ADAL" clId="{7DB6A05E-E41A-4C1B-8665-5EF94E2F6A49}" dt="2023-11-06T05:25:54.534" v="7" actId="6549"/>
        <pc:sldMkLst>
          <pc:docMk/>
          <pc:sldMk cId="2301149189" sldId="599"/>
        </pc:sldMkLst>
      </pc:sldChg>
      <pc:sldChg chg="modNotesTx">
        <pc:chgData name="Nitheesh Kaliyamurthy" userId="2821ebda-f4ac-4963-9a4e-a836dfc45829" providerId="ADAL" clId="{7DB6A05E-E41A-4C1B-8665-5EF94E2F6A49}" dt="2023-11-06T05:25:56.913" v="8" actId="6549"/>
        <pc:sldMkLst>
          <pc:docMk/>
          <pc:sldMk cId="3816051673" sldId="600"/>
        </pc:sldMkLst>
      </pc:sldChg>
      <pc:sldChg chg="modNotesTx">
        <pc:chgData name="Nitheesh Kaliyamurthy" userId="2821ebda-f4ac-4963-9a4e-a836dfc45829" providerId="ADAL" clId="{7DB6A05E-E41A-4C1B-8665-5EF94E2F6A49}" dt="2023-11-06T05:26:02.430" v="10" actId="6549"/>
        <pc:sldMkLst>
          <pc:docMk/>
          <pc:sldMk cId="2756512246" sldId="601"/>
        </pc:sldMkLst>
      </pc:sldChg>
      <pc:sldChg chg="modNotesTx">
        <pc:chgData name="Nitheesh Kaliyamurthy" userId="2821ebda-f4ac-4963-9a4e-a836dfc45829" providerId="ADAL" clId="{7DB6A05E-E41A-4C1B-8665-5EF94E2F6A49}" dt="2023-11-06T05:25:59.039" v="9" actId="6549"/>
        <pc:sldMkLst>
          <pc:docMk/>
          <pc:sldMk cId="2925284234" sldId="602"/>
        </pc:sldMkLst>
      </pc:sldChg>
      <pc:sldChg chg="modNotesTx">
        <pc:chgData name="Nitheesh Kaliyamurthy" userId="2821ebda-f4ac-4963-9a4e-a836dfc45829" providerId="ADAL" clId="{7DB6A05E-E41A-4C1B-8665-5EF94E2F6A49}" dt="2023-11-06T05:26:04.415" v="11" actId="6549"/>
        <pc:sldMkLst>
          <pc:docMk/>
          <pc:sldMk cId="4042697703" sldId="603"/>
        </pc:sldMkLst>
      </pc:sldChg>
      <pc:sldChg chg="modNotesTx">
        <pc:chgData name="Nitheesh Kaliyamurthy" userId="2821ebda-f4ac-4963-9a4e-a836dfc45829" providerId="ADAL" clId="{7DB6A05E-E41A-4C1B-8665-5EF94E2F6A49}" dt="2023-11-06T05:26:06.318" v="12" actId="6549"/>
        <pc:sldMkLst>
          <pc:docMk/>
          <pc:sldMk cId="1523843382" sldId="604"/>
        </pc:sldMkLst>
      </pc:sldChg>
      <pc:sldChg chg="modNotesTx">
        <pc:chgData name="Nitheesh Kaliyamurthy" userId="2821ebda-f4ac-4963-9a4e-a836dfc45829" providerId="ADAL" clId="{7DB6A05E-E41A-4C1B-8665-5EF94E2F6A49}" dt="2023-11-06T05:26:25.870" v="20" actId="6549"/>
        <pc:sldMkLst>
          <pc:docMk/>
          <pc:sldMk cId="1799805491" sldId="605"/>
        </pc:sldMkLst>
      </pc:sldChg>
      <pc:sldChg chg="modNotesTx">
        <pc:chgData name="Nitheesh Kaliyamurthy" userId="2821ebda-f4ac-4963-9a4e-a836dfc45829" providerId="ADAL" clId="{7DB6A05E-E41A-4C1B-8665-5EF94E2F6A49}" dt="2023-11-06T05:26:09.965" v="13" actId="6549"/>
        <pc:sldMkLst>
          <pc:docMk/>
          <pc:sldMk cId="2922792259" sldId="607"/>
        </pc:sldMkLst>
      </pc:sldChg>
      <pc:sldChg chg="modNotesTx">
        <pc:chgData name="Nitheesh Kaliyamurthy" userId="2821ebda-f4ac-4963-9a4e-a836dfc45829" providerId="ADAL" clId="{7DB6A05E-E41A-4C1B-8665-5EF94E2F6A49}" dt="2023-11-06T05:26:12.199" v="14" actId="6549"/>
        <pc:sldMkLst>
          <pc:docMk/>
          <pc:sldMk cId="3389185390" sldId="608"/>
        </pc:sldMkLst>
      </pc:sldChg>
      <pc:sldChg chg="modNotesTx">
        <pc:chgData name="Nitheesh Kaliyamurthy" userId="2821ebda-f4ac-4963-9a4e-a836dfc45829" providerId="ADAL" clId="{7DB6A05E-E41A-4C1B-8665-5EF94E2F6A49}" dt="2023-11-06T05:26:14.265" v="15" actId="6549"/>
        <pc:sldMkLst>
          <pc:docMk/>
          <pc:sldMk cId="1397480653" sldId="609"/>
        </pc:sldMkLst>
      </pc:sldChg>
      <pc:sldChg chg="modNotesTx">
        <pc:chgData name="Nitheesh Kaliyamurthy" userId="2821ebda-f4ac-4963-9a4e-a836dfc45829" providerId="ADAL" clId="{7DB6A05E-E41A-4C1B-8665-5EF94E2F6A49}" dt="2023-11-06T05:26:16.304" v="16" actId="6549"/>
        <pc:sldMkLst>
          <pc:docMk/>
          <pc:sldMk cId="1927272352" sldId="610"/>
        </pc:sldMkLst>
      </pc:sldChg>
      <pc:sldChg chg="modNotesTx">
        <pc:chgData name="Nitheesh Kaliyamurthy" userId="2821ebda-f4ac-4963-9a4e-a836dfc45829" providerId="ADAL" clId="{7DB6A05E-E41A-4C1B-8665-5EF94E2F6A49}" dt="2023-11-06T05:26:18.311" v="17" actId="6549"/>
        <pc:sldMkLst>
          <pc:docMk/>
          <pc:sldMk cId="2537529985" sldId="611"/>
        </pc:sldMkLst>
      </pc:sldChg>
      <pc:sldChg chg="modNotesTx">
        <pc:chgData name="Nitheesh Kaliyamurthy" userId="2821ebda-f4ac-4963-9a4e-a836dfc45829" providerId="ADAL" clId="{7DB6A05E-E41A-4C1B-8665-5EF94E2F6A49}" dt="2023-11-06T05:26:20.477" v="18" actId="6549"/>
        <pc:sldMkLst>
          <pc:docMk/>
          <pc:sldMk cId="1973044797" sldId="612"/>
        </pc:sldMkLst>
      </pc:sldChg>
      <pc:sldChg chg="modNotesTx">
        <pc:chgData name="Nitheesh Kaliyamurthy" userId="2821ebda-f4ac-4963-9a4e-a836dfc45829" providerId="ADAL" clId="{7DB6A05E-E41A-4C1B-8665-5EF94E2F6A49}" dt="2023-11-06T05:26:22.998" v="19" actId="6549"/>
        <pc:sldMkLst>
          <pc:docMk/>
          <pc:sldMk cId="2241110469" sldId="61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56554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8347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3149287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GB" sz="1200" b="0" i="0" kern="1200" dirty="0">
              <a:solidFill>
                <a:srgbClr val="374151"/>
              </a:solidFill>
              <a:effectLst/>
              <a:latin typeface="Söhne"/>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41733578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41373387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41276662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32289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40781555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13300545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926802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18103070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30203117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23973491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4581155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18087492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36305807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20</a:t>
            </a:fld>
            <a:endParaRPr lang="en-GB"/>
          </a:p>
        </p:txBody>
      </p:sp>
    </p:spTree>
    <p:extLst>
      <p:ext uri="{BB962C8B-B14F-4D97-AF65-F5344CB8AC3E}">
        <p14:creationId xmlns:p14="http://schemas.microsoft.com/office/powerpoint/2010/main" val="39233678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21</a:t>
            </a:fld>
            <a:endParaRPr lang="en-GB"/>
          </a:p>
        </p:txBody>
      </p:sp>
    </p:spTree>
    <p:extLst>
      <p:ext uri="{BB962C8B-B14F-4D97-AF65-F5344CB8AC3E}">
        <p14:creationId xmlns:p14="http://schemas.microsoft.com/office/powerpoint/2010/main" val="42846436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22</a:t>
            </a:fld>
            <a:endParaRPr lang="en-GB"/>
          </a:p>
        </p:txBody>
      </p:sp>
    </p:spTree>
    <p:extLst>
      <p:ext uri="{BB962C8B-B14F-4D97-AF65-F5344CB8AC3E}">
        <p14:creationId xmlns:p14="http://schemas.microsoft.com/office/powerpoint/2010/main" val="13125280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23</a:t>
            </a:fld>
            <a:endParaRPr lang="en-GB"/>
          </a:p>
        </p:txBody>
      </p:sp>
    </p:spTree>
    <p:extLst>
      <p:ext uri="{BB962C8B-B14F-4D97-AF65-F5344CB8AC3E}">
        <p14:creationId xmlns:p14="http://schemas.microsoft.com/office/powerpoint/2010/main" val="23025259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24</a:t>
            </a:fld>
            <a:endParaRPr lang="en-GB"/>
          </a:p>
        </p:txBody>
      </p:sp>
    </p:spTree>
    <p:extLst>
      <p:ext uri="{BB962C8B-B14F-4D97-AF65-F5344CB8AC3E}">
        <p14:creationId xmlns:p14="http://schemas.microsoft.com/office/powerpoint/2010/main" val="28691940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25</a:t>
            </a:fld>
            <a:endParaRPr lang="en-GB"/>
          </a:p>
        </p:txBody>
      </p:sp>
    </p:spTree>
    <p:extLst>
      <p:ext uri="{BB962C8B-B14F-4D97-AF65-F5344CB8AC3E}">
        <p14:creationId xmlns:p14="http://schemas.microsoft.com/office/powerpoint/2010/main" val="32089600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27</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4DB0B7-81AE-AF47-96A2-2F5370D3CE9C}" type="datetimeFigureOut">
              <a:rPr lang="en-US" smtClean="0"/>
              <a:pPr/>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DFF1-0632-DC41-8079-D9882AFED7B7}" type="slidenum">
              <a:rPr lang="en-US" smtClean="0"/>
              <a:pPr/>
              <a:t>‹#›</a:t>
            </a:fld>
            <a:endParaRPr lang="en-US"/>
          </a:p>
        </p:txBody>
      </p:sp>
    </p:spTree>
    <p:extLst>
      <p:ext uri="{BB962C8B-B14F-4D97-AF65-F5344CB8AC3E}">
        <p14:creationId xmlns:p14="http://schemas.microsoft.com/office/powerpoint/2010/main" val="3608978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11/2/2023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hyperlink" Target="https://pixabay.com/en/quiz-time-quiz-time-answer-sign-2453148/"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hyperlink" Target="https://pixabay.com/en/quiz-time-quiz-time-answer-sign-2453148/"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8.sv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hyperlink" Target="https://pixabay.com/en/quiz-time-quiz-time-answer-sign-2453148/"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3.xml"/><Relationship Id="rId5" Type="http://schemas.openxmlformats.org/officeDocument/2006/relationships/image" Target="../media/image16.png"/><Relationship Id="rId4" Type="http://schemas.openxmlformats.org/officeDocument/2006/relationships/hyperlink" Target="https://pixabay.com/en/quiz-time-quiz-time-answer-sign-2453148/"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hyperlink" Target="file:///\\.\PHYSICALDRIVE0"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hyperlink" Target="file:///\\.\"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25.wmf"/><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Digital Forensics:</a:t>
            </a:r>
          </a:p>
          <a:p>
            <a:r>
              <a:rPr lang="en-GB" sz="4000" b="1" dirty="0">
                <a:effectLst>
                  <a:outerShdw blurRad="38100" dist="38100" dir="2700000" algn="tl">
                    <a:srgbClr val="000000">
                      <a:alpha val="43137"/>
                    </a:srgbClr>
                  </a:outerShdw>
                </a:effectLst>
              </a:rPr>
              <a:t>Analysing Evidences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Digital Forensics</a:t>
            </a:r>
          </a:p>
          <a:p>
            <a:r>
              <a:rPr lang="en-GB" i="1" dirty="0"/>
              <a:t>(ACCA7031)</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359546" y="1028343"/>
            <a:ext cx="5832454" cy="4801314"/>
          </a:xfrm>
          <a:prstGeom prst="rect">
            <a:avLst/>
          </a:prstGeom>
        </p:spPr>
        <p:txBody>
          <a:bodyPr wrap="square">
            <a:spAutoFit/>
          </a:bodyPr>
          <a:lstStyle/>
          <a:p>
            <a:pPr algn="just">
              <a:spcBef>
                <a:spcPts val="0"/>
              </a:spcBef>
            </a:pPr>
            <a:r>
              <a:rPr lang="en-US" i="1" dirty="0">
                <a:solidFill>
                  <a:schemeClr val="tx1">
                    <a:lumMod val="50000"/>
                  </a:schemeClr>
                </a:solidFill>
              </a:rPr>
              <a:t>    In continuation to our earlier lecture, we discussed about the History of Digital Forensics and its attributes. Understood the importance of Incident Response and discussed about the principles of Digital Forensics, its process, different roles and finally getting to understand the technology’s role in the crime and the law framed around it to prevent various crimes.</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Today, during the lecture, lets move forward and discuss about various digital forensics capabilities and the appropriate method to acquire data. We shall also discuss the challenges in acquiring data and the area in which keen attention is required. Our discussion this week will cover digital evidences storage formats, Acquisition Methods, Contingency Planning for Data Acquisition, Use and Validate Data Acquisition, RAID Acquisition, Remote Network Acquisition and Forensic Tools used for Data Acquisition.</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2246769"/>
          </a:xfrm>
          <a:prstGeom prst="rect">
            <a:avLst/>
          </a:prstGeom>
        </p:spPr>
        <p:txBody>
          <a:bodyPr wrap="square" lIns="91440" tIns="45720" rIns="91440" bIns="45720" anchor="t">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Analysing Evidences</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Disk</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Partitions</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File System</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Attributes</a:t>
            </a:r>
          </a:p>
          <a:p>
            <a:pPr marL="914400" lvl="1" indent="-457200">
              <a:buFont typeface="Wingdings" panose="05000000000000000000" pitchFamily="2" charset="2"/>
              <a:buChar char="Ø"/>
              <a:tabLst>
                <a:tab pos="4308475" algn="l"/>
                <a:tab pos="4391025" algn="l"/>
              </a:tabLst>
            </a:pPr>
            <a:endParaRPr lang="en-GB" sz="2000" b="1" i="1" dirty="0">
              <a:solidFill>
                <a:schemeClr val="bg1"/>
              </a:solidFill>
              <a:cs typeface="Calibri"/>
            </a:endParaRP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p:txBody>
      </p:sp>
      <p:sp>
        <p:nvSpPr>
          <p:cNvPr id="8" name="Rectangle 7">
            <a:extLst>
              <a:ext uri="{FF2B5EF4-FFF2-40B4-BE49-F238E27FC236}">
                <a16:creationId xmlns:a16="http://schemas.microsoft.com/office/drawing/2014/main" id="{A97F7D27-24C7-4D7C-B79F-78D707F617B4}"/>
              </a:ext>
            </a:extLst>
          </p:cNvPr>
          <p:cNvSpPr/>
          <p:nvPr/>
        </p:nvSpPr>
        <p:spPr>
          <a:xfrm>
            <a:off x="211534" y="4650617"/>
            <a:ext cx="5393371" cy="707886"/>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Handson Activity 3</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4371109" cy="662781"/>
          </a:xfrm>
        </p:spPr>
        <p:txBody>
          <a:bodyPr vert="horz" lIns="91440" tIns="45720" rIns="91440" bIns="45720" rtlCol="0" anchor="ctr">
            <a:normAutofit/>
          </a:bodyPr>
          <a:lstStyle/>
          <a:p>
            <a:r>
              <a:rPr lang="en-US" sz="3200" dirty="0"/>
              <a:t>Recall…</a:t>
            </a:r>
            <a:endParaRPr lang="en-US" sz="3200" kern="1200" dirty="0">
              <a:solidFill>
                <a:schemeClr val="tx1"/>
              </a:solidFill>
              <a:latin typeface="+mj-lt"/>
              <a:ea typeface="+mj-ea"/>
              <a:cs typeface="+mj-cs"/>
            </a:endParaRPr>
          </a:p>
        </p:txBody>
      </p:sp>
      <p:sp>
        <p:nvSpPr>
          <p:cNvPr id="21" name="Freeform: Shape 2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326841" y="571718"/>
            <a:ext cx="6615546" cy="6121182"/>
          </a:xfrm>
        </p:spPr>
        <p:txBody>
          <a:bodyPr vert="horz" lIns="91440" tIns="45720" rIns="91440" bIns="45720" rtlCol="0">
            <a:normAutofit lnSpcReduction="10000"/>
          </a:bodyPr>
          <a:lstStyle/>
          <a:p>
            <a:pPr marL="0" indent="0">
              <a:buNone/>
            </a:pPr>
            <a:r>
              <a:rPr lang="en-GB" sz="1800" dirty="0"/>
              <a:t>Digital Forensics!!!</a:t>
            </a:r>
          </a:p>
          <a:p>
            <a:pPr marL="0" indent="0">
              <a:buNone/>
            </a:pPr>
            <a:r>
              <a:rPr lang="en-GB" sz="1800" dirty="0"/>
              <a:t>A) Network Forensics</a:t>
            </a:r>
          </a:p>
          <a:p>
            <a:pPr marL="0" indent="0">
              <a:buNone/>
            </a:pPr>
            <a:r>
              <a:rPr lang="en-GB" sz="1800" dirty="0"/>
              <a:t>B) Disk Forensics</a:t>
            </a:r>
          </a:p>
          <a:p>
            <a:pPr marL="0" indent="0">
              <a:buNone/>
            </a:pPr>
            <a:r>
              <a:rPr lang="en-GB" sz="1800" dirty="0"/>
              <a:t>C) Database Forensics</a:t>
            </a:r>
          </a:p>
          <a:p>
            <a:pPr marL="0" indent="0">
              <a:buNone/>
            </a:pPr>
            <a:r>
              <a:rPr lang="en-GB" sz="1800" dirty="0"/>
              <a:t>D) Memory Forensics</a:t>
            </a:r>
          </a:p>
          <a:p>
            <a:pPr marL="0" indent="0">
              <a:buNone/>
            </a:pPr>
            <a:endParaRPr lang="en-GB" sz="1800" dirty="0"/>
          </a:p>
          <a:p>
            <a:pPr marL="0" indent="0">
              <a:buNone/>
            </a:pPr>
            <a:r>
              <a:rPr lang="en-GB" sz="1800" dirty="0"/>
              <a:t>Advantages of digital forensics!!!</a:t>
            </a:r>
          </a:p>
          <a:p>
            <a:pPr marL="0" indent="0">
              <a:buNone/>
            </a:pPr>
            <a:r>
              <a:rPr lang="en-GB" sz="1800" dirty="0"/>
              <a:t>A) Produce evidence within the court</a:t>
            </a:r>
          </a:p>
          <a:p>
            <a:pPr marL="0" indent="0">
              <a:buNone/>
            </a:pPr>
            <a:r>
              <a:rPr lang="en-GB" sz="1800" dirty="0"/>
              <a:t>B) Helps businesses to gather vital information</a:t>
            </a:r>
          </a:p>
          <a:p>
            <a:pPr marL="0" indent="0">
              <a:buNone/>
            </a:pPr>
            <a:r>
              <a:rPr lang="en-GB" sz="1800" dirty="0"/>
              <a:t>C) Helps to protect the organization’s money and valuable time</a:t>
            </a:r>
          </a:p>
          <a:p>
            <a:pPr marL="0" indent="0">
              <a:buNone/>
            </a:pPr>
            <a:r>
              <a:rPr lang="en-GB" sz="1800" dirty="0"/>
              <a:t>D) Needs legal practitioners to have extensive computer knowledge</a:t>
            </a:r>
          </a:p>
          <a:p>
            <a:pPr marL="0" indent="0">
              <a:buNone/>
            </a:pPr>
            <a:endParaRPr lang="en-GB" sz="1800" dirty="0"/>
          </a:p>
          <a:p>
            <a:pPr marL="0" indent="0">
              <a:buNone/>
            </a:pPr>
            <a:r>
              <a:rPr lang="en-GB" sz="1800" dirty="0"/>
              <a:t>Process of digital forensics!!!</a:t>
            </a:r>
          </a:p>
          <a:p>
            <a:pPr marL="0" indent="0">
              <a:buNone/>
            </a:pPr>
            <a:r>
              <a:rPr lang="en-GB" sz="1800" dirty="0"/>
              <a:t>A) Prepare </a:t>
            </a:r>
            <a:r>
              <a:rPr lang="en-GB" sz="1800" dirty="0">
                <a:sym typeface="Wingdings" panose="05000000000000000000" pitchFamily="2" charset="2"/>
              </a:rPr>
              <a:t> Collect  Examine  Analysis  Reporting</a:t>
            </a:r>
            <a:endParaRPr lang="en-GB" sz="1800" dirty="0"/>
          </a:p>
          <a:p>
            <a:pPr marL="0" indent="0">
              <a:buNone/>
            </a:pPr>
            <a:r>
              <a:rPr lang="en-GB" sz="1800" dirty="0"/>
              <a:t>B) Prepare </a:t>
            </a:r>
            <a:r>
              <a:rPr lang="en-GB" sz="1800" dirty="0">
                <a:sym typeface="Wingdings" panose="05000000000000000000" pitchFamily="2" charset="2"/>
              </a:rPr>
              <a:t> Investigate Collect Analysis  Reporting</a:t>
            </a:r>
            <a:endParaRPr lang="en-GB" sz="1800" dirty="0"/>
          </a:p>
          <a:p>
            <a:pPr marL="0" indent="0">
              <a:buNone/>
            </a:pPr>
            <a:r>
              <a:rPr lang="en-GB" sz="1800" dirty="0"/>
              <a:t>C) Investigate </a:t>
            </a:r>
            <a:r>
              <a:rPr lang="en-GB" sz="1800" dirty="0">
                <a:sym typeface="Wingdings" panose="05000000000000000000" pitchFamily="2" charset="2"/>
              </a:rPr>
              <a:t> Collect  Examine  Analysis  Reporting</a:t>
            </a:r>
            <a:endParaRPr lang="en-GB" sz="1800" dirty="0"/>
          </a:p>
          <a:p>
            <a:pPr marL="0" indent="0">
              <a:buNone/>
            </a:pPr>
            <a:r>
              <a:rPr lang="en-GB" sz="1800" dirty="0"/>
              <a:t>D) Prepare </a:t>
            </a:r>
            <a:r>
              <a:rPr lang="en-GB" sz="1800" dirty="0">
                <a:sym typeface="Wingdings" panose="05000000000000000000" pitchFamily="2" charset="2"/>
              </a:rPr>
              <a:t> Gather  Interview  Analysis  Reporting</a:t>
            </a:r>
            <a:endParaRPr lang="en-GB" sz="1800" dirty="0"/>
          </a:p>
          <a:p>
            <a:pPr marL="0" indent="0">
              <a:buNone/>
            </a:pPr>
            <a:endParaRPr lang="en-GB" sz="1800" dirty="0"/>
          </a:p>
          <a:p>
            <a:pPr marL="0" indent="0">
              <a:buNone/>
            </a:pPr>
            <a:endParaRPr lang="en-GB" sz="1800" dirty="0"/>
          </a:p>
          <a:p>
            <a:pPr marL="0" indent="0">
              <a:buNone/>
            </a:pPr>
            <a:endParaRPr lang="en-GB" sz="1800" dirty="0"/>
          </a:p>
        </p:txBody>
      </p:sp>
      <p:sp>
        <p:nvSpPr>
          <p:cNvPr id="23" name="Oval 2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2147569"/>
            <a:ext cx="3781051" cy="191888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5" name="Freeform: Shape 2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27" name="Straight Connector 2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2312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4371109" cy="662781"/>
          </a:xfrm>
        </p:spPr>
        <p:txBody>
          <a:bodyPr vert="horz" lIns="91440" tIns="45720" rIns="91440" bIns="45720" rtlCol="0" anchor="ctr">
            <a:normAutofit/>
          </a:bodyPr>
          <a:lstStyle/>
          <a:p>
            <a:r>
              <a:rPr lang="en-US" sz="3200" dirty="0"/>
              <a:t>Recall…</a:t>
            </a:r>
            <a:endParaRPr lang="en-US" sz="3200" kern="1200" dirty="0">
              <a:solidFill>
                <a:schemeClr val="tx1"/>
              </a:solidFill>
              <a:latin typeface="+mj-lt"/>
              <a:ea typeface="+mj-ea"/>
              <a:cs typeface="+mj-cs"/>
            </a:endParaRPr>
          </a:p>
        </p:txBody>
      </p:sp>
      <p:sp>
        <p:nvSpPr>
          <p:cNvPr id="21" name="Freeform: Shape 2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326841" y="571718"/>
            <a:ext cx="6615546" cy="6121182"/>
          </a:xfrm>
        </p:spPr>
        <p:txBody>
          <a:bodyPr vert="horz" lIns="91440" tIns="45720" rIns="91440" bIns="45720" rtlCol="0">
            <a:normAutofit/>
          </a:bodyPr>
          <a:lstStyle/>
          <a:p>
            <a:pPr marL="0" indent="0">
              <a:buNone/>
            </a:pPr>
            <a:r>
              <a:rPr lang="en-GB" sz="1800" dirty="0"/>
              <a:t>During an interview, look out for</a:t>
            </a:r>
          </a:p>
          <a:p>
            <a:pPr marL="0" indent="0">
              <a:buNone/>
            </a:pPr>
            <a:r>
              <a:rPr lang="en-GB" sz="1800" dirty="0"/>
              <a:t>A) Internet Service Provider</a:t>
            </a:r>
          </a:p>
          <a:p>
            <a:pPr marL="0" indent="0">
              <a:buNone/>
            </a:pPr>
            <a:r>
              <a:rPr lang="en-GB" sz="1800" dirty="0"/>
              <a:t>B) Encryption Keys</a:t>
            </a:r>
          </a:p>
          <a:p>
            <a:pPr marL="0" indent="0">
              <a:buNone/>
            </a:pPr>
            <a:r>
              <a:rPr lang="en-GB" sz="1800" dirty="0"/>
              <a:t>C) Remote backups</a:t>
            </a:r>
          </a:p>
          <a:p>
            <a:pPr marL="0" indent="0">
              <a:buNone/>
            </a:pPr>
            <a:r>
              <a:rPr lang="en-GB" sz="1800" dirty="0"/>
              <a:t>D) Signed Statements</a:t>
            </a:r>
          </a:p>
          <a:p>
            <a:pPr marL="0" indent="0">
              <a:buNone/>
            </a:pPr>
            <a:endParaRPr lang="en-GB" sz="1800" dirty="0"/>
          </a:p>
          <a:p>
            <a:pPr marL="0" indent="0">
              <a:buNone/>
            </a:pPr>
            <a:r>
              <a:rPr lang="en-GB" sz="1800" dirty="0"/>
              <a:t>Standard Operating Procedure (SOP) for investigations flows</a:t>
            </a:r>
          </a:p>
          <a:p>
            <a:pPr marL="0" indent="0">
              <a:buNone/>
            </a:pPr>
            <a:r>
              <a:rPr lang="en-GB" sz="1800" dirty="0"/>
              <a:t>A) Request for Services </a:t>
            </a:r>
            <a:r>
              <a:rPr lang="en-GB" sz="1800" dirty="0">
                <a:sym typeface="Wingdings" panose="05000000000000000000" pitchFamily="2" charset="2"/>
              </a:rPr>
              <a:t></a:t>
            </a:r>
            <a:r>
              <a:rPr lang="en-GB" sz="1800" dirty="0"/>
              <a:t> Initial Analysis </a:t>
            </a:r>
            <a:r>
              <a:rPr lang="en-GB" sz="1800" dirty="0">
                <a:sym typeface="Wingdings" panose="05000000000000000000" pitchFamily="2" charset="2"/>
              </a:rPr>
              <a:t></a:t>
            </a:r>
            <a:r>
              <a:rPr lang="en-GB" sz="1800" dirty="0"/>
              <a:t> Data Collection </a:t>
            </a:r>
            <a:r>
              <a:rPr lang="en-GB" sz="1800" dirty="0">
                <a:sym typeface="Wingdings" panose="05000000000000000000" pitchFamily="2" charset="2"/>
              </a:rPr>
              <a:t></a:t>
            </a:r>
            <a:r>
              <a:rPr lang="en-GB" sz="1800" dirty="0"/>
              <a:t> Data Analysis </a:t>
            </a:r>
            <a:r>
              <a:rPr lang="en-GB" sz="1800" dirty="0">
                <a:sym typeface="Wingdings" panose="05000000000000000000" pitchFamily="2" charset="2"/>
              </a:rPr>
              <a:t></a:t>
            </a:r>
            <a:r>
              <a:rPr lang="en-GB" sz="1800" dirty="0"/>
              <a:t> Data Reporting</a:t>
            </a:r>
          </a:p>
          <a:p>
            <a:pPr marL="0" indent="0">
              <a:buNone/>
            </a:pPr>
            <a:r>
              <a:rPr lang="en-GB" sz="1800" dirty="0"/>
              <a:t>B) Initial Analysis </a:t>
            </a:r>
            <a:r>
              <a:rPr lang="en-GB" sz="1800" dirty="0">
                <a:sym typeface="Wingdings" panose="05000000000000000000" pitchFamily="2" charset="2"/>
              </a:rPr>
              <a:t></a:t>
            </a:r>
            <a:r>
              <a:rPr lang="en-GB" sz="1800" dirty="0"/>
              <a:t> Data Collection </a:t>
            </a:r>
            <a:r>
              <a:rPr lang="en-GB" sz="1800" dirty="0">
                <a:sym typeface="Wingdings" panose="05000000000000000000" pitchFamily="2" charset="2"/>
              </a:rPr>
              <a:t></a:t>
            </a:r>
            <a:r>
              <a:rPr lang="en-GB" sz="1800" dirty="0"/>
              <a:t> Data Analysis </a:t>
            </a:r>
            <a:r>
              <a:rPr lang="en-GB" sz="1800" dirty="0">
                <a:sym typeface="Wingdings" panose="05000000000000000000" pitchFamily="2" charset="2"/>
              </a:rPr>
              <a:t></a:t>
            </a:r>
            <a:r>
              <a:rPr lang="en-GB" sz="1800" dirty="0"/>
              <a:t> Data Reporting</a:t>
            </a:r>
          </a:p>
          <a:p>
            <a:pPr marL="0" indent="0">
              <a:buNone/>
            </a:pPr>
            <a:r>
              <a:rPr lang="en-GB" sz="1800" dirty="0"/>
              <a:t>C) Request for Services </a:t>
            </a:r>
            <a:r>
              <a:rPr lang="en-GB" sz="1800" dirty="0">
                <a:sym typeface="Wingdings" panose="05000000000000000000" pitchFamily="2" charset="2"/>
              </a:rPr>
              <a:t></a:t>
            </a:r>
            <a:r>
              <a:rPr lang="en-GB" sz="1800" dirty="0"/>
              <a:t> Analysis </a:t>
            </a:r>
            <a:r>
              <a:rPr lang="en-GB" sz="1800" dirty="0">
                <a:sym typeface="Wingdings" panose="05000000000000000000" pitchFamily="2" charset="2"/>
              </a:rPr>
              <a:t></a:t>
            </a:r>
            <a:r>
              <a:rPr lang="en-GB" sz="1800" dirty="0"/>
              <a:t> Data Collection </a:t>
            </a:r>
            <a:r>
              <a:rPr lang="en-GB" sz="1800" dirty="0">
                <a:sym typeface="Wingdings" panose="05000000000000000000" pitchFamily="2" charset="2"/>
              </a:rPr>
              <a:t></a:t>
            </a:r>
            <a:r>
              <a:rPr lang="en-GB" sz="1800" dirty="0"/>
              <a:t> Data Reporting</a:t>
            </a:r>
          </a:p>
          <a:p>
            <a:pPr marL="0" indent="0">
              <a:buNone/>
            </a:pPr>
            <a:r>
              <a:rPr lang="en-GB" sz="1800" dirty="0"/>
              <a:t>D) SOP doesn’t have any flows. It is the standard process that is followed.</a:t>
            </a:r>
          </a:p>
          <a:p>
            <a:pPr marL="0" indent="0">
              <a:buNone/>
            </a:pPr>
            <a:endParaRPr lang="en-GB" sz="1800" dirty="0"/>
          </a:p>
          <a:p>
            <a:pPr marL="342900" indent="-342900">
              <a:buAutoNum type="alphaUcParenR"/>
            </a:pPr>
            <a:endParaRPr lang="en-GB" sz="1800" dirty="0"/>
          </a:p>
          <a:p>
            <a:pPr marL="0" indent="0">
              <a:buNone/>
            </a:pPr>
            <a:endParaRPr lang="en-GB" sz="1800" dirty="0"/>
          </a:p>
          <a:p>
            <a:pPr marL="0" indent="0">
              <a:buNone/>
            </a:pPr>
            <a:endParaRPr lang="en-GB" sz="1800" dirty="0"/>
          </a:p>
          <a:p>
            <a:pPr marL="0" indent="0">
              <a:buNone/>
            </a:pPr>
            <a:endParaRPr lang="en-GB" sz="1800" dirty="0"/>
          </a:p>
        </p:txBody>
      </p:sp>
      <p:sp>
        <p:nvSpPr>
          <p:cNvPr id="23" name="Oval 2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2147569"/>
            <a:ext cx="3781051" cy="191888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5" name="Freeform: Shape 2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27" name="Straight Connector 2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3776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Understanding the silent witness!!!</a:t>
            </a:r>
          </a:p>
        </p:txBody>
      </p:sp>
      <p:sp>
        <p:nvSpPr>
          <p:cNvPr id="3" name="Content Placeholder 2"/>
          <p:cNvSpPr>
            <a:spLocks noGrp="1"/>
          </p:cNvSpPr>
          <p:nvPr>
            <p:ph idx="1"/>
          </p:nvPr>
        </p:nvSpPr>
        <p:spPr>
          <a:xfrm>
            <a:off x="168808" y="787128"/>
            <a:ext cx="11481847" cy="4901746"/>
          </a:xfrm>
        </p:spPr>
        <p:txBody>
          <a:bodyPr>
            <a:normAutofit/>
          </a:bodyPr>
          <a:lstStyle/>
          <a:p>
            <a:pPr marL="228600" lvl="1" algn="just">
              <a:spcBef>
                <a:spcPts val="1000"/>
              </a:spcBef>
              <a:buFont typeface="Courier New" panose="02070309020205020404" pitchFamily="49" charset="0"/>
              <a:buChar char="o"/>
            </a:pPr>
            <a:r>
              <a:rPr lang="en-US" altLang="en-US" sz="1800" dirty="0"/>
              <a:t>Gives OS a road map to data on a disk</a:t>
            </a:r>
          </a:p>
          <a:p>
            <a:pPr algn="just">
              <a:buFont typeface="Courier New" panose="02070309020205020404" pitchFamily="49" charset="0"/>
              <a:buChar char="o"/>
            </a:pPr>
            <a:r>
              <a:rPr lang="en-US" altLang="en-US" sz="1800" dirty="0"/>
              <a:t>Type of file system determines how data is stored on the disk</a:t>
            </a:r>
          </a:p>
          <a:p>
            <a:pPr algn="just">
              <a:buFont typeface="Courier New" panose="02070309020205020404" pitchFamily="49" charset="0"/>
              <a:buChar char="o"/>
            </a:pPr>
            <a:r>
              <a:rPr lang="en-US" altLang="en-US" sz="1800" dirty="0"/>
              <a:t>A file system is directly related to an OS</a:t>
            </a:r>
          </a:p>
          <a:p>
            <a:pPr algn="just">
              <a:buFont typeface="Courier New" panose="02070309020205020404" pitchFamily="49" charset="0"/>
              <a:buChar char="o"/>
            </a:pPr>
            <a:r>
              <a:rPr lang="en-US" altLang="en-US" sz="1800" dirty="0"/>
              <a:t>On investigating a suspect’s computer to acquire or inspect data, You should be familiar with the computer’s platform</a:t>
            </a:r>
          </a:p>
          <a:p>
            <a:pPr algn="just">
              <a:buBlip>
                <a:blip r:embed="rId3">
                  <a:extLst>
                    <a:ext uri="{96DAC541-7B7A-43D3-8B79-37D633B846F1}">
                      <asvg:svgBlip xmlns:asvg="http://schemas.microsoft.com/office/drawing/2016/SVG/main" r:embed="rId4"/>
                    </a:ext>
                  </a:extLst>
                </a:blip>
              </a:buBlip>
            </a:pPr>
            <a:r>
              <a:rPr lang="en-US" altLang="en-US" sz="4400" dirty="0"/>
              <a:t> </a:t>
            </a:r>
            <a:r>
              <a:rPr lang="en-US" altLang="en-US" sz="1800" dirty="0"/>
              <a:t>Storage Drives and its characteristics</a:t>
            </a:r>
          </a:p>
          <a:p>
            <a:pPr algn="just">
              <a:buBlip>
                <a:blip r:embed="rId3">
                  <a:extLst>
                    <a:ext uri="{96DAC541-7B7A-43D3-8B79-37D633B846F1}">
                      <asvg:svgBlip xmlns:asvg="http://schemas.microsoft.com/office/drawing/2016/SVG/main" r:embed="rId4"/>
                    </a:ext>
                  </a:extLst>
                </a:blip>
              </a:buBlip>
            </a:pPr>
            <a:r>
              <a:rPr lang="en-US" altLang="en-US" sz="4400" dirty="0"/>
              <a:t> </a:t>
            </a:r>
            <a:r>
              <a:rPr lang="en-US" altLang="en-US" sz="1800" dirty="0"/>
              <a:t>Logical Structure of a Disk</a:t>
            </a:r>
          </a:p>
          <a:p>
            <a:pPr algn="just">
              <a:buBlip>
                <a:blip r:embed="rId3">
                  <a:extLst>
                    <a:ext uri="{96DAC541-7B7A-43D3-8B79-37D633B846F1}">
                      <asvg:svgBlip xmlns:asvg="http://schemas.microsoft.com/office/drawing/2016/SVG/main" r:embed="rId4"/>
                    </a:ext>
                  </a:extLst>
                </a:blip>
              </a:buBlip>
            </a:pPr>
            <a:r>
              <a:rPr lang="en-US" altLang="en-US" sz="4400" dirty="0"/>
              <a:t> </a:t>
            </a:r>
            <a:r>
              <a:rPr lang="en-US" altLang="en-US" sz="1800" dirty="0"/>
              <a:t>Booting Process</a:t>
            </a:r>
          </a:p>
          <a:p>
            <a:pPr algn="just">
              <a:buBlip>
                <a:blip r:embed="rId3">
                  <a:extLst>
                    <a:ext uri="{96DAC541-7B7A-43D3-8B79-37D633B846F1}">
                      <asvg:svgBlip xmlns:asvg="http://schemas.microsoft.com/office/drawing/2016/SVG/main" r:embed="rId4"/>
                    </a:ext>
                  </a:extLst>
                </a:blip>
              </a:buBlip>
            </a:pPr>
            <a:r>
              <a:rPr lang="en-US" altLang="en-US" sz="4400" dirty="0"/>
              <a:t> </a:t>
            </a:r>
            <a:r>
              <a:rPr lang="en-US" altLang="en-US" sz="1800" dirty="0"/>
              <a:t>File Systems and Storage Systems</a:t>
            </a:r>
          </a:p>
          <a:p>
            <a:pPr algn="just">
              <a:buBlip>
                <a:blip r:embed="rId3">
                  <a:extLst>
                    <a:ext uri="{96DAC541-7B7A-43D3-8B79-37D633B846F1}">
                      <asvg:svgBlip xmlns:asvg="http://schemas.microsoft.com/office/drawing/2016/SVG/main" r:embed="rId4"/>
                    </a:ext>
                  </a:extLst>
                </a:blip>
              </a:buBlip>
            </a:pPr>
            <a:endParaRPr lang="en-US" altLang="en-US" sz="4400" dirty="0"/>
          </a:p>
          <a:p>
            <a:pPr algn="just">
              <a:buFont typeface="Courier New" panose="02070309020205020404" pitchFamily="49" charset="0"/>
              <a:buChar char="o"/>
            </a:pPr>
            <a:endParaRPr lang="en-GB" altLang="en-US" sz="1800" dirty="0"/>
          </a:p>
        </p:txBody>
      </p:sp>
    </p:spTree>
    <p:extLst>
      <p:ext uri="{BB962C8B-B14F-4D97-AF65-F5344CB8AC3E}">
        <p14:creationId xmlns:p14="http://schemas.microsoft.com/office/powerpoint/2010/main" val="4175394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sitting around a table in a room with computers&#10;&#10;Description automatically generated">
            <a:extLst>
              <a:ext uri="{FF2B5EF4-FFF2-40B4-BE49-F238E27FC236}">
                <a16:creationId xmlns:a16="http://schemas.microsoft.com/office/drawing/2014/main" id="{4579F24B-647A-4AA6-6137-2E194EB1F6FE}"/>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3012" r="17677"/>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0" y="7584"/>
            <a:ext cx="3488267" cy="534283"/>
          </a:xfrm>
        </p:spPr>
        <p:txBody>
          <a:bodyPr>
            <a:normAutofit/>
          </a:bodyPr>
          <a:lstStyle/>
          <a:p>
            <a:r>
              <a:rPr lang="en-US" sz="3200" dirty="0"/>
              <a:t>Disks</a:t>
            </a:r>
          </a:p>
        </p:txBody>
      </p:sp>
      <p:sp>
        <p:nvSpPr>
          <p:cNvPr id="3" name="Content Placeholder 2"/>
          <p:cNvSpPr>
            <a:spLocks noGrp="1"/>
          </p:cNvSpPr>
          <p:nvPr>
            <p:ph idx="1"/>
          </p:nvPr>
        </p:nvSpPr>
        <p:spPr>
          <a:xfrm>
            <a:off x="104422" y="1247644"/>
            <a:ext cx="4535311" cy="5153156"/>
          </a:xfrm>
        </p:spPr>
        <p:txBody>
          <a:bodyPr>
            <a:normAutofit/>
          </a:bodyPr>
          <a:lstStyle/>
          <a:p>
            <a:pPr marL="228600" lvl="1" algn="just">
              <a:spcBef>
                <a:spcPts val="1000"/>
              </a:spcBef>
              <a:buFont typeface="Courier New" panose="02070309020205020404" pitchFamily="49" charset="0"/>
              <a:buChar char="o"/>
            </a:pPr>
            <a:r>
              <a:rPr lang="en-US" altLang="en-US" sz="1800" dirty="0"/>
              <a:t>Understand file systems and its unique characteristics – for digital forensics</a:t>
            </a:r>
          </a:p>
          <a:p>
            <a:pPr marL="228600" lvl="1" algn="just">
              <a:spcBef>
                <a:spcPts val="1000"/>
              </a:spcBef>
              <a:buFont typeface="Courier New" panose="02070309020205020404" pitchFamily="49" charset="0"/>
              <a:buChar char="o"/>
            </a:pPr>
            <a:r>
              <a:rPr lang="en-US" altLang="en-US" sz="1800" dirty="0"/>
              <a:t>HDD vs SSD</a:t>
            </a:r>
          </a:p>
          <a:p>
            <a:pPr marL="685800" lvl="2" algn="just">
              <a:spcBef>
                <a:spcPts val="1000"/>
              </a:spcBef>
              <a:buFont typeface="Courier New" panose="02070309020205020404" pitchFamily="49" charset="0"/>
              <a:buChar char="o"/>
            </a:pPr>
            <a:r>
              <a:rPr lang="en-US" altLang="en-US" sz="1800" dirty="0"/>
              <a:t>Data is the Key – a silent witness – Unlock and interpret this silence</a:t>
            </a:r>
          </a:p>
          <a:p>
            <a:pPr marL="685800" lvl="2" algn="just">
              <a:spcBef>
                <a:spcPts val="1000"/>
              </a:spcBef>
              <a:buFont typeface="Courier New" panose="02070309020205020404" pitchFamily="49" charset="0"/>
              <a:buChar char="o"/>
            </a:pPr>
            <a:r>
              <a:rPr lang="en-US" altLang="en-US" sz="1800" dirty="0"/>
              <a:t>File systems are blueprints</a:t>
            </a:r>
          </a:p>
          <a:p>
            <a:pPr marL="685800" lvl="2" algn="just">
              <a:spcBef>
                <a:spcPts val="1000"/>
              </a:spcBef>
              <a:buFont typeface="Courier New" panose="02070309020205020404" pitchFamily="49" charset="0"/>
              <a:buChar char="o"/>
            </a:pPr>
            <a:r>
              <a:rPr lang="en-US" altLang="en-US" sz="1800" dirty="0"/>
              <a:t>Storage drives are digital evidences</a:t>
            </a:r>
          </a:p>
          <a:p>
            <a:pPr marL="685800" lvl="2" algn="just">
              <a:spcBef>
                <a:spcPts val="1000"/>
              </a:spcBef>
              <a:buFont typeface="Courier New" panose="02070309020205020404" pitchFamily="49" charset="0"/>
              <a:buChar char="o"/>
            </a:pPr>
            <a:r>
              <a:rPr lang="en-US" altLang="en-US" sz="1800" dirty="0"/>
              <a:t>Knowing the ins and outs of file system, its characteristics help in extracting and </a:t>
            </a:r>
            <a:r>
              <a:rPr lang="en-US" altLang="en-US" sz="1800" dirty="0" err="1"/>
              <a:t>analysing</a:t>
            </a:r>
            <a:r>
              <a:rPr lang="en-US" altLang="en-US" sz="1800" dirty="0"/>
              <a:t> the data</a:t>
            </a:r>
          </a:p>
          <a:p>
            <a:pPr marL="685800" lvl="2" algn="just">
              <a:spcBef>
                <a:spcPts val="1000"/>
              </a:spcBef>
              <a:buFont typeface="Courier New" panose="02070309020205020404" pitchFamily="49" charset="0"/>
              <a:buChar char="o"/>
            </a:pPr>
            <a:r>
              <a:rPr lang="en-US" altLang="en-US" sz="1800" dirty="0"/>
              <a:t>Working on this area will help you uncover challenges and opportunities</a:t>
            </a:r>
          </a:p>
          <a:p>
            <a:pPr marL="228600" lvl="1" algn="just">
              <a:spcBef>
                <a:spcPts val="1000"/>
              </a:spcBef>
              <a:buFont typeface="Courier New" panose="02070309020205020404" pitchFamily="49" charset="0"/>
              <a:buChar char="o"/>
            </a:pPr>
            <a:r>
              <a:rPr lang="en-US" altLang="en-US" sz="1800" dirty="0"/>
              <a:t>HDD File Structure and Characteristics</a:t>
            </a:r>
          </a:p>
          <a:p>
            <a:pPr marL="228600" lvl="1" algn="just">
              <a:spcBef>
                <a:spcPts val="1000"/>
              </a:spcBef>
              <a:buFont typeface="Courier New" panose="02070309020205020404" pitchFamily="49" charset="0"/>
              <a:buChar char="o"/>
            </a:pPr>
            <a:r>
              <a:rPr lang="en-US" altLang="en-US" sz="1800" dirty="0"/>
              <a:t>SSD File Structure and Characteristics</a:t>
            </a:r>
          </a:p>
          <a:p>
            <a:pPr marL="228600" lvl="1" algn="just">
              <a:spcBef>
                <a:spcPts val="1000"/>
              </a:spcBef>
              <a:buFont typeface="Courier New" panose="02070309020205020404" pitchFamily="49" charset="0"/>
              <a:buChar char="o"/>
            </a:pPr>
            <a:r>
              <a:rPr lang="en-US" altLang="en-US" sz="1800" dirty="0"/>
              <a:t>File Systems in Digital Forensics</a:t>
            </a:r>
          </a:p>
          <a:p>
            <a:pPr marL="685800" lvl="2" algn="just">
              <a:spcBef>
                <a:spcPts val="1000"/>
              </a:spcBef>
              <a:buFont typeface="Courier New" panose="02070309020205020404" pitchFamily="49" charset="0"/>
              <a:buChar char="o"/>
            </a:pPr>
            <a:endParaRPr lang="en-US" altLang="en-US" sz="1800" dirty="0"/>
          </a:p>
          <a:p>
            <a:pPr>
              <a:buBlip>
                <a:blip r:embed="rId4">
                  <a:extLst>
                    <a:ext uri="{96DAC541-7B7A-43D3-8B79-37D633B846F1}">
                      <asvg:svgBlip xmlns:asvg="http://schemas.microsoft.com/office/drawing/2016/SVG/main" r:embed="rId5"/>
                    </a:ext>
                  </a:extLst>
                </a:blip>
              </a:buBlip>
            </a:pPr>
            <a:endParaRPr lang="en-US" altLang="en-US" sz="1600" dirty="0"/>
          </a:p>
          <a:p>
            <a:pPr>
              <a:buFont typeface="Courier New" panose="02070309020205020404" pitchFamily="49" charset="0"/>
              <a:buChar char="o"/>
            </a:pPr>
            <a:endParaRPr lang="en-GB" altLang="en-US" sz="1600" dirty="0"/>
          </a:p>
        </p:txBody>
      </p:sp>
      <p:sp>
        <p:nvSpPr>
          <p:cNvPr id="6" name="Content Placeholder 2">
            <a:extLst>
              <a:ext uri="{FF2B5EF4-FFF2-40B4-BE49-F238E27FC236}">
                <a16:creationId xmlns:a16="http://schemas.microsoft.com/office/drawing/2014/main" id="{2B700D3D-C77E-86A9-DD4C-CC28C3EFE60D}"/>
              </a:ext>
            </a:extLst>
          </p:cNvPr>
          <p:cNvSpPr txBox="1">
            <a:spLocks/>
          </p:cNvSpPr>
          <p:nvPr/>
        </p:nvSpPr>
        <p:spPr>
          <a:xfrm>
            <a:off x="1880812" y="549441"/>
            <a:ext cx="3822189" cy="64371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spcBef>
                <a:spcPts val="1000"/>
              </a:spcBef>
              <a:buFont typeface="Arial" panose="020B0604020202020204" pitchFamily="34" charset="0"/>
              <a:buNone/>
            </a:pPr>
            <a:r>
              <a:rPr lang="en-US" altLang="en-US" sz="3600" b="1" dirty="0">
                <a:solidFill>
                  <a:schemeClr val="accent6">
                    <a:lumMod val="50000"/>
                  </a:schemeClr>
                </a:solidFill>
                <a:latin typeface="Baguet Script" panose="020F0502020204030204" pitchFamily="2" charset="0"/>
                <a:ea typeface="ADLaM Display" panose="02010000000000000000" pitchFamily="2" charset="0"/>
                <a:cs typeface="ADLaM Display" panose="02010000000000000000" pitchFamily="2" charset="0"/>
              </a:rPr>
              <a:t>Discussion Point</a:t>
            </a:r>
            <a:endParaRPr lang="en-US" altLang="en-US" sz="1600" b="1" dirty="0">
              <a:solidFill>
                <a:schemeClr val="accent6">
                  <a:lumMod val="50000"/>
                </a:schemeClr>
              </a:solidFill>
              <a:latin typeface="Baguet Script" panose="020F0502020204030204" pitchFamily="2" charset="0"/>
              <a:ea typeface="ADLaM Display" panose="02010000000000000000" pitchFamily="2" charset="0"/>
              <a:cs typeface="ADLaM Display" panose="02010000000000000000" pitchFamily="2" charset="0"/>
            </a:endParaRPr>
          </a:p>
        </p:txBody>
      </p:sp>
    </p:spTree>
    <p:extLst>
      <p:ext uri="{BB962C8B-B14F-4D97-AF65-F5344CB8AC3E}">
        <p14:creationId xmlns:p14="http://schemas.microsoft.com/office/powerpoint/2010/main" val="3814952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45D54E-812E-7F17-72F8-A019A336F649}"/>
              </a:ext>
            </a:extLst>
          </p:cNvPr>
          <p:cNvPicPr>
            <a:picLocks noChangeAspect="1"/>
          </p:cNvPicPr>
          <p:nvPr/>
        </p:nvPicPr>
        <p:blipFill>
          <a:blip r:embed="rId3"/>
          <a:stretch>
            <a:fillRect/>
          </a:stretch>
        </p:blipFill>
        <p:spPr>
          <a:xfrm>
            <a:off x="4234510" y="2378937"/>
            <a:ext cx="7697140" cy="3182937"/>
          </a:xfrm>
          <a:prstGeom prst="rect">
            <a:avLst/>
          </a:prstGeom>
        </p:spPr>
      </p:pic>
      <p:pic>
        <p:nvPicPr>
          <p:cNvPr id="7" name="Picture 6">
            <a:extLst>
              <a:ext uri="{FF2B5EF4-FFF2-40B4-BE49-F238E27FC236}">
                <a16:creationId xmlns:a16="http://schemas.microsoft.com/office/drawing/2014/main" id="{89BB6C96-E091-0572-3BBB-E8DAB900B5CE}"/>
              </a:ext>
            </a:extLst>
          </p:cNvPr>
          <p:cNvPicPr>
            <a:picLocks noChangeAspect="1"/>
          </p:cNvPicPr>
          <p:nvPr/>
        </p:nvPicPr>
        <p:blipFill>
          <a:blip r:embed="rId4"/>
          <a:stretch>
            <a:fillRect/>
          </a:stretch>
        </p:blipFill>
        <p:spPr>
          <a:xfrm>
            <a:off x="6769100" y="53774"/>
            <a:ext cx="3644900" cy="2860773"/>
          </a:xfrm>
          <a:prstGeom prst="rect">
            <a:avLst/>
          </a:prstGeom>
        </p:spPr>
      </p:pic>
      <p:sp>
        <p:nvSpPr>
          <p:cNvPr id="2" name="Title 1"/>
          <p:cNvSpPr>
            <a:spLocks noGrp="1"/>
          </p:cNvSpPr>
          <p:nvPr>
            <p:ph type="title"/>
          </p:nvPr>
        </p:nvSpPr>
        <p:spPr>
          <a:xfrm>
            <a:off x="0" y="0"/>
            <a:ext cx="10673364" cy="544987"/>
          </a:xfrm>
        </p:spPr>
        <p:txBody>
          <a:bodyPr>
            <a:normAutofit/>
          </a:bodyPr>
          <a:lstStyle/>
          <a:p>
            <a:r>
              <a:rPr lang="en-US" sz="3200" dirty="0"/>
              <a:t>Storage Disks</a:t>
            </a:r>
          </a:p>
        </p:txBody>
      </p:sp>
      <p:sp>
        <p:nvSpPr>
          <p:cNvPr id="3" name="Content Placeholder 2"/>
          <p:cNvSpPr>
            <a:spLocks noGrp="1"/>
          </p:cNvSpPr>
          <p:nvPr>
            <p:ph idx="1"/>
          </p:nvPr>
        </p:nvSpPr>
        <p:spPr>
          <a:xfrm>
            <a:off x="168808" y="787128"/>
            <a:ext cx="11481847" cy="4901746"/>
          </a:xfrm>
        </p:spPr>
        <p:txBody>
          <a:bodyPr>
            <a:normAutofit/>
          </a:bodyPr>
          <a:lstStyle/>
          <a:p>
            <a:pPr marL="228600" lvl="1" algn="just">
              <a:spcBef>
                <a:spcPts val="1000"/>
              </a:spcBef>
              <a:buFont typeface="Courier New" panose="02070309020205020404" pitchFamily="49" charset="0"/>
              <a:buChar char="o"/>
            </a:pPr>
            <a:r>
              <a:rPr lang="en-US" altLang="en-US" sz="1800" dirty="0"/>
              <a:t>HDD</a:t>
            </a:r>
          </a:p>
          <a:p>
            <a:pPr marL="685800" lvl="2" algn="just">
              <a:spcBef>
                <a:spcPts val="1000"/>
              </a:spcBef>
              <a:buFont typeface="Courier New" panose="02070309020205020404" pitchFamily="49" charset="0"/>
              <a:buChar char="o"/>
            </a:pPr>
            <a:r>
              <a:rPr lang="en-US" altLang="en-US" sz="1400" dirty="0"/>
              <a:t>Track Numbering</a:t>
            </a:r>
          </a:p>
          <a:p>
            <a:pPr marL="685800" lvl="2" algn="just">
              <a:spcBef>
                <a:spcPts val="1000"/>
              </a:spcBef>
              <a:buFont typeface="Courier New" panose="02070309020205020404" pitchFamily="49" charset="0"/>
              <a:buChar char="o"/>
            </a:pPr>
            <a:r>
              <a:rPr lang="en-GB" altLang="en-US" sz="1400" dirty="0"/>
              <a:t>Sector (ID Information, Synchronization Fields, Data, Error Correction Coding, Gaps)</a:t>
            </a:r>
          </a:p>
          <a:p>
            <a:pPr marL="685800" lvl="2" algn="just">
              <a:spcBef>
                <a:spcPts val="1000"/>
              </a:spcBef>
              <a:buFont typeface="Courier New" panose="02070309020205020404" pitchFamily="49" charset="0"/>
              <a:buChar char="o"/>
            </a:pPr>
            <a:r>
              <a:rPr lang="en-GB" altLang="en-US" sz="1400" dirty="0"/>
              <a:t>The data is stored is placed in a 512 bytes.</a:t>
            </a:r>
          </a:p>
          <a:p>
            <a:pPr marL="685800" lvl="2" algn="just">
              <a:spcBef>
                <a:spcPts val="1000"/>
              </a:spcBef>
              <a:buFont typeface="Courier New" panose="02070309020205020404" pitchFamily="49" charset="0"/>
              <a:buChar char="o"/>
            </a:pPr>
            <a:r>
              <a:rPr lang="en-GB" altLang="en-US" sz="1400" b="1" dirty="0">
                <a:solidFill>
                  <a:srgbClr val="FF0000"/>
                </a:solidFill>
              </a:rPr>
              <a:t>What is the bytes of data for CD-ROMs and DVD-ROMs?</a:t>
            </a:r>
          </a:p>
          <a:p>
            <a:pPr marL="685800" lvl="2" algn="just">
              <a:spcBef>
                <a:spcPts val="1000"/>
              </a:spcBef>
              <a:buFont typeface="Courier New" panose="02070309020205020404" pitchFamily="49" charset="0"/>
              <a:buChar char="o"/>
            </a:pPr>
            <a:r>
              <a:rPr lang="en-GB" altLang="en-US" sz="1400" dirty="0"/>
              <a:t>The track number and sector number points the address of data in an HDD.</a:t>
            </a:r>
          </a:p>
          <a:p>
            <a:pPr marL="685800" lvl="2" algn="just">
              <a:spcBef>
                <a:spcPts val="1000"/>
              </a:spcBef>
              <a:buFont typeface="Courier New" panose="02070309020205020404" pitchFamily="49" charset="0"/>
              <a:buChar char="o"/>
            </a:pPr>
            <a:r>
              <a:rPr lang="en-GB" altLang="en-US" sz="1400" b="1" dirty="0">
                <a:solidFill>
                  <a:srgbClr val="FF0000"/>
                </a:solidFill>
              </a:rPr>
              <a:t>What is 4K Sectors?</a:t>
            </a:r>
          </a:p>
          <a:p>
            <a:pPr marL="685800" lvl="2" algn="just">
              <a:spcBef>
                <a:spcPts val="1000"/>
              </a:spcBef>
              <a:buFont typeface="Courier New" panose="02070309020205020404" pitchFamily="49" charset="0"/>
              <a:buChar char="o"/>
            </a:pPr>
            <a:endParaRPr lang="en-GB" altLang="en-US" sz="1400" dirty="0"/>
          </a:p>
          <a:p>
            <a:pPr marL="685800" lvl="2" algn="just">
              <a:spcBef>
                <a:spcPts val="1000"/>
              </a:spcBef>
              <a:buFont typeface="Courier New" panose="02070309020205020404" pitchFamily="49" charset="0"/>
              <a:buChar char="o"/>
            </a:pPr>
            <a:endParaRPr lang="en-GB" altLang="en-US" sz="1400" dirty="0"/>
          </a:p>
          <a:p>
            <a:pPr marL="685800" lvl="2" algn="just">
              <a:spcBef>
                <a:spcPts val="1000"/>
              </a:spcBef>
              <a:buFont typeface="Courier New" panose="02070309020205020404" pitchFamily="49" charset="0"/>
              <a:buChar char="o"/>
            </a:pPr>
            <a:endParaRPr lang="en-GB" altLang="en-US" sz="1400" b="1" dirty="0">
              <a:solidFill>
                <a:srgbClr val="FF0000"/>
              </a:solidFill>
            </a:endParaRPr>
          </a:p>
          <a:p>
            <a:pPr marL="685800" lvl="2" algn="just">
              <a:spcBef>
                <a:spcPts val="1000"/>
              </a:spcBef>
              <a:buFont typeface="Courier New" panose="02070309020205020404" pitchFamily="49" charset="0"/>
              <a:buChar char="o"/>
            </a:pPr>
            <a:endParaRPr lang="en-GB" altLang="en-US" sz="1400" b="1" dirty="0">
              <a:solidFill>
                <a:srgbClr val="FF0000"/>
              </a:solidFill>
            </a:endParaRPr>
          </a:p>
          <a:p>
            <a:pPr marL="685800" lvl="2" algn="just">
              <a:spcBef>
                <a:spcPts val="1000"/>
              </a:spcBef>
              <a:buFont typeface="Courier New" panose="02070309020205020404" pitchFamily="49" charset="0"/>
              <a:buChar char="o"/>
            </a:pPr>
            <a:endParaRPr lang="en-GB" altLang="en-US" sz="1400" dirty="0"/>
          </a:p>
        </p:txBody>
      </p:sp>
      <p:sp>
        <p:nvSpPr>
          <p:cNvPr id="8" name="TextBox 7">
            <a:extLst>
              <a:ext uri="{FF2B5EF4-FFF2-40B4-BE49-F238E27FC236}">
                <a16:creationId xmlns:a16="http://schemas.microsoft.com/office/drawing/2014/main" id="{FEC0C879-A5AD-45FA-E62C-29FE597DA198}"/>
              </a:ext>
            </a:extLst>
          </p:cNvPr>
          <p:cNvSpPr txBox="1"/>
          <p:nvPr/>
        </p:nvSpPr>
        <p:spPr>
          <a:xfrm>
            <a:off x="6421445" y="5550374"/>
            <a:ext cx="5770555" cy="276999"/>
          </a:xfrm>
          <a:prstGeom prst="rect">
            <a:avLst/>
          </a:prstGeom>
          <a:noFill/>
        </p:spPr>
        <p:txBody>
          <a:bodyPr wrap="square" rtlCol="0">
            <a:spAutoFit/>
          </a:bodyPr>
          <a:lstStyle/>
          <a:p>
            <a:r>
              <a:rPr lang="en-GB" baseline="30000" dirty="0"/>
              <a:t>The images in this slide are used from Computer Hacking Forensic Investigator V10 eBook</a:t>
            </a:r>
          </a:p>
        </p:txBody>
      </p:sp>
      <p:pic>
        <p:nvPicPr>
          <p:cNvPr id="10" name="Picture 9">
            <a:extLst>
              <a:ext uri="{FF2B5EF4-FFF2-40B4-BE49-F238E27FC236}">
                <a16:creationId xmlns:a16="http://schemas.microsoft.com/office/drawing/2014/main" id="{C63D029F-788F-C11D-D26B-87859901623A}"/>
              </a:ext>
            </a:extLst>
          </p:cNvPr>
          <p:cNvPicPr>
            <a:picLocks noChangeAspect="1"/>
          </p:cNvPicPr>
          <p:nvPr/>
        </p:nvPicPr>
        <p:blipFill>
          <a:blip r:embed="rId5"/>
          <a:stretch>
            <a:fillRect/>
          </a:stretch>
        </p:blipFill>
        <p:spPr>
          <a:xfrm>
            <a:off x="168808" y="3428975"/>
            <a:ext cx="4242798" cy="2121399"/>
          </a:xfrm>
          <a:prstGeom prst="rect">
            <a:avLst/>
          </a:prstGeom>
        </p:spPr>
      </p:pic>
    </p:spTree>
    <p:extLst>
      <p:ext uri="{BB962C8B-B14F-4D97-AF65-F5344CB8AC3E}">
        <p14:creationId xmlns:p14="http://schemas.microsoft.com/office/powerpoint/2010/main" val="4002083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randombar(horizontal)">
                                      <p:cBhvr>
                                        <p:cTn id="1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Storage Disks</a:t>
            </a:r>
          </a:p>
        </p:txBody>
      </p:sp>
      <p:sp>
        <p:nvSpPr>
          <p:cNvPr id="3" name="Content Placeholder 2"/>
          <p:cNvSpPr>
            <a:spLocks noGrp="1"/>
          </p:cNvSpPr>
          <p:nvPr>
            <p:ph idx="1"/>
          </p:nvPr>
        </p:nvSpPr>
        <p:spPr>
          <a:xfrm>
            <a:off x="168808" y="787128"/>
            <a:ext cx="11481847" cy="4901746"/>
          </a:xfrm>
        </p:spPr>
        <p:txBody>
          <a:bodyPr>
            <a:noAutofit/>
          </a:bodyPr>
          <a:lstStyle/>
          <a:p>
            <a:pPr marL="228600" lvl="1" algn="just">
              <a:spcBef>
                <a:spcPts val="1000"/>
              </a:spcBef>
              <a:buFont typeface="Courier New" panose="02070309020205020404" pitchFamily="49" charset="0"/>
              <a:buChar char="o"/>
            </a:pPr>
            <a:r>
              <a:rPr lang="en-US" altLang="en-US" sz="1800" dirty="0"/>
              <a:t>SSD</a:t>
            </a:r>
          </a:p>
          <a:p>
            <a:pPr marL="685800" lvl="2" algn="just">
              <a:spcBef>
                <a:spcPts val="1000"/>
              </a:spcBef>
              <a:buFont typeface="Courier New" panose="02070309020205020404" pitchFamily="49" charset="0"/>
              <a:buChar char="o"/>
            </a:pPr>
            <a:r>
              <a:rPr lang="en-GB" altLang="en-US" sz="1800" dirty="0"/>
              <a:t>NAND-based SSDs</a:t>
            </a:r>
          </a:p>
          <a:p>
            <a:pPr marL="685800" lvl="2" algn="just">
              <a:spcBef>
                <a:spcPts val="1000"/>
              </a:spcBef>
              <a:buFont typeface="Courier New" panose="02070309020205020404" pitchFamily="49" charset="0"/>
              <a:buChar char="o"/>
            </a:pPr>
            <a:r>
              <a:rPr lang="en-GB" altLang="en-US" sz="1800" dirty="0"/>
              <a:t>Volatile RAM-based SSDs</a:t>
            </a:r>
          </a:p>
          <a:p>
            <a:pPr marL="685800" lvl="2" algn="just">
              <a:spcBef>
                <a:spcPts val="1000"/>
              </a:spcBef>
              <a:buFont typeface="Courier New" panose="02070309020205020404" pitchFamily="49" charset="0"/>
              <a:buChar char="o"/>
            </a:pPr>
            <a:r>
              <a:rPr lang="en-GB" altLang="en-US" sz="1800" dirty="0"/>
              <a:t>Advantages: Faster data access, lower power usage, Higher reliability.</a:t>
            </a:r>
          </a:p>
          <a:p>
            <a:pPr marL="228600" lvl="1" algn="just">
              <a:spcBef>
                <a:spcPts val="1000"/>
              </a:spcBef>
              <a:buFont typeface="Courier New" panose="02070309020205020404" pitchFamily="49" charset="0"/>
              <a:buChar char="o"/>
            </a:pPr>
            <a:r>
              <a:rPr lang="en-US" altLang="en-US" sz="1800" dirty="0"/>
              <a:t>Data Addressing</a:t>
            </a:r>
          </a:p>
          <a:p>
            <a:pPr marL="685800" lvl="2" algn="just">
              <a:spcBef>
                <a:spcPts val="1000"/>
              </a:spcBef>
              <a:buFont typeface="Courier New" panose="02070309020205020404" pitchFamily="49" charset="0"/>
              <a:buChar char="o"/>
            </a:pPr>
            <a:r>
              <a:rPr lang="en-GB" altLang="en-US" sz="1800" dirty="0"/>
              <a:t>Allotting addresses to each physical block of data</a:t>
            </a:r>
          </a:p>
          <a:p>
            <a:pPr marL="685800" lvl="2" algn="just">
              <a:spcBef>
                <a:spcPts val="1000"/>
              </a:spcBef>
              <a:buFont typeface="Courier New" panose="02070309020205020404" pitchFamily="49" charset="0"/>
              <a:buChar char="o"/>
            </a:pPr>
            <a:r>
              <a:rPr lang="en-GB" altLang="en-US" sz="1800" dirty="0"/>
              <a:t>CHS (Cylinder-Head-Sector)</a:t>
            </a:r>
          </a:p>
          <a:p>
            <a:pPr marL="685800" lvl="2" algn="just">
              <a:spcBef>
                <a:spcPts val="1000"/>
              </a:spcBef>
              <a:buFont typeface="Courier New" panose="02070309020205020404" pitchFamily="49" charset="0"/>
              <a:buChar char="o"/>
            </a:pPr>
            <a:r>
              <a:rPr lang="en-GB" altLang="en-US" sz="1800" dirty="0"/>
              <a:t>LBA (Logical Block Address)</a:t>
            </a:r>
            <a:endParaRPr lang="en-GB" altLang="en-US" sz="1800" b="1" dirty="0">
              <a:solidFill>
                <a:srgbClr val="FF0000"/>
              </a:solidFill>
            </a:endParaRPr>
          </a:p>
          <a:p>
            <a:pPr marL="685800" lvl="2" algn="just">
              <a:spcBef>
                <a:spcPts val="1000"/>
              </a:spcBef>
              <a:buFont typeface="Courier New" panose="02070309020205020404" pitchFamily="49" charset="0"/>
              <a:buChar char="o"/>
            </a:pPr>
            <a:endParaRPr lang="en-GB" altLang="en-US" sz="1800" b="1" dirty="0">
              <a:solidFill>
                <a:srgbClr val="FF0000"/>
              </a:solidFill>
            </a:endParaRPr>
          </a:p>
          <a:p>
            <a:pPr marL="685800" lvl="2" algn="just">
              <a:spcBef>
                <a:spcPts val="1000"/>
              </a:spcBef>
              <a:buFont typeface="Courier New" panose="02070309020205020404" pitchFamily="49" charset="0"/>
              <a:buChar char="o"/>
            </a:pPr>
            <a:endParaRPr lang="en-GB" altLang="en-US" sz="1800" b="1" dirty="0">
              <a:solidFill>
                <a:srgbClr val="FF0000"/>
              </a:solidFill>
            </a:endParaRPr>
          </a:p>
          <a:p>
            <a:pPr marL="685800" lvl="2" algn="just">
              <a:spcBef>
                <a:spcPts val="1000"/>
              </a:spcBef>
              <a:buFont typeface="Courier New" panose="02070309020205020404" pitchFamily="49" charset="0"/>
              <a:buChar char="o"/>
            </a:pPr>
            <a:r>
              <a:rPr lang="en-GB" altLang="en-US" sz="1800" b="1" dirty="0">
                <a:solidFill>
                  <a:srgbClr val="FF0000"/>
                </a:solidFill>
              </a:rPr>
              <a:t>What is Slack Space?</a:t>
            </a:r>
          </a:p>
          <a:p>
            <a:pPr marL="1143000" lvl="3" algn="just">
              <a:spcBef>
                <a:spcPts val="1000"/>
              </a:spcBef>
              <a:buFont typeface="Courier New" panose="02070309020205020404" pitchFamily="49" charset="0"/>
              <a:buChar char="o"/>
            </a:pPr>
            <a:r>
              <a:rPr lang="en-GB" altLang="en-US" dirty="0"/>
              <a:t>RAM Slack and Drive Slack</a:t>
            </a:r>
          </a:p>
          <a:p>
            <a:pPr marL="685800" lvl="2" algn="just">
              <a:spcBef>
                <a:spcPts val="1000"/>
              </a:spcBef>
              <a:buFont typeface="Courier New" panose="02070309020205020404" pitchFamily="49" charset="0"/>
              <a:buChar char="o"/>
            </a:pPr>
            <a:endParaRPr lang="en-GB" altLang="en-US" sz="1800" dirty="0"/>
          </a:p>
          <a:p>
            <a:pPr marL="685800" lvl="2" algn="just">
              <a:spcBef>
                <a:spcPts val="1000"/>
              </a:spcBef>
              <a:buFont typeface="Courier New" panose="02070309020205020404" pitchFamily="49" charset="0"/>
              <a:buChar char="o"/>
            </a:pPr>
            <a:endParaRPr lang="en-GB" altLang="en-US" sz="1800" dirty="0"/>
          </a:p>
          <a:p>
            <a:pPr marL="685800" lvl="2" algn="just">
              <a:spcBef>
                <a:spcPts val="1000"/>
              </a:spcBef>
              <a:buFont typeface="Courier New" panose="02070309020205020404" pitchFamily="49" charset="0"/>
              <a:buChar char="o"/>
            </a:pPr>
            <a:endParaRPr lang="en-GB" altLang="en-US" sz="1800" b="1" dirty="0">
              <a:solidFill>
                <a:srgbClr val="FF0000"/>
              </a:solidFill>
            </a:endParaRPr>
          </a:p>
          <a:p>
            <a:pPr marL="685800" lvl="2" algn="just">
              <a:spcBef>
                <a:spcPts val="1000"/>
              </a:spcBef>
              <a:buFont typeface="Courier New" panose="02070309020205020404" pitchFamily="49" charset="0"/>
              <a:buChar char="o"/>
            </a:pPr>
            <a:endParaRPr lang="en-GB" altLang="en-US" sz="1800" b="1" dirty="0">
              <a:solidFill>
                <a:srgbClr val="FF0000"/>
              </a:solidFill>
            </a:endParaRPr>
          </a:p>
          <a:p>
            <a:pPr marL="685800" lvl="2" algn="just">
              <a:spcBef>
                <a:spcPts val="1000"/>
              </a:spcBef>
              <a:buFont typeface="Courier New" panose="02070309020205020404" pitchFamily="49" charset="0"/>
              <a:buChar char="o"/>
            </a:pPr>
            <a:endParaRPr lang="en-GB" altLang="en-US" sz="1800" dirty="0"/>
          </a:p>
        </p:txBody>
      </p:sp>
      <p:sp>
        <p:nvSpPr>
          <p:cNvPr id="8" name="TextBox 7">
            <a:extLst>
              <a:ext uri="{FF2B5EF4-FFF2-40B4-BE49-F238E27FC236}">
                <a16:creationId xmlns:a16="http://schemas.microsoft.com/office/drawing/2014/main" id="{FEC0C879-A5AD-45FA-E62C-29FE597DA198}"/>
              </a:ext>
            </a:extLst>
          </p:cNvPr>
          <p:cNvSpPr txBox="1"/>
          <p:nvPr/>
        </p:nvSpPr>
        <p:spPr>
          <a:xfrm>
            <a:off x="6421445" y="5550374"/>
            <a:ext cx="5770555" cy="276999"/>
          </a:xfrm>
          <a:prstGeom prst="rect">
            <a:avLst/>
          </a:prstGeom>
          <a:noFill/>
        </p:spPr>
        <p:txBody>
          <a:bodyPr wrap="square" rtlCol="0">
            <a:spAutoFit/>
          </a:bodyPr>
          <a:lstStyle/>
          <a:p>
            <a:r>
              <a:rPr lang="en-GB" baseline="30000" dirty="0"/>
              <a:t>The images in this slide are used from Computer Hacking Forensic Investigator V10 eBook</a:t>
            </a:r>
          </a:p>
        </p:txBody>
      </p:sp>
      <p:pic>
        <p:nvPicPr>
          <p:cNvPr id="6" name="Picture 5">
            <a:extLst>
              <a:ext uri="{FF2B5EF4-FFF2-40B4-BE49-F238E27FC236}">
                <a16:creationId xmlns:a16="http://schemas.microsoft.com/office/drawing/2014/main" id="{9A20A8C9-F4AC-61AE-197C-7B89451D5798}"/>
              </a:ext>
            </a:extLst>
          </p:cNvPr>
          <p:cNvPicPr>
            <a:picLocks noChangeAspect="1"/>
          </p:cNvPicPr>
          <p:nvPr/>
        </p:nvPicPr>
        <p:blipFill>
          <a:blip r:embed="rId3"/>
          <a:stretch>
            <a:fillRect/>
          </a:stretch>
        </p:blipFill>
        <p:spPr>
          <a:xfrm>
            <a:off x="6215062" y="1030627"/>
            <a:ext cx="5172075" cy="3000375"/>
          </a:xfrm>
          <a:prstGeom prst="rect">
            <a:avLst/>
          </a:prstGeom>
        </p:spPr>
      </p:pic>
      <p:sp>
        <p:nvSpPr>
          <p:cNvPr id="9" name="Flowchart: Sequential Access Storage 8">
            <a:extLst>
              <a:ext uri="{FF2B5EF4-FFF2-40B4-BE49-F238E27FC236}">
                <a16:creationId xmlns:a16="http://schemas.microsoft.com/office/drawing/2014/main" id="{1FF70EE2-FD86-A79D-608C-9604ACEDDE42}"/>
              </a:ext>
            </a:extLst>
          </p:cNvPr>
          <p:cNvSpPr/>
          <p:nvPr/>
        </p:nvSpPr>
        <p:spPr>
          <a:xfrm flipH="1">
            <a:off x="9331923" y="311978"/>
            <a:ext cx="1473200" cy="1193800"/>
          </a:xfrm>
          <a:prstGeom prst="flowChartMagneticTap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NAND Flash Memory</a:t>
            </a:r>
          </a:p>
        </p:txBody>
      </p:sp>
      <p:sp>
        <p:nvSpPr>
          <p:cNvPr id="11" name="Callout: Line 10">
            <a:extLst>
              <a:ext uri="{FF2B5EF4-FFF2-40B4-BE49-F238E27FC236}">
                <a16:creationId xmlns:a16="http://schemas.microsoft.com/office/drawing/2014/main" id="{9056502F-2729-2681-98B3-0804665BF37C}"/>
              </a:ext>
            </a:extLst>
          </p:cNvPr>
          <p:cNvSpPr/>
          <p:nvPr/>
        </p:nvSpPr>
        <p:spPr>
          <a:xfrm>
            <a:off x="8456911" y="4088350"/>
            <a:ext cx="1750023" cy="468225"/>
          </a:xfrm>
          <a:prstGeom prst="borderCallout1">
            <a:avLst>
              <a:gd name="adj1" fmla="val 18750"/>
              <a:gd name="adj2" fmla="val -8333"/>
              <a:gd name="adj3" fmla="val -218409"/>
              <a:gd name="adj4" fmla="val 4584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Controller</a:t>
            </a:r>
          </a:p>
        </p:txBody>
      </p:sp>
      <p:sp>
        <p:nvSpPr>
          <p:cNvPr id="12" name="Callout: Double Bent Line 11">
            <a:extLst>
              <a:ext uri="{FF2B5EF4-FFF2-40B4-BE49-F238E27FC236}">
                <a16:creationId xmlns:a16="http://schemas.microsoft.com/office/drawing/2014/main" id="{16E83CC0-0E40-438D-CADD-0A7609655170}"/>
              </a:ext>
            </a:extLst>
          </p:cNvPr>
          <p:cNvSpPr/>
          <p:nvPr/>
        </p:nvSpPr>
        <p:spPr>
          <a:xfrm>
            <a:off x="10020666" y="4696595"/>
            <a:ext cx="1816258" cy="402886"/>
          </a:xfrm>
          <a:prstGeom prst="borderCallout3">
            <a:avLst>
              <a:gd name="adj1" fmla="val 18750"/>
              <a:gd name="adj2" fmla="val -8333"/>
              <a:gd name="adj3" fmla="val -9620"/>
              <a:gd name="adj4" fmla="val -8276"/>
              <a:gd name="adj5" fmla="val -26090"/>
              <a:gd name="adj6" fmla="val 25986"/>
              <a:gd name="adj7" fmla="val -520641"/>
              <a:gd name="adj8" fmla="val -134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DRAM</a:t>
            </a:r>
          </a:p>
        </p:txBody>
      </p:sp>
      <p:sp>
        <p:nvSpPr>
          <p:cNvPr id="13" name="Callout: Line 12">
            <a:extLst>
              <a:ext uri="{FF2B5EF4-FFF2-40B4-BE49-F238E27FC236}">
                <a16:creationId xmlns:a16="http://schemas.microsoft.com/office/drawing/2014/main" id="{C7CF51BD-95CF-37CD-7DB1-5F400CFF9DC7}"/>
              </a:ext>
            </a:extLst>
          </p:cNvPr>
          <p:cNvSpPr/>
          <p:nvPr/>
        </p:nvSpPr>
        <p:spPr>
          <a:xfrm>
            <a:off x="10346791" y="1563126"/>
            <a:ext cx="1750023" cy="468225"/>
          </a:xfrm>
          <a:prstGeom prst="borderCallout1">
            <a:avLst>
              <a:gd name="adj1" fmla="val 18750"/>
              <a:gd name="adj2" fmla="val -8333"/>
              <a:gd name="adj3" fmla="val 340340"/>
              <a:gd name="adj4" fmla="val -2773"/>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Host Interface</a:t>
            </a:r>
          </a:p>
        </p:txBody>
      </p:sp>
      <p:pic>
        <p:nvPicPr>
          <p:cNvPr id="17" name="Picture 16">
            <a:extLst>
              <a:ext uri="{FF2B5EF4-FFF2-40B4-BE49-F238E27FC236}">
                <a16:creationId xmlns:a16="http://schemas.microsoft.com/office/drawing/2014/main" id="{EA4A1E83-B249-55BD-AEED-B35E35FCA83A}"/>
              </a:ext>
            </a:extLst>
          </p:cNvPr>
          <p:cNvPicPr>
            <a:picLocks noChangeAspect="1"/>
          </p:cNvPicPr>
          <p:nvPr/>
        </p:nvPicPr>
        <p:blipFill>
          <a:blip r:embed="rId4"/>
          <a:stretch>
            <a:fillRect/>
          </a:stretch>
        </p:blipFill>
        <p:spPr>
          <a:xfrm>
            <a:off x="3000616" y="3645115"/>
            <a:ext cx="5346201" cy="1354694"/>
          </a:xfrm>
          <a:prstGeom prst="rect">
            <a:avLst/>
          </a:prstGeom>
        </p:spPr>
      </p:pic>
    </p:spTree>
    <p:extLst>
      <p:ext uri="{BB962C8B-B14F-4D97-AF65-F5344CB8AC3E}">
        <p14:creationId xmlns:p14="http://schemas.microsoft.com/office/powerpoint/2010/main" val="22312079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4371109" cy="662781"/>
          </a:xfrm>
        </p:spPr>
        <p:txBody>
          <a:bodyPr vert="horz" lIns="91440" tIns="45720" rIns="91440" bIns="45720" rtlCol="0" anchor="ctr">
            <a:normAutofit/>
          </a:bodyPr>
          <a:lstStyle/>
          <a:p>
            <a:r>
              <a:rPr lang="en-US" sz="3200" kern="1200" dirty="0">
                <a:solidFill>
                  <a:schemeClr val="tx1"/>
                </a:solidFill>
                <a:latin typeface="+mj-lt"/>
                <a:ea typeface="+mj-ea"/>
                <a:cs typeface="+mj-cs"/>
              </a:rPr>
              <a:t>HDD</a:t>
            </a: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326841" y="571718"/>
            <a:ext cx="6615546" cy="5016282"/>
          </a:xfrm>
        </p:spPr>
        <p:txBody>
          <a:bodyPr vert="horz" lIns="91440" tIns="45720" rIns="91440" bIns="45720" rtlCol="0">
            <a:normAutofit/>
          </a:bodyPr>
          <a:lstStyle/>
          <a:p>
            <a:pPr marL="0" indent="0" algn="just">
              <a:buNone/>
            </a:pPr>
            <a:r>
              <a:rPr lang="en-GB" sz="1800" dirty="0"/>
              <a:t>A hard disk drive (HDD) has a total capacity of 4 terabytes (TB) and uses 512-byte sectors. Calculate the number of sectors in the HDD and the total capacity in gigabytes (GB).</a:t>
            </a:r>
          </a:p>
          <a:p>
            <a:pPr marL="0" indent="0" algn="just">
              <a:buNone/>
            </a:pPr>
            <a:r>
              <a:rPr lang="en-GB" sz="1800" dirty="0"/>
              <a:t>Hint:</a:t>
            </a:r>
          </a:p>
          <a:p>
            <a:pPr marL="0" indent="0" algn="just">
              <a:buNone/>
            </a:pPr>
            <a:r>
              <a:rPr lang="en-GB" sz="1800" dirty="0"/>
              <a:t>1 terabyte (TB) = 1,024 gigabytes (GB) </a:t>
            </a:r>
          </a:p>
          <a:p>
            <a:pPr marL="0" indent="0" algn="just">
              <a:buNone/>
            </a:pPr>
            <a:r>
              <a:rPr lang="en-GB" sz="1800" dirty="0"/>
              <a:t>1 gigabyte (GB) = 1,024 megabytes (MB) </a:t>
            </a:r>
          </a:p>
          <a:p>
            <a:pPr marL="0" indent="0" algn="just">
              <a:buNone/>
            </a:pPr>
            <a:r>
              <a:rPr lang="en-GB" sz="1800" dirty="0"/>
              <a:t>1 megabyte (MB) = 1,024 kilobytes (KB) </a:t>
            </a:r>
          </a:p>
          <a:p>
            <a:pPr marL="0" indent="0" algn="just">
              <a:buNone/>
            </a:pPr>
            <a:r>
              <a:rPr lang="en-GB" sz="1800" dirty="0"/>
              <a:t>1 kilobyte (KB) = 1,024 bytes</a:t>
            </a:r>
          </a:p>
          <a:p>
            <a:pPr marL="0" indent="0" algn="just">
              <a:buNone/>
            </a:pPr>
            <a:endParaRPr lang="en-GB" sz="1800" dirty="0"/>
          </a:p>
          <a:p>
            <a:pPr marL="0" indent="0" algn="just">
              <a:buNone/>
            </a:pPr>
            <a:r>
              <a:rPr lang="en-GB" sz="1800" dirty="0"/>
              <a:t>To Calculate number of sectors:</a:t>
            </a:r>
          </a:p>
          <a:p>
            <a:pPr marL="0" indent="0" algn="just">
              <a:buNone/>
            </a:pPr>
            <a:r>
              <a:rPr lang="en-GB" sz="1800" dirty="0"/>
              <a:t>No. of Sectors = Capacity/ Size per sector</a:t>
            </a:r>
          </a:p>
          <a:p>
            <a:pPr marL="0" indent="0" algn="just">
              <a:buNone/>
            </a:pPr>
            <a:endParaRPr lang="en-GB" sz="1800" dirty="0"/>
          </a:p>
          <a:p>
            <a:pPr marL="0" indent="0" algn="just">
              <a:buNone/>
            </a:pPr>
            <a:r>
              <a:rPr lang="en-GB" sz="1800" dirty="0"/>
              <a:t>To Calculate the total capacity in GB</a:t>
            </a:r>
          </a:p>
          <a:p>
            <a:pPr marL="0" indent="0" algn="just">
              <a:buNone/>
            </a:pPr>
            <a:r>
              <a:rPr lang="en-GB" sz="1800" dirty="0"/>
              <a:t>Total Capacity = Capacity in bytes/ 1 GB’s equivalent in bytes</a:t>
            </a: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2147569"/>
            <a:ext cx="3781051" cy="191888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15612807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Logical View</a:t>
            </a:r>
          </a:p>
        </p:txBody>
      </p:sp>
      <p:sp>
        <p:nvSpPr>
          <p:cNvPr id="3" name="Content Placeholder 2"/>
          <p:cNvSpPr>
            <a:spLocks noGrp="1"/>
          </p:cNvSpPr>
          <p:nvPr>
            <p:ph idx="1"/>
          </p:nvPr>
        </p:nvSpPr>
        <p:spPr>
          <a:xfrm>
            <a:off x="4140200" y="648628"/>
            <a:ext cx="7696723" cy="4901746"/>
          </a:xfrm>
        </p:spPr>
        <p:txBody>
          <a:bodyPr>
            <a:normAutofit/>
          </a:bodyPr>
          <a:lstStyle/>
          <a:p>
            <a:pPr marL="228600" lvl="1" algn="just">
              <a:spcBef>
                <a:spcPts val="1000"/>
              </a:spcBef>
              <a:buFont typeface="Courier New" panose="02070309020205020404" pitchFamily="49" charset="0"/>
              <a:buChar char="o"/>
            </a:pPr>
            <a:r>
              <a:rPr lang="en-GB" altLang="en-US" sz="1800" dirty="0"/>
              <a:t>The logical view of the storage!!! – The File System</a:t>
            </a:r>
          </a:p>
          <a:p>
            <a:pPr marL="228600" lvl="1" algn="just">
              <a:spcBef>
                <a:spcPts val="1000"/>
              </a:spcBef>
              <a:buFont typeface="Courier New" panose="02070309020205020404" pitchFamily="49" charset="0"/>
              <a:buChar char="o"/>
            </a:pPr>
            <a:r>
              <a:rPr lang="en-GB" altLang="en-US" sz="1800" dirty="0"/>
              <a:t>File system is a controller of the physical disks (storage)</a:t>
            </a:r>
          </a:p>
          <a:p>
            <a:pPr marL="228600" lvl="1" algn="just">
              <a:spcBef>
                <a:spcPts val="1000"/>
              </a:spcBef>
              <a:buFont typeface="Courier New" panose="02070309020205020404" pitchFamily="49" charset="0"/>
              <a:buChar char="o"/>
            </a:pPr>
            <a:r>
              <a:rPr lang="en-GB" altLang="en-US" sz="1800" dirty="0"/>
              <a:t>File system is structured to focus on Performance, Consistency, Expandability and Compatibility of the physical disks</a:t>
            </a:r>
          </a:p>
          <a:p>
            <a:pPr marL="228600" lvl="1" algn="just">
              <a:spcBef>
                <a:spcPts val="1000"/>
              </a:spcBef>
              <a:buFont typeface="Courier New" panose="02070309020205020404" pitchFamily="49" charset="0"/>
              <a:buChar char="o"/>
            </a:pPr>
            <a:r>
              <a:rPr lang="en-GB" altLang="en-US" sz="1800" b="1" dirty="0">
                <a:solidFill>
                  <a:srgbClr val="FF0000"/>
                </a:solidFill>
              </a:rPr>
              <a:t>What happens when a cluster is marked as used but not allocated to any file?</a:t>
            </a:r>
          </a:p>
          <a:p>
            <a:pPr marL="228600" lvl="1" algn="just">
              <a:spcBef>
                <a:spcPts val="1000"/>
              </a:spcBef>
              <a:buFont typeface="Courier New" panose="02070309020205020404" pitchFamily="49" charset="0"/>
              <a:buChar char="o"/>
            </a:pPr>
            <a:r>
              <a:rPr lang="en-GB" altLang="en-US" sz="1800" b="1" dirty="0"/>
              <a:t>Lost Clusters</a:t>
            </a:r>
          </a:p>
          <a:p>
            <a:pPr marL="901700" lvl="1" indent="-368300" algn="just">
              <a:spcBef>
                <a:spcPts val="1000"/>
              </a:spcBef>
              <a:buFont typeface="Wingdings" panose="05000000000000000000" pitchFamily="2" charset="2"/>
              <a:buChar char="Ø"/>
            </a:pPr>
            <a:r>
              <a:rPr lang="en-GB" altLang="en-US" sz="1800" dirty="0"/>
              <a:t>What is the reason for Lost Clusters?</a:t>
            </a:r>
          </a:p>
          <a:p>
            <a:pPr marL="901700" lvl="1" indent="-368300" algn="just">
              <a:spcBef>
                <a:spcPts val="1000"/>
              </a:spcBef>
              <a:buFont typeface="Wingdings" panose="05000000000000000000" pitchFamily="2" charset="2"/>
              <a:buChar char="Ø"/>
            </a:pPr>
            <a:r>
              <a:rPr lang="en-GB" altLang="en-US" sz="1800" dirty="0"/>
              <a:t>Does your storage have lost clusters? Find out.</a:t>
            </a:r>
          </a:p>
          <a:p>
            <a:pPr marL="228600" lvl="1" algn="just">
              <a:spcBef>
                <a:spcPts val="1000"/>
              </a:spcBef>
              <a:buFont typeface="Courier New" panose="02070309020205020404" pitchFamily="49" charset="0"/>
              <a:buChar char="o"/>
            </a:pPr>
            <a:r>
              <a:rPr lang="en-GB" altLang="en-US" sz="1800" b="1" dirty="0">
                <a:solidFill>
                  <a:srgbClr val="FF0000"/>
                </a:solidFill>
              </a:rPr>
              <a:t>“Bad Sectors” – What happens to a data in the bad sector? Could it be recovered? </a:t>
            </a:r>
          </a:p>
          <a:p>
            <a:pPr marL="228600" lvl="1" algn="just">
              <a:spcBef>
                <a:spcPts val="1000"/>
              </a:spcBef>
              <a:buFont typeface="Courier New" panose="02070309020205020404" pitchFamily="49" charset="0"/>
              <a:buChar char="o"/>
            </a:pPr>
            <a:endParaRPr lang="en-GB" altLang="en-US" sz="1800" dirty="0"/>
          </a:p>
          <a:p>
            <a:pPr marL="228600" lvl="1" algn="just">
              <a:spcBef>
                <a:spcPts val="1000"/>
              </a:spcBef>
              <a:buFont typeface="Courier New" panose="02070309020205020404" pitchFamily="49" charset="0"/>
              <a:buChar char="o"/>
            </a:pPr>
            <a:endParaRPr lang="en-GB" altLang="en-US" sz="1400" dirty="0"/>
          </a:p>
        </p:txBody>
      </p:sp>
      <p:pic>
        <p:nvPicPr>
          <p:cNvPr id="4" name="Picture 3">
            <a:extLst>
              <a:ext uri="{FF2B5EF4-FFF2-40B4-BE49-F238E27FC236}">
                <a16:creationId xmlns:a16="http://schemas.microsoft.com/office/drawing/2014/main" id="{5DA45E32-3A48-59BC-04F7-4BA85B25BE8D}"/>
              </a:ext>
            </a:extLst>
          </p:cNvPr>
          <p:cNvPicPr>
            <a:picLocks noChangeAspect="1"/>
          </p:cNvPicPr>
          <p:nvPr/>
        </p:nvPicPr>
        <p:blipFill>
          <a:blip r:embed="rId3"/>
          <a:stretch>
            <a:fillRect/>
          </a:stretch>
        </p:blipFill>
        <p:spPr>
          <a:xfrm>
            <a:off x="111749" y="648628"/>
            <a:ext cx="3914151" cy="5008978"/>
          </a:xfrm>
          <a:prstGeom prst="rect">
            <a:avLst/>
          </a:prstGeom>
        </p:spPr>
      </p:pic>
    </p:spTree>
    <p:extLst>
      <p:ext uri="{BB962C8B-B14F-4D97-AF65-F5344CB8AC3E}">
        <p14:creationId xmlns:p14="http://schemas.microsoft.com/office/powerpoint/2010/main" val="23011491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Disk Partitions</a:t>
            </a:r>
          </a:p>
        </p:txBody>
      </p:sp>
      <p:sp>
        <p:nvSpPr>
          <p:cNvPr id="3" name="Content Placeholder 2"/>
          <p:cNvSpPr>
            <a:spLocks noGrp="1"/>
          </p:cNvSpPr>
          <p:nvPr>
            <p:ph idx="1"/>
          </p:nvPr>
        </p:nvSpPr>
        <p:spPr>
          <a:xfrm>
            <a:off x="139700" y="648628"/>
            <a:ext cx="11697223" cy="4901746"/>
          </a:xfrm>
        </p:spPr>
        <p:txBody>
          <a:bodyPr>
            <a:normAutofit/>
          </a:bodyPr>
          <a:lstStyle/>
          <a:p>
            <a:pPr marL="0" lvl="1" indent="0" algn="just">
              <a:spcBef>
                <a:spcPts val="1000"/>
              </a:spcBef>
              <a:buNone/>
            </a:pPr>
            <a:r>
              <a:rPr lang="en-GB" altLang="en-US" sz="1800" b="1" dirty="0"/>
              <a:t>BIOS Parameter Block</a:t>
            </a:r>
          </a:p>
          <a:p>
            <a:pPr marL="228600" lvl="1" algn="just">
              <a:spcBef>
                <a:spcPts val="1000"/>
              </a:spcBef>
              <a:buFont typeface="Courier New" panose="02070309020205020404" pitchFamily="49" charset="0"/>
              <a:buChar char="o"/>
            </a:pPr>
            <a:r>
              <a:rPr lang="en-GB" altLang="en-US" sz="1800" dirty="0"/>
              <a:t>It is a data structure in the partition boot sector</a:t>
            </a:r>
          </a:p>
          <a:p>
            <a:pPr marL="228600" lvl="1" algn="just">
              <a:spcBef>
                <a:spcPts val="1000"/>
              </a:spcBef>
              <a:buFont typeface="Courier New" panose="02070309020205020404" pitchFamily="49" charset="0"/>
              <a:buChar char="o"/>
            </a:pPr>
            <a:r>
              <a:rPr lang="en-GB" altLang="en-US" sz="1800" dirty="0"/>
              <a:t>Defines the Filesystem Structure</a:t>
            </a:r>
          </a:p>
          <a:p>
            <a:pPr marL="228600" lvl="1" algn="just">
              <a:spcBef>
                <a:spcPts val="1000"/>
              </a:spcBef>
              <a:buFont typeface="Courier New" panose="02070309020205020404" pitchFamily="49" charset="0"/>
              <a:buChar char="o"/>
            </a:pPr>
            <a:r>
              <a:rPr lang="en-GB" altLang="en-US" sz="1800" dirty="0"/>
              <a:t>Assist investigations by locating the file table on the hard drive</a:t>
            </a:r>
          </a:p>
          <a:p>
            <a:pPr marL="0" lvl="1" indent="0" algn="just">
              <a:spcBef>
                <a:spcPts val="1000"/>
              </a:spcBef>
              <a:buNone/>
            </a:pPr>
            <a:endParaRPr lang="en-GB" altLang="en-US" sz="1800" b="1" dirty="0"/>
          </a:p>
          <a:p>
            <a:pPr marL="0" lvl="1" indent="0" algn="just">
              <a:spcBef>
                <a:spcPts val="1000"/>
              </a:spcBef>
              <a:buNone/>
            </a:pPr>
            <a:r>
              <a:rPr lang="en-GB" altLang="en-US" sz="1800" b="1" dirty="0"/>
              <a:t>Master Boot Record</a:t>
            </a:r>
          </a:p>
          <a:p>
            <a:pPr marL="228600" lvl="1" algn="just">
              <a:spcBef>
                <a:spcPts val="1000"/>
              </a:spcBef>
              <a:buFont typeface="Courier New" panose="02070309020205020404" pitchFamily="49" charset="0"/>
              <a:buChar char="o"/>
            </a:pPr>
            <a:r>
              <a:rPr lang="en-GB" altLang="en-US" sz="1800" dirty="0"/>
              <a:t>First sector of a data storage device (HDD)</a:t>
            </a:r>
          </a:p>
          <a:p>
            <a:pPr marL="228600" lvl="1" algn="just">
              <a:spcBef>
                <a:spcPts val="1000"/>
              </a:spcBef>
              <a:buFont typeface="Courier New" panose="02070309020205020404" pitchFamily="49" charset="0"/>
              <a:buChar char="o"/>
            </a:pPr>
            <a:r>
              <a:rPr lang="en-GB" altLang="en-US" sz="1800" dirty="0"/>
              <a:t>The information about the files on the disk is stored in the MBR</a:t>
            </a:r>
          </a:p>
          <a:p>
            <a:pPr marL="228600" lvl="1" algn="just">
              <a:spcBef>
                <a:spcPts val="1000"/>
              </a:spcBef>
              <a:buFont typeface="Courier New" panose="02070309020205020404" pitchFamily="49" charset="0"/>
              <a:buChar char="o"/>
            </a:pPr>
            <a:r>
              <a:rPr lang="en-GB" altLang="en-US" sz="1800" dirty="0"/>
              <a:t>512 Byte Boot Sector</a:t>
            </a:r>
          </a:p>
          <a:p>
            <a:pPr marL="0" lvl="1" indent="0" algn="just">
              <a:spcBef>
                <a:spcPts val="1000"/>
              </a:spcBef>
              <a:buNone/>
            </a:pPr>
            <a:endParaRPr lang="en-GB" altLang="en-US" sz="1800" dirty="0"/>
          </a:p>
          <a:p>
            <a:pPr marL="0" lvl="1" indent="0" algn="just">
              <a:spcBef>
                <a:spcPts val="1000"/>
              </a:spcBef>
              <a:buNone/>
            </a:pPr>
            <a:r>
              <a:rPr lang="en-GB" altLang="en-US" sz="1800" b="1" dirty="0"/>
              <a:t>Let’s look and analyse a MBR Structure: In Class Activity – Refer to our lecture demonstration about analysing MBR</a:t>
            </a:r>
          </a:p>
        </p:txBody>
      </p:sp>
    </p:spTree>
    <p:extLst>
      <p:ext uri="{BB962C8B-B14F-4D97-AF65-F5344CB8AC3E}">
        <p14:creationId xmlns:p14="http://schemas.microsoft.com/office/powerpoint/2010/main" val="38160516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4371109" cy="662781"/>
          </a:xfrm>
        </p:spPr>
        <p:txBody>
          <a:bodyPr vert="horz" lIns="91440" tIns="45720" rIns="91440" bIns="45720" rtlCol="0" anchor="ctr">
            <a:normAutofit/>
          </a:bodyPr>
          <a:lstStyle/>
          <a:p>
            <a:r>
              <a:rPr lang="en-US" sz="3200" kern="1200" dirty="0">
                <a:solidFill>
                  <a:schemeClr val="tx1"/>
                </a:solidFill>
                <a:latin typeface="+mj-lt"/>
                <a:ea typeface="+mj-ea"/>
                <a:cs typeface="+mj-cs"/>
              </a:rPr>
              <a:t>MBR</a:t>
            </a: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326841" y="571718"/>
            <a:ext cx="6615546" cy="5016282"/>
          </a:xfrm>
        </p:spPr>
        <p:txBody>
          <a:bodyPr vert="horz" lIns="91440" tIns="45720" rIns="91440" bIns="45720" rtlCol="0">
            <a:normAutofit/>
          </a:bodyPr>
          <a:lstStyle/>
          <a:p>
            <a:pPr marL="0" indent="0" algn="just">
              <a:buNone/>
            </a:pPr>
            <a:r>
              <a:rPr lang="en-GB" sz="1800" dirty="0"/>
              <a:t>To recall, the MBR holds 512 bytes (1 sector)– containing bootstrapping code, details of hard disk partition scheme etc. We just discussed and analysed about Sector 0, that has boot indicator, CHS Values, Partition Type, Size etc. Using MBR, what could be the maximum size of a Hard Disk? </a:t>
            </a:r>
          </a:p>
          <a:p>
            <a:pPr marL="0" indent="0" algn="just">
              <a:buNone/>
            </a:pPr>
            <a:r>
              <a:rPr lang="en-GB" sz="1800" dirty="0"/>
              <a:t>A 512 GB</a:t>
            </a:r>
          </a:p>
          <a:p>
            <a:pPr marL="0" indent="0" algn="just">
              <a:buNone/>
            </a:pPr>
            <a:r>
              <a:rPr lang="en-GB" sz="1800" dirty="0"/>
              <a:t>B 500 GB</a:t>
            </a:r>
          </a:p>
          <a:p>
            <a:pPr marL="0" indent="0" algn="just">
              <a:buNone/>
            </a:pPr>
            <a:r>
              <a:rPr lang="en-GB" sz="1800" dirty="0"/>
              <a:t>C 1 TB</a:t>
            </a:r>
          </a:p>
          <a:p>
            <a:pPr marL="0" indent="0" algn="just">
              <a:buNone/>
            </a:pPr>
            <a:r>
              <a:rPr lang="en-GB" sz="1800" dirty="0"/>
              <a:t>D 2 TB</a:t>
            </a:r>
          </a:p>
          <a:p>
            <a:pPr marL="0" indent="0" algn="just">
              <a:buNone/>
            </a:pPr>
            <a:endParaRPr lang="en-GB" sz="1800" dirty="0"/>
          </a:p>
          <a:p>
            <a:pPr marL="0" indent="0" algn="just">
              <a:buNone/>
            </a:pPr>
            <a:r>
              <a:rPr lang="en-GB" sz="1800" dirty="0"/>
              <a:t>Why?</a:t>
            </a: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2147569"/>
            <a:ext cx="3781051" cy="191888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pic>
        <p:nvPicPr>
          <p:cNvPr id="3" name="Picture 2">
            <a:extLst>
              <a:ext uri="{FF2B5EF4-FFF2-40B4-BE49-F238E27FC236}">
                <a16:creationId xmlns:a16="http://schemas.microsoft.com/office/drawing/2014/main" id="{CF689F71-F6B3-47D2-5FBB-5BBA4292CB9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242228" y="1843606"/>
            <a:ext cx="4172557" cy="3797646"/>
          </a:xfrm>
          <a:prstGeom prst="rect">
            <a:avLst/>
          </a:prstGeom>
        </p:spPr>
      </p:pic>
    </p:spTree>
    <p:extLst>
      <p:ext uri="{BB962C8B-B14F-4D97-AF65-F5344CB8AC3E}">
        <p14:creationId xmlns:p14="http://schemas.microsoft.com/office/powerpoint/2010/main" val="29252842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Disk Partitions</a:t>
            </a:r>
          </a:p>
        </p:txBody>
      </p:sp>
      <p:sp>
        <p:nvSpPr>
          <p:cNvPr id="3" name="Content Placeholder 2"/>
          <p:cNvSpPr>
            <a:spLocks noGrp="1"/>
          </p:cNvSpPr>
          <p:nvPr>
            <p:ph idx="1"/>
          </p:nvPr>
        </p:nvSpPr>
        <p:spPr>
          <a:xfrm>
            <a:off x="139700" y="648628"/>
            <a:ext cx="6352523" cy="5066372"/>
          </a:xfrm>
        </p:spPr>
        <p:txBody>
          <a:bodyPr>
            <a:normAutofit/>
          </a:bodyPr>
          <a:lstStyle/>
          <a:p>
            <a:pPr marL="0" lvl="1" indent="0" algn="just">
              <a:spcBef>
                <a:spcPts val="1000"/>
              </a:spcBef>
              <a:buNone/>
            </a:pPr>
            <a:r>
              <a:rPr lang="en-GB" altLang="en-US" sz="1800" b="1" dirty="0"/>
              <a:t>Globally Unique Identifier (GUID)</a:t>
            </a:r>
          </a:p>
          <a:p>
            <a:pPr marL="228600" lvl="1" algn="just">
              <a:spcBef>
                <a:spcPts val="1000"/>
              </a:spcBef>
              <a:buFont typeface="Courier New" panose="02070309020205020404" pitchFamily="49" charset="0"/>
              <a:buChar char="o"/>
            </a:pPr>
            <a:r>
              <a:rPr lang="en-GB" altLang="en-US" sz="1800" dirty="0"/>
              <a:t>128-bit </a:t>
            </a:r>
            <a:r>
              <a:rPr lang="en-GB" altLang="en-US" sz="1800" b="1" dirty="0"/>
              <a:t>unique</a:t>
            </a:r>
            <a:r>
              <a:rPr lang="en-GB" altLang="en-US" sz="1800" dirty="0"/>
              <a:t> number generated by the Windows OS</a:t>
            </a:r>
          </a:p>
          <a:p>
            <a:pPr marL="228600" lvl="1" algn="just">
              <a:spcBef>
                <a:spcPts val="1000"/>
              </a:spcBef>
              <a:buFont typeface="Courier New" panose="02070309020205020404" pitchFamily="49" charset="0"/>
              <a:buChar char="o"/>
            </a:pPr>
            <a:r>
              <a:rPr lang="en-GB" altLang="en-US" sz="1800" dirty="0"/>
              <a:t>32 Hexadecimal digits</a:t>
            </a:r>
          </a:p>
          <a:p>
            <a:pPr marL="228600" lvl="1" algn="just">
              <a:spcBef>
                <a:spcPts val="1000"/>
              </a:spcBef>
              <a:buFont typeface="Courier New" panose="02070309020205020404" pitchFamily="49" charset="0"/>
              <a:buChar char="o"/>
            </a:pPr>
            <a:r>
              <a:rPr lang="en-GB" altLang="en-US" sz="1800" dirty="0"/>
              <a:t>Identify a specific device, a document, a database entry, and/or user</a:t>
            </a:r>
          </a:p>
          <a:p>
            <a:pPr marL="0" lvl="1" indent="0" algn="just">
              <a:spcBef>
                <a:spcPts val="1000"/>
              </a:spcBef>
              <a:buNone/>
            </a:pPr>
            <a:endParaRPr lang="en-GB" altLang="en-US" sz="1800" dirty="0"/>
          </a:p>
          <a:p>
            <a:pPr marL="0" lvl="1" indent="0" algn="just">
              <a:spcBef>
                <a:spcPts val="1000"/>
              </a:spcBef>
              <a:buNone/>
            </a:pPr>
            <a:r>
              <a:rPr lang="en-GB" altLang="en-US" sz="1800" b="1" dirty="0"/>
              <a:t>Globally Unique Identifier (GUID) Partition Table</a:t>
            </a:r>
          </a:p>
          <a:p>
            <a:pPr marL="228600" lvl="1" algn="just">
              <a:spcBef>
                <a:spcPts val="1000"/>
              </a:spcBef>
              <a:buFont typeface="Courier New" panose="02070309020205020404" pitchFamily="49" charset="0"/>
              <a:buChar char="o"/>
            </a:pPr>
            <a:r>
              <a:rPr lang="en-GB" altLang="en-US" sz="1800" dirty="0"/>
              <a:t>Modern and Standardized Partitioning Scheme.</a:t>
            </a:r>
          </a:p>
          <a:p>
            <a:pPr marL="228600" lvl="1" algn="just">
              <a:spcBef>
                <a:spcPts val="1000"/>
              </a:spcBef>
              <a:buFont typeface="Courier New" panose="02070309020205020404" pitchFamily="49" charset="0"/>
              <a:buChar char="o"/>
            </a:pPr>
            <a:r>
              <a:rPr lang="en-GB" altLang="en-US" sz="1800" dirty="0"/>
              <a:t>Replacement for MBR</a:t>
            </a:r>
          </a:p>
          <a:p>
            <a:pPr marL="228600" lvl="1" algn="just">
              <a:spcBef>
                <a:spcPts val="1000"/>
              </a:spcBef>
              <a:buFont typeface="Courier New" panose="02070309020205020404" pitchFamily="49" charset="0"/>
              <a:buChar char="o"/>
            </a:pPr>
            <a:r>
              <a:rPr lang="en-GB" altLang="en-US" sz="1800" dirty="0"/>
              <a:t>Part of UEFI</a:t>
            </a:r>
          </a:p>
          <a:p>
            <a:pPr marL="228600" lvl="1" algn="just">
              <a:spcBef>
                <a:spcPts val="1000"/>
              </a:spcBef>
              <a:buFont typeface="Courier New" panose="02070309020205020404" pitchFamily="49" charset="0"/>
              <a:buChar char="o"/>
            </a:pPr>
            <a:r>
              <a:rPr lang="en-GB" altLang="en-US" sz="1800" dirty="0">
                <a:solidFill>
                  <a:srgbClr val="FF0000"/>
                </a:solidFill>
                <a:highlight>
                  <a:srgbClr val="FFFF00"/>
                </a:highlight>
              </a:rPr>
              <a:t>MBR uses_____ bits for storing LBAs and the Size information on ______ byte sectors.</a:t>
            </a:r>
            <a:endParaRPr lang="en-GB" altLang="en-US" sz="1800" b="1" dirty="0">
              <a:solidFill>
                <a:srgbClr val="FF0000"/>
              </a:solidFill>
              <a:highlight>
                <a:srgbClr val="FFFF00"/>
              </a:highlight>
            </a:endParaRPr>
          </a:p>
        </p:txBody>
      </p:sp>
      <p:pic>
        <p:nvPicPr>
          <p:cNvPr id="5" name="Picture 4">
            <a:extLst>
              <a:ext uri="{FF2B5EF4-FFF2-40B4-BE49-F238E27FC236}">
                <a16:creationId xmlns:a16="http://schemas.microsoft.com/office/drawing/2014/main" id="{B0A3EDE8-182F-E812-5E21-97F28D7DCA0A}"/>
              </a:ext>
            </a:extLst>
          </p:cNvPr>
          <p:cNvPicPr>
            <a:picLocks noChangeAspect="1"/>
          </p:cNvPicPr>
          <p:nvPr/>
        </p:nvPicPr>
        <p:blipFill>
          <a:blip r:embed="rId3"/>
          <a:stretch>
            <a:fillRect/>
          </a:stretch>
        </p:blipFill>
        <p:spPr>
          <a:xfrm>
            <a:off x="6492223" y="272493"/>
            <a:ext cx="5627397" cy="2966007"/>
          </a:xfrm>
          <a:prstGeom prst="rect">
            <a:avLst/>
          </a:prstGeom>
        </p:spPr>
      </p:pic>
      <p:sp>
        <p:nvSpPr>
          <p:cNvPr id="7" name="TextBox 6">
            <a:extLst>
              <a:ext uri="{FF2B5EF4-FFF2-40B4-BE49-F238E27FC236}">
                <a16:creationId xmlns:a16="http://schemas.microsoft.com/office/drawing/2014/main" id="{0B403553-4D22-56EB-E6C2-2D020DA3E411}"/>
              </a:ext>
            </a:extLst>
          </p:cNvPr>
          <p:cNvSpPr txBox="1"/>
          <p:nvPr/>
        </p:nvSpPr>
        <p:spPr>
          <a:xfrm>
            <a:off x="6772271" y="3429000"/>
            <a:ext cx="5067300" cy="923330"/>
          </a:xfrm>
          <a:prstGeom prst="rect">
            <a:avLst/>
          </a:prstGeom>
          <a:noFill/>
        </p:spPr>
        <p:txBody>
          <a:bodyPr wrap="square">
            <a:spAutoFit/>
          </a:bodyPr>
          <a:lstStyle/>
          <a:p>
            <a:pPr marL="0" lvl="1" indent="0" algn="just">
              <a:spcBef>
                <a:spcPts val="1000"/>
              </a:spcBef>
              <a:buNone/>
            </a:pPr>
            <a:r>
              <a:rPr lang="en-GB" altLang="en-US" sz="1800" b="1" dirty="0"/>
              <a:t>Let’s look and analyse a GPT Structure: In Class Activity – Refer to our lecture demonstration about analysing GPT</a:t>
            </a:r>
          </a:p>
        </p:txBody>
      </p:sp>
      <p:sp>
        <p:nvSpPr>
          <p:cNvPr id="8" name="Content Placeholder 2">
            <a:extLst>
              <a:ext uri="{FF2B5EF4-FFF2-40B4-BE49-F238E27FC236}">
                <a16:creationId xmlns:a16="http://schemas.microsoft.com/office/drawing/2014/main" id="{BFC42A6F-215B-FAEA-B51E-2029580E5FC6}"/>
              </a:ext>
            </a:extLst>
          </p:cNvPr>
          <p:cNvSpPr txBox="1">
            <a:spLocks/>
          </p:cNvSpPr>
          <p:nvPr/>
        </p:nvSpPr>
        <p:spPr>
          <a:xfrm>
            <a:off x="139700" y="4837587"/>
            <a:ext cx="11912600" cy="87741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lvl="1" algn="just">
              <a:spcBef>
                <a:spcPts val="1000"/>
              </a:spcBef>
              <a:buFont typeface="Courier New" panose="02070309020205020404" pitchFamily="49" charset="0"/>
              <a:buChar char="o"/>
            </a:pPr>
            <a:r>
              <a:rPr lang="en-GB" altLang="en-US" sz="1800" dirty="0"/>
              <a:t>GPT uses LBA instead of CHS</a:t>
            </a:r>
          </a:p>
          <a:p>
            <a:pPr marL="228600" lvl="1" algn="just">
              <a:spcBef>
                <a:spcPts val="1000"/>
              </a:spcBef>
              <a:buFont typeface="Courier New" panose="02070309020205020404" pitchFamily="49" charset="0"/>
              <a:buChar char="o"/>
            </a:pPr>
            <a:r>
              <a:rPr lang="en-GB" altLang="en-US" sz="1800" dirty="0"/>
              <a:t>Each block is 512 bytes, and each partition entry is 128 bytes.</a:t>
            </a:r>
          </a:p>
          <a:p>
            <a:pPr marL="228600" lvl="1" algn="just">
              <a:spcBef>
                <a:spcPts val="1000"/>
              </a:spcBef>
              <a:buFont typeface="Courier New" panose="02070309020205020404" pitchFamily="49" charset="0"/>
              <a:buChar char="o"/>
            </a:pPr>
            <a:endParaRPr lang="en-GB" altLang="en-US" sz="1800" dirty="0">
              <a:solidFill>
                <a:srgbClr val="FF0000"/>
              </a:solidFill>
              <a:highlight>
                <a:srgbClr val="FFFF00"/>
              </a:highlight>
            </a:endParaRPr>
          </a:p>
        </p:txBody>
      </p:sp>
    </p:spTree>
    <p:extLst>
      <p:ext uri="{BB962C8B-B14F-4D97-AF65-F5344CB8AC3E}">
        <p14:creationId xmlns:p14="http://schemas.microsoft.com/office/powerpoint/2010/main" val="27565122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Disk Partitions</a:t>
            </a:r>
          </a:p>
        </p:txBody>
      </p:sp>
      <p:sp>
        <p:nvSpPr>
          <p:cNvPr id="3" name="Content Placeholder 2"/>
          <p:cNvSpPr>
            <a:spLocks noGrp="1"/>
          </p:cNvSpPr>
          <p:nvPr>
            <p:ph idx="1"/>
          </p:nvPr>
        </p:nvSpPr>
        <p:spPr>
          <a:xfrm>
            <a:off x="139700" y="648628"/>
            <a:ext cx="5664200" cy="5066372"/>
          </a:xfrm>
        </p:spPr>
        <p:txBody>
          <a:bodyPr>
            <a:normAutofit/>
          </a:bodyPr>
          <a:lstStyle/>
          <a:p>
            <a:pPr marL="0" lvl="1" indent="0" algn="just">
              <a:spcBef>
                <a:spcPts val="1000"/>
              </a:spcBef>
              <a:buNone/>
            </a:pPr>
            <a:r>
              <a:rPr lang="en-GB" altLang="en-US" sz="1800" b="1" dirty="0"/>
              <a:t>Globally Unique Identifier (GUID) Partition Table</a:t>
            </a:r>
          </a:p>
          <a:p>
            <a:pPr marL="228600" lvl="1" algn="just">
              <a:spcBef>
                <a:spcPts val="1000"/>
              </a:spcBef>
              <a:buFont typeface="Courier New" panose="02070309020205020404" pitchFamily="49" charset="0"/>
              <a:buChar char="o"/>
            </a:pPr>
            <a:r>
              <a:rPr lang="en-GB" altLang="en-US" sz="1800" dirty="0"/>
              <a:t>Allows 128 partitions – MBR allows 4 partitions</a:t>
            </a:r>
          </a:p>
          <a:p>
            <a:pPr marL="228600" lvl="1" algn="just">
              <a:spcBef>
                <a:spcPts val="1000"/>
              </a:spcBef>
              <a:buFont typeface="Courier New" panose="02070309020205020404" pitchFamily="49" charset="0"/>
              <a:buChar char="o"/>
            </a:pPr>
            <a:r>
              <a:rPr lang="en-GB" altLang="en-US" sz="1800" dirty="0"/>
              <a:t>By default, all Hard Disks come with GUID Partition Table, however, you still have the option for MBR while re-formatting or re-partitioning disks</a:t>
            </a:r>
          </a:p>
          <a:p>
            <a:pPr marL="228600" lvl="1" algn="just">
              <a:spcBef>
                <a:spcPts val="1000"/>
              </a:spcBef>
              <a:buFont typeface="Courier New" panose="02070309020205020404" pitchFamily="49" charset="0"/>
              <a:buChar char="o"/>
            </a:pPr>
            <a:endParaRPr lang="en-GB" altLang="en-US" sz="1800" b="1" dirty="0">
              <a:solidFill>
                <a:srgbClr val="FF0000"/>
              </a:solidFill>
              <a:highlight>
                <a:srgbClr val="FFFF00"/>
              </a:highlight>
            </a:endParaRPr>
          </a:p>
          <a:p>
            <a:pPr marL="0" lvl="1" indent="0" algn="just">
              <a:spcBef>
                <a:spcPts val="1000"/>
              </a:spcBef>
              <a:buNone/>
            </a:pPr>
            <a:r>
              <a:rPr lang="en-GB" altLang="en-US" sz="1800" b="1" dirty="0"/>
              <a:t>Booting</a:t>
            </a:r>
          </a:p>
          <a:p>
            <a:pPr marL="228600" lvl="1" algn="just">
              <a:spcBef>
                <a:spcPts val="1000"/>
              </a:spcBef>
              <a:buFont typeface="Courier New" panose="02070309020205020404" pitchFamily="49" charset="0"/>
              <a:buChar char="o"/>
            </a:pPr>
            <a:r>
              <a:rPr lang="en-GB" altLang="en-US" sz="1800" dirty="0"/>
              <a:t>Booting is a process of starting/ restarting a computer</a:t>
            </a:r>
          </a:p>
          <a:p>
            <a:pPr marL="228600" lvl="1" algn="just">
              <a:spcBef>
                <a:spcPts val="1000"/>
              </a:spcBef>
              <a:buFont typeface="Courier New" panose="02070309020205020404" pitchFamily="49" charset="0"/>
              <a:buChar char="o"/>
            </a:pPr>
            <a:r>
              <a:rPr lang="en-GB" altLang="en-US" sz="1800" dirty="0"/>
              <a:t>Cold Booting/ Hard Booting</a:t>
            </a:r>
          </a:p>
          <a:p>
            <a:pPr marL="228600" lvl="1" algn="just">
              <a:spcBef>
                <a:spcPts val="1000"/>
              </a:spcBef>
              <a:buFont typeface="Courier New" panose="02070309020205020404" pitchFamily="49" charset="0"/>
              <a:buChar char="o"/>
            </a:pPr>
            <a:r>
              <a:rPr lang="en-GB" altLang="en-US" sz="1800" dirty="0"/>
              <a:t>Warm Booting</a:t>
            </a:r>
          </a:p>
          <a:p>
            <a:pPr marL="0" lvl="1" indent="0" algn="just">
              <a:spcBef>
                <a:spcPts val="1000"/>
              </a:spcBef>
              <a:buNone/>
            </a:pPr>
            <a:endParaRPr lang="en-GB" altLang="en-US" sz="1800" dirty="0"/>
          </a:p>
          <a:p>
            <a:pPr marL="0" lvl="1" indent="0" algn="just">
              <a:spcBef>
                <a:spcPts val="1000"/>
              </a:spcBef>
              <a:buNone/>
            </a:pPr>
            <a:r>
              <a:rPr lang="en-GB" altLang="en-US" sz="1800" dirty="0"/>
              <a:t>The UEFI boot process has the following </a:t>
            </a:r>
            <a:r>
              <a:rPr lang="en-GB" altLang="en-US" sz="1800" b="1" dirty="0"/>
              <a:t>five phases</a:t>
            </a:r>
            <a:r>
              <a:rPr lang="en-GB" altLang="en-US" sz="1800" dirty="0"/>
              <a:t>, </a:t>
            </a:r>
          </a:p>
          <a:p>
            <a:pPr marL="0" lvl="1" indent="0" algn="just">
              <a:spcBef>
                <a:spcPts val="1000"/>
              </a:spcBef>
              <a:buNone/>
            </a:pPr>
            <a:r>
              <a:rPr lang="en-GB" altLang="en-US" sz="1800" dirty="0"/>
              <a:t>Security phase , Pre-EFI initialization phase, Driver Execution Environment phase, Boot Device Selection phase and Runtime phase</a:t>
            </a:r>
            <a:endParaRPr lang="en-GB" altLang="en-US" sz="1800" b="1" dirty="0">
              <a:solidFill>
                <a:srgbClr val="FF0000"/>
              </a:solidFill>
              <a:highlight>
                <a:srgbClr val="FFFF00"/>
              </a:highlight>
            </a:endParaRPr>
          </a:p>
        </p:txBody>
      </p:sp>
      <p:pic>
        <p:nvPicPr>
          <p:cNvPr id="6" name="Picture 5">
            <a:extLst>
              <a:ext uri="{FF2B5EF4-FFF2-40B4-BE49-F238E27FC236}">
                <a16:creationId xmlns:a16="http://schemas.microsoft.com/office/drawing/2014/main" id="{E8C00FAD-AF82-E4D0-1917-E01BB9D1843B}"/>
              </a:ext>
            </a:extLst>
          </p:cNvPr>
          <p:cNvPicPr>
            <a:picLocks noChangeAspect="1"/>
          </p:cNvPicPr>
          <p:nvPr/>
        </p:nvPicPr>
        <p:blipFill>
          <a:blip r:embed="rId3"/>
          <a:stretch>
            <a:fillRect/>
          </a:stretch>
        </p:blipFill>
        <p:spPr>
          <a:xfrm>
            <a:off x="5871625" y="2944355"/>
            <a:ext cx="6248400" cy="2549899"/>
          </a:xfrm>
          <a:prstGeom prst="rect">
            <a:avLst/>
          </a:prstGeom>
        </p:spPr>
      </p:pic>
      <p:pic>
        <p:nvPicPr>
          <p:cNvPr id="10" name="Picture 9">
            <a:extLst>
              <a:ext uri="{FF2B5EF4-FFF2-40B4-BE49-F238E27FC236}">
                <a16:creationId xmlns:a16="http://schemas.microsoft.com/office/drawing/2014/main" id="{DE169AA5-C314-6FFF-3105-5BC4D2C84E66}"/>
              </a:ext>
            </a:extLst>
          </p:cNvPr>
          <p:cNvPicPr>
            <a:picLocks noChangeAspect="1"/>
          </p:cNvPicPr>
          <p:nvPr/>
        </p:nvPicPr>
        <p:blipFill>
          <a:blip r:embed="rId4"/>
          <a:stretch>
            <a:fillRect/>
          </a:stretch>
        </p:blipFill>
        <p:spPr>
          <a:xfrm>
            <a:off x="6090350" y="197228"/>
            <a:ext cx="5810950" cy="2549899"/>
          </a:xfrm>
          <a:prstGeom prst="rect">
            <a:avLst/>
          </a:prstGeom>
        </p:spPr>
      </p:pic>
    </p:spTree>
    <p:extLst>
      <p:ext uri="{BB962C8B-B14F-4D97-AF65-F5344CB8AC3E}">
        <p14:creationId xmlns:p14="http://schemas.microsoft.com/office/powerpoint/2010/main" val="40426977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Disk Partitions</a:t>
            </a:r>
          </a:p>
        </p:txBody>
      </p:sp>
      <p:sp>
        <p:nvSpPr>
          <p:cNvPr id="3" name="Content Placeholder 2"/>
          <p:cNvSpPr>
            <a:spLocks noGrp="1"/>
          </p:cNvSpPr>
          <p:nvPr>
            <p:ph idx="1"/>
          </p:nvPr>
        </p:nvSpPr>
        <p:spPr>
          <a:xfrm>
            <a:off x="139700" y="648628"/>
            <a:ext cx="5664200" cy="5066372"/>
          </a:xfrm>
        </p:spPr>
        <p:txBody>
          <a:bodyPr>
            <a:normAutofit/>
          </a:bodyPr>
          <a:lstStyle/>
          <a:p>
            <a:pPr marL="0" lvl="1" indent="0" algn="just">
              <a:spcBef>
                <a:spcPts val="1000"/>
              </a:spcBef>
              <a:buNone/>
            </a:pPr>
            <a:r>
              <a:rPr lang="en-GB" altLang="en-US" sz="1800" b="1" dirty="0"/>
              <a:t>Five Phases</a:t>
            </a:r>
          </a:p>
          <a:p>
            <a:pPr marL="0" lvl="1" indent="0" algn="just">
              <a:spcBef>
                <a:spcPts val="1000"/>
              </a:spcBef>
              <a:buNone/>
            </a:pPr>
            <a:r>
              <a:rPr lang="en-GB" altLang="en-US" sz="1800" dirty="0"/>
              <a:t>Security phase , Pre-EFI initialization phase, Driver Execution Environment phase, Boot Device Selection phase and Runtime phase</a:t>
            </a:r>
          </a:p>
          <a:p>
            <a:pPr marL="0" lvl="1" indent="0" algn="just">
              <a:spcBef>
                <a:spcPts val="1000"/>
              </a:spcBef>
              <a:buNone/>
            </a:pPr>
            <a:endParaRPr lang="en-GB" altLang="en-US" sz="1800" dirty="0"/>
          </a:p>
          <a:p>
            <a:pPr marL="0" lvl="1" indent="0" algn="just">
              <a:spcBef>
                <a:spcPts val="1000"/>
              </a:spcBef>
              <a:buNone/>
            </a:pPr>
            <a:r>
              <a:rPr lang="en-GB" altLang="en-US" sz="1800" b="1" dirty="0"/>
              <a:t>Identifying the GUID Partition Table (GPT)</a:t>
            </a:r>
          </a:p>
          <a:p>
            <a:pPr marL="0" lvl="1" indent="0" algn="just">
              <a:spcBef>
                <a:spcPts val="1000"/>
              </a:spcBef>
              <a:buNone/>
            </a:pPr>
            <a:r>
              <a:rPr lang="en-GB" altLang="en-US" sz="1800" dirty="0"/>
              <a:t>Get-GPT –Path </a:t>
            </a:r>
            <a:r>
              <a:rPr lang="en-GB" altLang="en-US" sz="1800" dirty="0">
                <a:hlinkClick r:id="rId3" action="ppaction://hlinkfile"/>
              </a:rPr>
              <a:t>\\.\PHYSICALDRIVE0</a:t>
            </a:r>
            <a:endParaRPr lang="en-GB" altLang="en-US" sz="1800" dirty="0"/>
          </a:p>
          <a:p>
            <a:pPr marL="0" lvl="1" indent="0" algn="just">
              <a:spcBef>
                <a:spcPts val="1000"/>
              </a:spcBef>
              <a:buNone/>
            </a:pPr>
            <a:r>
              <a:rPr lang="en-GB" altLang="en-US" sz="1800" b="1" dirty="0"/>
              <a:t>Disk formatted using the GPT partitioning scheme</a:t>
            </a:r>
          </a:p>
          <a:p>
            <a:pPr marL="0" lvl="1" indent="0" algn="just">
              <a:spcBef>
                <a:spcPts val="1000"/>
              </a:spcBef>
              <a:buNone/>
            </a:pPr>
            <a:r>
              <a:rPr lang="en-GB" altLang="en-US" sz="1800" dirty="0"/>
              <a:t>Get-</a:t>
            </a:r>
            <a:r>
              <a:rPr lang="en-GB" altLang="en-US" sz="1800" dirty="0" err="1"/>
              <a:t>BootSector</a:t>
            </a:r>
            <a:r>
              <a:rPr lang="en-GB" altLang="en-US" sz="1800" dirty="0"/>
              <a:t> –Path </a:t>
            </a:r>
            <a:r>
              <a:rPr lang="en-GB" altLang="en-US" sz="1800" dirty="0">
                <a:hlinkClick r:id="rId4" action="ppaction://hlinkfile"/>
              </a:rPr>
              <a:t>\\.\</a:t>
            </a:r>
            <a:endParaRPr lang="en-GB" altLang="en-US" sz="1800" dirty="0"/>
          </a:p>
          <a:p>
            <a:pPr marL="0" lvl="1" indent="0" algn="just">
              <a:spcBef>
                <a:spcPts val="1000"/>
              </a:spcBef>
              <a:buNone/>
            </a:pPr>
            <a:r>
              <a:rPr lang="en-GB" altLang="en-US" sz="1800" b="1" dirty="0"/>
              <a:t>Disk formatted using the MBR partitioning scheme</a:t>
            </a:r>
            <a:endParaRPr lang="en-GB" altLang="en-US" sz="1800" dirty="0"/>
          </a:p>
          <a:p>
            <a:pPr marL="0" lvl="1" indent="0" algn="just">
              <a:spcBef>
                <a:spcPts val="1000"/>
              </a:spcBef>
              <a:buNone/>
            </a:pPr>
            <a:r>
              <a:rPr lang="en-GB" altLang="en-US" sz="1800" dirty="0"/>
              <a:t>Get-</a:t>
            </a:r>
            <a:r>
              <a:rPr lang="en-GB" altLang="en-US" sz="1800" dirty="0" err="1"/>
              <a:t>ForensicBootSector</a:t>
            </a:r>
            <a:r>
              <a:rPr lang="en-GB" altLang="en-US" sz="1800" dirty="0"/>
              <a:t> –Path </a:t>
            </a:r>
            <a:r>
              <a:rPr lang="en-GB" altLang="en-US" sz="1800" dirty="0">
                <a:hlinkClick r:id="rId4" action="ppaction://hlinkfile"/>
              </a:rPr>
              <a:t>\\.\</a:t>
            </a:r>
            <a:endParaRPr lang="en-GB" altLang="en-US" sz="1800" dirty="0"/>
          </a:p>
          <a:p>
            <a:pPr marL="0" lvl="1" indent="0" algn="just">
              <a:spcBef>
                <a:spcPts val="1000"/>
              </a:spcBef>
              <a:buNone/>
            </a:pPr>
            <a:r>
              <a:rPr lang="en-GB" altLang="en-US" sz="1800" b="1" dirty="0"/>
              <a:t>MBR formatted Disk – Partition Table</a:t>
            </a:r>
            <a:endParaRPr lang="en-GB" altLang="en-US" sz="1800" dirty="0"/>
          </a:p>
          <a:p>
            <a:pPr marL="0" lvl="1" indent="0" algn="just">
              <a:spcBef>
                <a:spcPts val="1000"/>
              </a:spcBef>
              <a:buNone/>
            </a:pPr>
            <a:r>
              <a:rPr lang="en-GB" altLang="en-US" sz="1800" dirty="0"/>
              <a:t>Get-</a:t>
            </a:r>
            <a:r>
              <a:rPr lang="en-GB" altLang="en-US" sz="1800" dirty="0" err="1"/>
              <a:t>ForensicPartitionTable</a:t>
            </a:r>
            <a:r>
              <a:rPr lang="en-GB" altLang="en-US" sz="1800" dirty="0"/>
              <a:t> –Path </a:t>
            </a:r>
            <a:r>
              <a:rPr lang="en-GB" altLang="en-US" sz="1800" dirty="0">
                <a:hlinkClick r:id="rId4" action="ppaction://hlinkfile"/>
              </a:rPr>
              <a:t>\\.\</a:t>
            </a:r>
            <a:endParaRPr lang="en-GB" altLang="en-US" sz="1800" dirty="0"/>
          </a:p>
          <a:p>
            <a:pPr marL="0" lvl="1" indent="0" algn="just">
              <a:spcBef>
                <a:spcPts val="1000"/>
              </a:spcBef>
              <a:buNone/>
            </a:pPr>
            <a:endParaRPr lang="en-GB" altLang="en-US" sz="1800" dirty="0"/>
          </a:p>
          <a:p>
            <a:pPr marL="0" lvl="1" indent="0" algn="just">
              <a:spcBef>
                <a:spcPts val="1000"/>
              </a:spcBef>
              <a:buNone/>
            </a:pPr>
            <a:endParaRPr lang="en-GB" altLang="en-US" sz="1800" b="1" dirty="0">
              <a:solidFill>
                <a:srgbClr val="FF0000"/>
              </a:solidFill>
              <a:highlight>
                <a:srgbClr val="FFFF00"/>
              </a:highlight>
            </a:endParaRPr>
          </a:p>
          <a:p>
            <a:pPr marL="0" lvl="1" indent="0" algn="just">
              <a:spcBef>
                <a:spcPts val="1000"/>
              </a:spcBef>
              <a:buNone/>
            </a:pPr>
            <a:endParaRPr lang="en-GB" altLang="en-US" sz="1800" b="1" dirty="0">
              <a:solidFill>
                <a:srgbClr val="FF0000"/>
              </a:solidFill>
              <a:highlight>
                <a:srgbClr val="FFFF00"/>
              </a:highlight>
            </a:endParaRPr>
          </a:p>
        </p:txBody>
      </p:sp>
      <p:pic>
        <p:nvPicPr>
          <p:cNvPr id="6" name="Picture 5">
            <a:extLst>
              <a:ext uri="{FF2B5EF4-FFF2-40B4-BE49-F238E27FC236}">
                <a16:creationId xmlns:a16="http://schemas.microsoft.com/office/drawing/2014/main" id="{E8C00FAD-AF82-E4D0-1917-E01BB9D1843B}"/>
              </a:ext>
            </a:extLst>
          </p:cNvPr>
          <p:cNvPicPr>
            <a:picLocks noChangeAspect="1"/>
          </p:cNvPicPr>
          <p:nvPr/>
        </p:nvPicPr>
        <p:blipFill>
          <a:blip r:embed="rId5"/>
          <a:stretch>
            <a:fillRect/>
          </a:stretch>
        </p:blipFill>
        <p:spPr>
          <a:xfrm>
            <a:off x="5943600" y="272493"/>
            <a:ext cx="6248400" cy="2549899"/>
          </a:xfrm>
          <a:prstGeom prst="rect">
            <a:avLst/>
          </a:prstGeom>
        </p:spPr>
      </p:pic>
      <p:sp>
        <p:nvSpPr>
          <p:cNvPr id="4" name="Content Placeholder 2">
            <a:extLst>
              <a:ext uri="{FF2B5EF4-FFF2-40B4-BE49-F238E27FC236}">
                <a16:creationId xmlns:a16="http://schemas.microsoft.com/office/drawing/2014/main" id="{19549425-5288-3013-C13C-CFFCD00C8641}"/>
              </a:ext>
            </a:extLst>
          </p:cNvPr>
          <p:cNvSpPr txBox="1">
            <a:spLocks/>
          </p:cNvSpPr>
          <p:nvPr/>
        </p:nvSpPr>
        <p:spPr>
          <a:xfrm>
            <a:off x="6096000" y="3094885"/>
            <a:ext cx="5664200" cy="227721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lgn="just">
              <a:spcBef>
                <a:spcPts val="1000"/>
              </a:spcBef>
              <a:buFont typeface="Arial" panose="020B0604020202020204" pitchFamily="34" charset="0"/>
              <a:buNone/>
            </a:pPr>
            <a:r>
              <a:rPr lang="en-GB" altLang="en-US" sz="1800" b="1" dirty="0" err="1"/>
              <a:t>diskpart</a:t>
            </a:r>
            <a:endParaRPr lang="en-GB" altLang="en-US" sz="1800" b="1" dirty="0"/>
          </a:p>
          <a:p>
            <a:pPr marL="0" lvl="1" indent="0" algn="just">
              <a:spcBef>
                <a:spcPts val="1000"/>
              </a:spcBef>
              <a:buFont typeface="Arial" panose="020B0604020202020204" pitchFamily="34" charset="0"/>
              <a:buNone/>
            </a:pPr>
            <a:r>
              <a:rPr lang="en-GB" altLang="en-US" sz="1800" dirty="0"/>
              <a:t>	detail disk	</a:t>
            </a:r>
          </a:p>
          <a:p>
            <a:pPr marL="0" lvl="1" indent="0" algn="just">
              <a:spcBef>
                <a:spcPts val="1000"/>
              </a:spcBef>
              <a:buFont typeface="Arial" panose="020B0604020202020204" pitchFamily="34" charset="0"/>
              <a:buNone/>
            </a:pPr>
            <a:r>
              <a:rPr lang="en-GB" altLang="en-US" sz="1800" dirty="0"/>
              <a:t>	select partition=0</a:t>
            </a:r>
          </a:p>
          <a:p>
            <a:pPr marL="0" lvl="1" indent="0" algn="just">
              <a:spcBef>
                <a:spcPts val="1000"/>
              </a:spcBef>
              <a:buFont typeface="Arial" panose="020B0604020202020204" pitchFamily="34" charset="0"/>
              <a:buNone/>
            </a:pPr>
            <a:endParaRPr lang="en-GB" altLang="en-US" sz="1800" dirty="0"/>
          </a:p>
          <a:p>
            <a:pPr marL="0" lvl="1" indent="0" algn="just">
              <a:spcBef>
                <a:spcPts val="1000"/>
              </a:spcBef>
              <a:buFont typeface="Arial" panose="020B0604020202020204" pitchFamily="34" charset="0"/>
              <a:buNone/>
            </a:pPr>
            <a:endParaRPr lang="en-GB" altLang="en-US" sz="1800" dirty="0"/>
          </a:p>
          <a:p>
            <a:pPr marL="0" lvl="1" indent="0" algn="just">
              <a:spcBef>
                <a:spcPts val="1000"/>
              </a:spcBef>
              <a:buFont typeface="Arial" panose="020B0604020202020204" pitchFamily="34" charset="0"/>
              <a:buNone/>
            </a:pPr>
            <a:endParaRPr lang="en-GB" altLang="en-US" sz="1800" b="1" dirty="0">
              <a:solidFill>
                <a:srgbClr val="FF0000"/>
              </a:solidFill>
              <a:highlight>
                <a:srgbClr val="FFFF00"/>
              </a:highlight>
            </a:endParaRPr>
          </a:p>
          <a:p>
            <a:pPr marL="0" lvl="1" indent="0" algn="just">
              <a:spcBef>
                <a:spcPts val="1000"/>
              </a:spcBef>
              <a:buFont typeface="Arial" panose="020B0604020202020204" pitchFamily="34" charset="0"/>
              <a:buNone/>
            </a:pPr>
            <a:endParaRPr lang="en-GB" altLang="en-US" sz="1800" b="1" dirty="0">
              <a:solidFill>
                <a:srgbClr val="FF0000"/>
              </a:solidFill>
              <a:highlight>
                <a:srgbClr val="FFFF00"/>
              </a:highlight>
            </a:endParaRPr>
          </a:p>
        </p:txBody>
      </p:sp>
    </p:spTree>
    <p:extLst>
      <p:ext uri="{BB962C8B-B14F-4D97-AF65-F5344CB8AC3E}">
        <p14:creationId xmlns:p14="http://schemas.microsoft.com/office/powerpoint/2010/main" val="15238433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File System</a:t>
            </a:r>
          </a:p>
        </p:txBody>
      </p:sp>
      <p:sp>
        <p:nvSpPr>
          <p:cNvPr id="3" name="Content Placeholder 2"/>
          <p:cNvSpPr>
            <a:spLocks noGrp="1"/>
          </p:cNvSpPr>
          <p:nvPr>
            <p:ph idx="1"/>
          </p:nvPr>
        </p:nvSpPr>
        <p:spPr>
          <a:xfrm>
            <a:off x="139700" y="648628"/>
            <a:ext cx="11112500" cy="5066372"/>
          </a:xfrm>
        </p:spPr>
        <p:txBody>
          <a:bodyPr>
            <a:normAutofit lnSpcReduction="10000"/>
          </a:bodyPr>
          <a:lstStyle/>
          <a:p>
            <a:pPr marL="0" lvl="1" indent="0" algn="just">
              <a:spcBef>
                <a:spcPts val="1000"/>
              </a:spcBef>
              <a:buNone/>
            </a:pPr>
            <a:r>
              <a:rPr lang="en-US" altLang="en-US" sz="1800" b="1" dirty="0"/>
              <a:t>New Technology File System (NTFS)</a:t>
            </a:r>
          </a:p>
          <a:p>
            <a:pPr marL="285750" lvl="1" indent="-285750" algn="just">
              <a:spcBef>
                <a:spcPts val="1000"/>
              </a:spcBef>
              <a:buFont typeface="Courier New" panose="02070309020205020404" pitchFamily="49" charset="0"/>
              <a:buChar char="o"/>
            </a:pPr>
            <a:r>
              <a:rPr lang="en-US" altLang="en-US" sz="1800" dirty="0"/>
              <a:t>Introduced with Windows NT</a:t>
            </a:r>
          </a:p>
          <a:p>
            <a:pPr marL="285750" lvl="1" indent="-285750" algn="just">
              <a:spcBef>
                <a:spcPts val="1000"/>
              </a:spcBef>
              <a:buFont typeface="Courier New" panose="02070309020205020404" pitchFamily="49" charset="0"/>
              <a:buChar char="o"/>
            </a:pPr>
            <a:r>
              <a:rPr lang="en-US" altLang="en-US" sz="1800" dirty="0"/>
              <a:t>Recommended file system for Windows 2000 Pro, XP, and later versions</a:t>
            </a:r>
          </a:p>
          <a:p>
            <a:pPr marL="285750" lvl="1" indent="-285750" algn="just">
              <a:spcBef>
                <a:spcPts val="1000"/>
              </a:spcBef>
              <a:buFont typeface="Courier New" panose="02070309020205020404" pitchFamily="49" charset="0"/>
              <a:buChar char="o"/>
            </a:pPr>
            <a:r>
              <a:rPr lang="en-US" altLang="en-US" sz="1800" dirty="0"/>
              <a:t>Improvements over FAT file systems</a:t>
            </a:r>
          </a:p>
          <a:p>
            <a:pPr marL="285750" lvl="1" indent="-285750" algn="just">
              <a:spcBef>
                <a:spcPts val="1000"/>
              </a:spcBef>
              <a:buFont typeface="Courier New" panose="02070309020205020404" pitchFamily="49" charset="0"/>
              <a:buChar char="o"/>
            </a:pPr>
            <a:r>
              <a:rPr lang="en-US" altLang="en-US" sz="1800" dirty="0"/>
              <a:t>NTFS provides more information about a file</a:t>
            </a:r>
          </a:p>
          <a:p>
            <a:pPr marL="285750" lvl="1" indent="-285750" algn="just">
              <a:spcBef>
                <a:spcPts val="1000"/>
              </a:spcBef>
              <a:buFont typeface="Courier New" panose="02070309020205020404" pitchFamily="49" charset="0"/>
              <a:buChar char="o"/>
            </a:pPr>
            <a:r>
              <a:rPr lang="en-US" altLang="en-US" sz="1800" dirty="0"/>
              <a:t>NTFS gives more control over files and folders</a:t>
            </a:r>
          </a:p>
          <a:p>
            <a:pPr marL="285750" lvl="1" indent="-285750" algn="just">
              <a:spcBef>
                <a:spcPts val="1000"/>
              </a:spcBef>
              <a:buFont typeface="Courier New" panose="02070309020205020404" pitchFamily="49" charset="0"/>
              <a:buChar char="o"/>
            </a:pPr>
            <a:r>
              <a:rPr lang="en-US" altLang="en-US" sz="1800" dirty="0"/>
              <a:t>NTFS was Microsoft’s move towards a journaling file system</a:t>
            </a:r>
          </a:p>
          <a:p>
            <a:pPr marL="285750" lvl="1" indent="-285750" algn="just">
              <a:spcBef>
                <a:spcPts val="1000"/>
              </a:spcBef>
              <a:buFont typeface="Courier New" panose="02070309020205020404" pitchFamily="49" charset="0"/>
              <a:buChar char="o"/>
            </a:pPr>
            <a:r>
              <a:rPr lang="en-US" altLang="en-US" sz="1800" dirty="0"/>
              <a:t>In NTFS, everything written to the disk is considered a file</a:t>
            </a:r>
          </a:p>
          <a:p>
            <a:pPr marL="285750" lvl="1" indent="-285750" algn="just">
              <a:spcBef>
                <a:spcPts val="1000"/>
              </a:spcBef>
              <a:buFont typeface="Courier New" panose="02070309020205020404" pitchFamily="49" charset="0"/>
              <a:buChar char="o"/>
            </a:pPr>
            <a:r>
              <a:rPr lang="en-US" altLang="en-US" sz="1800" dirty="0"/>
              <a:t>On an NTFS disk</a:t>
            </a:r>
          </a:p>
          <a:p>
            <a:pPr marL="742950" lvl="2" indent="-285750" algn="just">
              <a:spcBef>
                <a:spcPts val="1000"/>
              </a:spcBef>
              <a:buFont typeface="Courier New" panose="02070309020205020404" pitchFamily="49" charset="0"/>
              <a:buChar char="o"/>
            </a:pPr>
            <a:r>
              <a:rPr lang="en-US" altLang="en-US" sz="1800" b="1" dirty="0"/>
              <a:t>First data set is the Partition Boot Sector</a:t>
            </a:r>
          </a:p>
          <a:p>
            <a:pPr marL="742950" lvl="2" indent="-285750" algn="just">
              <a:spcBef>
                <a:spcPts val="1000"/>
              </a:spcBef>
              <a:buFont typeface="Courier New" panose="02070309020205020404" pitchFamily="49" charset="0"/>
              <a:buChar char="o"/>
            </a:pPr>
            <a:r>
              <a:rPr lang="en-US" altLang="en-US" sz="1800" b="1" dirty="0"/>
              <a:t>Next is Master File Table (MFT)</a:t>
            </a:r>
          </a:p>
          <a:p>
            <a:pPr marL="285750" lvl="1" indent="-285750" algn="just">
              <a:spcBef>
                <a:spcPts val="1000"/>
              </a:spcBef>
              <a:buFont typeface="Courier New" panose="02070309020205020404" pitchFamily="49" charset="0"/>
              <a:buChar char="o"/>
            </a:pPr>
            <a:r>
              <a:rPr lang="en-US" altLang="en-US" sz="1800" dirty="0"/>
              <a:t>NTFS results in much less file slack space</a:t>
            </a:r>
          </a:p>
          <a:p>
            <a:pPr marL="285750" lvl="1" indent="-285750" algn="just">
              <a:spcBef>
                <a:spcPts val="1000"/>
              </a:spcBef>
              <a:buFont typeface="Courier New" panose="02070309020205020404" pitchFamily="49" charset="0"/>
              <a:buChar char="o"/>
            </a:pPr>
            <a:r>
              <a:rPr lang="en-US" altLang="en-US" sz="1800" dirty="0"/>
              <a:t>Clusters are smaller for smaller disk drives</a:t>
            </a:r>
          </a:p>
          <a:p>
            <a:pPr marL="285750" lvl="1" indent="-285750" algn="just">
              <a:spcBef>
                <a:spcPts val="1000"/>
              </a:spcBef>
              <a:buFont typeface="Courier New" panose="02070309020205020404" pitchFamily="49" charset="0"/>
              <a:buChar char="o"/>
            </a:pPr>
            <a:r>
              <a:rPr lang="en-US" altLang="en-US" sz="1800" dirty="0"/>
              <a:t>NTFS also uses Unicode </a:t>
            </a:r>
            <a:r>
              <a:rPr lang="en-US" altLang="en-US" sz="1800" i="1" dirty="0"/>
              <a:t>(An international data format)</a:t>
            </a:r>
          </a:p>
          <a:p>
            <a:pPr marL="285750" lvl="1" indent="-285750" algn="just">
              <a:spcBef>
                <a:spcPts val="1000"/>
              </a:spcBef>
              <a:buFont typeface="Courier New" panose="02070309020205020404" pitchFamily="49" charset="0"/>
              <a:buChar char="o"/>
            </a:pPr>
            <a:endParaRPr lang="en-US" altLang="en-US" sz="1800" dirty="0"/>
          </a:p>
          <a:p>
            <a:pPr marL="0" lvl="1" indent="0" algn="just">
              <a:spcBef>
                <a:spcPts val="1000"/>
              </a:spcBef>
              <a:buNone/>
            </a:pPr>
            <a:endParaRPr lang="en-GB" altLang="en-US" sz="1800" dirty="0"/>
          </a:p>
          <a:p>
            <a:pPr marL="0" lvl="1" indent="0" algn="just">
              <a:spcBef>
                <a:spcPts val="1000"/>
              </a:spcBef>
              <a:buNone/>
            </a:pPr>
            <a:endParaRPr lang="en-GB" altLang="en-US" sz="1800" b="1" dirty="0">
              <a:solidFill>
                <a:srgbClr val="FF0000"/>
              </a:solidFill>
              <a:highlight>
                <a:srgbClr val="FFFF00"/>
              </a:highlight>
            </a:endParaRPr>
          </a:p>
          <a:p>
            <a:pPr marL="0" lvl="1" indent="0" algn="just">
              <a:spcBef>
                <a:spcPts val="1000"/>
              </a:spcBef>
              <a:buNone/>
            </a:pPr>
            <a:endParaRPr lang="en-GB" altLang="en-US" sz="1800" b="1" dirty="0">
              <a:solidFill>
                <a:srgbClr val="FF0000"/>
              </a:solidFill>
              <a:highlight>
                <a:srgbClr val="FFFF00"/>
              </a:highlight>
            </a:endParaRPr>
          </a:p>
        </p:txBody>
      </p:sp>
      <p:sp>
        <p:nvSpPr>
          <p:cNvPr id="7" name="TextBox 6">
            <a:extLst>
              <a:ext uri="{FF2B5EF4-FFF2-40B4-BE49-F238E27FC236}">
                <a16:creationId xmlns:a16="http://schemas.microsoft.com/office/drawing/2014/main" id="{E11D5837-A53F-B67C-7409-904077945864}"/>
              </a:ext>
            </a:extLst>
          </p:cNvPr>
          <p:cNvSpPr txBox="1"/>
          <p:nvPr/>
        </p:nvSpPr>
        <p:spPr>
          <a:xfrm>
            <a:off x="7055836" y="2304651"/>
            <a:ext cx="4793264" cy="2308324"/>
          </a:xfrm>
          <a:prstGeom prst="rect">
            <a:avLst/>
          </a:prstGeom>
          <a:noFill/>
        </p:spPr>
        <p:txBody>
          <a:bodyPr wrap="square">
            <a:spAutoFit/>
          </a:bodyPr>
          <a:lstStyle/>
          <a:p>
            <a:pPr marL="285750" indent="-285750" algn="just">
              <a:buFont typeface="Wingdings" panose="05000000000000000000" pitchFamily="2" charset="2"/>
              <a:buChar char="v"/>
            </a:pPr>
            <a:r>
              <a:rPr lang="en-US" altLang="en-US" dirty="0"/>
              <a:t>MFT contains </a:t>
            </a:r>
            <a:r>
              <a:rPr lang="en-US" altLang="en-US" b="1" dirty="0"/>
              <a:t>information about all files on the disk (</a:t>
            </a:r>
            <a:r>
              <a:rPr lang="en-US" altLang="en-US" i="1" dirty="0"/>
              <a:t>Including the system files the OS uses</a:t>
            </a:r>
            <a:r>
              <a:rPr lang="en-US" altLang="en-US" dirty="0"/>
              <a:t>)</a:t>
            </a:r>
          </a:p>
          <a:p>
            <a:pPr marL="285750" indent="-285750" algn="just">
              <a:buFont typeface="Wingdings" panose="05000000000000000000" pitchFamily="2" charset="2"/>
              <a:buChar char="v"/>
            </a:pPr>
            <a:endParaRPr lang="en-US" altLang="en-US" dirty="0"/>
          </a:p>
          <a:p>
            <a:pPr marL="285750" indent="-285750" algn="just">
              <a:buFont typeface="Wingdings" panose="05000000000000000000" pitchFamily="2" charset="2"/>
              <a:buChar char="v"/>
            </a:pPr>
            <a:r>
              <a:rPr lang="en-US" altLang="en-US" dirty="0"/>
              <a:t>In the MFT, the first 15 records are reserved for system files</a:t>
            </a:r>
          </a:p>
          <a:p>
            <a:pPr marL="285750" indent="-285750" algn="just">
              <a:buFont typeface="Wingdings" panose="05000000000000000000" pitchFamily="2" charset="2"/>
              <a:buChar char="v"/>
            </a:pPr>
            <a:endParaRPr lang="en-US" altLang="en-US" dirty="0"/>
          </a:p>
          <a:p>
            <a:pPr marL="285750" indent="-285750" algn="just">
              <a:buFont typeface="Wingdings" panose="05000000000000000000" pitchFamily="2" charset="2"/>
              <a:buChar char="v"/>
            </a:pPr>
            <a:r>
              <a:rPr lang="en-US" altLang="en-US" dirty="0"/>
              <a:t>Records in the MFT are called </a:t>
            </a:r>
            <a:r>
              <a:rPr lang="en-US" altLang="en-US" b="1" dirty="0"/>
              <a:t>METADATA</a:t>
            </a:r>
          </a:p>
        </p:txBody>
      </p:sp>
    </p:spTree>
    <p:extLst>
      <p:ext uri="{BB962C8B-B14F-4D97-AF65-F5344CB8AC3E}">
        <p14:creationId xmlns:p14="http://schemas.microsoft.com/office/powerpoint/2010/main" val="38274733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838200" y="448721"/>
            <a:ext cx="4707671" cy="1225650"/>
          </a:xfrm>
        </p:spPr>
        <p:txBody>
          <a:bodyPr vert="horz" lIns="91440" tIns="45720" rIns="91440" bIns="45720" rtlCol="0" anchor="b">
            <a:normAutofit/>
          </a:bodyPr>
          <a:lstStyle/>
          <a:p>
            <a:r>
              <a:rPr lang="en-US" sz="3800" kern="1200">
                <a:solidFill>
                  <a:schemeClr val="bg1"/>
                </a:solidFill>
                <a:latin typeface="+mj-lt"/>
                <a:ea typeface="+mj-ea"/>
                <a:cs typeface="+mj-cs"/>
              </a:rPr>
              <a:t>File System</a:t>
            </a:r>
          </a:p>
        </p:txBody>
      </p:sp>
      <p:cxnSp>
        <p:nvCxnSpPr>
          <p:cNvPr id="17" name="Straight Connector 16">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E11D5837-A53F-B67C-7409-904077945864}"/>
              </a:ext>
            </a:extLst>
          </p:cNvPr>
          <p:cNvSpPr txBox="1"/>
          <p:nvPr/>
        </p:nvSpPr>
        <p:spPr>
          <a:xfrm>
            <a:off x="-12715" y="2404637"/>
            <a:ext cx="6534991" cy="3647710"/>
          </a:xfrm>
          <a:prstGeom prst="rect">
            <a:avLst/>
          </a:prstGeom>
        </p:spPr>
        <p:txBody>
          <a:bodyPr vert="horz" lIns="91440" tIns="45720" rIns="91440" bIns="45720" rtlCol="0" anchor="ctr">
            <a:noAutofit/>
          </a:bodyPr>
          <a:lstStyle/>
          <a:p>
            <a:pPr marL="342900" indent="-285750">
              <a:lnSpc>
                <a:spcPct val="90000"/>
              </a:lnSpc>
              <a:spcAft>
                <a:spcPts val="600"/>
              </a:spcAft>
              <a:buFont typeface="Courier New" panose="02070309020205020404" pitchFamily="49" charset="0"/>
              <a:buChar char="o"/>
            </a:pPr>
            <a:r>
              <a:rPr lang="en-US" altLang="en-US" dirty="0">
                <a:solidFill>
                  <a:schemeClr val="bg1"/>
                </a:solidFill>
              </a:rPr>
              <a:t>In the NTFS MFT, All files and folders are stored in separate records of 1024 bytes each</a:t>
            </a:r>
          </a:p>
          <a:p>
            <a:pPr marL="342900" indent="-285750">
              <a:lnSpc>
                <a:spcPct val="90000"/>
              </a:lnSpc>
              <a:spcAft>
                <a:spcPts val="600"/>
              </a:spcAft>
              <a:buFont typeface="Courier New" panose="02070309020205020404" pitchFamily="49" charset="0"/>
              <a:buChar char="o"/>
            </a:pPr>
            <a:r>
              <a:rPr lang="en-US" altLang="en-US" dirty="0">
                <a:solidFill>
                  <a:schemeClr val="bg1"/>
                </a:solidFill>
              </a:rPr>
              <a:t>Each record contains file or folder information which is further divided into record fields containing metadata</a:t>
            </a:r>
          </a:p>
          <a:p>
            <a:pPr marL="342900" indent="-285750">
              <a:lnSpc>
                <a:spcPct val="90000"/>
              </a:lnSpc>
              <a:spcAft>
                <a:spcPts val="600"/>
              </a:spcAft>
              <a:buFont typeface="Courier New" panose="02070309020205020404" pitchFamily="49" charset="0"/>
              <a:buChar char="o"/>
            </a:pPr>
            <a:r>
              <a:rPr lang="en-US" altLang="en-US" dirty="0">
                <a:solidFill>
                  <a:schemeClr val="bg1"/>
                </a:solidFill>
              </a:rPr>
              <a:t>A record field is referred to as an attribute ID</a:t>
            </a:r>
          </a:p>
          <a:p>
            <a:pPr marL="342900" indent="-285750">
              <a:lnSpc>
                <a:spcPct val="90000"/>
              </a:lnSpc>
              <a:spcAft>
                <a:spcPts val="600"/>
              </a:spcAft>
              <a:buFont typeface="Courier New" panose="02070309020205020404" pitchFamily="49" charset="0"/>
              <a:buChar char="o"/>
            </a:pPr>
            <a:r>
              <a:rPr lang="en-US" altLang="en-US" dirty="0">
                <a:solidFill>
                  <a:schemeClr val="bg1"/>
                </a:solidFill>
              </a:rPr>
              <a:t>File or folder information is typically stored in one of two ways in an MFT record: Resident and nonresident</a:t>
            </a:r>
          </a:p>
          <a:p>
            <a:pPr marL="342900" indent="-285750">
              <a:lnSpc>
                <a:spcPct val="90000"/>
              </a:lnSpc>
              <a:spcAft>
                <a:spcPts val="600"/>
              </a:spcAft>
              <a:buFont typeface="Courier New" panose="02070309020205020404" pitchFamily="49" charset="0"/>
              <a:buChar char="o"/>
            </a:pPr>
            <a:r>
              <a:rPr lang="en-US" altLang="en-US" dirty="0">
                <a:solidFill>
                  <a:schemeClr val="bg1"/>
                </a:solidFill>
              </a:rPr>
              <a:t>Files larger than 512 bytes are stored outside the MFT. </a:t>
            </a:r>
          </a:p>
          <a:p>
            <a:pPr marL="342900" indent="-285750">
              <a:lnSpc>
                <a:spcPct val="90000"/>
              </a:lnSpc>
              <a:spcAft>
                <a:spcPts val="600"/>
              </a:spcAft>
              <a:buFont typeface="Courier New" panose="02070309020205020404" pitchFamily="49" charset="0"/>
              <a:buChar char="o"/>
            </a:pPr>
            <a:r>
              <a:rPr lang="en-US" altLang="en-US" dirty="0">
                <a:solidFill>
                  <a:schemeClr val="bg1"/>
                </a:solidFill>
              </a:rPr>
              <a:t>MFT record provides cluster addresses where the file is stored on the drive’s partition which is referred to as data runs</a:t>
            </a:r>
          </a:p>
          <a:p>
            <a:pPr marL="342900" indent="-285750">
              <a:lnSpc>
                <a:spcPct val="90000"/>
              </a:lnSpc>
              <a:spcAft>
                <a:spcPts val="600"/>
              </a:spcAft>
              <a:buFont typeface="Courier New" panose="02070309020205020404" pitchFamily="49" charset="0"/>
              <a:buChar char="o"/>
            </a:pPr>
            <a:r>
              <a:rPr lang="en-US" altLang="en-US" dirty="0">
                <a:solidFill>
                  <a:schemeClr val="bg1"/>
                </a:solidFill>
              </a:rPr>
              <a:t>Each MFT record starts with a header identifying it as a resident or nonresident attribute</a:t>
            </a:r>
          </a:p>
          <a:p>
            <a:pPr marL="342900" lvl="1" indent="-285750">
              <a:lnSpc>
                <a:spcPct val="90000"/>
              </a:lnSpc>
              <a:spcAft>
                <a:spcPts val="600"/>
              </a:spcAft>
              <a:buFont typeface="Courier New" panose="02070309020205020404" pitchFamily="49" charset="0"/>
              <a:buChar char="o"/>
            </a:pPr>
            <a:endParaRPr lang="en-US" altLang="en-US" dirty="0">
              <a:solidFill>
                <a:schemeClr val="bg1"/>
              </a:solidFill>
            </a:endParaRPr>
          </a:p>
          <a:p>
            <a:pPr marL="342900" indent="-285750">
              <a:lnSpc>
                <a:spcPct val="90000"/>
              </a:lnSpc>
              <a:spcAft>
                <a:spcPts val="600"/>
              </a:spcAft>
              <a:buFont typeface="Courier New" panose="02070309020205020404" pitchFamily="49" charset="0"/>
              <a:buChar char="o"/>
            </a:pPr>
            <a:endParaRPr lang="en-US" altLang="en-US" dirty="0">
              <a:solidFill>
                <a:schemeClr val="bg1"/>
              </a:solidFill>
            </a:endParaRPr>
          </a:p>
          <a:p>
            <a:pPr marL="342900" indent="-285750">
              <a:lnSpc>
                <a:spcPct val="90000"/>
              </a:lnSpc>
              <a:spcAft>
                <a:spcPts val="600"/>
              </a:spcAft>
              <a:buFont typeface="Courier New" panose="02070309020205020404" pitchFamily="49" charset="0"/>
              <a:buChar char="o"/>
            </a:pPr>
            <a:endParaRPr lang="en-US" altLang="en-US" b="1" dirty="0">
              <a:solidFill>
                <a:schemeClr val="bg1"/>
              </a:solidFill>
            </a:endParaRPr>
          </a:p>
        </p:txBody>
      </p:sp>
      <p:pic>
        <p:nvPicPr>
          <p:cNvPr id="10" name="Picture 9">
            <a:extLst>
              <a:ext uri="{FF2B5EF4-FFF2-40B4-BE49-F238E27FC236}">
                <a16:creationId xmlns:a16="http://schemas.microsoft.com/office/drawing/2014/main" id="{A9F418F9-B026-1064-CD0B-00DBFDD77B47}"/>
              </a:ext>
            </a:extLst>
          </p:cNvPr>
          <p:cNvPicPr>
            <a:picLocks noChangeAspect="1"/>
          </p:cNvPicPr>
          <p:nvPr/>
        </p:nvPicPr>
        <p:blipFill rotWithShape="1">
          <a:blip r:embed="rId3"/>
          <a:srcRect l="854" r="3679" b="3"/>
          <a:stretch/>
        </p:blipFill>
        <p:spPr>
          <a:xfrm>
            <a:off x="6525453" y="1"/>
            <a:ext cx="5666547" cy="3398024"/>
          </a:xfrm>
          <a:prstGeom prst="rect">
            <a:avLst/>
          </a:prstGeom>
        </p:spPr>
      </p:pic>
      <p:cxnSp>
        <p:nvCxnSpPr>
          <p:cNvPr id="19" name="Straight Connector 18">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3CDA97A0-5B79-C48D-131A-F31EE60591E6}"/>
              </a:ext>
            </a:extLst>
          </p:cNvPr>
          <p:cNvPicPr>
            <a:picLocks noChangeAspect="1"/>
          </p:cNvPicPr>
          <p:nvPr/>
        </p:nvPicPr>
        <p:blipFill rotWithShape="1">
          <a:blip r:embed="rId4"/>
          <a:srcRect l="2941" r="5941" b="-3"/>
          <a:stretch/>
        </p:blipFill>
        <p:spPr>
          <a:xfrm>
            <a:off x="6522277" y="3398024"/>
            <a:ext cx="5669723" cy="3469076"/>
          </a:xfrm>
          <a:prstGeom prst="rect">
            <a:avLst/>
          </a:prstGeom>
        </p:spPr>
      </p:pic>
    </p:spTree>
    <p:extLst>
      <p:ext uri="{BB962C8B-B14F-4D97-AF65-F5344CB8AC3E}">
        <p14:creationId xmlns:p14="http://schemas.microsoft.com/office/powerpoint/2010/main" val="29227922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838200" y="448721"/>
            <a:ext cx="4707671" cy="1225650"/>
          </a:xfrm>
        </p:spPr>
        <p:txBody>
          <a:bodyPr vert="horz" lIns="91440" tIns="45720" rIns="91440" bIns="45720" rtlCol="0" anchor="b">
            <a:normAutofit/>
          </a:bodyPr>
          <a:lstStyle/>
          <a:p>
            <a:r>
              <a:rPr lang="en-US" sz="3800" kern="1200">
                <a:solidFill>
                  <a:schemeClr val="bg1"/>
                </a:solidFill>
                <a:latin typeface="+mj-lt"/>
                <a:ea typeface="+mj-ea"/>
                <a:cs typeface="+mj-cs"/>
              </a:rPr>
              <a:t>File System</a:t>
            </a:r>
          </a:p>
        </p:txBody>
      </p:sp>
      <p:cxnSp>
        <p:nvCxnSpPr>
          <p:cNvPr id="17" name="Straight Connector 16">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E11D5837-A53F-B67C-7409-904077945864}"/>
              </a:ext>
            </a:extLst>
          </p:cNvPr>
          <p:cNvSpPr txBox="1"/>
          <p:nvPr/>
        </p:nvSpPr>
        <p:spPr>
          <a:xfrm>
            <a:off x="-12715" y="2404637"/>
            <a:ext cx="6534991" cy="3647710"/>
          </a:xfrm>
          <a:prstGeom prst="rect">
            <a:avLst/>
          </a:prstGeom>
        </p:spPr>
        <p:txBody>
          <a:bodyPr vert="horz" lIns="91440" tIns="45720" rIns="91440" bIns="45720" rtlCol="0" anchor="ctr">
            <a:noAutofit/>
          </a:bodyPr>
          <a:lstStyle/>
          <a:p>
            <a:pPr marL="342900" indent="-285750">
              <a:lnSpc>
                <a:spcPct val="90000"/>
              </a:lnSpc>
              <a:spcAft>
                <a:spcPts val="600"/>
              </a:spcAft>
              <a:buFont typeface="Courier New" panose="02070309020205020404" pitchFamily="49" charset="0"/>
              <a:buChar char="o"/>
            </a:pPr>
            <a:r>
              <a:rPr lang="en-US" altLang="en-US" dirty="0">
                <a:solidFill>
                  <a:schemeClr val="bg1"/>
                </a:solidFill>
              </a:rPr>
              <a:t>In the NTFS MFT, All files and folders are stored in separate records of 1024 bytes each</a:t>
            </a:r>
          </a:p>
          <a:p>
            <a:pPr marL="342900" indent="-285750">
              <a:lnSpc>
                <a:spcPct val="90000"/>
              </a:lnSpc>
              <a:spcAft>
                <a:spcPts val="600"/>
              </a:spcAft>
              <a:buFont typeface="Courier New" panose="02070309020205020404" pitchFamily="49" charset="0"/>
              <a:buChar char="o"/>
            </a:pPr>
            <a:r>
              <a:rPr lang="en-US" altLang="en-US" dirty="0">
                <a:solidFill>
                  <a:schemeClr val="bg1"/>
                </a:solidFill>
              </a:rPr>
              <a:t>Each record contains file or folder information which is further divided into record fields containing metadata</a:t>
            </a:r>
          </a:p>
          <a:p>
            <a:pPr marL="342900" indent="-285750">
              <a:lnSpc>
                <a:spcPct val="90000"/>
              </a:lnSpc>
              <a:spcAft>
                <a:spcPts val="600"/>
              </a:spcAft>
              <a:buFont typeface="Courier New" panose="02070309020205020404" pitchFamily="49" charset="0"/>
              <a:buChar char="o"/>
            </a:pPr>
            <a:r>
              <a:rPr lang="en-US" altLang="en-US" dirty="0">
                <a:solidFill>
                  <a:schemeClr val="bg1"/>
                </a:solidFill>
              </a:rPr>
              <a:t>A record field is referred to as an attribute ID</a:t>
            </a:r>
          </a:p>
          <a:p>
            <a:pPr marL="342900" indent="-285750">
              <a:lnSpc>
                <a:spcPct val="90000"/>
              </a:lnSpc>
              <a:spcAft>
                <a:spcPts val="600"/>
              </a:spcAft>
              <a:buFont typeface="Courier New" panose="02070309020205020404" pitchFamily="49" charset="0"/>
              <a:buChar char="o"/>
            </a:pPr>
            <a:r>
              <a:rPr lang="en-US" altLang="en-US" dirty="0">
                <a:solidFill>
                  <a:schemeClr val="bg1"/>
                </a:solidFill>
              </a:rPr>
              <a:t>File or folder information is typically stored in one of two ways in an MFT record: Resident and nonresident</a:t>
            </a:r>
          </a:p>
          <a:p>
            <a:pPr marL="342900" indent="-285750">
              <a:lnSpc>
                <a:spcPct val="90000"/>
              </a:lnSpc>
              <a:spcAft>
                <a:spcPts val="600"/>
              </a:spcAft>
              <a:buFont typeface="Courier New" panose="02070309020205020404" pitchFamily="49" charset="0"/>
              <a:buChar char="o"/>
            </a:pPr>
            <a:r>
              <a:rPr lang="en-US" altLang="en-US" dirty="0">
                <a:solidFill>
                  <a:schemeClr val="bg1"/>
                </a:solidFill>
              </a:rPr>
              <a:t>Files larger than 512 bytes are stored outside the MFT. </a:t>
            </a:r>
          </a:p>
          <a:p>
            <a:pPr marL="342900" indent="-285750">
              <a:lnSpc>
                <a:spcPct val="90000"/>
              </a:lnSpc>
              <a:spcAft>
                <a:spcPts val="600"/>
              </a:spcAft>
              <a:buFont typeface="Courier New" panose="02070309020205020404" pitchFamily="49" charset="0"/>
              <a:buChar char="o"/>
            </a:pPr>
            <a:r>
              <a:rPr lang="en-US" altLang="en-US" dirty="0">
                <a:solidFill>
                  <a:schemeClr val="bg1"/>
                </a:solidFill>
              </a:rPr>
              <a:t>MFT record provides cluster addresses where the file is stored on the drive’s partition which is referred to as data runs</a:t>
            </a:r>
          </a:p>
          <a:p>
            <a:pPr marL="342900" indent="-285750">
              <a:lnSpc>
                <a:spcPct val="90000"/>
              </a:lnSpc>
              <a:spcAft>
                <a:spcPts val="600"/>
              </a:spcAft>
              <a:buFont typeface="Courier New" panose="02070309020205020404" pitchFamily="49" charset="0"/>
              <a:buChar char="o"/>
            </a:pPr>
            <a:r>
              <a:rPr lang="en-US" altLang="en-US" dirty="0">
                <a:solidFill>
                  <a:schemeClr val="bg1"/>
                </a:solidFill>
              </a:rPr>
              <a:t>Each MFT record starts with a header identifying it as a resident or nonresident attribute</a:t>
            </a:r>
          </a:p>
          <a:p>
            <a:pPr marL="342900" lvl="1" indent="-285750">
              <a:lnSpc>
                <a:spcPct val="90000"/>
              </a:lnSpc>
              <a:spcAft>
                <a:spcPts val="600"/>
              </a:spcAft>
              <a:buFont typeface="Courier New" panose="02070309020205020404" pitchFamily="49" charset="0"/>
              <a:buChar char="o"/>
            </a:pPr>
            <a:endParaRPr lang="en-US" altLang="en-US" dirty="0">
              <a:solidFill>
                <a:schemeClr val="bg1"/>
              </a:solidFill>
            </a:endParaRPr>
          </a:p>
          <a:p>
            <a:pPr marL="342900" indent="-285750">
              <a:lnSpc>
                <a:spcPct val="90000"/>
              </a:lnSpc>
              <a:spcAft>
                <a:spcPts val="600"/>
              </a:spcAft>
              <a:buFont typeface="Courier New" panose="02070309020205020404" pitchFamily="49" charset="0"/>
              <a:buChar char="o"/>
            </a:pPr>
            <a:endParaRPr lang="en-US" altLang="en-US" dirty="0">
              <a:solidFill>
                <a:schemeClr val="bg1"/>
              </a:solidFill>
            </a:endParaRPr>
          </a:p>
          <a:p>
            <a:pPr marL="342900" indent="-285750">
              <a:lnSpc>
                <a:spcPct val="90000"/>
              </a:lnSpc>
              <a:spcAft>
                <a:spcPts val="600"/>
              </a:spcAft>
              <a:buFont typeface="Courier New" panose="02070309020205020404" pitchFamily="49" charset="0"/>
              <a:buChar char="o"/>
            </a:pPr>
            <a:endParaRPr lang="en-US" altLang="en-US" b="1" dirty="0">
              <a:solidFill>
                <a:schemeClr val="bg1"/>
              </a:solidFill>
            </a:endParaRPr>
          </a:p>
        </p:txBody>
      </p:sp>
      <p:cxnSp>
        <p:nvCxnSpPr>
          <p:cNvPr id="19" name="Straight Connector 18">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56F9D132-A5D2-BD56-B93E-011F36F031E9}"/>
              </a:ext>
            </a:extLst>
          </p:cNvPr>
          <p:cNvPicPr>
            <a:picLocks noChangeAspect="1"/>
          </p:cNvPicPr>
          <p:nvPr/>
        </p:nvPicPr>
        <p:blipFill>
          <a:blip r:embed="rId3"/>
          <a:stretch>
            <a:fillRect/>
          </a:stretch>
        </p:blipFill>
        <p:spPr>
          <a:xfrm>
            <a:off x="6534991" y="266868"/>
            <a:ext cx="5657009" cy="6408569"/>
          </a:xfrm>
          <a:prstGeom prst="rect">
            <a:avLst/>
          </a:prstGeom>
        </p:spPr>
      </p:pic>
    </p:spTree>
    <p:extLst>
      <p:ext uri="{BB962C8B-B14F-4D97-AF65-F5344CB8AC3E}">
        <p14:creationId xmlns:p14="http://schemas.microsoft.com/office/powerpoint/2010/main" val="33891853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File System</a:t>
            </a:r>
          </a:p>
        </p:txBody>
      </p:sp>
      <p:pic>
        <p:nvPicPr>
          <p:cNvPr id="6" name="Picture 3" descr="C:\Users\Sam\Pictures\Untitled.png">
            <a:extLst>
              <a:ext uri="{FF2B5EF4-FFF2-40B4-BE49-F238E27FC236}">
                <a16:creationId xmlns:a16="http://schemas.microsoft.com/office/drawing/2014/main" id="{5DD05C04-05B7-5D75-D6D8-63EE9A0B927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23" b="24261"/>
          <a:stretch/>
        </p:blipFill>
        <p:spPr bwMode="auto">
          <a:xfrm>
            <a:off x="0" y="379887"/>
            <a:ext cx="5305211" cy="4296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3" descr="C:\Users\Sam\Pictures\Untitled.png">
            <a:extLst>
              <a:ext uri="{FF2B5EF4-FFF2-40B4-BE49-F238E27FC236}">
                <a16:creationId xmlns:a16="http://schemas.microsoft.com/office/drawing/2014/main" id="{1F86AD94-EE79-162E-C65C-8798936849B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6370" r="62831"/>
          <a:stretch/>
        </p:blipFill>
        <p:spPr bwMode="auto">
          <a:xfrm>
            <a:off x="3718553" y="4358327"/>
            <a:ext cx="1962342" cy="1363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85AB61D7-DEEF-3911-5AA7-9DE44D04E53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409" t="3669" r="2220" b="17010"/>
          <a:stretch/>
        </p:blipFill>
        <p:spPr bwMode="auto">
          <a:xfrm>
            <a:off x="5347687" y="89807"/>
            <a:ext cx="5283200" cy="18415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6">
            <a:extLst>
              <a:ext uri="{FF2B5EF4-FFF2-40B4-BE49-F238E27FC236}">
                <a16:creationId xmlns:a16="http://schemas.microsoft.com/office/drawing/2014/main" id="{EDCF87FC-D812-5983-ED9F-233B23E7E45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159" t="39192" r="22252" b="23490"/>
          <a:stretch/>
        </p:blipFill>
        <p:spPr bwMode="auto">
          <a:xfrm>
            <a:off x="7056608" y="3429000"/>
            <a:ext cx="4980053" cy="22211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6">
            <a:extLst>
              <a:ext uri="{FF2B5EF4-FFF2-40B4-BE49-F238E27FC236}">
                <a16:creationId xmlns:a16="http://schemas.microsoft.com/office/drawing/2014/main" id="{F822AF15-92B5-A4FB-7FCB-EB3E11943FB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766" t="77377" r="42873" b="9429"/>
          <a:stretch/>
        </p:blipFill>
        <p:spPr bwMode="auto">
          <a:xfrm>
            <a:off x="5305211" y="2528195"/>
            <a:ext cx="3277231" cy="7102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TextBox 12">
            <a:extLst>
              <a:ext uri="{FF2B5EF4-FFF2-40B4-BE49-F238E27FC236}">
                <a16:creationId xmlns:a16="http://schemas.microsoft.com/office/drawing/2014/main" id="{F5DFE65D-6088-4B38-DE21-FA8D3EE5DEDE}"/>
              </a:ext>
            </a:extLst>
          </p:cNvPr>
          <p:cNvSpPr txBox="1"/>
          <p:nvPr/>
        </p:nvSpPr>
        <p:spPr>
          <a:xfrm>
            <a:off x="5864461" y="1937253"/>
            <a:ext cx="2561082" cy="369332"/>
          </a:xfrm>
          <a:prstGeom prst="rect">
            <a:avLst/>
          </a:prstGeom>
          <a:noFill/>
        </p:spPr>
        <p:txBody>
          <a:bodyPr wrap="square">
            <a:spAutoFit/>
          </a:bodyPr>
          <a:lstStyle/>
          <a:p>
            <a:r>
              <a:rPr lang="en-US" b="1" dirty="0"/>
              <a:t>NTFS – MFT Resident</a:t>
            </a:r>
            <a:endParaRPr lang="en-GB" dirty="0"/>
          </a:p>
        </p:txBody>
      </p:sp>
      <p:sp>
        <p:nvSpPr>
          <p:cNvPr id="14" name="TextBox 13">
            <a:extLst>
              <a:ext uri="{FF2B5EF4-FFF2-40B4-BE49-F238E27FC236}">
                <a16:creationId xmlns:a16="http://schemas.microsoft.com/office/drawing/2014/main" id="{68340F12-1F33-9952-661E-CC0DA0D6D412}"/>
              </a:ext>
            </a:extLst>
          </p:cNvPr>
          <p:cNvSpPr txBox="1"/>
          <p:nvPr/>
        </p:nvSpPr>
        <p:spPr>
          <a:xfrm>
            <a:off x="8882744" y="2964388"/>
            <a:ext cx="2939143" cy="369332"/>
          </a:xfrm>
          <a:prstGeom prst="rect">
            <a:avLst/>
          </a:prstGeom>
          <a:noFill/>
        </p:spPr>
        <p:txBody>
          <a:bodyPr wrap="square">
            <a:spAutoFit/>
          </a:bodyPr>
          <a:lstStyle/>
          <a:p>
            <a:r>
              <a:rPr lang="en-US" b="1" dirty="0"/>
              <a:t>NTFS – MFT Non-Resident</a:t>
            </a:r>
            <a:endParaRPr lang="en-GB" dirty="0"/>
          </a:p>
        </p:txBody>
      </p:sp>
    </p:spTree>
    <p:extLst>
      <p:ext uri="{BB962C8B-B14F-4D97-AF65-F5344CB8AC3E}">
        <p14:creationId xmlns:p14="http://schemas.microsoft.com/office/powerpoint/2010/main" val="13974806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File System</a:t>
            </a:r>
          </a:p>
        </p:txBody>
      </p:sp>
      <p:sp>
        <p:nvSpPr>
          <p:cNvPr id="3" name="Content Placeholder 2"/>
          <p:cNvSpPr>
            <a:spLocks noGrp="1"/>
          </p:cNvSpPr>
          <p:nvPr>
            <p:ph idx="1"/>
          </p:nvPr>
        </p:nvSpPr>
        <p:spPr>
          <a:xfrm>
            <a:off x="139700" y="648628"/>
            <a:ext cx="11112500" cy="5066372"/>
          </a:xfrm>
        </p:spPr>
        <p:txBody>
          <a:bodyPr>
            <a:normAutofit/>
          </a:bodyPr>
          <a:lstStyle/>
          <a:p>
            <a:pPr marL="0" lvl="1" indent="0" algn="just">
              <a:spcBef>
                <a:spcPts val="1000"/>
              </a:spcBef>
              <a:buNone/>
            </a:pPr>
            <a:r>
              <a:rPr lang="en-US" altLang="en-US" sz="1800" b="1" dirty="0"/>
              <a:t>New Technology File System (NTFS)</a:t>
            </a:r>
          </a:p>
          <a:p>
            <a:pPr algn="just"/>
            <a:r>
              <a:rPr lang="en-US" altLang="en-US" sz="2000" dirty="0"/>
              <a:t>When a disk is created as an NTFS file structure, </a:t>
            </a:r>
            <a:r>
              <a:rPr lang="en-US" altLang="en-US" sz="2000" b="1" dirty="0"/>
              <a:t>OS assigns logical clusters to the entire disk partition</a:t>
            </a:r>
          </a:p>
          <a:p>
            <a:pPr algn="just"/>
            <a:r>
              <a:rPr lang="en-US" altLang="en-US" sz="2000" dirty="0"/>
              <a:t>These assigned clusters are called </a:t>
            </a:r>
            <a:r>
              <a:rPr lang="en-US" altLang="en-US" sz="2000" b="1" dirty="0"/>
              <a:t>logical cluster numbers (LCNs).</a:t>
            </a:r>
          </a:p>
          <a:p>
            <a:pPr algn="just"/>
            <a:r>
              <a:rPr lang="en-US" altLang="en-US" sz="2000" dirty="0"/>
              <a:t>These LCN’s become the addresses that allow the </a:t>
            </a:r>
            <a:r>
              <a:rPr lang="en-US" altLang="en-US" sz="2000" b="1" dirty="0"/>
              <a:t>MFT to link to nonresident files </a:t>
            </a:r>
            <a:r>
              <a:rPr lang="en-US" altLang="en-US" sz="2000" dirty="0"/>
              <a:t>on the disk’s partition</a:t>
            </a:r>
          </a:p>
          <a:p>
            <a:pPr marL="0" lvl="1" indent="0" algn="just">
              <a:spcBef>
                <a:spcPts val="1000"/>
              </a:spcBef>
              <a:buNone/>
            </a:pPr>
            <a:r>
              <a:rPr lang="en-US" altLang="en-US" sz="1800" b="1" dirty="0"/>
              <a:t>Data streams</a:t>
            </a:r>
          </a:p>
          <a:p>
            <a:pPr marL="228600" lvl="1" algn="just">
              <a:spcBef>
                <a:spcPts val="1000"/>
              </a:spcBef>
            </a:pPr>
            <a:r>
              <a:rPr lang="en-US" altLang="en-US" sz="2000" dirty="0"/>
              <a:t>Ways data can be appended to existing files</a:t>
            </a:r>
          </a:p>
          <a:p>
            <a:pPr marL="228600" lvl="1" algn="just">
              <a:spcBef>
                <a:spcPts val="1000"/>
              </a:spcBef>
            </a:pPr>
            <a:r>
              <a:rPr lang="en-US" altLang="en-US" sz="2000" dirty="0"/>
              <a:t>Can obscure valuable evidentiary data, intentionally or by coincidence</a:t>
            </a:r>
          </a:p>
          <a:p>
            <a:pPr marL="228600" lvl="1" algn="just">
              <a:spcBef>
                <a:spcPts val="1000"/>
              </a:spcBef>
            </a:pPr>
            <a:r>
              <a:rPr lang="en-US" altLang="en-US" sz="2000" dirty="0"/>
              <a:t>In NTFS, a data stream becomes an additional file attribute which Allows the file to be associated with different applications</a:t>
            </a:r>
          </a:p>
          <a:p>
            <a:pPr marL="228600" lvl="1" algn="just">
              <a:spcBef>
                <a:spcPts val="1000"/>
              </a:spcBef>
            </a:pPr>
            <a:endParaRPr lang="en-US" altLang="en-US" sz="2000" dirty="0"/>
          </a:p>
          <a:p>
            <a:pPr marL="228600" lvl="1" algn="just">
              <a:spcBef>
                <a:spcPts val="1000"/>
              </a:spcBef>
            </a:pPr>
            <a:endParaRPr lang="en-US" altLang="en-US" sz="2000" dirty="0"/>
          </a:p>
          <a:p>
            <a:pPr marL="228600" lvl="1" algn="just">
              <a:spcBef>
                <a:spcPts val="1000"/>
              </a:spcBef>
            </a:pPr>
            <a:endParaRPr lang="en-US" altLang="en-US" sz="2000" dirty="0"/>
          </a:p>
          <a:p>
            <a:pPr marL="0" lvl="1" indent="0" algn="just">
              <a:spcBef>
                <a:spcPts val="1000"/>
              </a:spcBef>
              <a:buNone/>
            </a:pPr>
            <a:endParaRPr lang="en-GB" altLang="en-US" sz="1800" dirty="0"/>
          </a:p>
          <a:p>
            <a:pPr marL="0" lvl="1" indent="0" algn="just">
              <a:spcBef>
                <a:spcPts val="1000"/>
              </a:spcBef>
              <a:buNone/>
            </a:pPr>
            <a:endParaRPr lang="en-GB" altLang="en-US" sz="1800" b="1" dirty="0">
              <a:solidFill>
                <a:srgbClr val="FF0000"/>
              </a:solidFill>
              <a:highlight>
                <a:srgbClr val="FFFF00"/>
              </a:highlight>
            </a:endParaRPr>
          </a:p>
          <a:p>
            <a:pPr marL="0" lvl="1" indent="0" algn="just">
              <a:spcBef>
                <a:spcPts val="1000"/>
              </a:spcBef>
              <a:buNone/>
            </a:pPr>
            <a:endParaRPr lang="en-GB" altLang="en-US" sz="1800" b="1" dirty="0">
              <a:solidFill>
                <a:srgbClr val="FF0000"/>
              </a:solidFill>
              <a:highlight>
                <a:srgbClr val="FFFF00"/>
              </a:highlight>
            </a:endParaRPr>
          </a:p>
        </p:txBody>
      </p:sp>
    </p:spTree>
    <p:extLst>
      <p:ext uri="{BB962C8B-B14F-4D97-AF65-F5344CB8AC3E}">
        <p14:creationId xmlns:p14="http://schemas.microsoft.com/office/powerpoint/2010/main" val="19272723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File System</a:t>
            </a:r>
          </a:p>
        </p:txBody>
      </p:sp>
      <p:sp>
        <p:nvSpPr>
          <p:cNvPr id="3" name="Content Placeholder 2"/>
          <p:cNvSpPr>
            <a:spLocks noGrp="1"/>
          </p:cNvSpPr>
          <p:nvPr>
            <p:ph idx="1"/>
          </p:nvPr>
        </p:nvSpPr>
        <p:spPr>
          <a:xfrm>
            <a:off x="139700" y="648628"/>
            <a:ext cx="5030816" cy="5066372"/>
          </a:xfrm>
        </p:spPr>
        <p:txBody>
          <a:bodyPr>
            <a:normAutofit/>
          </a:bodyPr>
          <a:lstStyle/>
          <a:p>
            <a:pPr marL="0" lvl="1" indent="0" algn="just">
              <a:spcBef>
                <a:spcPts val="1000"/>
              </a:spcBef>
              <a:buNone/>
            </a:pPr>
            <a:r>
              <a:rPr lang="en-US" altLang="en-US" sz="1800" b="1" dirty="0"/>
              <a:t>New Technology File System (NTFS)</a:t>
            </a:r>
          </a:p>
          <a:p>
            <a:pPr algn="just"/>
            <a:r>
              <a:rPr lang="en-US" altLang="en-US" sz="1800" dirty="0"/>
              <a:t>Compressed Files</a:t>
            </a:r>
          </a:p>
          <a:p>
            <a:pPr algn="just"/>
            <a:r>
              <a:rPr lang="en-US" altLang="en-US" sz="1800" dirty="0"/>
              <a:t>Encryption (EFS – Encrypting File Systems)</a:t>
            </a:r>
          </a:p>
          <a:p>
            <a:pPr lvl="1" algn="just"/>
            <a:r>
              <a:rPr lang="en-US" altLang="en-US" sz="1800" dirty="0"/>
              <a:t>Built-in Feature</a:t>
            </a:r>
          </a:p>
          <a:p>
            <a:pPr lvl="1" algn="just"/>
            <a:r>
              <a:rPr lang="en-US" altLang="en-US" sz="1800" dirty="0"/>
              <a:t>Uses Symmetric Key Encryption technology with Public Key Technology</a:t>
            </a:r>
          </a:p>
          <a:p>
            <a:pPr lvl="1" algn="just"/>
            <a:r>
              <a:rPr lang="en-US" altLang="en-US" sz="1800" dirty="0"/>
              <a:t>Users can manually encrypt a file using GUI/ CLI </a:t>
            </a:r>
          </a:p>
          <a:p>
            <a:pPr lvl="1" algn="just"/>
            <a:r>
              <a:rPr lang="en-GB" sz="1800" b="0" dirty="0"/>
              <a:t>The system issues a file encryption certificate whenever a user encrypts a file. </a:t>
            </a:r>
          </a:p>
          <a:p>
            <a:pPr lvl="1" algn="just"/>
            <a:r>
              <a:rPr lang="en-GB" sz="1800" b="0" dirty="0"/>
              <a:t>If the user loses that certificate and related private key, they can perform data recovery through the recovery key agent. </a:t>
            </a:r>
          </a:p>
          <a:p>
            <a:pPr lvl="1" algn="just"/>
            <a:r>
              <a:rPr lang="en-GB" sz="1800" b="0" dirty="0"/>
              <a:t>The recovery agent holds a special certificate and related private key, which help in data recovery</a:t>
            </a:r>
            <a:endParaRPr lang="en-US" altLang="en-US" sz="1600" dirty="0"/>
          </a:p>
          <a:p>
            <a:pPr marL="228600" lvl="1" algn="just">
              <a:spcBef>
                <a:spcPts val="1000"/>
              </a:spcBef>
            </a:pPr>
            <a:endParaRPr lang="en-US" altLang="en-US" sz="2000" dirty="0"/>
          </a:p>
          <a:p>
            <a:pPr marL="228600" lvl="1" algn="just">
              <a:spcBef>
                <a:spcPts val="1000"/>
              </a:spcBef>
            </a:pPr>
            <a:endParaRPr lang="en-US" altLang="en-US" sz="2000" dirty="0"/>
          </a:p>
          <a:p>
            <a:pPr marL="228600" lvl="1" algn="just">
              <a:spcBef>
                <a:spcPts val="1000"/>
              </a:spcBef>
            </a:pPr>
            <a:endParaRPr lang="en-US" altLang="en-US" sz="2000" dirty="0"/>
          </a:p>
          <a:p>
            <a:pPr marL="0" lvl="1" indent="0" algn="just">
              <a:spcBef>
                <a:spcPts val="1000"/>
              </a:spcBef>
              <a:buNone/>
            </a:pPr>
            <a:endParaRPr lang="en-GB" altLang="en-US" sz="1800" dirty="0"/>
          </a:p>
          <a:p>
            <a:pPr marL="0" lvl="1" indent="0" algn="just">
              <a:spcBef>
                <a:spcPts val="1000"/>
              </a:spcBef>
              <a:buNone/>
            </a:pPr>
            <a:endParaRPr lang="en-GB" altLang="en-US" sz="1800" b="1" dirty="0">
              <a:solidFill>
                <a:srgbClr val="FF0000"/>
              </a:solidFill>
              <a:highlight>
                <a:srgbClr val="FFFF00"/>
              </a:highlight>
            </a:endParaRPr>
          </a:p>
          <a:p>
            <a:pPr marL="0" lvl="1" indent="0" algn="just">
              <a:spcBef>
                <a:spcPts val="1000"/>
              </a:spcBef>
              <a:buNone/>
            </a:pPr>
            <a:endParaRPr lang="en-GB" altLang="en-US" sz="1800" b="1" dirty="0">
              <a:solidFill>
                <a:srgbClr val="FF0000"/>
              </a:solidFill>
              <a:highlight>
                <a:srgbClr val="FFFF00"/>
              </a:highlight>
            </a:endParaRPr>
          </a:p>
        </p:txBody>
      </p:sp>
      <p:pic>
        <p:nvPicPr>
          <p:cNvPr id="5" name="Picture 4">
            <a:extLst>
              <a:ext uri="{FF2B5EF4-FFF2-40B4-BE49-F238E27FC236}">
                <a16:creationId xmlns:a16="http://schemas.microsoft.com/office/drawing/2014/main" id="{E92FC7CA-B1B9-FCE9-4FD3-A403C15B5E6E}"/>
              </a:ext>
            </a:extLst>
          </p:cNvPr>
          <p:cNvPicPr>
            <a:picLocks noChangeAspect="1"/>
          </p:cNvPicPr>
          <p:nvPr/>
        </p:nvPicPr>
        <p:blipFill>
          <a:blip r:embed="rId3"/>
          <a:stretch>
            <a:fillRect/>
          </a:stretch>
        </p:blipFill>
        <p:spPr>
          <a:xfrm>
            <a:off x="5170515" y="1142999"/>
            <a:ext cx="6910905" cy="3645131"/>
          </a:xfrm>
          <a:prstGeom prst="rect">
            <a:avLst/>
          </a:prstGeom>
        </p:spPr>
      </p:pic>
    </p:spTree>
    <p:extLst>
      <p:ext uri="{BB962C8B-B14F-4D97-AF65-F5344CB8AC3E}">
        <p14:creationId xmlns:p14="http://schemas.microsoft.com/office/powerpoint/2010/main" val="25375299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File System</a:t>
            </a:r>
          </a:p>
        </p:txBody>
      </p:sp>
      <p:sp>
        <p:nvSpPr>
          <p:cNvPr id="3" name="Content Placeholder 2"/>
          <p:cNvSpPr>
            <a:spLocks noGrp="1"/>
          </p:cNvSpPr>
          <p:nvPr>
            <p:ph idx="1"/>
          </p:nvPr>
        </p:nvSpPr>
        <p:spPr>
          <a:xfrm>
            <a:off x="139700" y="648628"/>
            <a:ext cx="5030816" cy="5066372"/>
          </a:xfrm>
        </p:spPr>
        <p:txBody>
          <a:bodyPr>
            <a:normAutofit/>
          </a:bodyPr>
          <a:lstStyle/>
          <a:p>
            <a:pPr marL="0" lvl="1" indent="0" algn="just">
              <a:spcBef>
                <a:spcPts val="1000"/>
              </a:spcBef>
              <a:buNone/>
            </a:pPr>
            <a:r>
              <a:rPr lang="en-US" altLang="en-US" sz="1800" b="1" dirty="0"/>
              <a:t>New Technology File System (NTFS)</a:t>
            </a:r>
          </a:p>
          <a:p>
            <a:pPr algn="just"/>
            <a:r>
              <a:rPr lang="en-US" altLang="en-US" sz="1800" dirty="0"/>
              <a:t>Compressed Files</a:t>
            </a:r>
          </a:p>
          <a:p>
            <a:pPr algn="just"/>
            <a:r>
              <a:rPr lang="en-US" altLang="en-US" sz="1800" dirty="0"/>
              <a:t>Encryption (EFS – Encrypting File Systems)</a:t>
            </a:r>
          </a:p>
          <a:p>
            <a:pPr lvl="1" algn="just"/>
            <a:r>
              <a:rPr lang="en-US" altLang="en-US" sz="1800" dirty="0"/>
              <a:t>Built-in Feature</a:t>
            </a:r>
          </a:p>
          <a:p>
            <a:pPr lvl="1" algn="just"/>
            <a:r>
              <a:rPr lang="en-US" altLang="en-US" sz="1800" dirty="0"/>
              <a:t>Uses Symmetric Key Encryption technology with Public Key Technology</a:t>
            </a:r>
          </a:p>
          <a:p>
            <a:pPr lvl="1" algn="just"/>
            <a:r>
              <a:rPr lang="en-US" altLang="en-US" sz="1800" dirty="0"/>
              <a:t>Users can manually encrypt a file using GUI/ CLI </a:t>
            </a:r>
          </a:p>
          <a:p>
            <a:pPr lvl="1" algn="just"/>
            <a:r>
              <a:rPr lang="en-GB" sz="1800" b="0" dirty="0"/>
              <a:t>The system issues a file encryption certificate whenever a user encrypts a file. </a:t>
            </a:r>
          </a:p>
          <a:p>
            <a:pPr lvl="1" algn="just"/>
            <a:r>
              <a:rPr lang="en-GB" sz="1800" b="0" dirty="0"/>
              <a:t>If the user loses that certificate and related private key, they can perform data recovery through the recovery key agent. </a:t>
            </a:r>
          </a:p>
          <a:p>
            <a:pPr lvl="1" algn="just"/>
            <a:r>
              <a:rPr lang="en-GB" sz="1800" b="0" dirty="0"/>
              <a:t>The recovery agent holds a special certificate and related private key, which help in data recovery</a:t>
            </a:r>
            <a:endParaRPr lang="en-US" altLang="en-US" sz="1600" dirty="0"/>
          </a:p>
          <a:p>
            <a:pPr marL="228600" lvl="1" algn="just">
              <a:spcBef>
                <a:spcPts val="1000"/>
              </a:spcBef>
            </a:pPr>
            <a:endParaRPr lang="en-US" altLang="en-US" sz="2000" dirty="0"/>
          </a:p>
          <a:p>
            <a:pPr marL="228600" lvl="1" algn="just">
              <a:spcBef>
                <a:spcPts val="1000"/>
              </a:spcBef>
            </a:pPr>
            <a:endParaRPr lang="en-US" altLang="en-US" sz="2000" dirty="0"/>
          </a:p>
          <a:p>
            <a:pPr marL="228600" lvl="1" algn="just">
              <a:spcBef>
                <a:spcPts val="1000"/>
              </a:spcBef>
            </a:pPr>
            <a:endParaRPr lang="en-US" altLang="en-US" sz="2000" dirty="0"/>
          </a:p>
          <a:p>
            <a:pPr marL="0" lvl="1" indent="0" algn="just">
              <a:spcBef>
                <a:spcPts val="1000"/>
              </a:spcBef>
              <a:buNone/>
            </a:pPr>
            <a:endParaRPr lang="en-GB" altLang="en-US" sz="1800" dirty="0"/>
          </a:p>
          <a:p>
            <a:pPr marL="0" lvl="1" indent="0" algn="just">
              <a:spcBef>
                <a:spcPts val="1000"/>
              </a:spcBef>
              <a:buNone/>
            </a:pPr>
            <a:endParaRPr lang="en-GB" altLang="en-US" sz="1800" b="1" dirty="0">
              <a:solidFill>
                <a:srgbClr val="FF0000"/>
              </a:solidFill>
              <a:highlight>
                <a:srgbClr val="FFFF00"/>
              </a:highlight>
            </a:endParaRPr>
          </a:p>
          <a:p>
            <a:pPr marL="0" lvl="1" indent="0" algn="just">
              <a:spcBef>
                <a:spcPts val="1000"/>
              </a:spcBef>
              <a:buNone/>
            </a:pPr>
            <a:endParaRPr lang="en-GB" altLang="en-US" sz="1800" b="1" dirty="0">
              <a:solidFill>
                <a:srgbClr val="FF0000"/>
              </a:solidFill>
              <a:highlight>
                <a:srgbClr val="FFFF00"/>
              </a:highlight>
            </a:endParaRPr>
          </a:p>
        </p:txBody>
      </p:sp>
      <p:pic>
        <p:nvPicPr>
          <p:cNvPr id="6" name="Picture 5">
            <a:extLst>
              <a:ext uri="{FF2B5EF4-FFF2-40B4-BE49-F238E27FC236}">
                <a16:creationId xmlns:a16="http://schemas.microsoft.com/office/drawing/2014/main" id="{4C2D8FD5-0D97-DB40-22BC-09FA0AB9E225}"/>
              </a:ext>
            </a:extLst>
          </p:cNvPr>
          <p:cNvPicPr>
            <a:picLocks noChangeAspect="1"/>
          </p:cNvPicPr>
          <p:nvPr/>
        </p:nvPicPr>
        <p:blipFill>
          <a:blip r:embed="rId3"/>
          <a:stretch>
            <a:fillRect/>
          </a:stretch>
        </p:blipFill>
        <p:spPr>
          <a:xfrm>
            <a:off x="6328571" y="193522"/>
            <a:ext cx="5272091" cy="5461462"/>
          </a:xfrm>
          <a:prstGeom prst="rect">
            <a:avLst/>
          </a:prstGeom>
        </p:spPr>
      </p:pic>
    </p:spTree>
    <p:extLst>
      <p:ext uri="{BB962C8B-B14F-4D97-AF65-F5344CB8AC3E}">
        <p14:creationId xmlns:p14="http://schemas.microsoft.com/office/powerpoint/2010/main" val="19730447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File System</a:t>
            </a:r>
          </a:p>
        </p:txBody>
      </p:sp>
      <p:sp>
        <p:nvSpPr>
          <p:cNvPr id="3" name="Content Placeholder 2"/>
          <p:cNvSpPr>
            <a:spLocks noGrp="1"/>
          </p:cNvSpPr>
          <p:nvPr>
            <p:ph idx="1"/>
          </p:nvPr>
        </p:nvSpPr>
        <p:spPr>
          <a:xfrm>
            <a:off x="139700" y="648628"/>
            <a:ext cx="12052300" cy="5066372"/>
          </a:xfrm>
        </p:spPr>
        <p:txBody>
          <a:bodyPr>
            <a:noAutofit/>
          </a:bodyPr>
          <a:lstStyle/>
          <a:p>
            <a:pPr marL="0" lvl="1" indent="0" algn="just">
              <a:spcBef>
                <a:spcPts val="1000"/>
              </a:spcBef>
              <a:buNone/>
            </a:pPr>
            <a:r>
              <a:rPr lang="en-US" altLang="en-US" sz="1800" b="1" dirty="0"/>
              <a:t>New Technology File System (NTFS)</a:t>
            </a:r>
          </a:p>
          <a:p>
            <a:pPr algn="just"/>
            <a:r>
              <a:rPr lang="en-US" altLang="en-US" sz="1800" dirty="0"/>
              <a:t>Deleting a File</a:t>
            </a:r>
          </a:p>
          <a:p>
            <a:pPr lvl="1" algn="just"/>
            <a:r>
              <a:rPr lang="en-US" altLang="en-US" sz="1800" dirty="0"/>
              <a:t>When a file is deleted, the OS renames it and moves it to the Recycle Bin</a:t>
            </a:r>
          </a:p>
          <a:p>
            <a:pPr lvl="1" algn="just"/>
            <a:r>
              <a:rPr lang="en-US" altLang="en-US" sz="1800" dirty="0"/>
              <a:t>Can use the Del (delete) MS-DOS command to eliminate the file from the MFT listing in the same way FAT does</a:t>
            </a:r>
          </a:p>
          <a:p>
            <a:pPr algn="just"/>
            <a:r>
              <a:rPr lang="en-US" altLang="en-US" sz="1800" dirty="0"/>
              <a:t>Registry</a:t>
            </a:r>
          </a:p>
          <a:p>
            <a:pPr lvl="1" algn="just"/>
            <a:r>
              <a:rPr lang="en-US" altLang="en-US" sz="1800" dirty="0"/>
              <a:t>A database that stores hardware and software configuration information, network connections, user preferences, and setup information</a:t>
            </a:r>
          </a:p>
          <a:p>
            <a:pPr lvl="1" algn="just"/>
            <a:r>
              <a:rPr lang="en-US" altLang="en-US" sz="1800" dirty="0"/>
              <a:t>For investigative purposes, the Registry can contain valuable evidence</a:t>
            </a:r>
          </a:p>
          <a:p>
            <a:pPr lvl="2" algn="just"/>
            <a:r>
              <a:rPr lang="en-US" altLang="en-US" sz="1800" dirty="0"/>
              <a:t>Registry</a:t>
            </a:r>
          </a:p>
          <a:p>
            <a:pPr lvl="2" algn="just"/>
            <a:r>
              <a:rPr lang="en-US" altLang="en-US" sz="1800" dirty="0"/>
              <a:t>Registry Editor</a:t>
            </a:r>
          </a:p>
          <a:p>
            <a:pPr lvl="2" algn="just"/>
            <a:r>
              <a:rPr lang="en-US" altLang="en-US" sz="1800" dirty="0"/>
              <a:t>HKEY</a:t>
            </a:r>
          </a:p>
          <a:p>
            <a:pPr lvl="2" algn="just"/>
            <a:r>
              <a:rPr lang="en-US" altLang="en-US" sz="1800" dirty="0"/>
              <a:t>Key</a:t>
            </a:r>
          </a:p>
          <a:p>
            <a:pPr lvl="2" algn="just"/>
            <a:r>
              <a:rPr lang="en-US" altLang="en-US" sz="1800" dirty="0"/>
              <a:t>Subkey</a:t>
            </a:r>
          </a:p>
          <a:p>
            <a:pPr lvl="2" algn="just"/>
            <a:r>
              <a:rPr lang="en-US" altLang="en-US" sz="1800" dirty="0"/>
              <a:t>Branch</a:t>
            </a:r>
          </a:p>
          <a:p>
            <a:pPr lvl="2" algn="just"/>
            <a:r>
              <a:rPr lang="en-US" altLang="en-US" sz="1800" dirty="0"/>
              <a:t>Value</a:t>
            </a:r>
          </a:p>
          <a:p>
            <a:pPr lvl="2" algn="just"/>
            <a:r>
              <a:rPr lang="en-US" altLang="en-US" sz="1800" dirty="0"/>
              <a:t>Default value and Hives</a:t>
            </a:r>
            <a:endParaRPr lang="en-GB" altLang="en-US" sz="1800" b="1" dirty="0">
              <a:solidFill>
                <a:srgbClr val="FF0000"/>
              </a:solidFill>
              <a:highlight>
                <a:srgbClr val="FFFF00"/>
              </a:highlight>
            </a:endParaRPr>
          </a:p>
          <a:p>
            <a:pPr marL="0" lvl="1" indent="0" algn="just">
              <a:spcBef>
                <a:spcPts val="1000"/>
              </a:spcBef>
              <a:buNone/>
            </a:pPr>
            <a:endParaRPr lang="en-GB" altLang="en-US" sz="1800" b="1" dirty="0">
              <a:solidFill>
                <a:srgbClr val="FF0000"/>
              </a:solidFill>
              <a:highlight>
                <a:srgbClr val="FFFF00"/>
              </a:highlight>
            </a:endParaRPr>
          </a:p>
        </p:txBody>
      </p:sp>
    </p:spTree>
    <p:extLst>
      <p:ext uri="{BB962C8B-B14F-4D97-AF65-F5344CB8AC3E}">
        <p14:creationId xmlns:p14="http://schemas.microsoft.com/office/powerpoint/2010/main" val="22411104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 sitting at tables in a room&#10;&#10;Description automatically generated">
            <a:extLst>
              <a:ext uri="{FF2B5EF4-FFF2-40B4-BE49-F238E27FC236}">
                <a16:creationId xmlns:a16="http://schemas.microsoft.com/office/drawing/2014/main" id="{5B7DF6FB-C80D-9F88-B4A9-038BBF1288B7}"/>
              </a:ext>
            </a:extLst>
          </p:cNvPr>
          <p:cNvPicPr>
            <a:picLocks noChangeAspect="1"/>
          </p:cNvPicPr>
          <p:nvPr/>
        </p:nvPicPr>
        <p:blipFill rotWithShape="1">
          <a:blip r:embed="rId3" cstate="print">
            <a:alphaModFix amt="3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US">
                <a:solidFill>
                  <a:srgbClr val="FFFFFF"/>
                </a:solidFill>
              </a:rPr>
              <a:t>Activity – for the Group!!!</a:t>
            </a:r>
          </a:p>
        </p:txBody>
      </p:sp>
      <p:sp>
        <p:nvSpPr>
          <p:cNvPr id="3" name="Content Placeholder 2"/>
          <p:cNvSpPr>
            <a:spLocks noGrp="1"/>
          </p:cNvSpPr>
          <p:nvPr>
            <p:ph idx="1"/>
          </p:nvPr>
        </p:nvSpPr>
        <p:spPr>
          <a:xfrm>
            <a:off x="838200" y="1825625"/>
            <a:ext cx="10515600" cy="4351338"/>
          </a:xfrm>
        </p:spPr>
        <p:txBody>
          <a:bodyPr>
            <a:normAutofit/>
          </a:bodyPr>
          <a:lstStyle/>
          <a:p>
            <a:pPr marL="0" lvl="1" indent="0">
              <a:spcBef>
                <a:spcPts val="1000"/>
              </a:spcBef>
              <a:buNone/>
            </a:pPr>
            <a:r>
              <a:rPr lang="en-GB" altLang="en-US" b="1">
                <a:solidFill>
                  <a:srgbClr val="FFFFFF"/>
                </a:solidFill>
              </a:rPr>
              <a:t>Identify and discuss the Linux and Macintosh boot process with suitable flow diagrams and examples.</a:t>
            </a:r>
          </a:p>
          <a:p>
            <a:pPr marL="0" lvl="1" indent="0">
              <a:spcBef>
                <a:spcPts val="1000"/>
              </a:spcBef>
              <a:buNone/>
            </a:pPr>
            <a:r>
              <a:rPr lang="en-GB" altLang="en-US" b="1">
                <a:solidFill>
                  <a:srgbClr val="FFFFFF"/>
                </a:solidFill>
              </a:rPr>
              <a:t>Use the existing images in our shared folder to analyse and discuss Windows File System</a:t>
            </a:r>
          </a:p>
          <a:p>
            <a:pPr marL="901700" lvl="1" indent="-279400">
              <a:spcBef>
                <a:spcPts val="1000"/>
              </a:spcBef>
              <a:buFont typeface="Wingdings" panose="05000000000000000000" pitchFamily="2" charset="2"/>
              <a:buChar char="Ø"/>
            </a:pPr>
            <a:r>
              <a:rPr lang="en-GB" altLang="en-US" b="1">
                <a:solidFill>
                  <a:srgbClr val="FFFFFF"/>
                </a:solidFill>
              </a:rPr>
              <a:t>FAT File System Layout	</a:t>
            </a:r>
          </a:p>
          <a:p>
            <a:pPr marL="901700" lvl="1" indent="-279400">
              <a:spcBef>
                <a:spcPts val="1000"/>
              </a:spcBef>
              <a:buFont typeface="Wingdings" panose="05000000000000000000" pitchFamily="2" charset="2"/>
              <a:buChar char="Ø"/>
            </a:pPr>
            <a:r>
              <a:rPr lang="en-GB" altLang="en-US" b="1">
                <a:solidFill>
                  <a:srgbClr val="FFFFFF"/>
                </a:solidFill>
              </a:rPr>
              <a:t>FAT Partition Boot Sector</a:t>
            </a:r>
          </a:p>
          <a:p>
            <a:pPr marL="901700" lvl="1" indent="-279400">
              <a:spcBef>
                <a:spcPts val="1000"/>
              </a:spcBef>
              <a:buFont typeface="Wingdings" panose="05000000000000000000" pitchFamily="2" charset="2"/>
              <a:buChar char="Ø"/>
            </a:pPr>
            <a:r>
              <a:rPr lang="en-GB" altLang="en-US" b="1">
                <a:solidFill>
                  <a:srgbClr val="FFFFFF"/>
                </a:solidFill>
              </a:rPr>
              <a:t>FAT Folder Structure </a:t>
            </a:r>
          </a:p>
          <a:p>
            <a:pPr marL="901700" lvl="1" indent="-279400">
              <a:spcBef>
                <a:spcPts val="1000"/>
              </a:spcBef>
              <a:buFont typeface="Wingdings" panose="05000000000000000000" pitchFamily="2" charset="2"/>
              <a:buChar char="Ø"/>
            </a:pPr>
            <a:r>
              <a:rPr lang="en-GB" altLang="en-US" b="1">
                <a:solidFill>
                  <a:srgbClr val="FFFFFF"/>
                </a:solidFill>
              </a:rPr>
              <a:t>NTFS Architecture</a:t>
            </a:r>
          </a:p>
          <a:p>
            <a:pPr marL="901700" lvl="1" indent="-279400">
              <a:spcBef>
                <a:spcPts val="1000"/>
              </a:spcBef>
              <a:buFont typeface="Wingdings" panose="05000000000000000000" pitchFamily="2" charset="2"/>
              <a:buChar char="Ø"/>
            </a:pPr>
            <a:r>
              <a:rPr lang="en-GB" altLang="en-US" b="1">
                <a:solidFill>
                  <a:srgbClr val="FFFFFF"/>
                </a:solidFill>
              </a:rPr>
              <a:t>NTFS Master File Table</a:t>
            </a:r>
            <a:endParaRPr lang="en-GB" altLang="en-US">
              <a:solidFill>
                <a:srgbClr val="FFFFFF"/>
              </a:solidFill>
            </a:endParaRPr>
          </a:p>
          <a:p>
            <a:pPr marL="0" lvl="1" indent="0">
              <a:spcBef>
                <a:spcPts val="1000"/>
              </a:spcBef>
              <a:buNone/>
            </a:pPr>
            <a:endParaRPr lang="en-GB" altLang="en-US">
              <a:solidFill>
                <a:srgbClr val="FFFFFF"/>
              </a:solidFill>
            </a:endParaRPr>
          </a:p>
          <a:p>
            <a:pPr marL="0" lvl="1" indent="0">
              <a:spcBef>
                <a:spcPts val="1000"/>
              </a:spcBef>
              <a:buNone/>
            </a:pPr>
            <a:endParaRPr lang="en-GB" altLang="en-US" b="1">
              <a:solidFill>
                <a:srgbClr val="FFFFFF"/>
              </a:solidFill>
              <a:highlight>
                <a:srgbClr val="FFFF00"/>
              </a:highlight>
            </a:endParaRPr>
          </a:p>
          <a:p>
            <a:pPr marL="0" lvl="1" indent="0">
              <a:spcBef>
                <a:spcPts val="1000"/>
              </a:spcBef>
              <a:buNone/>
            </a:pPr>
            <a:endParaRPr lang="en-GB" altLang="en-US" b="1">
              <a:solidFill>
                <a:srgbClr val="FFFFFF"/>
              </a:solidFill>
              <a:highlight>
                <a:srgbClr val="FFFF00"/>
              </a:highlight>
            </a:endParaRPr>
          </a:p>
        </p:txBody>
      </p:sp>
    </p:spTree>
    <p:extLst>
      <p:ext uri="{BB962C8B-B14F-4D97-AF65-F5344CB8AC3E}">
        <p14:creationId xmlns:p14="http://schemas.microsoft.com/office/powerpoint/2010/main" val="1799805491"/>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Digital Forensics</a:t>
            </a:r>
          </a:p>
          <a:p>
            <a:r>
              <a:rPr lang="en-GB" i="1" dirty="0"/>
              <a:t>(ACCA7031)</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EC Council – CHFI V10 </a:t>
            </a:r>
            <a:r>
              <a:rPr lang="en-GB" sz="1600" b="1" dirty="0" err="1">
                <a:effectLst>
                  <a:outerShdw blurRad="38100" dist="38100" dir="2700000" algn="tl">
                    <a:srgbClr val="000000">
                      <a:alpha val="43137"/>
                    </a:srgbClr>
                  </a:outerShdw>
                </a:effectLst>
              </a:rPr>
              <a:t>Ebook</a:t>
            </a:r>
            <a:endParaRPr lang="en-GB" sz="1600" b="1" dirty="0">
              <a:effectLst>
                <a:outerShdw blurRad="38100" dist="38100" dir="2700000" algn="tl">
                  <a:srgbClr val="000000">
                    <a:alpha val="43137"/>
                  </a:srgbClr>
                </a:outerShdw>
              </a:effectLst>
            </a:endParaRP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Bossler, Adam M._ Holt, Thomas J._ </a:t>
            </a:r>
            <a:r>
              <a:rPr lang="en-GB" sz="1600" b="1" dirty="0" err="1">
                <a:effectLst>
                  <a:outerShdw blurRad="38100" dist="38100" dir="2700000" algn="tl">
                    <a:srgbClr val="000000">
                      <a:alpha val="43137"/>
                    </a:srgbClr>
                  </a:outerShdw>
                </a:effectLst>
              </a:rPr>
              <a:t>Seigfried-Spellar</a:t>
            </a:r>
            <a:r>
              <a:rPr lang="en-GB" sz="1600" b="1" dirty="0">
                <a:effectLst>
                  <a:outerShdw blurRad="38100" dist="38100" dir="2700000" algn="tl">
                    <a:srgbClr val="000000">
                      <a:alpha val="43137"/>
                    </a:srgbClr>
                  </a:outerShdw>
                </a:effectLst>
              </a:rPr>
              <a:t>, Kathryn C – </a:t>
            </a:r>
          </a:p>
          <a:p>
            <a:r>
              <a:rPr lang="en-GB" sz="1600" b="1" dirty="0">
                <a:effectLst>
                  <a:outerShdw blurRad="38100" dist="38100" dir="2700000" algn="tl">
                    <a:srgbClr val="000000">
                      <a:alpha val="43137"/>
                    </a:srgbClr>
                  </a:outerShdw>
                </a:effectLst>
              </a:rPr>
              <a:t>Cybercrime and digital forensics_ an introduction-Routledge (2017_2018)</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Digital Forensics and Incident Response: </a:t>
            </a:r>
          </a:p>
          <a:p>
            <a:r>
              <a:rPr lang="en-GB" sz="1600" b="1" dirty="0">
                <a:effectLst>
                  <a:outerShdw blurRad="38100" dist="38100" dir="2700000" algn="tl">
                    <a:srgbClr val="000000">
                      <a:alpha val="43137"/>
                    </a:srgbClr>
                  </a:outerShdw>
                </a:effectLst>
              </a:rPr>
              <a:t>A practical guide to deploying digital forensic techniques in </a:t>
            </a:r>
          </a:p>
          <a:p>
            <a:r>
              <a:rPr lang="en-GB" sz="1600" b="1" dirty="0">
                <a:effectLst>
                  <a:outerShdw blurRad="38100" dist="38100" dir="2700000" algn="tl">
                    <a:srgbClr val="000000">
                      <a:alpha val="43137"/>
                    </a:srgbClr>
                  </a:outerShdw>
                </a:effectLst>
              </a:rPr>
              <a:t>response to cyber security incidents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Jason </a:t>
            </a:r>
            <a:r>
              <a:rPr lang="en-GB" sz="1600" b="1" dirty="0" err="1">
                <a:effectLst>
                  <a:outerShdw blurRad="38100" dist="38100" dir="2700000" algn="tl">
                    <a:srgbClr val="000000">
                      <a:alpha val="43137"/>
                    </a:srgbClr>
                  </a:outerShdw>
                </a:effectLst>
              </a:rPr>
              <a:t>Sachowski</a:t>
            </a:r>
            <a:r>
              <a:rPr lang="en-GB" sz="1600" b="1" dirty="0">
                <a:effectLst>
                  <a:outerShdw blurRad="38100" dist="38100" dir="2700000" algn="tl">
                    <a:srgbClr val="000000">
                      <a:alpha val="43137"/>
                    </a:srgbClr>
                  </a:outerShdw>
                </a:effectLst>
              </a:rPr>
              <a:t> - Digital Forensics and Investigations – </a:t>
            </a:r>
          </a:p>
          <a:p>
            <a:r>
              <a:rPr lang="en-GB" sz="1600" b="1" dirty="0">
                <a:effectLst>
                  <a:outerShdw blurRad="38100" dist="38100" dir="2700000" algn="tl">
                    <a:srgbClr val="000000">
                      <a:alpha val="43137"/>
                    </a:srgbClr>
                  </a:outerShdw>
                </a:effectLst>
              </a:rPr>
              <a:t>People, Process, and Technologies to Defend the Enterprise</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Whitcomb, C. (2007). The evolution of digital evidence in </a:t>
            </a:r>
          </a:p>
          <a:p>
            <a:r>
              <a:rPr lang="en-GB" sz="1600" b="1" dirty="0">
                <a:effectLst>
                  <a:outerShdw blurRad="38100" dist="38100" dir="2700000" algn="tl">
                    <a:srgbClr val="000000">
                      <a:alpha val="43137"/>
                    </a:srgbClr>
                  </a:outerShdw>
                </a:effectLst>
              </a:rPr>
              <a:t>forensic science laboratories. The Police Chief, 74(11).</a:t>
            </a:r>
          </a:p>
          <a:p>
            <a:pPr marL="571500" indent="-571500">
              <a:buFont typeface="Wingdings" panose="05000000000000000000" pitchFamily="2" charset="2"/>
              <a:buChar char="§"/>
            </a:pPr>
            <a:endParaRPr lang="en-GB" sz="1600" b="1" dirty="0">
              <a:effectLst>
                <a:outerShdw blurRad="38100" dist="38100" dir="2700000" algn="tl">
                  <a:srgbClr val="000000">
                    <a:alpha val="43137"/>
                  </a:srgbClr>
                </a:outerShdw>
              </a:effectLst>
            </a:endParaRPr>
          </a:p>
          <a:p>
            <a:endParaRPr lang="en-GB" sz="16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A5C8756-3AE9-FBA5-90E5-2166D793DA6D}"/>
              </a:ext>
            </a:extLst>
          </p:cNvPr>
          <p:cNvSpPr>
            <a:spLocks noGrp="1"/>
          </p:cNvSpPr>
          <p:nvPr>
            <p:ph idx="10"/>
          </p:nvPr>
        </p:nvSpPr>
        <p:spPr>
          <a:xfrm>
            <a:off x="7026111" y="1470581"/>
            <a:ext cx="4535079" cy="3864989"/>
          </a:xfrm>
        </p:spPr>
        <p:txBody>
          <a:bodyPr/>
          <a:lstStyle/>
          <a:p>
            <a:endParaRPr lang="en-GB" dirty="0"/>
          </a:p>
          <a:p>
            <a:endParaRPr lang="en-GB" dirty="0"/>
          </a:p>
          <a:p>
            <a:endParaRPr lang="en-GB" dirty="0"/>
          </a:p>
          <a:p>
            <a:endParaRPr lang="en-GB" sz="1600" b="1" dirty="0">
              <a:effectLst>
                <a:outerShdw blurRad="38100" dist="38100" dir="2700000" algn="tl">
                  <a:srgbClr val="000000">
                    <a:alpha val="43137"/>
                  </a:srgbClr>
                </a:outerShdw>
              </a:effectLst>
            </a:endParaRPr>
          </a:p>
          <a:p>
            <a:r>
              <a:rPr lang="en-GB" b="1" i="1" dirty="0"/>
              <a:t>Digital Forensics</a:t>
            </a:r>
          </a:p>
          <a:p>
            <a:r>
              <a:rPr lang="en-GB" i="1" dirty="0"/>
              <a:t>(ACCA7031)</a:t>
            </a:r>
            <a:br>
              <a:rPr lang="en-GB" i="1" dirty="0"/>
            </a:br>
            <a:endParaRPr lang="en-GB" i="1" dirty="0"/>
          </a:p>
          <a:p>
            <a:r>
              <a:rPr lang="en-GB" dirty="0"/>
              <a:t>Applied Computing - WISA</a:t>
            </a:r>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9902240c-f584-4322-946e-7b0be23bca91"/>
    <ds:schemaRef ds:uri="d2ec016d-25cf-4c07-aa6b-c53e267faa6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8954D29-52F6-46B1-B000-9B667CC4DAB4}">
  <ds:schemaRefs>
    <ds:schemaRef ds:uri="9902240c-f584-4322-946e-7b0be23bca91"/>
    <ds:schemaRef ds:uri="d2ec016d-25cf-4c07-aa6b-c53e267faa6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2300</Words>
  <Application>Microsoft Office PowerPoint</Application>
  <PresentationFormat>Widescreen</PresentationFormat>
  <Paragraphs>352</Paragraphs>
  <Slides>27</Slides>
  <Notes>23</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27</vt:i4>
      </vt:variant>
    </vt:vector>
  </HeadingPairs>
  <TitlesOfParts>
    <vt:vector size="39" baseType="lpstr">
      <vt:lpstr>Söhne</vt:lpstr>
      <vt:lpstr>Arial</vt:lpstr>
      <vt:lpstr>Baguet Script</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Recall…</vt:lpstr>
      <vt:lpstr>Recall…</vt:lpstr>
      <vt:lpstr>Understanding the silent witness!!!</vt:lpstr>
      <vt:lpstr>Disks</vt:lpstr>
      <vt:lpstr>Storage Disks</vt:lpstr>
      <vt:lpstr>Storage Disks</vt:lpstr>
      <vt:lpstr>HDD</vt:lpstr>
      <vt:lpstr>Logical View</vt:lpstr>
      <vt:lpstr>Disk Partitions</vt:lpstr>
      <vt:lpstr>MBR</vt:lpstr>
      <vt:lpstr>Disk Partitions</vt:lpstr>
      <vt:lpstr>Disk Partitions</vt:lpstr>
      <vt:lpstr>Disk Partitions</vt:lpstr>
      <vt:lpstr>File System</vt:lpstr>
      <vt:lpstr>File System</vt:lpstr>
      <vt:lpstr>File System</vt:lpstr>
      <vt:lpstr>File System</vt:lpstr>
      <vt:lpstr>File System</vt:lpstr>
      <vt:lpstr>File System</vt:lpstr>
      <vt:lpstr>File System</vt:lpstr>
      <vt:lpstr>File System</vt:lpstr>
      <vt:lpstr>Activity – for the Group!!!</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61</cp:revision>
  <dcterms:created xsi:type="dcterms:W3CDTF">2021-03-05T06:07:01Z</dcterms:created>
  <dcterms:modified xsi:type="dcterms:W3CDTF">2023-11-06T05:27:03Z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