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8" r:id="rId3"/>
    <p:sldId id="260" r:id="rId4"/>
    <p:sldId id="269" r:id="rId5"/>
    <p:sldId id="263" r:id="rId6"/>
    <p:sldId id="266" r:id="rId7"/>
    <p:sldId id="267" r:id="rId8"/>
    <p:sldId id="265"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73833" autoAdjust="0"/>
  </p:normalViewPr>
  <p:slideViewPr>
    <p:cSldViewPr snapToGrid="0">
      <p:cViewPr>
        <p:scale>
          <a:sx n="66" d="100"/>
          <a:sy n="66" d="100"/>
        </p:scale>
        <p:origin x="1315" y="34"/>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CC31EB-22B1-4C96-9C76-EE5995D99BD2}" type="datetimeFigureOut">
              <a:rPr lang="en-GB" smtClean="0"/>
              <a:t>09/12/2021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A65D51-C924-4AC3-A915-A6CDEDDE7769}" type="slidenum">
              <a:rPr lang="en-GB" smtClean="0"/>
              <a:t>‹N›</a:t>
            </a:fld>
            <a:endParaRPr lang="en-GB"/>
          </a:p>
        </p:txBody>
      </p:sp>
    </p:spTree>
    <p:extLst>
      <p:ext uri="{BB962C8B-B14F-4D97-AF65-F5344CB8AC3E}">
        <p14:creationId xmlns:p14="http://schemas.microsoft.com/office/powerpoint/2010/main" val="2396250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Academic skills refer</a:t>
            </a:r>
            <a:r>
              <a:rPr lang="en-GB" baseline="0" dirty="0">
                <a:solidFill>
                  <a:schemeClr val="tx1"/>
                </a:solidFill>
              </a:rPr>
              <a:t> </a:t>
            </a:r>
            <a:r>
              <a:rPr lang="en-GB" dirty="0">
                <a:solidFill>
                  <a:schemeClr val="tx1"/>
                </a:solidFill>
              </a:rPr>
              <a:t>to the </a:t>
            </a:r>
            <a:r>
              <a:rPr lang="en-GB" sz="1200" dirty="0">
                <a:solidFill>
                  <a:schemeClr val="tx1"/>
                </a:solidFill>
                <a:latin typeface="Times New Roman" panose="02020603050405020304" pitchFamily="18" charset="0"/>
                <a:cs typeface="Times New Roman" panose="02020603050405020304" pitchFamily="18" charset="0"/>
              </a:rPr>
              <a:t>h</a:t>
            </a:r>
            <a:r>
              <a:rPr lang="en-GB" sz="1200" dirty="0">
                <a:latin typeface="Times New Roman" panose="02020603050405020304" pitchFamily="18" charset="0"/>
                <a:cs typeface="Times New Roman" panose="02020603050405020304" pitchFamily="18" charset="0"/>
              </a:rPr>
              <a:t>abits and habits meant to benefit students and help them become successful in their academic life (Graff et al, 2013).</a:t>
            </a:r>
          </a:p>
          <a:p>
            <a:r>
              <a:rPr lang="en-GB" dirty="0">
                <a:solidFill>
                  <a:schemeClr val="tx1"/>
                </a:solidFill>
              </a:rPr>
              <a:t>As a sales manager, having report writing</a:t>
            </a:r>
            <a:r>
              <a:rPr lang="en-GB" baseline="0" dirty="0">
                <a:solidFill>
                  <a:schemeClr val="tx1"/>
                </a:solidFill>
              </a:rPr>
              <a:t> skills will help me to present the data gathered from undertaking market research, analysing it and presenting a comprehensive report that will help managers to comprehend the data easily hence aiding them in the decision making process. </a:t>
            </a:r>
          </a:p>
          <a:p>
            <a:r>
              <a:rPr lang="en-GB" baseline="0" dirty="0">
                <a:solidFill>
                  <a:schemeClr val="tx1"/>
                </a:solidFill>
              </a:rPr>
              <a:t>Research skills are useful in conducting a marketing research and ensuring that the variables chosen for the research are reliable and will provide a true reflection of the market thus the information obtained is accurate and reliable hence designing perfect products suitable for the consumers to satisfy their wants. </a:t>
            </a:r>
          </a:p>
          <a:p>
            <a:r>
              <a:rPr lang="en-GB" baseline="0" dirty="0">
                <a:solidFill>
                  <a:schemeClr val="tx1"/>
                </a:solidFill>
              </a:rPr>
              <a:t>As a student, time management is essential since I will be able to be disciplined and account for my time well hence able to meet deadlines for various tasks. </a:t>
            </a:r>
          </a:p>
          <a:p>
            <a:r>
              <a:rPr lang="en-GB" baseline="0" dirty="0">
                <a:solidFill>
                  <a:schemeClr val="tx1"/>
                </a:solidFill>
              </a:rPr>
              <a:t>Presentation and public speaking skills are important in building my confidence as well as developing and improving my research skills. A good presentation needs to be well researched and should contain facts from reliable sources (Van Emden and Becker, 2016).</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7CA65D51-C924-4AC3-A915-A6CDEDDE7769}" type="slidenum">
              <a:rPr lang="en-GB" smtClean="0"/>
              <a:t>2</a:t>
            </a:fld>
            <a:endParaRPr lang="en-GB"/>
          </a:p>
        </p:txBody>
      </p:sp>
    </p:spTree>
    <p:extLst>
      <p:ext uri="{BB962C8B-B14F-4D97-AF65-F5344CB8AC3E}">
        <p14:creationId xmlns:p14="http://schemas.microsoft.com/office/powerpoint/2010/main" val="991497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Employability skills are the skills, abilities, qualities and attitudes that employers look for in professional before hiring. They include:</a:t>
            </a:r>
          </a:p>
        </p:txBody>
      </p:sp>
      <p:sp>
        <p:nvSpPr>
          <p:cNvPr id="4" name="Slide Number Placeholder 3"/>
          <p:cNvSpPr>
            <a:spLocks noGrp="1"/>
          </p:cNvSpPr>
          <p:nvPr>
            <p:ph type="sldNum" sz="quarter" idx="10"/>
          </p:nvPr>
        </p:nvSpPr>
        <p:spPr/>
        <p:txBody>
          <a:bodyPr/>
          <a:lstStyle/>
          <a:p>
            <a:fld id="{7CA65D51-C924-4AC3-A915-A6CDEDDE7769}" type="slidenum">
              <a:rPr lang="en-GB" smtClean="0"/>
              <a:t>3</a:t>
            </a:fld>
            <a:endParaRPr lang="en-GB"/>
          </a:p>
        </p:txBody>
      </p:sp>
    </p:spTree>
    <p:extLst>
      <p:ext uri="{BB962C8B-B14F-4D97-AF65-F5344CB8AC3E}">
        <p14:creationId xmlns:p14="http://schemas.microsoft.com/office/powerpoint/2010/main" val="1378326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800" b="0" i="0" u="none" strike="noStrike" dirty="0">
                <a:solidFill>
                  <a:srgbClr val="000000"/>
                </a:solidFill>
                <a:effectLst/>
                <a:latin typeface="Calibri" panose="020F0502020204030204" pitchFamily="34" charset="0"/>
              </a:rPr>
              <a:t>Acquiring academic and employability skills will help one to improve their performance and productivity since they are aware of what they need to do and hence execute these procedures and processes in the best way possible. Aa a sales manager having this skills will help me to become successful on my personal and professional plan. They will help me to increase my confidence…</a:t>
            </a:r>
            <a:endParaRPr lang="en-US" dirty="0"/>
          </a:p>
        </p:txBody>
      </p:sp>
      <p:sp>
        <p:nvSpPr>
          <p:cNvPr id="4" name="Segnaposto numero diapositiva 3"/>
          <p:cNvSpPr>
            <a:spLocks noGrp="1"/>
          </p:cNvSpPr>
          <p:nvPr>
            <p:ph type="sldNum" sz="quarter" idx="5"/>
          </p:nvPr>
        </p:nvSpPr>
        <p:spPr/>
        <p:txBody>
          <a:bodyPr/>
          <a:lstStyle/>
          <a:p>
            <a:fld id="{7CA65D51-C924-4AC3-A915-A6CDEDDE7769}" type="slidenum">
              <a:rPr lang="en-GB" smtClean="0"/>
              <a:t>4</a:t>
            </a:fld>
            <a:endParaRPr lang="en-GB"/>
          </a:p>
        </p:txBody>
      </p:sp>
    </p:spTree>
    <p:extLst>
      <p:ext uri="{BB962C8B-B14F-4D97-AF65-F5344CB8AC3E}">
        <p14:creationId xmlns:p14="http://schemas.microsoft.com/office/powerpoint/2010/main" val="322008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sz="1200" dirty="0">
                <a:latin typeface="Times New Roman" panose="02020603050405020304" pitchFamily="18" charset="0"/>
                <a:cs typeface="Times New Roman" panose="02020603050405020304" pitchFamily="18" charset="0"/>
              </a:rPr>
              <a:t>Once I clear university studies, I wish to venture into sales and marketing. This career interests me since it entails interacting with consumers in the market, listening to their grievances and helping them solve the challenges they are encountering.</a:t>
            </a:r>
          </a:p>
          <a:p>
            <a:pPr marL="0" indent="0">
              <a:buFont typeface="Wingdings" panose="05000000000000000000" pitchFamily="2" charset="2"/>
              <a:buNone/>
            </a:pPr>
            <a:r>
              <a:rPr lang="en-GB" sz="1200" dirty="0">
                <a:latin typeface="Times New Roman" panose="02020603050405020304" pitchFamily="18" charset="0"/>
                <a:cs typeface="Times New Roman" panose="02020603050405020304" pitchFamily="18" charset="0"/>
              </a:rPr>
              <a:t>It majorly requires a fast knowledge and skills in communication skills and interpersonal skills. </a:t>
            </a:r>
          </a:p>
          <a:p>
            <a:pPr marL="0" indent="0">
              <a:buFont typeface="Wingdings" panose="05000000000000000000" pitchFamily="2" charset="2"/>
              <a:buNone/>
            </a:pPr>
            <a:r>
              <a:rPr lang="en-GB" sz="1200" dirty="0">
                <a:latin typeface="Times New Roman" panose="02020603050405020304" pitchFamily="18" charset="0"/>
                <a:cs typeface="Times New Roman" panose="02020603050405020304" pitchFamily="18" charset="0"/>
              </a:rPr>
              <a:t>It also involves intense research and reporting skills</a:t>
            </a:r>
            <a:r>
              <a:rPr lang="en-GB" sz="1200" baseline="0" dirty="0">
                <a:latin typeface="Times New Roman" panose="02020603050405020304" pitchFamily="18" charset="0"/>
                <a:cs typeface="Times New Roman" panose="02020603050405020304" pitchFamily="18" charset="0"/>
              </a:rPr>
              <a:t> since it involves undertaking market research to understand the type of consumers and their needs hence advising a company on the most appropriate products to offer to its customers with an aim of satisfying their needs. </a:t>
            </a:r>
            <a:endParaRPr lang="en-GB" sz="12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7CA65D51-C924-4AC3-A915-A6CDEDDE7769}" type="slidenum">
              <a:rPr lang="en-GB" smtClean="0"/>
              <a:t>5</a:t>
            </a:fld>
            <a:endParaRPr lang="en-GB"/>
          </a:p>
        </p:txBody>
      </p:sp>
    </p:spTree>
    <p:extLst>
      <p:ext uri="{BB962C8B-B14F-4D97-AF65-F5344CB8AC3E}">
        <p14:creationId xmlns:p14="http://schemas.microsoft.com/office/powerpoint/2010/main" val="3479874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person has their own strengths and weaknesses. I believe that my greatest strengths are honest, respectful, adaptability and disciplined. Some of my weaknesses include my perfection. I can say that I am not good in patient. Also sensitive is my greatest weakness. And last but not least is not comfortable taking risk. Sometimes is very difficult for me to get out of my comfort zone but I am trying to work on it and I  see the results which is make me more comfortable and happy.</a:t>
            </a:r>
          </a:p>
        </p:txBody>
      </p:sp>
      <p:sp>
        <p:nvSpPr>
          <p:cNvPr id="4" name="Slide Number Placeholder 3"/>
          <p:cNvSpPr>
            <a:spLocks noGrp="1"/>
          </p:cNvSpPr>
          <p:nvPr>
            <p:ph type="sldNum" sz="quarter" idx="10"/>
          </p:nvPr>
        </p:nvSpPr>
        <p:spPr/>
        <p:txBody>
          <a:bodyPr/>
          <a:lstStyle/>
          <a:p>
            <a:fld id="{7CA65D51-C924-4AC3-A915-A6CDEDDE7769}" type="slidenum">
              <a:rPr lang="en-GB" smtClean="0"/>
              <a:t>6</a:t>
            </a:fld>
            <a:endParaRPr lang="en-GB"/>
          </a:p>
        </p:txBody>
      </p:sp>
    </p:spTree>
    <p:extLst>
      <p:ext uri="{BB962C8B-B14F-4D97-AF65-F5344CB8AC3E}">
        <p14:creationId xmlns:p14="http://schemas.microsoft.com/office/powerpoint/2010/main" val="3338104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personal development plan is a personal guideline</a:t>
            </a:r>
            <a:r>
              <a:rPr lang="en-GB" baseline="0" dirty="0"/>
              <a:t> that one uses to keep track of their ambitions and future success in respective professions and careers (</a:t>
            </a:r>
            <a:r>
              <a:rPr lang="en-GB" baseline="0" dirty="0" err="1"/>
              <a:t>Rimmer</a:t>
            </a:r>
            <a:r>
              <a:rPr lang="en-GB" baseline="0" dirty="0"/>
              <a:t>, 2018).</a:t>
            </a:r>
          </a:p>
        </p:txBody>
      </p:sp>
      <p:sp>
        <p:nvSpPr>
          <p:cNvPr id="4" name="Slide Number Placeholder 3"/>
          <p:cNvSpPr>
            <a:spLocks noGrp="1"/>
          </p:cNvSpPr>
          <p:nvPr>
            <p:ph type="sldNum" sz="quarter" idx="10"/>
          </p:nvPr>
        </p:nvSpPr>
        <p:spPr/>
        <p:txBody>
          <a:bodyPr/>
          <a:lstStyle/>
          <a:p>
            <a:fld id="{7CA65D51-C924-4AC3-A915-A6CDEDDE7769}" type="slidenum">
              <a:rPr lang="en-GB" smtClean="0"/>
              <a:t>7</a:t>
            </a:fld>
            <a:endParaRPr lang="en-GB"/>
          </a:p>
        </p:txBody>
      </p:sp>
    </p:spTree>
    <p:extLst>
      <p:ext uri="{BB962C8B-B14F-4D97-AF65-F5344CB8AC3E}">
        <p14:creationId xmlns:p14="http://schemas.microsoft.com/office/powerpoint/2010/main" val="3678535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‹N›</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12/9/2021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‹N›</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45474" y="1550898"/>
            <a:ext cx="6609502" cy="646331"/>
          </a:xfrm>
          <a:prstGeom prst="rect">
            <a:avLst/>
          </a:prstGeom>
          <a:noFill/>
        </p:spPr>
        <p:txBody>
          <a:bodyPr wrap="none" rtlCol="0">
            <a:spAutoFit/>
          </a:bodyPr>
          <a:lstStyle/>
          <a:p>
            <a:r>
              <a:rPr lang="en-GB" sz="3600" dirty="0">
                <a:latin typeface="Times New Roman" panose="02020603050405020304" pitchFamily="18" charset="0"/>
                <a:cs typeface="Times New Roman" panose="02020603050405020304" pitchFamily="18" charset="0"/>
              </a:rPr>
              <a:t>Academic and employability skills</a:t>
            </a:r>
          </a:p>
        </p:txBody>
      </p:sp>
      <p:sp>
        <p:nvSpPr>
          <p:cNvPr id="5" name="TextBox 4"/>
          <p:cNvSpPr txBox="1"/>
          <p:nvPr/>
        </p:nvSpPr>
        <p:spPr>
          <a:xfrm>
            <a:off x="6098929" y="3166576"/>
            <a:ext cx="4847802" cy="584775"/>
          </a:xfrm>
          <a:prstGeom prst="rect">
            <a:avLst/>
          </a:prstGeom>
          <a:noFill/>
        </p:spPr>
        <p:txBody>
          <a:bodyPr wrap="none" rtlCol="0">
            <a:spAutoFit/>
          </a:bodyPr>
          <a:lstStyle/>
          <a:p>
            <a:pPr algn="ctr"/>
            <a:r>
              <a:rPr lang="en-GB" sz="3200" dirty="0">
                <a:latin typeface="Times New Roman" panose="02020603050405020304" pitchFamily="18" charset="0"/>
                <a:cs typeface="Times New Roman" panose="02020603050405020304" pitchFamily="18" charset="0"/>
              </a:rPr>
              <a:t>Module leader: </a:t>
            </a:r>
            <a:r>
              <a:rPr lang="en-GB" sz="3200" dirty="0" err="1">
                <a:latin typeface="Times New Roman" panose="02020603050405020304" pitchFamily="18" charset="0"/>
                <a:cs typeface="Times New Roman" panose="02020603050405020304" pitchFamily="18" charset="0"/>
              </a:rPr>
              <a:t>Soban</a:t>
            </a:r>
            <a:r>
              <a:rPr lang="en-GB" sz="3200" dirty="0">
                <a:latin typeface="Times New Roman" panose="02020603050405020304" pitchFamily="18" charset="0"/>
                <a:cs typeface="Times New Roman" panose="02020603050405020304" pitchFamily="18" charset="0"/>
              </a:rPr>
              <a:t> Sadiq</a:t>
            </a:r>
          </a:p>
        </p:txBody>
      </p:sp>
      <p:sp>
        <p:nvSpPr>
          <p:cNvPr id="6" name="TextBox 5"/>
          <p:cNvSpPr txBox="1"/>
          <p:nvPr/>
        </p:nvSpPr>
        <p:spPr>
          <a:xfrm>
            <a:off x="6150225" y="3679437"/>
            <a:ext cx="5136919" cy="1569660"/>
          </a:xfrm>
          <a:prstGeom prst="rect">
            <a:avLst/>
          </a:prstGeom>
          <a:noFill/>
        </p:spPr>
        <p:txBody>
          <a:bodyPr wrap="none" rtlCol="0">
            <a:spAutoFit/>
          </a:bodyPr>
          <a:lstStyle/>
          <a:p>
            <a:r>
              <a:rPr lang="en-GB" sz="3200" dirty="0">
                <a:latin typeface="Times New Roman" panose="02020603050405020304" pitchFamily="18" charset="0"/>
                <a:cs typeface="Times New Roman" panose="02020603050405020304" pitchFamily="18" charset="0"/>
              </a:rPr>
              <a:t>Presented by: </a:t>
            </a:r>
          </a:p>
          <a:p>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Dilyana</a:t>
            </a:r>
            <a:r>
              <a:rPr lang="en-GB" sz="3200" dirty="0">
                <a:latin typeface="Times New Roman" panose="02020603050405020304" pitchFamily="18" charset="0"/>
                <a:cs typeface="Times New Roman" panose="02020603050405020304" pitchFamily="18" charset="0"/>
              </a:rPr>
              <a:t> Georgieva</a:t>
            </a:r>
          </a:p>
          <a:p>
            <a:r>
              <a:rPr lang="en-GB" sz="3200" dirty="0">
                <a:latin typeface="Times New Roman" panose="02020603050405020304" pitchFamily="18" charset="0"/>
                <a:cs typeface="Times New Roman" panose="02020603050405020304" pitchFamily="18" charset="0"/>
              </a:rPr>
              <a:t>				ID:2006936</a:t>
            </a:r>
          </a:p>
        </p:txBody>
      </p:sp>
    </p:spTree>
    <p:extLst>
      <p:ext uri="{BB962C8B-B14F-4D97-AF65-F5344CB8AC3E}">
        <p14:creationId xmlns:p14="http://schemas.microsoft.com/office/powerpoint/2010/main" val="991137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48680" y="301574"/>
            <a:ext cx="3365024" cy="646331"/>
          </a:xfrm>
          <a:prstGeom prst="rect">
            <a:avLst/>
          </a:prstGeom>
          <a:noFill/>
        </p:spPr>
        <p:txBody>
          <a:bodyPr wrap="none" rtlCol="0">
            <a:spAutoFit/>
          </a:bodyPr>
          <a:lstStyle/>
          <a:p>
            <a:r>
              <a:rPr lang="en-GB" sz="3600" b="1" dirty="0">
                <a:latin typeface="Times New Roman" panose="02020603050405020304" pitchFamily="18" charset="0"/>
                <a:cs typeface="Times New Roman" panose="02020603050405020304" pitchFamily="18" charset="0"/>
              </a:rPr>
              <a:t>Academic skills</a:t>
            </a:r>
          </a:p>
        </p:txBody>
      </p:sp>
      <p:sp>
        <p:nvSpPr>
          <p:cNvPr id="3" name="TextBox 2"/>
          <p:cNvSpPr txBox="1"/>
          <p:nvPr/>
        </p:nvSpPr>
        <p:spPr>
          <a:xfrm>
            <a:off x="1479520" y="1370904"/>
            <a:ext cx="10877580" cy="5185522"/>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Habits and habits meant to benefit students and help them become successful in their academic life.</a:t>
            </a:r>
          </a:p>
          <a:p>
            <a:pPr>
              <a:lnSpc>
                <a:spcPct val="150000"/>
              </a:lnSpc>
            </a:pPr>
            <a:r>
              <a:rPr lang="en-GB" sz="2800" dirty="0">
                <a:latin typeface="Times New Roman" panose="02020603050405020304" pitchFamily="18" charset="0"/>
                <a:cs typeface="Times New Roman" panose="02020603050405020304" pitchFamily="18" charset="0"/>
              </a:rPr>
              <a:t>They include:            </a:t>
            </a:r>
          </a:p>
          <a:p>
            <a:pPr marL="1828800" lvl="3" indent="-457200">
              <a:lnSpc>
                <a:spcPct val="150000"/>
              </a:lnSpc>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Report writing</a:t>
            </a:r>
          </a:p>
          <a:p>
            <a:pPr marL="1828800" lvl="3" indent="-457200">
              <a:lnSpc>
                <a:spcPct val="150000"/>
              </a:lnSpc>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Research skills</a:t>
            </a:r>
          </a:p>
          <a:p>
            <a:pPr marL="1828800" lvl="3" indent="-457200">
              <a:lnSpc>
                <a:spcPct val="150000"/>
              </a:lnSpc>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Time management</a:t>
            </a:r>
          </a:p>
          <a:p>
            <a:pPr marL="1828800" lvl="3" indent="-457200">
              <a:lnSpc>
                <a:spcPct val="150000"/>
              </a:lnSpc>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Presentation and public speaking skills</a:t>
            </a:r>
          </a:p>
          <a:p>
            <a:pPr lvl="3">
              <a:lnSpc>
                <a:spcPct val="150000"/>
              </a:lnSpc>
            </a:pPr>
            <a:endParaRPr lang="en-GB" sz="2800" dirty="0">
              <a:latin typeface="Times New Roman" panose="02020603050405020304" pitchFamily="18" charset="0"/>
              <a:cs typeface="Times New Roman" panose="02020603050405020304" pitchFamily="18" charset="0"/>
            </a:endParaRPr>
          </a:p>
        </p:txBody>
      </p:sp>
      <p:pic>
        <p:nvPicPr>
          <p:cNvPr id="4098" name="Picture 2" descr="Laudzer Academic Skills Consultancy - Home |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370" y="2326342"/>
            <a:ext cx="3342876" cy="2914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1328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54911" y="339220"/>
            <a:ext cx="4095993" cy="646331"/>
          </a:xfrm>
          <a:prstGeom prst="rect">
            <a:avLst/>
          </a:prstGeom>
          <a:noFill/>
        </p:spPr>
        <p:txBody>
          <a:bodyPr wrap="none" rtlCol="0">
            <a:spAutoFit/>
          </a:bodyPr>
          <a:lstStyle/>
          <a:p>
            <a:r>
              <a:rPr lang="en-GB" sz="3600" b="1" dirty="0">
                <a:latin typeface="Times New Roman" panose="02020603050405020304" pitchFamily="18" charset="0"/>
                <a:cs typeface="Times New Roman" panose="02020603050405020304" pitchFamily="18" charset="0"/>
              </a:rPr>
              <a:t>Employability skills</a:t>
            </a:r>
          </a:p>
        </p:txBody>
      </p:sp>
      <p:sp>
        <p:nvSpPr>
          <p:cNvPr id="3" name="TextBox 2"/>
          <p:cNvSpPr txBox="1"/>
          <p:nvPr/>
        </p:nvSpPr>
        <p:spPr>
          <a:xfrm>
            <a:off x="1453020" y="1240077"/>
            <a:ext cx="4997884" cy="4247317"/>
          </a:xfrm>
          <a:prstGeom prst="rect">
            <a:avLst/>
          </a:prstGeom>
          <a:noFill/>
        </p:spPr>
        <p:txBody>
          <a:bodyPr wrap="square" rtlCol="0">
            <a:spAutoFit/>
          </a:bodyPr>
          <a:lstStyle/>
          <a:p>
            <a:pPr marL="571500" indent="-571500">
              <a:lnSpc>
                <a:spcPct val="150000"/>
              </a:lnSpc>
              <a:buFont typeface="Wingdings" panose="05000000000000000000" pitchFamily="2" charset="2"/>
              <a:buChar char="Ø"/>
            </a:pPr>
            <a:r>
              <a:rPr lang="en-GB" sz="3600" dirty="0">
                <a:latin typeface="Times New Roman" panose="02020603050405020304" pitchFamily="18" charset="0"/>
                <a:cs typeface="Times New Roman" panose="02020603050405020304" pitchFamily="18" charset="0"/>
              </a:rPr>
              <a:t>Communication skills</a:t>
            </a:r>
          </a:p>
          <a:p>
            <a:pPr marL="571500" indent="-571500">
              <a:lnSpc>
                <a:spcPct val="150000"/>
              </a:lnSpc>
              <a:buFont typeface="Wingdings" panose="05000000000000000000" pitchFamily="2" charset="2"/>
              <a:buChar char="Ø"/>
            </a:pPr>
            <a:r>
              <a:rPr lang="en-GB" sz="3600" dirty="0">
                <a:latin typeface="Times New Roman" panose="02020603050405020304" pitchFamily="18" charset="0"/>
                <a:cs typeface="Times New Roman" panose="02020603050405020304" pitchFamily="18" charset="0"/>
              </a:rPr>
              <a:t>Critical thinking</a:t>
            </a:r>
          </a:p>
          <a:p>
            <a:pPr marL="571500" indent="-571500">
              <a:lnSpc>
                <a:spcPct val="150000"/>
              </a:lnSpc>
              <a:buFont typeface="Wingdings" panose="05000000000000000000" pitchFamily="2" charset="2"/>
              <a:buChar char="Ø"/>
            </a:pPr>
            <a:r>
              <a:rPr lang="en-GB" sz="3600" dirty="0">
                <a:latin typeface="Times New Roman" panose="02020603050405020304" pitchFamily="18" charset="0"/>
                <a:cs typeface="Times New Roman" panose="02020603050405020304" pitchFamily="18" charset="0"/>
              </a:rPr>
              <a:t>Leadership skills</a:t>
            </a:r>
          </a:p>
          <a:p>
            <a:pPr marL="571500" indent="-571500">
              <a:lnSpc>
                <a:spcPct val="150000"/>
              </a:lnSpc>
              <a:buFont typeface="Wingdings" panose="05000000000000000000" pitchFamily="2" charset="2"/>
              <a:buChar char="Ø"/>
            </a:pPr>
            <a:r>
              <a:rPr lang="en-GB" sz="3600" dirty="0">
                <a:latin typeface="Times New Roman" panose="02020603050405020304" pitchFamily="18" charset="0"/>
                <a:cs typeface="Times New Roman" panose="02020603050405020304" pitchFamily="18" charset="0"/>
              </a:rPr>
              <a:t>Problem solving</a:t>
            </a:r>
          </a:p>
          <a:p>
            <a:pPr marL="571500" indent="-571500">
              <a:lnSpc>
                <a:spcPct val="150000"/>
              </a:lnSpc>
              <a:buFont typeface="Wingdings" panose="05000000000000000000" pitchFamily="2" charset="2"/>
              <a:buChar char="Ø"/>
            </a:pPr>
            <a:r>
              <a:rPr lang="en-GB" sz="3600" dirty="0">
                <a:latin typeface="Times New Roman" panose="02020603050405020304" pitchFamily="18" charset="0"/>
                <a:cs typeface="Times New Roman" panose="02020603050405020304" pitchFamily="18" charset="0"/>
              </a:rPr>
              <a:t>Digital marketing</a:t>
            </a:r>
          </a:p>
        </p:txBody>
      </p:sp>
      <p:pic>
        <p:nvPicPr>
          <p:cNvPr id="1026" name="Picture 2" descr="The Student Affairs Collective Employability Skill Development: The  Important Role We Can Play as Student Affairs Professionals - The Student  Affairs Collect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8428" y="985551"/>
            <a:ext cx="5633572" cy="4501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764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DB31C91-FEA4-4E50-9850-DC1D07048C54}"/>
              </a:ext>
            </a:extLst>
          </p:cNvPr>
          <p:cNvSpPr>
            <a:spLocks noGrp="1"/>
          </p:cNvSpPr>
          <p:nvPr>
            <p:ph type="ctrTitle"/>
          </p:nvPr>
        </p:nvSpPr>
        <p:spPr>
          <a:xfrm>
            <a:off x="1917700" y="143257"/>
            <a:ext cx="10096499" cy="482598"/>
          </a:xfrm>
        </p:spPr>
        <p:txBody>
          <a:bodyPr>
            <a:noAutofit/>
          </a:bodyPr>
          <a:lstStyle/>
          <a:p>
            <a:pPr algn="l"/>
            <a:r>
              <a:rPr lang="en-US" sz="3600" b="1" dirty="0">
                <a:latin typeface="Times New Roman" panose="02020603050405020304" pitchFamily="18" charset="0"/>
                <a:cs typeface="Times New Roman" panose="02020603050405020304" pitchFamily="18" charset="0"/>
              </a:rPr>
              <a:t>Importance of Academic and Employability Skills</a:t>
            </a:r>
          </a:p>
        </p:txBody>
      </p:sp>
      <p:sp>
        <p:nvSpPr>
          <p:cNvPr id="3" name="Sottotitolo 2">
            <a:extLst>
              <a:ext uri="{FF2B5EF4-FFF2-40B4-BE49-F238E27FC236}">
                <a16:creationId xmlns:a16="http://schemas.microsoft.com/office/drawing/2014/main" id="{5382FADC-611C-4639-AD6C-A5E456EDD0F9}"/>
              </a:ext>
            </a:extLst>
          </p:cNvPr>
          <p:cNvSpPr>
            <a:spLocks noGrp="1"/>
          </p:cNvSpPr>
          <p:nvPr>
            <p:ph type="subTitle" idx="1"/>
          </p:nvPr>
        </p:nvSpPr>
        <p:spPr>
          <a:xfrm>
            <a:off x="2007610" y="384556"/>
            <a:ext cx="8461852" cy="3304601"/>
          </a:xfrm>
        </p:spPr>
        <p:txBody>
          <a:bodyPr>
            <a:normAutofit lnSpcReduction="10000"/>
          </a:bodyPr>
          <a:lstStyle/>
          <a:p>
            <a:pPr algn="l">
              <a:buClr>
                <a:schemeClr val="tx1"/>
              </a:buClr>
              <a:buSzPct val="100000"/>
            </a:pPr>
            <a:endParaRPr lang="en-US" sz="2800" dirty="0">
              <a:latin typeface="Times New Roman" panose="02020603050405020304" pitchFamily="18" charset="0"/>
              <a:cs typeface="Times New Roman" panose="02020603050405020304" pitchFamily="18" charset="0"/>
            </a:endParaRPr>
          </a:p>
          <a:p>
            <a:pPr marL="457200" indent="-457200" algn="l">
              <a:buClr>
                <a:schemeClr val="tx1"/>
              </a:buClr>
              <a:buSzPct val="1000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Increase confidence</a:t>
            </a:r>
          </a:p>
          <a:p>
            <a:pPr marL="457200" indent="-457200" algn="l">
              <a:buClr>
                <a:schemeClr val="tx1"/>
              </a:buClr>
              <a:buSzPct val="1000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Improve learning ability and performance</a:t>
            </a:r>
          </a:p>
          <a:p>
            <a:pPr marL="457200" indent="-457200" algn="l">
              <a:buClr>
                <a:schemeClr val="tx1"/>
              </a:buClr>
              <a:buSzPct val="1000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Boost collaboration and team work</a:t>
            </a:r>
          </a:p>
          <a:p>
            <a:pPr marL="457200" indent="-457200" algn="l">
              <a:buClr>
                <a:schemeClr val="tx1"/>
              </a:buClr>
              <a:buSzPct val="1000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Boost self-esteem</a:t>
            </a:r>
          </a:p>
          <a:p>
            <a:pPr marL="457200" indent="-457200" algn="l">
              <a:buClr>
                <a:schemeClr val="tx1"/>
              </a:buClr>
              <a:buSzPct val="1000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Boost personal growth and development</a:t>
            </a:r>
          </a:p>
        </p:txBody>
      </p:sp>
      <p:pic>
        <p:nvPicPr>
          <p:cNvPr id="1030" name="Picture 6" descr="Education abroad and the student employability gap - Blog | EAIE">
            <a:extLst>
              <a:ext uri="{FF2B5EF4-FFF2-40B4-BE49-F238E27FC236}">
                <a16:creationId xmlns:a16="http://schemas.microsoft.com/office/drawing/2014/main" id="{E66EB98C-6F82-4BD2-9A23-67FB57DB22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7651" y="3667547"/>
            <a:ext cx="5814349" cy="3190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506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0260" y="556591"/>
            <a:ext cx="7691401" cy="646331"/>
          </a:xfrm>
          <a:prstGeom prst="rect">
            <a:avLst/>
          </a:prstGeom>
          <a:noFill/>
        </p:spPr>
        <p:txBody>
          <a:bodyPr wrap="none" rtlCol="0">
            <a:spAutoFit/>
          </a:bodyPr>
          <a:lstStyle/>
          <a:p>
            <a:r>
              <a:rPr lang="en-GB" sz="3600" b="1" dirty="0">
                <a:latin typeface="Times New Roman" panose="02020603050405020304" pitchFamily="18" charset="0"/>
                <a:cs typeface="Times New Roman" panose="02020603050405020304" pitchFamily="18" charset="0"/>
              </a:rPr>
              <a:t>Intended future career- sales manager</a:t>
            </a:r>
          </a:p>
        </p:txBody>
      </p:sp>
      <p:sp>
        <p:nvSpPr>
          <p:cNvPr id="3" name="TextBox 2"/>
          <p:cNvSpPr txBox="1"/>
          <p:nvPr/>
        </p:nvSpPr>
        <p:spPr>
          <a:xfrm>
            <a:off x="1703541" y="1340285"/>
            <a:ext cx="9256734" cy="3539430"/>
          </a:xfrm>
          <a:prstGeom prst="rect">
            <a:avLst/>
          </a:prstGeom>
          <a:noFill/>
        </p:spPr>
        <p:txBody>
          <a:bodyPr wrap="square" rtlCol="0">
            <a:spAutoFit/>
          </a:bodyPr>
          <a:lstStyle/>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Once I clear university studies, I wish to venture into sales and marketing.</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This career interests me since it entails interacting with consumers in the market, listening to their grievances and helping them solve the challenges they are encountering.</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It majorly requires a vast knowledge and skills in communication skills and interpersonal skills. </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It also involves intense research and reporting skills.</a:t>
            </a:r>
          </a:p>
        </p:txBody>
      </p:sp>
    </p:spTree>
    <p:extLst>
      <p:ext uri="{BB962C8B-B14F-4D97-AF65-F5344CB8AC3E}">
        <p14:creationId xmlns:p14="http://schemas.microsoft.com/office/powerpoint/2010/main" val="3330795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96138" y="559592"/>
            <a:ext cx="4509307" cy="707886"/>
          </a:xfrm>
          <a:prstGeom prst="rect">
            <a:avLst/>
          </a:prstGeom>
          <a:noFill/>
        </p:spPr>
        <p:txBody>
          <a:bodyPr wrap="square" rtlCol="0">
            <a:spAutoFit/>
          </a:bodyPr>
          <a:lstStyle/>
          <a:p>
            <a:pPr algn="ctr"/>
            <a:r>
              <a:rPr lang="en-GB"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SWOT analysis</a:t>
            </a:r>
          </a:p>
        </p:txBody>
      </p:sp>
      <p:sp>
        <p:nvSpPr>
          <p:cNvPr id="3" name="TextBox 2"/>
          <p:cNvSpPr txBox="1"/>
          <p:nvPr/>
        </p:nvSpPr>
        <p:spPr>
          <a:xfrm>
            <a:off x="1545976" y="1632056"/>
            <a:ext cx="2520242" cy="2308324"/>
          </a:xfrm>
          <a:prstGeom prst="rect">
            <a:avLst/>
          </a:prstGeom>
          <a:noFill/>
        </p:spPr>
        <p:txBody>
          <a:bodyPr wrap="none" rtlCol="0">
            <a:spAutoFit/>
          </a:bodyPr>
          <a:lstStyle/>
          <a:p>
            <a:r>
              <a:rPr lang="en-GB" sz="3200"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Strengths:</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Honest</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Respectful</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Adaptability</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Disciplined </a:t>
            </a:r>
          </a:p>
        </p:txBody>
      </p:sp>
      <p:sp>
        <p:nvSpPr>
          <p:cNvPr id="4" name="TextBox 3"/>
          <p:cNvSpPr txBox="1"/>
          <p:nvPr/>
        </p:nvSpPr>
        <p:spPr>
          <a:xfrm>
            <a:off x="7130948" y="1646327"/>
            <a:ext cx="4627298" cy="2739211"/>
          </a:xfrm>
          <a:prstGeom prst="rect">
            <a:avLst/>
          </a:prstGeom>
          <a:noFill/>
        </p:spPr>
        <p:txBody>
          <a:bodyPr wrap="square" rtlCol="0">
            <a:spAutoFit/>
          </a:bodyPr>
          <a:lstStyle/>
          <a:p>
            <a:r>
              <a:rPr lang="en-GB" sz="3200"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Weaknesses:</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Patience</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Perfection</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Sensitive</a:t>
            </a:r>
          </a:p>
          <a:p>
            <a:pPr marL="457200" indent="-4572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Not comfortable taking risk</a:t>
            </a:r>
          </a:p>
          <a:p>
            <a:pPr marL="457200" indent="-457200">
              <a:buFont typeface="Wingdings" panose="05000000000000000000" pitchFamily="2" charset="2"/>
              <a:buChar char="Ø"/>
            </a:pPr>
            <a:endParaRPr lang="en-GB" sz="2800" dirty="0">
              <a:latin typeface="Times New Roman" panose="02020603050405020304" pitchFamily="18" charset="0"/>
              <a:cs typeface="Times New Roman" panose="02020603050405020304" pitchFamily="18" charset="0"/>
            </a:endParaRPr>
          </a:p>
        </p:txBody>
      </p:sp>
      <p:pic>
        <p:nvPicPr>
          <p:cNvPr id="6" name="Immagine 5">
            <a:extLst>
              <a:ext uri="{FF2B5EF4-FFF2-40B4-BE49-F238E27FC236}">
                <a16:creationId xmlns:a16="http://schemas.microsoft.com/office/drawing/2014/main" id="{5CDCF922-C476-4923-B60B-D1BCD8B38BAC}"/>
              </a:ext>
            </a:extLst>
          </p:cNvPr>
          <p:cNvPicPr>
            <a:picLocks noChangeAspect="1"/>
          </p:cNvPicPr>
          <p:nvPr/>
        </p:nvPicPr>
        <p:blipFill>
          <a:blip r:embed="rId3"/>
          <a:stretch>
            <a:fillRect/>
          </a:stretch>
        </p:blipFill>
        <p:spPr>
          <a:xfrm>
            <a:off x="3303994" y="3940380"/>
            <a:ext cx="4843544" cy="2799183"/>
          </a:xfrm>
          <a:prstGeom prst="rect">
            <a:avLst/>
          </a:prstGeom>
        </p:spPr>
      </p:pic>
    </p:spTree>
    <p:extLst>
      <p:ext uri="{BB962C8B-B14F-4D97-AF65-F5344CB8AC3E}">
        <p14:creationId xmlns:p14="http://schemas.microsoft.com/office/powerpoint/2010/main" val="3214143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89043" y="556592"/>
            <a:ext cx="5186035" cy="646331"/>
          </a:xfrm>
          <a:prstGeom prst="rect">
            <a:avLst/>
          </a:prstGeom>
          <a:noFill/>
        </p:spPr>
        <p:txBody>
          <a:bodyPr wrap="none" rtlCol="0">
            <a:spAutoFit/>
          </a:bodyPr>
          <a:lstStyle/>
          <a:p>
            <a:r>
              <a:rPr lang="en-GB" sz="3600" dirty="0">
                <a:latin typeface="Times New Roman" panose="02020603050405020304" pitchFamily="18" charset="0"/>
                <a:cs typeface="Times New Roman" panose="02020603050405020304" pitchFamily="18" charset="0"/>
              </a:rPr>
              <a:t>Personal development plan</a:t>
            </a:r>
          </a:p>
        </p:txBody>
      </p:sp>
      <p:graphicFrame>
        <p:nvGraphicFramePr>
          <p:cNvPr id="3" name="Table 2"/>
          <p:cNvGraphicFramePr>
            <a:graphicFrameLocks noGrp="1"/>
          </p:cNvGraphicFramePr>
          <p:nvPr>
            <p:extLst>
              <p:ext uri="{D42A27DB-BD31-4B8C-83A1-F6EECF244321}">
                <p14:modId xmlns:p14="http://schemas.microsoft.com/office/powerpoint/2010/main" val="583276136"/>
              </p:ext>
            </p:extLst>
          </p:nvPr>
        </p:nvGraphicFramePr>
        <p:xfrm>
          <a:off x="1688122" y="1511985"/>
          <a:ext cx="9913663" cy="3931920"/>
        </p:xfrm>
        <a:graphic>
          <a:graphicData uri="http://schemas.openxmlformats.org/drawingml/2006/table">
            <a:tbl>
              <a:tblPr firstRow="1" bandRow="1">
                <a:tableStyleId>{5C22544A-7EE6-4342-B048-85BDC9FD1C3A}</a:tableStyleId>
              </a:tblPr>
              <a:tblGrid>
                <a:gridCol w="3714599">
                  <a:extLst>
                    <a:ext uri="{9D8B030D-6E8A-4147-A177-3AD203B41FA5}">
                      <a16:colId xmlns:a16="http://schemas.microsoft.com/office/drawing/2014/main" val="20000"/>
                    </a:ext>
                  </a:extLst>
                </a:gridCol>
                <a:gridCol w="3310758">
                  <a:extLst>
                    <a:ext uri="{9D8B030D-6E8A-4147-A177-3AD203B41FA5}">
                      <a16:colId xmlns:a16="http://schemas.microsoft.com/office/drawing/2014/main" val="20001"/>
                    </a:ext>
                  </a:extLst>
                </a:gridCol>
                <a:gridCol w="1215967">
                  <a:extLst>
                    <a:ext uri="{9D8B030D-6E8A-4147-A177-3AD203B41FA5}">
                      <a16:colId xmlns:a16="http://schemas.microsoft.com/office/drawing/2014/main" val="20002"/>
                    </a:ext>
                  </a:extLst>
                </a:gridCol>
                <a:gridCol w="1672339">
                  <a:extLst>
                    <a:ext uri="{9D8B030D-6E8A-4147-A177-3AD203B41FA5}">
                      <a16:colId xmlns:a16="http://schemas.microsoft.com/office/drawing/2014/main" val="20003"/>
                    </a:ext>
                  </a:extLst>
                </a:gridCol>
              </a:tblGrid>
              <a:tr h="370840">
                <a:tc>
                  <a:txBody>
                    <a:bodyPr/>
                    <a:lstStyle/>
                    <a:p>
                      <a:r>
                        <a:rPr lang="en-GB" sz="2400" dirty="0">
                          <a:latin typeface="Times New Roman" panose="02020603050405020304" pitchFamily="18" charset="0"/>
                          <a:cs typeface="Times New Roman" panose="02020603050405020304" pitchFamily="18" charset="0"/>
                        </a:rPr>
                        <a:t>Objective</a:t>
                      </a:r>
                    </a:p>
                  </a:txBody>
                  <a:tcPr/>
                </a:tc>
                <a:tc>
                  <a:txBody>
                    <a:bodyPr/>
                    <a:lstStyle/>
                    <a:p>
                      <a:r>
                        <a:rPr lang="en-GB" sz="2400" dirty="0">
                          <a:latin typeface="Times New Roman" panose="02020603050405020304" pitchFamily="18" charset="0"/>
                          <a:cs typeface="Times New Roman" panose="02020603050405020304" pitchFamily="18" charset="0"/>
                        </a:rPr>
                        <a:t>Actions to be taken in accomplishment</a:t>
                      </a:r>
                    </a:p>
                  </a:txBody>
                  <a:tcPr/>
                </a:tc>
                <a:tc>
                  <a:txBody>
                    <a:bodyPr/>
                    <a:lstStyle/>
                    <a:p>
                      <a:r>
                        <a:rPr lang="en-GB" sz="2400" dirty="0">
                          <a:latin typeface="Times New Roman" panose="02020603050405020304" pitchFamily="18" charset="0"/>
                          <a:cs typeface="Times New Roman" panose="02020603050405020304" pitchFamily="18" charset="0"/>
                        </a:rPr>
                        <a:t>Time frame</a:t>
                      </a:r>
                    </a:p>
                  </a:txBody>
                  <a:tcPr/>
                </a:tc>
                <a:tc>
                  <a:txBody>
                    <a:bodyPr/>
                    <a:lstStyle/>
                    <a:p>
                      <a:r>
                        <a:rPr lang="en-GB" sz="2400" dirty="0">
                          <a:latin typeface="Times New Roman" panose="02020603050405020304" pitchFamily="18" charset="0"/>
                          <a:cs typeface="Times New Roman" panose="02020603050405020304" pitchFamily="18" charset="0"/>
                        </a:rPr>
                        <a:t>Progress</a:t>
                      </a:r>
                    </a:p>
                  </a:txBody>
                  <a:tcPr/>
                </a:tc>
                <a:extLst>
                  <a:ext uri="{0D108BD9-81ED-4DB2-BD59-A6C34878D82A}">
                    <a16:rowId xmlns:a16="http://schemas.microsoft.com/office/drawing/2014/main" val="10000"/>
                  </a:ext>
                </a:extLst>
              </a:tr>
              <a:tr h="370840">
                <a:tc>
                  <a:txBody>
                    <a:bodyPr/>
                    <a:lstStyle/>
                    <a:p>
                      <a:r>
                        <a:rPr lang="en-GB" sz="2400" dirty="0">
                          <a:latin typeface="Times New Roman" panose="02020603050405020304" pitchFamily="18" charset="0"/>
                          <a:cs typeface="Times New Roman" panose="02020603050405020304" pitchFamily="18" charset="0"/>
                        </a:rPr>
                        <a:t>Undertake</a:t>
                      </a:r>
                      <a:r>
                        <a:rPr lang="en-GB" sz="2400" baseline="0" dirty="0">
                          <a:latin typeface="Times New Roman" panose="02020603050405020304" pitchFamily="18" charset="0"/>
                          <a:cs typeface="Times New Roman" panose="02020603050405020304" pitchFamily="18" charset="0"/>
                        </a:rPr>
                        <a:t> a postgraduate diploma in sales and marketing</a:t>
                      </a:r>
                      <a:endParaRPr lang="en-GB" sz="2400" dirty="0">
                        <a:latin typeface="Times New Roman" panose="02020603050405020304" pitchFamily="18" charset="0"/>
                        <a:cs typeface="Times New Roman" panose="02020603050405020304" pitchFamily="18" charset="0"/>
                      </a:endParaRPr>
                    </a:p>
                  </a:txBody>
                  <a:tcPr/>
                </a:tc>
                <a:tc>
                  <a:txBody>
                    <a:bodyPr/>
                    <a:lstStyle/>
                    <a:p>
                      <a:r>
                        <a:rPr lang="en-GB" sz="2400" dirty="0">
                          <a:latin typeface="Times New Roman" panose="02020603050405020304" pitchFamily="18" charset="0"/>
                          <a:cs typeface="Times New Roman" panose="02020603050405020304" pitchFamily="18" charset="0"/>
                        </a:rPr>
                        <a:t>After finishing this course I am planning to continue study</a:t>
                      </a:r>
                    </a:p>
                  </a:txBody>
                  <a:tcPr/>
                </a:tc>
                <a:tc>
                  <a:txBody>
                    <a:bodyPr/>
                    <a:lstStyle/>
                    <a:p>
                      <a:r>
                        <a:rPr lang="en-GB" sz="2400" dirty="0">
                          <a:latin typeface="Times New Roman" panose="02020603050405020304" pitchFamily="18" charset="0"/>
                          <a:cs typeface="Times New Roman" panose="02020603050405020304" pitchFamily="18" charset="0"/>
                        </a:rPr>
                        <a:t>1 year</a:t>
                      </a:r>
                    </a:p>
                  </a:txBody>
                  <a:tcPr/>
                </a:tc>
                <a:tc>
                  <a:txBody>
                    <a:bodyPr/>
                    <a:lstStyle/>
                    <a:p>
                      <a:endParaRPr lang="en-GB"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70840">
                <a:tc>
                  <a:txBody>
                    <a:bodyPr/>
                    <a:lstStyle/>
                    <a:p>
                      <a:r>
                        <a:rPr lang="en-GB" sz="2400" dirty="0">
                          <a:latin typeface="Times New Roman" panose="02020603050405020304" pitchFamily="18" charset="0"/>
                          <a:cs typeface="Times New Roman" panose="02020603050405020304" pitchFamily="18" charset="0"/>
                        </a:rPr>
                        <a:t>Secure</a:t>
                      </a:r>
                      <a:r>
                        <a:rPr lang="en-GB" sz="2400" baseline="0" dirty="0">
                          <a:latin typeface="Times New Roman" panose="02020603050405020304" pitchFamily="18" charset="0"/>
                          <a:cs typeface="Times New Roman" panose="02020603050405020304" pitchFamily="18" charset="0"/>
                        </a:rPr>
                        <a:t> a sales job at an advertising agency to gain more skills and experience in my field of profession</a:t>
                      </a:r>
                      <a:endParaRPr lang="en-GB" sz="2400" dirty="0">
                        <a:latin typeface="Times New Roman" panose="02020603050405020304" pitchFamily="18" charset="0"/>
                        <a:cs typeface="Times New Roman" panose="02020603050405020304" pitchFamily="18" charset="0"/>
                      </a:endParaRPr>
                    </a:p>
                  </a:txBody>
                  <a:tcPr/>
                </a:tc>
                <a:tc>
                  <a:txBody>
                    <a:bodyPr/>
                    <a:lstStyle/>
                    <a:p>
                      <a:r>
                        <a:rPr lang="en-GB" sz="2400" dirty="0">
                          <a:latin typeface="Times New Roman" panose="02020603050405020304" pitchFamily="18" charset="0"/>
                          <a:cs typeface="Times New Roman" panose="02020603050405020304" pitchFamily="18" charset="0"/>
                        </a:rPr>
                        <a:t>Apply for a</a:t>
                      </a:r>
                      <a:r>
                        <a:rPr lang="en-GB" sz="2400" baseline="0" dirty="0">
                          <a:latin typeface="Times New Roman" panose="02020603050405020304" pitchFamily="18" charset="0"/>
                          <a:cs typeface="Times New Roman" panose="02020603050405020304" pitchFamily="18" charset="0"/>
                        </a:rPr>
                        <a:t> sales position in different advertising agencies </a:t>
                      </a:r>
                      <a:r>
                        <a:rPr lang="en-GB" sz="2400" dirty="0">
                          <a:latin typeface="Times New Roman" panose="02020603050405020304" pitchFamily="18" charset="0"/>
                          <a:cs typeface="Times New Roman" panose="02020603050405020304" pitchFamily="18" charset="0"/>
                        </a:rPr>
                        <a:t>and avail myself for</a:t>
                      </a:r>
                      <a:r>
                        <a:rPr lang="en-GB" sz="2400" baseline="0" dirty="0">
                          <a:latin typeface="Times New Roman" panose="02020603050405020304" pitchFamily="18" charset="0"/>
                          <a:cs typeface="Times New Roman" panose="02020603050405020304" pitchFamily="18" charset="0"/>
                        </a:rPr>
                        <a:t> the interview</a:t>
                      </a:r>
                      <a:endParaRPr lang="en-GB" sz="2400" dirty="0">
                        <a:latin typeface="Times New Roman" panose="02020603050405020304" pitchFamily="18" charset="0"/>
                        <a:cs typeface="Times New Roman" panose="02020603050405020304" pitchFamily="18" charset="0"/>
                      </a:endParaRPr>
                    </a:p>
                  </a:txBody>
                  <a:tcPr/>
                </a:tc>
                <a:tc>
                  <a:txBody>
                    <a:bodyPr/>
                    <a:lstStyle/>
                    <a:p>
                      <a:r>
                        <a:rPr lang="en-GB" sz="2400" dirty="0">
                          <a:latin typeface="Times New Roman" panose="02020603050405020304" pitchFamily="18" charset="0"/>
                          <a:cs typeface="Times New Roman" panose="02020603050405020304" pitchFamily="18" charset="0"/>
                        </a:rPr>
                        <a:t>1 month</a:t>
                      </a:r>
                    </a:p>
                  </a:txBody>
                  <a:tcPr/>
                </a:tc>
                <a:tc>
                  <a:txBody>
                    <a:bodyPr/>
                    <a:lstStyle/>
                    <a:p>
                      <a:endParaRPr lang="en-GB"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13305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24680" y="0"/>
            <a:ext cx="3620182" cy="646331"/>
          </a:xfrm>
          <a:prstGeom prst="rect">
            <a:avLst/>
          </a:prstGeom>
          <a:noFill/>
        </p:spPr>
        <p:txBody>
          <a:bodyPr wrap="square" rtlCol="0">
            <a:spAutoFit/>
          </a:bodyPr>
          <a:lstStyle/>
          <a:p>
            <a:pPr algn="ctr"/>
            <a:r>
              <a:rPr lang="en-GB" sz="3600" b="1" dirty="0">
                <a:latin typeface="Times New Roman" panose="02020603050405020304" pitchFamily="18" charset="0"/>
                <a:cs typeface="Times New Roman" panose="02020603050405020304" pitchFamily="18" charset="0"/>
              </a:rPr>
              <a:t>Conclusion</a:t>
            </a:r>
          </a:p>
        </p:txBody>
      </p:sp>
      <p:sp>
        <p:nvSpPr>
          <p:cNvPr id="3" name="TextBox 2"/>
          <p:cNvSpPr txBox="1"/>
          <p:nvPr/>
        </p:nvSpPr>
        <p:spPr>
          <a:xfrm>
            <a:off x="1453706" y="1047164"/>
            <a:ext cx="8179025" cy="5831853"/>
          </a:xfrm>
          <a:prstGeom prst="rect">
            <a:avLst/>
          </a:prstGeom>
          <a:noFill/>
        </p:spPr>
        <p:txBody>
          <a:bodyPr wrap="square" rtlCol="0">
            <a:spAutoFit/>
          </a:bodyPr>
          <a:lstStyle/>
          <a:p>
            <a:pPr marL="457200" indent="-457200">
              <a:lnSpc>
                <a:spcPct val="150000"/>
              </a:lnSpc>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Academic skills are important in a student’s life since they go beyond just the academic success in university. </a:t>
            </a:r>
          </a:p>
          <a:p>
            <a:pPr marL="457200" indent="-457200">
              <a:lnSpc>
                <a:spcPct val="150000"/>
              </a:lnSpc>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They are very useful in one’s future career since they are applicable in the execution of different duties during a career.</a:t>
            </a:r>
          </a:p>
          <a:p>
            <a:pPr marL="457200" indent="-457200">
              <a:lnSpc>
                <a:spcPct val="150000"/>
              </a:lnSpc>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 Every student need to aspire to acquire and develop these skills since they help in establishing a strong foundation in their career.</a:t>
            </a:r>
          </a:p>
        </p:txBody>
      </p:sp>
    </p:spTree>
    <p:extLst>
      <p:ext uri="{BB962C8B-B14F-4D97-AF65-F5344CB8AC3E}">
        <p14:creationId xmlns:p14="http://schemas.microsoft.com/office/powerpoint/2010/main" val="3097560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60307" y="388307"/>
            <a:ext cx="2236510" cy="646331"/>
          </a:xfrm>
          <a:prstGeom prst="rect">
            <a:avLst/>
          </a:prstGeom>
          <a:noFill/>
        </p:spPr>
        <p:txBody>
          <a:bodyPr wrap="none" rtlCol="0">
            <a:spAutoFit/>
          </a:bodyPr>
          <a:lstStyle/>
          <a:p>
            <a:r>
              <a:rPr lang="en-GB" sz="3600" dirty="0">
                <a:latin typeface="Times New Roman" panose="02020603050405020304" pitchFamily="18" charset="0"/>
                <a:cs typeface="Times New Roman" panose="02020603050405020304" pitchFamily="18" charset="0"/>
              </a:rPr>
              <a:t>References</a:t>
            </a:r>
          </a:p>
        </p:txBody>
      </p:sp>
      <p:sp>
        <p:nvSpPr>
          <p:cNvPr id="3" name="TextBox 2"/>
          <p:cNvSpPr txBox="1"/>
          <p:nvPr/>
        </p:nvSpPr>
        <p:spPr>
          <a:xfrm>
            <a:off x="1371600" y="1198179"/>
            <a:ext cx="10221686" cy="3785652"/>
          </a:xfrm>
          <a:prstGeom prst="rect">
            <a:avLst/>
          </a:prstGeom>
          <a:noFill/>
        </p:spPr>
        <p:txBody>
          <a:bodyPr wrap="square" rtlCol="0">
            <a:spAutoFit/>
          </a:bodyPr>
          <a:lstStyle/>
          <a:p>
            <a:pPr indent="-457200">
              <a:lnSpc>
                <a:spcPct val="200000"/>
              </a:lnSpc>
            </a:pPr>
            <a:r>
              <a:rPr lang="en-US" sz="2400" dirty="0">
                <a:latin typeface="Times New Roman" panose="02020603050405020304" pitchFamily="18" charset="0"/>
                <a:cs typeface="Times New Roman" panose="02020603050405020304" pitchFamily="18" charset="0"/>
              </a:rPr>
              <a:t>Graff, G., </a:t>
            </a:r>
            <a:r>
              <a:rPr lang="en-US" sz="2400" dirty="0" err="1">
                <a:latin typeface="Times New Roman" panose="02020603050405020304" pitchFamily="18" charset="0"/>
                <a:cs typeface="Times New Roman" panose="02020603050405020304" pitchFamily="18" charset="0"/>
              </a:rPr>
              <a:t>Birkenstein</a:t>
            </a:r>
            <a:r>
              <a:rPr lang="en-US" sz="2400" dirty="0">
                <a:latin typeface="Times New Roman" panose="02020603050405020304" pitchFamily="18" charset="0"/>
                <a:cs typeface="Times New Roman" panose="02020603050405020304" pitchFamily="18" charset="0"/>
              </a:rPr>
              <a:t>, C. and Maxwell, C. (2014). They say, I say: The moves that matter in academic writing (p. 816). </a:t>
            </a:r>
            <a:r>
              <a:rPr lang="en-US" sz="2400" dirty="0" err="1">
                <a:latin typeface="Times New Roman" panose="02020603050405020304" pitchFamily="18" charset="0"/>
                <a:cs typeface="Times New Roman" panose="02020603050405020304" pitchFamily="18" charset="0"/>
              </a:rPr>
              <a:t>Gildan</a:t>
            </a:r>
            <a:r>
              <a:rPr lang="en-US" sz="2400" dirty="0">
                <a:latin typeface="Times New Roman" panose="02020603050405020304" pitchFamily="18" charset="0"/>
                <a:cs typeface="Times New Roman" panose="02020603050405020304" pitchFamily="18" charset="0"/>
              </a:rPr>
              <a:t> Audio.</a:t>
            </a:r>
          </a:p>
          <a:p>
            <a:pPr indent="-457200">
              <a:lnSpc>
                <a:spcPct val="200000"/>
              </a:lnSpc>
            </a:pPr>
            <a:r>
              <a:rPr lang="en-US" sz="2400" dirty="0">
                <a:latin typeface="Times New Roman" panose="02020603050405020304" pitchFamily="18" charset="0"/>
                <a:cs typeface="Times New Roman" panose="02020603050405020304" pitchFamily="18" charset="0"/>
              </a:rPr>
              <a:t>Rimmer, A. (2018). How do I prepare a personal development plan?. </a:t>
            </a:r>
            <a:r>
              <a:rPr lang="en-US" sz="2400" i="1" dirty="0" err="1">
                <a:latin typeface="Times New Roman" panose="02020603050405020304" pitchFamily="18" charset="0"/>
                <a:cs typeface="Times New Roman" panose="02020603050405020304" pitchFamily="18" charset="0"/>
              </a:rPr>
              <a:t>Bmj</a:t>
            </a:r>
            <a:r>
              <a:rPr lang="en-US" sz="2400" dirty="0">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cs typeface="Times New Roman" panose="02020603050405020304" pitchFamily="18" charset="0"/>
              </a:rPr>
              <a:t>363</a:t>
            </a:r>
            <a:r>
              <a:rPr lang="en-US" sz="2400" dirty="0">
                <a:latin typeface="Times New Roman" panose="02020603050405020304" pitchFamily="18" charset="0"/>
                <a:cs typeface="Times New Roman" panose="02020603050405020304" pitchFamily="18" charset="0"/>
              </a:rPr>
              <a:t>.</a:t>
            </a:r>
          </a:p>
          <a:p>
            <a:pPr indent="-457200">
              <a:lnSpc>
                <a:spcPct val="200000"/>
              </a:lnSpc>
            </a:pPr>
            <a:r>
              <a:rPr lang="en-US" sz="2400" dirty="0">
                <a:latin typeface="Times New Roman" panose="02020603050405020304" pitchFamily="18" charset="0"/>
                <a:cs typeface="Times New Roman" panose="02020603050405020304" pitchFamily="18" charset="0"/>
              </a:rPr>
              <a:t>Van Emden, J. and Becker, L. (2016). Presentation skills for students. Macmillan International Higher Education.</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72266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1992</TotalTime>
  <Words>924</Words>
  <Application>Microsoft Office PowerPoint</Application>
  <PresentationFormat>Widescreen</PresentationFormat>
  <Paragraphs>78</Paragraphs>
  <Slides>9</Slides>
  <Notes>6</Notes>
  <HiddenSlides>0</HiddenSlides>
  <MMClips>0</MMClips>
  <ScaleCrop>false</ScaleCrop>
  <HeadingPairs>
    <vt:vector size="6" baseType="variant">
      <vt:variant>
        <vt:lpstr>Caratteri utilizzati</vt:lpstr>
      </vt:variant>
      <vt:variant>
        <vt:i4>5</vt:i4>
      </vt:variant>
      <vt:variant>
        <vt:lpstr>Tema</vt:lpstr>
      </vt:variant>
      <vt:variant>
        <vt:i4>1</vt:i4>
      </vt:variant>
      <vt:variant>
        <vt:lpstr>Titoli diapositive</vt:lpstr>
      </vt:variant>
      <vt:variant>
        <vt:i4>9</vt:i4>
      </vt:variant>
    </vt:vector>
  </HeadingPairs>
  <TitlesOfParts>
    <vt:vector size="15" baseType="lpstr">
      <vt:lpstr>Arial</vt:lpstr>
      <vt:lpstr>Calibri</vt:lpstr>
      <vt:lpstr>Corbel</vt:lpstr>
      <vt:lpstr>Times New Roman</vt:lpstr>
      <vt:lpstr>Wingdings</vt:lpstr>
      <vt:lpstr>Parallax</vt:lpstr>
      <vt:lpstr>Presentazione standard di PowerPoint</vt:lpstr>
      <vt:lpstr>Presentazione standard di PowerPoint</vt:lpstr>
      <vt:lpstr>Presentazione standard di PowerPoint</vt:lpstr>
      <vt:lpstr>Importance of Academic and Employability Skills</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Simina Hotca</cp:lastModifiedBy>
  <cp:revision>39</cp:revision>
  <dcterms:created xsi:type="dcterms:W3CDTF">2021-11-29T20:41:38Z</dcterms:created>
  <dcterms:modified xsi:type="dcterms:W3CDTF">2021-12-10T15:15:35Z</dcterms:modified>
</cp:coreProperties>
</file>