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24"/>
  </p:notesMasterIdLst>
  <p:sldIdLst>
    <p:sldId id="256" r:id="rId2"/>
    <p:sldId id="258" r:id="rId3"/>
    <p:sldId id="264" r:id="rId4"/>
    <p:sldId id="265" r:id="rId5"/>
    <p:sldId id="266" r:id="rId6"/>
    <p:sldId id="267" r:id="rId7"/>
    <p:sldId id="268" r:id="rId8"/>
    <p:sldId id="270" r:id="rId9"/>
    <p:sldId id="276" r:id="rId10"/>
    <p:sldId id="260" r:id="rId11"/>
    <p:sldId id="261" r:id="rId12"/>
    <p:sldId id="262" r:id="rId13"/>
    <p:sldId id="259" r:id="rId14"/>
    <p:sldId id="269" r:id="rId15"/>
    <p:sldId id="271" r:id="rId16"/>
    <p:sldId id="274" r:id="rId17"/>
    <p:sldId id="275" r:id="rId18"/>
    <p:sldId id="277" r:id="rId19"/>
    <p:sldId id="279" r:id="rId20"/>
    <p:sldId id="281" r:id="rId21"/>
    <p:sldId id="282" r:id="rId22"/>
    <p:sldId id="283" r:id="rId23"/>
  </p:sldIdLst>
  <p:sldSz cx="12192000" cy="6858000"/>
  <p:notesSz cx="6858000" cy="990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53C4FB-A2AA-3101-B488-7EE8FD1661A7}" v="2497" dt="2019-11-06T14:20:51.726"/>
    <p1510:client id="{11BDDEDC-FE00-62C7-42AC-6FA67E370961}" v="15" dt="2019-11-05T22:11:10.104"/>
    <p1510:client id="{30260B9D-35C0-4259-8720-A914B144A0EC}" v="32" dt="2019-11-06T16:06:41.056"/>
    <p1510:client id="{36A5F442-A1D2-A2EB-5A67-DA0978161901}" v="26" dt="2019-11-12T17:54:51.608"/>
    <p1510:client id="{3A3AE4DF-FFDF-482B-8D72-DC2CA317749E}" v="363" dt="2019-11-13T11:37:47.735"/>
    <p1510:client id="{43ECF6D3-1E67-DA4B-2039-42404F331E7C}" v="26" dt="2019-11-04T21:53:12.801"/>
    <p1510:client id="{5075FCDA-DDD4-4CD6-ACFD-0D997B426B3C}" v="23" dt="2019-11-13T14:11:14.287"/>
    <p1510:client id="{6FA91F3D-8780-4D27-B711-A4C76DBA9858}" v="493" dt="2019-11-05T22:07:25.064"/>
    <p1510:client id="{78CB1B7F-463B-DD63-E357-6F602D5D322B}" v="10" dt="2019-11-05T22:15:54.301"/>
    <p1510:client id="{7AB7B22A-944F-4538-BF25-12956C363984}" v="34" dt="2019-11-13T14:17:15.749"/>
    <p1510:client id="{C53BE89B-4525-BD67-036C-187465E5694B}" v="84" dt="2019-10-23T10:33:05.994"/>
    <p1510:client id="{C6FA4DBC-9C75-901B-64B0-47BFD2C8362B}" v="237" dt="2019-11-06T13:20:15.382"/>
    <p1510:client id="{E4AD2D33-376F-43FA-A034-216417D329D7}" v="825" dt="2019-11-13T14:43:01.209"/>
    <p1510:client id="{E559CC6F-031E-9E1D-0C88-4D7454B52CF5}" v="144" dt="2019-11-13T15:08:50.209"/>
    <p1510:client id="{E5C8F2B5-2014-8F67-9B4B-2AA4A6C6DD93}" v="119" dt="2019-11-13T11:28:15.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4578A8-1733-4E56-B700-C586E3854A49}" type="datetimeFigureOut">
              <a:rPr lang="en-US"/>
              <a:t>1/22/2020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AD24F6-A8CB-443E-BF18-AFB966201685}" type="slidenum">
              <a:rPr lang="en-US"/>
              <a:t>‹#›</a:t>
            </a:fld>
            <a:endParaRPr lang="en-US"/>
          </a:p>
        </p:txBody>
      </p:sp>
    </p:spTree>
    <p:extLst>
      <p:ext uri="{BB962C8B-B14F-4D97-AF65-F5344CB8AC3E}">
        <p14:creationId xmlns:p14="http://schemas.microsoft.com/office/powerpoint/2010/main" val="4276524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Throwing things away is a bad habit; recycling them is a good habit. Recycling isn't all that difficult: it's simply a matter of changing your habit. Practically speaking, recycling happens in one of two ways. Either your local government authority arranges a door-to-door collection (this is sometimes called </a:t>
            </a:r>
            <a:r>
              <a:rPr lang="en-US" b="1"/>
              <a:t>curbside recycling</a:t>
            </a:r>
            <a:r>
              <a:rPr lang="en-US"/>
              <a:t>) which is </a:t>
            </a:r>
            <a:r>
              <a:rPr lang="en-US" b="1"/>
              <a:t>Curbside collection</a:t>
            </a:r>
            <a:r>
              <a:rPr lang="en-US"/>
              <a:t> is a service provided to households for the disposal of refuse. In this service, trucks collect waste and deliver it to either a landfill or a </a:t>
            </a:r>
            <a:r>
              <a:rPr lang="en-US" b="1"/>
              <a:t>recycling</a:t>
            </a:r>
            <a:r>
              <a:rPr lang="en-US"/>
              <a:t> plant where it is processed for reuse.</a:t>
            </a:r>
            <a:endParaRPr lang="en-US">
              <a:cs typeface="Calibri"/>
            </a:endParaRPr>
          </a:p>
        </p:txBody>
      </p:sp>
      <p:sp>
        <p:nvSpPr>
          <p:cNvPr id="4" name="Slide Number Placeholder 3"/>
          <p:cNvSpPr>
            <a:spLocks noGrp="1"/>
          </p:cNvSpPr>
          <p:nvPr>
            <p:ph type="sldNum" sz="quarter" idx="5"/>
          </p:nvPr>
        </p:nvSpPr>
        <p:spPr/>
        <p:txBody>
          <a:bodyPr/>
          <a:lstStyle/>
          <a:p>
            <a:fld id="{9FAD24F6-A8CB-443E-BF18-AFB966201685}" type="slidenum">
              <a:rPr lang="en-US"/>
              <a:t>10</a:t>
            </a:fld>
            <a:endParaRPr lang="en-US"/>
          </a:p>
        </p:txBody>
      </p:sp>
    </p:spTree>
    <p:extLst>
      <p:ext uri="{BB962C8B-B14F-4D97-AF65-F5344CB8AC3E}">
        <p14:creationId xmlns:p14="http://schemas.microsoft.com/office/powerpoint/2010/main" val="3953913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or you take your recycled items along to a local recycling center and place them in separate containers.</a:t>
            </a:r>
          </a:p>
        </p:txBody>
      </p:sp>
      <p:sp>
        <p:nvSpPr>
          <p:cNvPr id="4" name="Slide Number Placeholder 3"/>
          <p:cNvSpPr>
            <a:spLocks noGrp="1"/>
          </p:cNvSpPr>
          <p:nvPr>
            <p:ph type="sldNum" sz="quarter" idx="5"/>
          </p:nvPr>
        </p:nvSpPr>
        <p:spPr/>
        <p:txBody>
          <a:bodyPr/>
          <a:lstStyle/>
          <a:p>
            <a:fld id="{9FAD24F6-A8CB-443E-BF18-AFB966201685}" type="slidenum">
              <a:rPr lang="en-US"/>
              <a:t>11</a:t>
            </a:fld>
            <a:endParaRPr lang="en-US"/>
          </a:p>
        </p:txBody>
      </p:sp>
    </p:spTree>
    <p:extLst>
      <p:ext uri="{BB962C8B-B14F-4D97-AF65-F5344CB8AC3E}">
        <p14:creationId xmlns:p14="http://schemas.microsoft.com/office/powerpoint/2010/main" val="1311376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essential difference between a bag of trash and a bag of valuable, recyclable waste is that the trash is all mixed up together and the recyclable waste is sorted out and separated. If you have a curbside recycling scheme, you may be given a recycling box into which you can place certain types of waste (perhaps metal cans, glass bottles, plastics, and newspapers) but not others. When the box is collected, it might be sorted out at the curb. People on the truck will take time to sort through your box and put different items into different large boxes inside the truck. So, when the truck arrives at the recycling station, the waste will already be sorted.</a:t>
            </a:r>
          </a:p>
          <a:p>
            <a:r>
              <a:rPr lang="en-US"/>
              <a:t>Alternatively, you may see your whole box being tipped into the truck without any kind of sorting. The truck then takes your waste to a different kind of recycling station called a </a:t>
            </a:r>
            <a:r>
              <a:rPr lang="en-US" b="1"/>
              <a:t>MURF</a:t>
            </a:r>
            <a:r>
              <a:rPr lang="en-US"/>
              <a:t>, which stands for Materials Recycling Facility (MRF), where it is sorted partly by hand and partly by machine (this type of recycling is also called single-stream or comingled). If you don't have curbside recycling, it helps to sort out your waste and store it in separate bags or boxes before you take it to the recycling center. (For example, you could wash out food tins and glass bottles and keep them in separate plastic bags.)</a:t>
            </a:r>
            <a:endParaRPr lang="en-US">
              <a:cs typeface="Calibri"/>
            </a:endParaRPr>
          </a:p>
          <a:p>
            <a:r>
              <a:rPr lang="en-US"/>
              <a:t>https://www.explainthatstuff.com/recycling.html</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9FAD24F6-A8CB-443E-BF18-AFB966201685}" type="slidenum">
              <a:rPr lang="en-US"/>
              <a:t>12</a:t>
            </a:fld>
            <a:endParaRPr lang="en-US"/>
          </a:p>
        </p:txBody>
      </p:sp>
    </p:spTree>
    <p:extLst>
      <p:ext uri="{BB962C8B-B14F-4D97-AF65-F5344CB8AC3E}">
        <p14:creationId xmlns:p14="http://schemas.microsoft.com/office/powerpoint/2010/main" val="678165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Our project is Go Green with recycling which is basically based on making life easier with recycling by sensing the different types of waste and separate them into different bens by using a technology The sensors that we going to use are; </a:t>
            </a:r>
            <a:r>
              <a:rPr lang="en-US" err="1"/>
              <a:t>colours</a:t>
            </a:r>
            <a:r>
              <a:rPr lang="en-US"/>
              <a:t> sensor, metal and glass sensor. Each one of as had different ideas of who are we going to build our project.</a:t>
            </a:r>
          </a:p>
          <a:p>
            <a:endParaRPr lang="en-US">
              <a:cs typeface="Calibri"/>
            </a:endParaRPr>
          </a:p>
        </p:txBody>
      </p:sp>
      <p:sp>
        <p:nvSpPr>
          <p:cNvPr id="4" name="Slide Number Placeholder 3"/>
          <p:cNvSpPr>
            <a:spLocks noGrp="1"/>
          </p:cNvSpPr>
          <p:nvPr>
            <p:ph type="sldNum" sz="quarter" idx="5"/>
          </p:nvPr>
        </p:nvSpPr>
        <p:spPr/>
        <p:txBody>
          <a:bodyPr/>
          <a:lstStyle/>
          <a:p>
            <a:fld id="{9FAD24F6-A8CB-443E-BF18-AFB966201685}" type="slidenum">
              <a:rPr lang="en-US"/>
              <a:t>13</a:t>
            </a:fld>
            <a:endParaRPr lang="en-US"/>
          </a:p>
        </p:txBody>
      </p:sp>
    </p:spTree>
    <p:extLst>
      <p:ext uri="{BB962C8B-B14F-4D97-AF65-F5344CB8AC3E}">
        <p14:creationId xmlns:p14="http://schemas.microsoft.com/office/powerpoint/2010/main" val="2905976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 had different ideas of building our project. First idea was making a cylinder and place the sensors in it so when the person throw the waste in the cylinder there will be different sensors which are for </a:t>
            </a:r>
            <a:r>
              <a:rPr lang="en-US" err="1">
                <a:cs typeface="Calibri"/>
              </a:rPr>
              <a:t>colours</a:t>
            </a:r>
            <a:r>
              <a:rPr lang="en-US">
                <a:cs typeface="Calibri"/>
              </a:rPr>
              <a:t>, metal and glass. when one of the sensors work the other sensors will be switched off. For example, if the person throw a costa coffee which is brown </a:t>
            </a:r>
            <a:r>
              <a:rPr lang="en-US" err="1">
                <a:cs typeface="Calibri"/>
              </a:rPr>
              <a:t>colour</a:t>
            </a:r>
            <a:r>
              <a:rPr lang="en-US">
                <a:cs typeface="Calibri"/>
              </a:rPr>
              <a:t> the brown  leading the other sensors to switch off.  Also, there will be a pneumatic cylinders each pneumatic cylinder is connected with each sensor by using the </a:t>
            </a:r>
            <a:r>
              <a:rPr lang="en-US" err="1">
                <a:cs typeface="Calibri"/>
              </a:rPr>
              <a:t>audrion</a:t>
            </a:r>
            <a:r>
              <a:rPr lang="en-US">
                <a:cs typeface="Calibri"/>
              </a:rPr>
              <a:t>. for example the </a:t>
            </a:r>
            <a:r>
              <a:rPr lang="en-US" err="1">
                <a:cs typeface="Calibri"/>
              </a:rPr>
              <a:t>colour</a:t>
            </a:r>
            <a:r>
              <a:rPr lang="en-US">
                <a:cs typeface="Calibri"/>
              </a:rPr>
              <a:t> sensor will be connected with the right pneumatics cylinder. Continuing with the example, when the </a:t>
            </a:r>
            <a:r>
              <a:rPr lang="en-US" err="1">
                <a:cs typeface="Calibri"/>
              </a:rPr>
              <a:t>colour</a:t>
            </a:r>
            <a:r>
              <a:rPr lang="en-US">
                <a:cs typeface="Calibri"/>
              </a:rPr>
              <a:t> senor work for the costa cup the right pneumatics going to push the cup to the right where the ben is located.</a:t>
            </a:r>
          </a:p>
        </p:txBody>
      </p:sp>
      <p:sp>
        <p:nvSpPr>
          <p:cNvPr id="4" name="Slide Number Placeholder 3"/>
          <p:cNvSpPr>
            <a:spLocks noGrp="1"/>
          </p:cNvSpPr>
          <p:nvPr>
            <p:ph type="sldNum" sz="quarter" idx="5"/>
          </p:nvPr>
        </p:nvSpPr>
        <p:spPr/>
        <p:txBody>
          <a:bodyPr/>
          <a:lstStyle/>
          <a:p>
            <a:fld id="{9FAD24F6-A8CB-443E-BF18-AFB966201685}" type="slidenum">
              <a:rPr lang="en-US"/>
              <a:t>14</a:t>
            </a:fld>
            <a:endParaRPr lang="en-US"/>
          </a:p>
        </p:txBody>
      </p:sp>
    </p:spTree>
    <p:extLst>
      <p:ext uri="{BB962C8B-B14F-4D97-AF65-F5344CB8AC3E}">
        <p14:creationId xmlns:p14="http://schemas.microsoft.com/office/powerpoint/2010/main" val="1127516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Then we thought of making it horizontally by using conveyor belt working by the stepper motor with either using </a:t>
            </a:r>
            <a:r>
              <a:rPr lang="en-US" err="1">
                <a:cs typeface="Calibri"/>
              </a:rPr>
              <a:t>arduino</a:t>
            </a:r>
            <a:r>
              <a:rPr lang="en-US">
                <a:cs typeface="Calibri"/>
              </a:rPr>
              <a:t> or PLC and there will be different sensors located along the conveyor, by each sensor the pneumatic cylinder is located . Taking the recycling machine that used in </a:t>
            </a:r>
            <a:r>
              <a:rPr lang="en-US" err="1">
                <a:cs typeface="Calibri"/>
              </a:rPr>
              <a:t>tesco</a:t>
            </a:r>
            <a:r>
              <a:rPr lang="en-US">
                <a:cs typeface="Calibri"/>
              </a:rPr>
              <a:t> , so you put the waste one of the sensors will work depending on the waste material keeping the other sensors off. Also, the sensor will give instruction to the pneumatic cylinder to work(to push the waste to the ben).</a:t>
            </a:r>
          </a:p>
        </p:txBody>
      </p:sp>
      <p:sp>
        <p:nvSpPr>
          <p:cNvPr id="4" name="Slide Number Placeholder 3"/>
          <p:cNvSpPr>
            <a:spLocks noGrp="1"/>
          </p:cNvSpPr>
          <p:nvPr>
            <p:ph type="sldNum" sz="quarter" idx="5"/>
          </p:nvPr>
        </p:nvSpPr>
        <p:spPr/>
        <p:txBody>
          <a:bodyPr/>
          <a:lstStyle/>
          <a:p>
            <a:fld id="{9FAD24F6-A8CB-443E-BF18-AFB966201685}" type="slidenum">
              <a:rPr lang="en-US"/>
              <a:t>15</a:t>
            </a:fld>
            <a:endParaRPr lang="en-US"/>
          </a:p>
        </p:txBody>
      </p:sp>
    </p:spTree>
    <p:extLst>
      <p:ext uri="{BB962C8B-B14F-4D97-AF65-F5344CB8AC3E}">
        <p14:creationId xmlns:p14="http://schemas.microsoft.com/office/powerpoint/2010/main" val="359237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9FAD24F6-A8CB-443E-BF18-AFB966201685}" type="slidenum">
              <a:rPr lang="en-US"/>
              <a:t>16</a:t>
            </a:fld>
            <a:endParaRPr lang="en-US"/>
          </a:p>
        </p:txBody>
      </p:sp>
    </p:spTree>
    <p:extLst>
      <p:ext uri="{BB962C8B-B14F-4D97-AF65-F5344CB8AC3E}">
        <p14:creationId xmlns:p14="http://schemas.microsoft.com/office/powerpoint/2010/main" val="4188658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I have mentioned we had many ideas and we haven't settled 100% for certain idea. One of the idea is using deflector. Basically, when the person throw the waste in the cylinder where the sensors is located there will be a deflector machine that is programmed with the sensors for the direction. So same in the first idea, the waste going to drop in the cylinder where the sensors is located. Whenever one of the sensors works, the other will be turned off and the deflector will go to the direction that is programmed with sensor.</a:t>
            </a:r>
          </a:p>
        </p:txBody>
      </p:sp>
      <p:sp>
        <p:nvSpPr>
          <p:cNvPr id="4" name="Slide Number Placeholder 3"/>
          <p:cNvSpPr>
            <a:spLocks noGrp="1"/>
          </p:cNvSpPr>
          <p:nvPr>
            <p:ph type="sldNum" sz="quarter" idx="5"/>
          </p:nvPr>
        </p:nvSpPr>
        <p:spPr/>
        <p:txBody>
          <a:bodyPr/>
          <a:lstStyle/>
          <a:p>
            <a:fld id="{9FAD24F6-A8CB-443E-BF18-AFB966201685}" type="slidenum">
              <a:rPr lang="en-US"/>
              <a:t>17</a:t>
            </a:fld>
            <a:endParaRPr lang="en-US"/>
          </a:p>
        </p:txBody>
      </p:sp>
    </p:spTree>
    <p:extLst>
      <p:ext uri="{BB962C8B-B14F-4D97-AF65-F5344CB8AC3E}">
        <p14:creationId xmlns:p14="http://schemas.microsoft.com/office/powerpoint/2010/main" val="15987501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38460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45545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56924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57219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50807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1/22/2020</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40518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1/22/2020</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03795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1/22/2020</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63051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75288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99210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305002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249299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940343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51326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1/22/2020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60008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082402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42033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1/22/2020</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189878501"/>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4.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32.png"/></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8377" y="1002651"/>
            <a:ext cx="4079782" cy="3341573"/>
          </a:xfrm>
        </p:spPr>
        <p:txBody>
          <a:bodyPr>
            <a:normAutofit fontScale="90000"/>
          </a:bodyPr>
          <a:lstStyle/>
          <a:p>
            <a:pPr algn="l"/>
            <a:r>
              <a:rPr lang="en-US" sz="4900">
                <a:ln>
                  <a:solidFill>
                    <a:srgbClr val="000000">
                      <a:lumMod val="75000"/>
                      <a:lumOff val="25000"/>
                      <a:alpha val="10000"/>
                    </a:srgbClr>
                  </a:solidFill>
                </a:ln>
                <a:solidFill>
                  <a:schemeClr val="accent4"/>
                </a:solidFill>
                <a:effectLst>
                  <a:outerShdw blurRad="9525" dist="25400" dir="14640000" algn="tl" rotWithShape="0">
                    <a:srgbClr val="000000">
                      <a:alpha val="30000"/>
                    </a:srgbClr>
                  </a:outerShdw>
                </a:effectLst>
              </a:rPr>
              <a:t>Go Green With Recycling....</a:t>
            </a:r>
            <a:br>
              <a:rPr lang="en-US" sz="4200">
                <a:ln>
                  <a:solidFill>
                    <a:srgbClr val="000000">
                      <a:lumMod val="75000"/>
                      <a:lumOff val="25000"/>
                      <a:alpha val="10000"/>
                    </a:srgbClr>
                  </a:solidFill>
                </a:ln>
                <a:solidFill>
                  <a:schemeClr val="accent4"/>
                </a:solidFill>
                <a:effectLst>
                  <a:outerShdw blurRad="9525" dist="25400" dir="14640000" algn="tl" rotWithShape="0">
                    <a:srgbClr val="000000">
                      <a:alpha val="30000"/>
                    </a:srgbClr>
                  </a:outerShdw>
                </a:effectLst>
              </a:rPr>
            </a:br>
            <a:br>
              <a:rPr lang="en-US" sz="4200">
                <a:ln>
                  <a:solidFill>
                    <a:srgbClr val="000000">
                      <a:lumMod val="75000"/>
                      <a:lumOff val="25000"/>
                      <a:alpha val="10000"/>
                    </a:srgbClr>
                  </a:solidFill>
                </a:ln>
                <a:effectLst>
                  <a:outerShdw blurRad="9525" dist="25400" dir="14640000" algn="tl" rotWithShape="0">
                    <a:srgbClr val="000000">
                      <a:alpha val="30000"/>
                    </a:srgbClr>
                  </a:outerShdw>
                </a:effectLst>
              </a:rPr>
            </a:br>
            <a:br>
              <a:rPr lang="en-US" sz="4200">
                <a:ln>
                  <a:solidFill>
                    <a:srgbClr val="000000">
                      <a:lumMod val="75000"/>
                      <a:lumOff val="25000"/>
                      <a:alpha val="10000"/>
                    </a:srgbClr>
                  </a:solidFill>
                </a:ln>
                <a:effectLst>
                  <a:outerShdw blurRad="9525" dist="25400" dir="14640000" algn="tl" rotWithShape="0">
                    <a:srgbClr val="000000">
                      <a:alpha val="30000"/>
                    </a:srgbClr>
                  </a:outerShdw>
                </a:effectLst>
              </a:rPr>
            </a:br>
            <a:endParaRPr lang="en-US" sz="4200"/>
          </a:p>
        </p:txBody>
      </p:sp>
      <p:pic>
        <p:nvPicPr>
          <p:cNvPr id="4" name="Picture 3">
            <a:extLst>
              <a:ext uri="{FF2B5EF4-FFF2-40B4-BE49-F238E27FC236}">
                <a16:creationId xmlns:a16="http://schemas.microsoft.com/office/drawing/2014/main" id="{7592EDF7-FBED-4C65-A804-B226DD746F85}"/>
              </a:ext>
            </a:extLst>
          </p:cNvPr>
          <p:cNvPicPr>
            <a:picLocks noChangeAspect="1"/>
          </p:cNvPicPr>
          <p:nvPr/>
        </p:nvPicPr>
        <p:blipFill rotWithShape="1">
          <a:blip r:embed="rId3"/>
          <a:srcRect l="17893" r="20282"/>
          <a:stretch/>
        </p:blipFill>
        <p:spPr>
          <a:xfrm>
            <a:off x="4198956" y="10"/>
            <a:ext cx="7993045" cy="6857990"/>
          </a:xfrm>
          <a:prstGeom prst="rect">
            <a:avLst/>
          </a:prstGeom>
        </p:spPr>
      </p:pic>
      <p:pic>
        <p:nvPicPr>
          <p:cNvPr id="6" name="Picture 5" descr="A screenshot of a cell phone&#10;&#10;Description generated with very high confidence">
            <a:extLst>
              <a:ext uri="{FF2B5EF4-FFF2-40B4-BE49-F238E27FC236}">
                <a16:creationId xmlns:a16="http://schemas.microsoft.com/office/drawing/2014/main" id="{EEB027C4-8979-47C8-8A60-B38666538227}"/>
              </a:ext>
            </a:extLst>
          </p:cNvPr>
          <p:cNvPicPr>
            <a:picLocks noChangeAspect="1"/>
          </p:cNvPicPr>
          <p:nvPr/>
        </p:nvPicPr>
        <p:blipFill rotWithShape="1">
          <a:blip r:embed="rId4"/>
          <a:srcRect t="-656" r="-4814" b="50634"/>
          <a:stretch/>
        </p:blipFill>
        <p:spPr>
          <a:xfrm>
            <a:off x="405960" y="5380001"/>
            <a:ext cx="2592340" cy="105594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4606E8F-7537-4AF6-BF49-E796D769E6E9}"/>
              </a:ext>
            </a:extLst>
          </p:cNvPr>
          <p:cNvSpPr>
            <a:spLocks noGrp="1"/>
          </p:cNvSpPr>
          <p:nvPr>
            <p:ph type="title" idx="4294967295"/>
          </p:nvPr>
        </p:nvSpPr>
        <p:spPr>
          <a:xfrm>
            <a:off x="332628" y="1376890"/>
            <a:ext cx="5614683" cy="3380585"/>
          </a:xfrm>
        </p:spPr>
        <p:txBody>
          <a:bodyPr vert="horz" lIns="91440" tIns="45720" rIns="91440" bIns="45720" rtlCol="0" anchor="t">
            <a:normAutofit/>
          </a:bodyPr>
          <a:lstStyle/>
          <a:p>
            <a:r>
              <a:rPr lang="en-US" sz="4200" b="1" i="0" kern="1200">
                <a:latin typeface="+mj-lt"/>
                <a:ea typeface="+mj-ea"/>
                <a:cs typeface="+mj-cs"/>
              </a:rPr>
              <a:t>Why we decided </a:t>
            </a:r>
            <a:r>
              <a:rPr lang="en-US" b="1"/>
              <a:t>to do this machine for our project ?</a:t>
            </a:r>
            <a:endParaRPr lang="en-US" sz="4200" b="1" i="0" kern="1200">
              <a:latin typeface="+mj-lt"/>
              <a:ea typeface="+mj-ea"/>
              <a:cs typeface="+mj-cs"/>
            </a:endParaRPr>
          </a:p>
        </p:txBody>
      </p:sp>
      <p:pic>
        <p:nvPicPr>
          <p:cNvPr id="4" name="Picture 4" descr="A picture containing drawing&#10;&#10;Description generated with very high confidence">
            <a:extLst>
              <a:ext uri="{FF2B5EF4-FFF2-40B4-BE49-F238E27FC236}">
                <a16:creationId xmlns:a16="http://schemas.microsoft.com/office/drawing/2014/main" id="{65A11E20-9BCC-4D19-89C6-9098798247BB}"/>
              </a:ext>
            </a:extLst>
          </p:cNvPr>
          <p:cNvPicPr>
            <a:picLocks noGrp="1" noChangeAspect="1"/>
          </p:cNvPicPr>
          <p:nvPr>
            <p:ph idx="4294967295"/>
          </p:nvPr>
        </p:nvPicPr>
        <p:blipFill>
          <a:blip r:embed="rId7"/>
          <a:stretch>
            <a:fillRect/>
          </a:stretch>
        </p:blipFill>
        <p:spPr>
          <a:xfrm>
            <a:off x="6091916" y="1299344"/>
            <a:ext cx="5451627" cy="4868036"/>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986540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1AD9A-1F9C-4F63-B10E-7E181254F003}"/>
              </a:ext>
            </a:extLst>
          </p:cNvPr>
          <p:cNvSpPr>
            <a:spLocks noGrp="1"/>
          </p:cNvSpPr>
          <p:nvPr>
            <p:ph type="title"/>
          </p:nvPr>
        </p:nvSpPr>
        <p:spPr>
          <a:xfrm>
            <a:off x="646111" y="582114"/>
            <a:ext cx="9706647" cy="782304"/>
          </a:xfrm>
        </p:spPr>
        <p:txBody>
          <a:bodyPr/>
          <a:lstStyle/>
          <a:p>
            <a:r>
              <a:rPr lang="en-GB" sz="4800" b="1">
                <a:solidFill>
                  <a:schemeClr val="tx1"/>
                </a:solidFill>
              </a:rPr>
              <a:t>Plastic waste scale 1960 to 2015</a:t>
            </a:r>
          </a:p>
        </p:txBody>
      </p:sp>
      <p:pic>
        <p:nvPicPr>
          <p:cNvPr id="5" name="Picture 5" descr="A close up of text on a white background&#10;&#10;Description generated with very high confidence">
            <a:extLst>
              <a:ext uri="{FF2B5EF4-FFF2-40B4-BE49-F238E27FC236}">
                <a16:creationId xmlns:a16="http://schemas.microsoft.com/office/drawing/2014/main" id="{090A36DF-F031-48F9-A339-82FF79AE84E4}"/>
              </a:ext>
            </a:extLst>
          </p:cNvPr>
          <p:cNvPicPr>
            <a:picLocks noGrp="1" noChangeAspect="1"/>
          </p:cNvPicPr>
          <p:nvPr>
            <p:ph sz="half" idx="1"/>
          </p:nvPr>
        </p:nvPicPr>
        <p:blipFill rotWithShape="1">
          <a:blip r:embed="rId2"/>
          <a:srcRect l="-522" t="11494"/>
          <a:stretch/>
        </p:blipFill>
        <p:spPr>
          <a:xfrm>
            <a:off x="643237" y="1606490"/>
            <a:ext cx="10823003" cy="4816393"/>
          </a:xfrm>
        </p:spPr>
      </p:pic>
    </p:spTree>
    <p:extLst>
      <p:ext uri="{BB962C8B-B14F-4D97-AF65-F5344CB8AC3E}">
        <p14:creationId xmlns:p14="http://schemas.microsoft.com/office/powerpoint/2010/main" val="3688364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56375-BF26-4A94-9D10-CCDBB9B5F34D}"/>
              </a:ext>
            </a:extLst>
          </p:cNvPr>
          <p:cNvSpPr>
            <a:spLocks noGrp="1"/>
          </p:cNvSpPr>
          <p:nvPr>
            <p:ph type="title"/>
          </p:nvPr>
        </p:nvSpPr>
        <p:spPr/>
        <p:txBody>
          <a:bodyPr/>
          <a:lstStyle/>
          <a:p>
            <a:pPr algn="ctr"/>
            <a:r>
              <a:rPr lang="en-GB" sz="4400" b="1"/>
              <a:t>Paper waste scale 1960 to 2015</a:t>
            </a:r>
            <a:endParaRPr lang="en-US"/>
          </a:p>
        </p:txBody>
      </p:sp>
      <p:pic>
        <p:nvPicPr>
          <p:cNvPr id="4" name="Picture 4" descr="A close up of text on a white background&#10;&#10;Description generated with high confidence">
            <a:extLst>
              <a:ext uri="{FF2B5EF4-FFF2-40B4-BE49-F238E27FC236}">
                <a16:creationId xmlns:a16="http://schemas.microsoft.com/office/drawing/2014/main" id="{F85AF5BB-90C9-41A3-BA56-01DF98EBAB17}"/>
              </a:ext>
            </a:extLst>
          </p:cNvPr>
          <p:cNvPicPr>
            <a:picLocks noGrp="1" noChangeAspect="1"/>
          </p:cNvPicPr>
          <p:nvPr>
            <p:ph idx="1"/>
          </p:nvPr>
        </p:nvPicPr>
        <p:blipFill rotWithShape="1">
          <a:blip r:embed="rId2"/>
          <a:srcRect l="-166" t="20189" r="1587"/>
          <a:stretch/>
        </p:blipFill>
        <p:spPr>
          <a:xfrm>
            <a:off x="532171" y="1442505"/>
            <a:ext cx="11102109" cy="5172709"/>
          </a:xfrm>
        </p:spPr>
      </p:pic>
    </p:spTree>
    <p:extLst>
      <p:ext uri="{BB962C8B-B14F-4D97-AF65-F5344CB8AC3E}">
        <p14:creationId xmlns:p14="http://schemas.microsoft.com/office/powerpoint/2010/main" val="1905535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F8636-830F-47AE-B3B4-F0E6C793431A}"/>
              </a:ext>
            </a:extLst>
          </p:cNvPr>
          <p:cNvSpPr>
            <a:spLocks noGrp="1"/>
          </p:cNvSpPr>
          <p:nvPr>
            <p:ph type="title"/>
          </p:nvPr>
        </p:nvSpPr>
        <p:spPr/>
        <p:txBody>
          <a:bodyPr/>
          <a:lstStyle/>
          <a:p>
            <a:pPr algn="ctr"/>
            <a:r>
              <a:rPr lang="en-GB" sz="4400" b="1"/>
              <a:t>Aluminium waste scale 1960 to 2015</a:t>
            </a:r>
            <a:endParaRPr lang="en-US" sz="4400" b="1"/>
          </a:p>
        </p:txBody>
      </p:sp>
      <p:pic>
        <p:nvPicPr>
          <p:cNvPr id="4" name="Picture 4" descr="A screenshot of a cell phone&#10;&#10;Description generated with high confidence">
            <a:extLst>
              <a:ext uri="{FF2B5EF4-FFF2-40B4-BE49-F238E27FC236}">
                <a16:creationId xmlns:a16="http://schemas.microsoft.com/office/drawing/2014/main" id="{CDF6BC06-D240-48B0-8E04-B99CD33E4343}"/>
              </a:ext>
            </a:extLst>
          </p:cNvPr>
          <p:cNvPicPr>
            <a:picLocks noGrp="1" noChangeAspect="1"/>
          </p:cNvPicPr>
          <p:nvPr>
            <p:ph idx="1"/>
          </p:nvPr>
        </p:nvPicPr>
        <p:blipFill rotWithShape="1">
          <a:blip r:embed="rId2"/>
          <a:srcRect l="248" t="9906"/>
          <a:stretch/>
        </p:blipFill>
        <p:spPr>
          <a:xfrm>
            <a:off x="653776" y="1864660"/>
            <a:ext cx="10837662" cy="4773285"/>
          </a:xfrm>
        </p:spPr>
      </p:pic>
    </p:spTree>
    <p:extLst>
      <p:ext uri="{BB962C8B-B14F-4D97-AF65-F5344CB8AC3E}">
        <p14:creationId xmlns:p14="http://schemas.microsoft.com/office/powerpoint/2010/main" val="2306655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7B7AC-1ADA-47E4-9796-079A0F750425}"/>
              </a:ext>
            </a:extLst>
          </p:cNvPr>
          <p:cNvSpPr>
            <a:spLocks noGrp="1"/>
          </p:cNvSpPr>
          <p:nvPr>
            <p:ph type="title"/>
          </p:nvPr>
        </p:nvSpPr>
        <p:spPr/>
        <p:txBody>
          <a:bodyPr/>
          <a:lstStyle/>
          <a:p>
            <a:pPr algn="ctr"/>
            <a:r>
              <a:rPr lang="en-GB" sz="4400" b="1"/>
              <a:t>Packaging Waste Scale 1960 to 2015</a:t>
            </a:r>
            <a:endParaRPr lang="en-US"/>
          </a:p>
        </p:txBody>
      </p:sp>
      <p:pic>
        <p:nvPicPr>
          <p:cNvPr id="4" name="Picture 4" descr="A close up of text on a white background&#10;&#10;Description generated with high confidence">
            <a:extLst>
              <a:ext uri="{FF2B5EF4-FFF2-40B4-BE49-F238E27FC236}">
                <a16:creationId xmlns:a16="http://schemas.microsoft.com/office/drawing/2014/main" id="{7D1F9E0B-C435-40BA-823E-817E7F2CBD08}"/>
              </a:ext>
            </a:extLst>
          </p:cNvPr>
          <p:cNvPicPr>
            <a:picLocks noGrp="1" noChangeAspect="1"/>
          </p:cNvPicPr>
          <p:nvPr>
            <p:ph idx="1"/>
          </p:nvPr>
        </p:nvPicPr>
        <p:blipFill rotWithShape="1">
          <a:blip r:embed="rId2"/>
          <a:srcRect l="1609" t="18996"/>
          <a:stretch/>
        </p:blipFill>
        <p:spPr>
          <a:xfrm>
            <a:off x="408372" y="1988844"/>
            <a:ext cx="11242217" cy="4525664"/>
          </a:xfrm>
        </p:spPr>
      </p:pic>
    </p:spTree>
    <p:extLst>
      <p:ext uri="{BB962C8B-B14F-4D97-AF65-F5344CB8AC3E}">
        <p14:creationId xmlns:p14="http://schemas.microsoft.com/office/powerpoint/2010/main" val="3168167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C64471-5135-4064-A270-53D40F42E8CC}"/>
              </a:ext>
            </a:extLst>
          </p:cNvPr>
          <p:cNvSpPr>
            <a:spLocks noGrp="1"/>
          </p:cNvSpPr>
          <p:nvPr>
            <p:ph idx="1"/>
          </p:nvPr>
        </p:nvSpPr>
        <p:spPr/>
        <p:txBody>
          <a:bodyPr vert="horz" lIns="91440" tIns="45720" rIns="91440" bIns="45720" rtlCol="0" anchor="t">
            <a:normAutofit/>
          </a:bodyPr>
          <a:lstStyle/>
          <a:p>
            <a:endParaRPr lang="en-GB"/>
          </a:p>
          <a:p>
            <a:endParaRPr lang="en-GB"/>
          </a:p>
          <a:p>
            <a:endParaRPr lang="en-GB"/>
          </a:p>
          <a:p>
            <a:endParaRPr lang="en-GB"/>
          </a:p>
        </p:txBody>
      </p:sp>
      <p:pic>
        <p:nvPicPr>
          <p:cNvPr id="31" name="Picture 31" descr="A bottle of wine&#10;&#10;Description generated with very high confidence">
            <a:extLst>
              <a:ext uri="{FF2B5EF4-FFF2-40B4-BE49-F238E27FC236}">
                <a16:creationId xmlns:a16="http://schemas.microsoft.com/office/drawing/2014/main" id="{3E64732C-C7FA-4758-BC54-9C49EC19EDCE}"/>
              </a:ext>
            </a:extLst>
          </p:cNvPr>
          <p:cNvPicPr>
            <a:picLocks noChangeAspect="1"/>
          </p:cNvPicPr>
          <p:nvPr/>
        </p:nvPicPr>
        <p:blipFill>
          <a:blip r:embed="rId2"/>
          <a:stretch>
            <a:fillRect/>
          </a:stretch>
        </p:blipFill>
        <p:spPr>
          <a:xfrm>
            <a:off x="-6920" y="1863126"/>
            <a:ext cx="2630517" cy="2297861"/>
          </a:xfrm>
          <a:prstGeom prst="ellipse">
            <a:avLst/>
          </a:prstGeom>
          <a:ln>
            <a:noFill/>
          </a:ln>
          <a:effectLst>
            <a:softEdge rad="112500"/>
          </a:effectLst>
        </p:spPr>
      </p:pic>
      <p:pic>
        <p:nvPicPr>
          <p:cNvPr id="33" name="Picture 33" descr="A close up of a piece of paper&#10;&#10;Description generated with high confidence">
            <a:extLst>
              <a:ext uri="{FF2B5EF4-FFF2-40B4-BE49-F238E27FC236}">
                <a16:creationId xmlns:a16="http://schemas.microsoft.com/office/drawing/2014/main" id="{A3EC82F1-52D6-4DFC-9547-CC16A83527B8}"/>
              </a:ext>
            </a:extLst>
          </p:cNvPr>
          <p:cNvPicPr>
            <a:picLocks noChangeAspect="1"/>
          </p:cNvPicPr>
          <p:nvPr/>
        </p:nvPicPr>
        <p:blipFill>
          <a:blip r:embed="rId3"/>
          <a:stretch>
            <a:fillRect/>
          </a:stretch>
        </p:blipFill>
        <p:spPr>
          <a:xfrm>
            <a:off x="2921389" y="4537225"/>
            <a:ext cx="2740504" cy="2326796"/>
          </a:xfrm>
          <a:prstGeom prst="ellipse">
            <a:avLst/>
          </a:prstGeom>
          <a:ln>
            <a:noFill/>
          </a:ln>
          <a:effectLst>
            <a:softEdge rad="112500"/>
          </a:effectLst>
        </p:spPr>
      </p:pic>
      <p:pic>
        <p:nvPicPr>
          <p:cNvPr id="35" name="Picture 35" descr="A picture containing desk, computer, table, office&#10;&#10;Description generated with very high confidence">
            <a:extLst>
              <a:ext uri="{FF2B5EF4-FFF2-40B4-BE49-F238E27FC236}">
                <a16:creationId xmlns:a16="http://schemas.microsoft.com/office/drawing/2014/main" id="{2E7D2F58-F885-414E-8C3F-118271EC33D8}"/>
              </a:ext>
            </a:extLst>
          </p:cNvPr>
          <p:cNvPicPr>
            <a:picLocks noChangeAspect="1"/>
          </p:cNvPicPr>
          <p:nvPr/>
        </p:nvPicPr>
        <p:blipFill>
          <a:blip r:embed="rId4"/>
          <a:stretch>
            <a:fillRect/>
          </a:stretch>
        </p:blipFill>
        <p:spPr>
          <a:xfrm>
            <a:off x="9181379" y="1934784"/>
            <a:ext cx="2570672" cy="2226432"/>
          </a:xfrm>
          <a:prstGeom prst="ellipse">
            <a:avLst/>
          </a:prstGeom>
          <a:ln>
            <a:noFill/>
          </a:ln>
          <a:effectLst>
            <a:softEdge rad="112500"/>
          </a:effectLst>
        </p:spPr>
      </p:pic>
      <p:pic>
        <p:nvPicPr>
          <p:cNvPr id="37" name="Picture 37" descr="A close up of a bottle&#10;&#10;Description generated with high confidence">
            <a:extLst>
              <a:ext uri="{FF2B5EF4-FFF2-40B4-BE49-F238E27FC236}">
                <a16:creationId xmlns:a16="http://schemas.microsoft.com/office/drawing/2014/main" id="{22D56F51-DB97-4103-85F8-A59E678EFD98}"/>
              </a:ext>
            </a:extLst>
          </p:cNvPr>
          <p:cNvPicPr>
            <a:picLocks noChangeAspect="1"/>
          </p:cNvPicPr>
          <p:nvPr/>
        </p:nvPicPr>
        <p:blipFill>
          <a:blip r:embed="rId5"/>
          <a:stretch>
            <a:fillRect/>
          </a:stretch>
        </p:blipFill>
        <p:spPr>
          <a:xfrm>
            <a:off x="6938064" y="4618279"/>
            <a:ext cx="2600325" cy="2092803"/>
          </a:xfrm>
          <a:prstGeom prst="ellipse">
            <a:avLst/>
          </a:prstGeom>
          <a:ln>
            <a:noFill/>
          </a:ln>
          <a:effectLst>
            <a:softEdge rad="112500"/>
          </a:effectLst>
        </p:spPr>
      </p:pic>
      <p:pic>
        <p:nvPicPr>
          <p:cNvPr id="39" name="Picture 39" descr="A picture containing table, food, beverage, bottle&#10;&#10;Description generated with very high confidence">
            <a:extLst>
              <a:ext uri="{FF2B5EF4-FFF2-40B4-BE49-F238E27FC236}">
                <a16:creationId xmlns:a16="http://schemas.microsoft.com/office/drawing/2014/main" id="{68582352-04CF-4A64-A907-7E3462BEC262}"/>
              </a:ext>
            </a:extLst>
          </p:cNvPr>
          <p:cNvPicPr>
            <a:picLocks noChangeAspect="1"/>
          </p:cNvPicPr>
          <p:nvPr/>
        </p:nvPicPr>
        <p:blipFill>
          <a:blip r:embed="rId6"/>
          <a:stretch>
            <a:fillRect/>
          </a:stretch>
        </p:blipFill>
        <p:spPr>
          <a:xfrm>
            <a:off x="4786313" y="199576"/>
            <a:ext cx="2619375" cy="2418811"/>
          </a:xfrm>
          <a:prstGeom prst="ellipse">
            <a:avLst/>
          </a:prstGeom>
          <a:ln>
            <a:noFill/>
          </a:ln>
          <a:effectLst>
            <a:softEdge rad="112500"/>
          </a:effectLst>
        </p:spPr>
      </p:pic>
      <p:sp>
        <p:nvSpPr>
          <p:cNvPr id="41" name="TextBox 40">
            <a:extLst>
              <a:ext uri="{FF2B5EF4-FFF2-40B4-BE49-F238E27FC236}">
                <a16:creationId xmlns:a16="http://schemas.microsoft.com/office/drawing/2014/main" id="{2AF8683D-A290-4282-8590-EA0779E9ECF7}"/>
              </a:ext>
            </a:extLst>
          </p:cNvPr>
          <p:cNvSpPr txBox="1"/>
          <p:nvPr/>
        </p:nvSpPr>
        <p:spPr>
          <a:xfrm>
            <a:off x="5498980" y="783207"/>
            <a:ext cx="1434860" cy="523220"/>
          </a:xfrm>
          <a:prstGeom prst="rect">
            <a:avLst/>
          </a:prstGeom>
          <a:solidFill>
            <a:schemeClr val="tx1"/>
          </a:solidFill>
          <a:ln w="57150">
            <a:solidFill>
              <a:schemeClr val="bg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solidFill>
                  <a:schemeClr val="bg2"/>
                </a:solidFill>
              </a:rPr>
              <a:t>plastic</a:t>
            </a:r>
          </a:p>
        </p:txBody>
      </p:sp>
      <p:sp>
        <p:nvSpPr>
          <p:cNvPr id="42" name="TextBox 41">
            <a:extLst>
              <a:ext uri="{FF2B5EF4-FFF2-40B4-BE49-F238E27FC236}">
                <a16:creationId xmlns:a16="http://schemas.microsoft.com/office/drawing/2014/main" id="{6698E169-5BC9-4C03-AC8D-A80D69EE3BC9}"/>
              </a:ext>
            </a:extLst>
          </p:cNvPr>
          <p:cNvSpPr txBox="1"/>
          <p:nvPr/>
        </p:nvSpPr>
        <p:spPr>
          <a:xfrm>
            <a:off x="682565" y="2609131"/>
            <a:ext cx="1492369" cy="523220"/>
          </a:xfrm>
          <a:prstGeom prst="rect">
            <a:avLst/>
          </a:prstGeom>
          <a:solidFill>
            <a:schemeClr val="tx1"/>
          </a:solidFill>
          <a:ln w="57150">
            <a:solidFill>
              <a:schemeClr val="bg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solidFill>
                  <a:schemeClr val="bg2"/>
                </a:solidFill>
              </a:rPr>
              <a:t>glass</a:t>
            </a:r>
          </a:p>
        </p:txBody>
      </p:sp>
      <p:sp>
        <p:nvSpPr>
          <p:cNvPr id="43" name="TextBox 42">
            <a:extLst>
              <a:ext uri="{FF2B5EF4-FFF2-40B4-BE49-F238E27FC236}">
                <a16:creationId xmlns:a16="http://schemas.microsoft.com/office/drawing/2014/main" id="{99AC51E1-4002-4E4C-8D51-E4527906809D}"/>
              </a:ext>
            </a:extLst>
          </p:cNvPr>
          <p:cNvSpPr txBox="1"/>
          <p:nvPr/>
        </p:nvSpPr>
        <p:spPr>
          <a:xfrm>
            <a:off x="3701811" y="5326452"/>
            <a:ext cx="1291087" cy="523220"/>
          </a:xfrm>
          <a:prstGeom prst="rect">
            <a:avLst/>
          </a:prstGeom>
          <a:solidFill>
            <a:schemeClr val="tx1"/>
          </a:solidFill>
          <a:ln w="57150">
            <a:solidFill>
              <a:schemeClr val="bg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solidFill>
                  <a:schemeClr val="bg2"/>
                </a:solidFill>
              </a:rPr>
              <a:t>paper</a:t>
            </a:r>
          </a:p>
        </p:txBody>
      </p:sp>
      <p:sp>
        <p:nvSpPr>
          <p:cNvPr id="44" name="TextBox 43">
            <a:extLst>
              <a:ext uri="{FF2B5EF4-FFF2-40B4-BE49-F238E27FC236}">
                <a16:creationId xmlns:a16="http://schemas.microsoft.com/office/drawing/2014/main" id="{FD168F41-55EE-4A2C-8191-7CEAF1C96344}"/>
              </a:ext>
            </a:extLst>
          </p:cNvPr>
          <p:cNvSpPr txBox="1"/>
          <p:nvPr/>
        </p:nvSpPr>
        <p:spPr>
          <a:xfrm>
            <a:off x="7497432" y="5125168"/>
            <a:ext cx="1434860" cy="523220"/>
          </a:xfrm>
          <a:prstGeom prst="rect">
            <a:avLst/>
          </a:prstGeom>
          <a:solidFill>
            <a:schemeClr val="tx1"/>
          </a:solidFill>
          <a:ln w="57150">
            <a:solidFill>
              <a:schemeClr val="bg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chemeClr val="bg2"/>
                </a:solidFill>
              </a:rPr>
              <a:t>m</a:t>
            </a:r>
            <a:r>
              <a:rPr lang="en-GB" sz="2800" b="1">
                <a:solidFill>
                  <a:schemeClr val="bg2"/>
                </a:solidFill>
              </a:rPr>
              <a:t>etal</a:t>
            </a:r>
          </a:p>
        </p:txBody>
      </p:sp>
      <p:sp>
        <p:nvSpPr>
          <p:cNvPr id="45" name="TextBox 44">
            <a:extLst>
              <a:ext uri="{FF2B5EF4-FFF2-40B4-BE49-F238E27FC236}">
                <a16:creationId xmlns:a16="http://schemas.microsoft.com/office/drawing/2014/main" id="{E77267DE-5E08-468E-B83B-1957F7623808}"/>
              </a:ext>
            </a:extLst>
          </p:cNvPr>
          <p:cNvSpPr txBox="1"/>
          <p:nvPr/>
        </p:nvSpPr>
        <p:spPr>
          <a:xfrm>
            <a:off x="9610905" y="2954188"/>
            <a:ext cx="1837426" cy="461665"/>
          </a:xfrm>
          <a:prstGeom prst="rect">
            <a:avLst/>
          </a:prstGeom>
          <a:solidFill>
            <a:schemeClr val="tx1"/>
          </a:solidFill>
          <a:ln w="57150">
            <a:solidFill>
              <a:schemeClr val="bg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chemeClr val="bg2"/>
                </a:solidFill>
              </a:rPr>
              <a:t>cardboard</a:t>
            </a:r>
          </a:p>
        </p:txBody>
      </p:sp>
      <p:sp>
        <p:nvSpPr>
          <p:cNvPr id="47" name="TextBox 46">
            <a:extLst>
              <a:ext uri="{FF2B5EF4-FFF2-40B4-BE49-F238E27FC236}">
                <a16:creationId xmlns:a16="http://schemas.microsoft.com/office/drawing/2014/main" id="{FB852256-A330-46CB-9955-61088AB433B4}"/>
              </a:ext>
            </a:extLst>
          </p:cNvPr>
          <p:cNvSpPr txBox="1"/>
          <p:nvPr/>
        </p:nvSpPr>
        <p:spPr>
          <a:xfrm>
            <a:off x="3053931" y="3188747"/>
            <a:ext cx="5676180" cy="584775"/>
          </a:xfrm>
          <a:prstGeom prst="rect">
            <a:avLst/>
          </a:prstGeom>
          <a:solidFill>
            <a:schemeClr val="tx2"/>
          </a:solidFill>
          <a:ln w="57150">
            <a:solidFill>
              <a:schemeClr val="bg2"/>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2"/>
                </a:solidFill>
                <a:ea typeface="+mn-lt"/>
                <a:cs typeface="+mn-lt"/>
              </a:rPr>
              <a:t>What can you recycle?</a:t>
            </a:r>
            <a:endParaRPr lang="en-US" sz="3200">
              <a:solidFill>
                <a:schemeClr val="bg2"/>
              </a:solidFill>
            </a:endParaRPr>
          </a:p>
        </p:txBody>
      </p:sp>
    </p:spTree>
    <p:extLst>
      <p:ext uri="{BB962C8B-B14F-4D97-AF65-F5344CB8AC3E}">
        <p14:creationId xmlns:p14="http://schemas.microsoft.com/office/powerpoint/2010/main" val="4134054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A picture containing food, bottle, glass&#10;&#10;Description generated with very high confidence">
            <a:extLst>
              <a:ext uri="{FF2B5EF4-FFF2-40B4-BE49-F238E27FC236}">
                <a16:creationId xmlns:a16="http://schemas.microsoft.com/office/drawing/2014/main" id="{4EF9164B-B29F-44C0-9ABD-4984FA84439F}"/>
              </a:ext>
            </a:extLst>
          </p:cNvPr>
          <p:cNvPicPr>
            <a:picLocks noChangeAspect="1"/>
          </p:cNvPicPr>
          <p:nvPr/>
        </p:nvPicPr>
        <p:blipFill>
          <a:blip r:embed="rId2"/>
          <a:stretch>
            <a:fillRect/>
          </a:stretch>
        </p:blipFill>
        <p:spPr>
          <a:xfrm>
            <a:off x="7125417" y="4745622"/>
            <a:ext cx="3217653" cy="1895626"/>
          </a:xfrm>
          <a:prstGeom prst="rect">
            <a:avLst/>
          </a:prstGeom>
        </p:spPr>
      </p:pic>
      <p:sp>
        <p:nvSpPr>
          <p:cNvPr id="3" name="Content Placeholder 2">
            <a:extLst>
              <a:ext uri="{FF2B5EF4-FFF2-40B4-BE49-F238E27FC236}">
                <a16:creationId xmlns:a16="http://schemas.microsoft.com/office/drawing/2014/main" id="{F27A2038-B0C7-4B2A-AE3D-0CE14AF0CB95}"/>
              </a:ext>
            </a:extLst>
          </p:cNvPr>
          <p:cNvSpPr>
            <a:spLocks noGrp="1"/>
          </p:cNvSpPr>
          <p:nvPr>
            <p:ph idx="1"/>
          </p:nvPr>
        </p:nvSpPr>
        <p:spPr>
          <a:xfrm>
            <a:off x="370066" y="485786"/>
            <a:ext cx="5826656" cy="5719481"/>
          </a:xfrm>
        </p:spPr>
        <p:txBody>
          <a:bodyPr vert="horz" lIns="91440" tIns="45720" rIns="91440" bIns="45720" rtlCol="0" anchor="t">
            <a:normAutofit/>
          </a:bodyPr>
          <a:lstStyle/>
          <a:p>
            <a:pPr marL="0" indent="0" algn="ctr">
              <a:buNone/>
            </a:pPr>
            <a:r>
              <a:rPr lang="en-GB" sz="3200" b="1"/>
              <a:t> Aluminium/metal  Recycle</a:t>
            </a:r>
            <a:endParaRPr lang="en-US"/>
          </a:p>
          <a:p>
            <a:pPr marL="0" indent="0" algn="ctr">
              <a:buNone/>
            </a:pPr>
            <a:endParaRPr lang="en-GB">
              <a:ea typeface="+mj-lt"/>
              <a:cs typeface="+mj-lt"/>
            </a:endParaRPr>
          </a:p>
          <a:p>
            <a:pPr marL="0" indent="0" algn="ctr">
              <a:buNone/>
            </a:pPr>
            <a:r>
              <a:rPr lang="en-GB">
                <a:ea typeface="+mj-lt"/>
                <a:cs typeface="+mj-lt"/>
              </a:rPr>
              <a:t>For melting a can down it needs just 60 days to make a new one, its factory could fill it up with their product (a drink) then they sell it to the stores and place it on their shelves .</a:t>
            </a:r>
            <a:endParaRPr lang="en-GB"/>
          </a:p>
          <a:p>
            <a:endParaRPr lang="en-GB">
              <a:ea typeface="+mj-lt"/>
              <a:cs typeface="+mj-lt"/>
            </a:endParaRPr>
          </a:p>
          <a:p>
            <a:pPr marL="0" indent="0">
              <a:buNone/>
            </a:pPr>
            <a:r>
              <a:rPr lang="en-GB">
                <a:ea typeface="+mj-lt"/>
                <a:cs typeface="+mj-lt"/>
              </a:rPr>
              <a:t>Recycled aluminium can be used for airplanes component, bicycles and facades.</a:t>
            </a:r>
          </a:p>
          <a:p>
            <a:pPr marL="0" indent="0">
              <a:buNone/>
            </a:pPr>
            <a:endParaRPr lang="en-GB"/>
          </a:p>
          <a:p>
            <a:endParaRPr lang="en-GB"/>
          </a:p>
          <a:p>
            <a:endParaRPr lang="en-GB"/>
          </a:p>
        </p:txBody>
      </p:sp>
      <p:sp>
        <p:nvSpPr>
          <p:cNvPr id="5" name="Content Placeholder 2">
            <a:extLst>
              <a:ext uri="{FF2B5EF4-FFF2-40B4-BE49-F238E27FC236}">
                <a16:creationId xmlns:a16="http://schemas.microsoft.com/office/drawing/2014/main" id="{E416E2C1-A7B6-4CBE-BEA1-D87B1DFCB377}"/>
              </a:ext>
            </a:extLst>
          </p:cNvPr>
          <p:cNvSpPr txBox="1">
            <a:spLocks/>
          </p:cNvSpPr>
          <p:nvPr/>
        </p:nvSpPr>
        <p:spPr>
          <a:xfrm>
            <a:off x="6503448" y="480035"/>
            <a:ext cx="4446428" cy="508687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buNone/>
            </a:pPr>
            <a:r>
              <a:rPr lang="en-GB" sz="3200" b="1">
                <a:ea typeface="+mj-lt"/>
                <a:cs typeface="+mj-lt"/>
              </a:rPr>
              <a:t>Glass Recycle</a:t>
            </a:r>
          </a:p>
          <a:p>
            <a:pPr marL="0" indent="0" algn="ctr">
              <a:buNone/>
            </a:pPr>
            <a:endParaRPr lang="en-GB" sz="3200" b="1"/>
          </a:p>
          <a:p>
            <a:pPr marL="0" indent="0" algn="ctr">
              <a:buNone/>
            </a:pPr>
            <a:r>
              <a:rPr lang="en-GB"/>
              <a:t>Glass is 100% recyclable . </a:t>
            </a:r>
          </a:p>
          <a:p>
            <a:pPr marL="0" indent="0" algn="ctr">
              <a:buNone/>
            </a:pPr>
            <a:endParaRPr lang="en-GB"/>
          </a:p>
          <a:p>
            <a:pPr marL="0" indent="0" algn="ctr">
              <a:buNone/>
            </a:pPr>
            <a:r>
              <a:rPr lang="en-GB"/>
              <a:t>Recycled glass never lose its quality or purity, so it can be reuse over and over again and the quality will be as it was made from the raw material at the first time.</a:t>
            </a:r>
          </a:p>
          <a:p>
            <a:endParaRPr lang="en-GB"/>
          </a:p>
          <a:p>
            <a:endParaRPr lang="en-GB"/>
          </a:p>
        </p:txBody>
      </p:sp>
      <p:cxnSp>
        <p:nvCxnSpPr>
          <p:cNvPr id="6" name="Straight Arrow Connector 5">
            <a:extLst>
              <a:ext uri="{FF2B5EF4-FFF2-40B4-BE49-F238E27FC236}">
                <a16:creationId xmlns:a16="http://schemas.microsoft.com/office/drawing/2014/main" id="{5299A0AA-DB1F-405E-B6CB-CFB10F58E946}"/>
              </a:ext>
            </a:extLst>
          </p:cNvPr>
          <p:cNvCxnSpPr/>
          <p:nvPr/>
        </p:nvCxnSpPr>
        <p:spPr>
          <a:xfrm>
            <a:off x="6242649" y="570782"/>
            <a:ext cx="0" cy="5032073"/>
          </a:xfrm>
          <a:prstGeom prst="straightConnector1">
            <a:avLst/>
          </a:prstGeom>
        </p:spPr>
        <p:style>
          <a:lnRef idx="1">
            <a:schemeClr val="accent1"/>
          </a:lnRef>
          <a:fillRef idx="0">
            <a:schemeClr val="accent1"/>
          </a:fillRef>
          <a:effectRef idx="0">
            <a:schemeClr val="accent1"/>
          </a:effectRef>
          <a:fontRef idx="minor">
            <a:schemeClr val="tx1"/>
          </a:fontRef>
        </p:style>
      </p:cxnSp>
      <p:pic>
        <p:nvPicPr>
          <p:cNvPr id="11" name="Picture 11" descr="A picture containing motorcycle, engine, many, different&#10;&#10;Description generated with very high confidence">
            <a:extLst>
              <a:ext uri="{FF2B5EF4-FFF2-40B4-BE49-F238E27FC236}">
                <a16:creationId xmlns:a16="http://schemas.microsoft.com/office/drawing/2014/main" id="{C70F124B-B39F-403C-9B5D-82496A9FDEFA}"/>
              </a:ext>
            </a:extLst>
          </p:cNvPr>
          <p:cNvPicPr>
            <a:picLocks noChangeAspect="1"/>
          </p:cNvPicPr>
          <p:nvPr/>
        </p:nvPicPr>
        <p:blipFill>
          <a:blip r:embed="rId3"/>
          <a:stretch>
            <a:fillRect/>
          </a:stretch>
        </p:blipFill>
        <p:spPr>
          <a:xfrm>
            <a:off x="1460739" y="4745621"/>
            <a:ext cx="3318295" cy="1838116"/>
          </a:xfrm>
          <a:prstGeom prst="rect">
            <a:avLst/>
          </a:prstGeom>
        </p:spPr>
      </p:pic>
    </p:spTree>
    <p:extLst>
      <p:ext uri="{BB962C8B-B14F-4D97-AF65-F5344CB8AC3E}">
        <p14:creationId xmlns:p14="http://schemas.microsoft.com/office/powerpoint/2010/main" val="2897512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fence, train, indoor, building&#10;&#10;Description generated with very high confidence">
            <a:extLst>
              <a:ext uri="{FF2B5EF4-FFF2-40B4-BE49-F238E27FC236}">
                <a16:creationId xmlns:a16="http://schemas.microsoft.com/office/drawing/2014/main" id="{9B72709C-CC92-4B17-8115-A9259FEA9E12}"/>
              </a:ext>
            </a:extLst>
          </p:cNvPr>
          <p:cNvPicPr>
            <a:picLocks noGrp="1" noChangeAspect="1"/>
          </p:cNvPicPr>
          <p:nvPr>
            <p:ph idx="1"/>
          </p:nvPr>
        </p:nvPicPr>
        <p:blipFill rotWithShape="1">
          <a:blip r:embed="rId6">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24F150AA-ED1D-4FA3-9F64-E456BABCD11D}"/>
              </a:ext>
            </a:extLst>
          </p:cNvPr>
          <p:cNvSpPr>
            <a:spLocks noGrp="1"/>
          </p:cNvSpPr>
          <p:nvPr>
            <p:ph type="title"/>
          </p:nvPr>
        </p:nvSpPr>
        <p:spPr>
          <a:xfrm>
            <a:off x="1154955" y="1447800"/>
            <a:ext cx="8825658" cy="3329581"/>
          </a:xfrm>
        </p:spPr>
        <p:txBody>
          <a:bodyPr vert="horz" lIns="91440" tIns="45720" rIns="91440" bIns="45720" rtlCol="0" anchor="b">
            <a:normAutofit/>
          </a:bodyPr>
          <a:lstStyle/>
          <a:p>
            <a:pPr>
              <a:lnSpc>
                <a:spcPct val="90000"/>
              </a:lnSpc>
            </a:pPr>
            <a:r>
              <a:rPr lang="en-US" sz="5600">
                <a:solidFill>
                  <a:schemeClr val="tx1"/>
                </a:solidFill>
              </a:rPr>
              <a:t>The way of separating the wastes in the UK's recycling sites and how their system works.</a:t>
            </a:r>
          </a:p>
        </p:txBody>
      </p:sp>
      <p:sp>
        <p:nvSpPr>
          <p:cNvPr id="23" name="Rectangle 22">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57980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1" name="Picture 4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2" name="Picture 4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3" name="Oval 4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5" name="Picture 4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7" name="Picture 5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9" name="Rectangle 5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5" descr="A large blue truck is parked on the side of a road&#10;&#10;Description generated with very high confidence">
            <a:extLst>
              <a:ext uri="{FF2B5EF4-FFF2-40B4-BE49-F238E27FC236}">
                <a16:creationId xmlns:a16="http://schemas.microsoft.com/office/drawing/2014/main" id="{712B2A28-A3F5-4398-8FBD-5E2EA0462B0E}"/>
              </a:ext>
            </a:extLst>
          </p:cNvPr>
          <p:cNvPicPr>
            <a:picLocks noChangeAspect="1"/>
          </p:cNvPicPr>
          <p:nvPr/>
        </p:nvPicPr>
        <p:blipFill rotWithShape="1">
          <a:blip r:embed="rId8"/>
          <a:srcRect t="21305" r="-1" b="17006"/>
          <a:stretch/>
        </p:blipFill>
        <p:spPr>
          <a:xfrm>
            <a:off x="1" y="-5"/>
            <a:ext cx="12191695" cy="5020241"/>
          </a:xfrm>
          <a:custGeom>
            <a:avLst/>
            <a:gdLst>
              <a:gd name="connsiteX0" fmla="*/ 0 w 12191695"/>
              <a:gd name="connsiteY0" fmla="*/ 0 h 5020241"/>
              <a:gd name="connsiteX1" fmla="*/ 12191695 w 12191695"/>
              <a:gd name="connsiteY1" fmla="*/ 0 h 5020241"/>
              <a:gd name="connsiteX2" fmla="*/ 12191695 w 12191695"/>
              <a:gd name="connsiteY2" fmla="*/ 4057991 h 5020241"/>
              <a:gd name="connsiteX3" fmla="*/ 11914945 w 12191695"/>
              <a:gd name="connsiteY3" fmla="*/ 4110187 h 5020241"/>
              <a:gd name="connsiteX4" fmla="*/ 11639412 w 12191695"/>
              <a:gd name="connsiteY4" fmla="*/ 4159931 h 5020241"/>
              <a:gd name="connsiteX5" fmla="*/ 11362661 w 12191695"/>
              <a:gd name="connsiteY5" fmla="*/ 4208624 h 5020241"/>
              <a:gd name="connsiteX6" fmla="*/ 11084690 w 12191695"/>
              <a:gd name="connsiteY6" fmla="*/ 4250310 h 5020241"/>
              <a:gd name="connsiteX7" fmla="*/ 10807939 w 12191695"/>
              <a:gd name="connsiteY7" fmla="*/ 4292347 h 5020241"/>
              <a:gd name="connsiteX8" fmla="*/ 10529968 w 12191695"/>
              <a:gd name="connsiteY8" fmla="*/ 4331582 h 5020241"/>
              <a:gd name="connsiteX9" fmla="*/ 10255655 w 12191695"/>
              <a:gd name="connsiteY9" fmla="*/ 4365211 h 5020241"/>
              <a:gd name="connsiteX10" fmla="*/ 9977684 w 12191695"/>
              <a:gd name="connsiteY10" fmla="*/ 4397089 h 5020241"/>
              <a:gd name="connsiteX11" fmla="*/ 9700933 w 12191695"/>
              <a:gd name="connsiteY11" fmla="*/ 4426165 h 5020241"/>
              <a:gd name="connsiteX12" fmla="*/ 9429058 w 12191695"/>
              <a:gd name="connsiteY12" fmla="*/ 4451387 h 5020241"/>
              <a:gd name="connsiteX13" fmla="*/ 9153526 w 12191695"/>
              <a:gd name="connsiteY13" fmla="*/ 4476609 h 5020241"/>
              <a:gd name="connsiteX14" fmla="*/ 8881651 w 12191695"/>
              <a:gd name="connsiteY14" fmla="*/ 4497628 h 5020241"/>
              <a:gd name="connsiteX15" fmla="*/ 8609776 w 12191695"/>
              <a:gd name="connsiteY15" fmla="*/ 4514092 h 5020241"/>
              <a:gd name="connsiteX16" fmla="*/ 8339121 w 12191695"/>
              <a:gd name="connsiteY16" fmla="*/ 4531258 h 5020241"/>
              <a:gd name="connsiteX17" fmla="*/ 8070903 w 12191695"/>
              <a:gd name="connsiteY17" fmla="*/ 4545620 h 5020241"/>
              <a:gd name="connsiteX18" fmla="*/ 7805124 w 12191695"/>
              <a:gd name="connsiteY18" fmla="*/ 4555779 h 5020241"/>
              <a:gd name="connsiteX19" fmla="*/ 7539345 w 12191695"/>
              <a:gd name="connsiteY19" fmla="*/ 4564537 h 5020241"/>
              <a:gd name="connsiteX20" fmla="*/ 7276005 w 12191695"/>
              <a:gd name="connsiteY20" fmla="*/ 4572944 h 5020241"/>
              <a:gd name="connsiteX21" fmla="*/ 7016322 w 12191695"/>
              <a:gd name="connsiteY21" fmla="*/ 4576798 h 5020241"/>
              <a:gd name="connsiteX22" fmla="*/ 6756639 w 12191695"/>
              <a:gd name="connsiteY22" fmla="*/ 4581001 h 5020241"/>
              <a:gd name="connsiteX23" fmla="*/ 6500613 w 12191695"/>
              <a:gd name="connsiteY23" fmla="*/ 4583103 h 5020241"/>
              <a:gd name="connsiteX24" fmla="*/ 6247026 w 12191695"/>
              <a:gd name="connsiteY24" fmla="*/ 4581001 h 5020241"/>
              <a:gd name="connsiteX25" fmla="*/ 5995877 w 12191695"/>
              <a:gd name="connsiteY25" fmla="*/ 4581001 h 5020241"/>
              <a:gd name="connsiteX26" fmla="*/ 5747167 w 12191695"/>
              <a:gd name="connsiteY26" fmla="*/ 4576798 h 5020241"/>
              <a:gd name="connsiteX27" fmla="*/ 5503333 w 12191695"/>
              <a:gd name="connsiteY27" fmla="*/ 4570492 h 5020241"/>
              <a:gd name="connsiteX28" fmla="*/ 5261938 w 12191695"/>
              <a:gd name="connsiteY28" fmla="*/ 4564537 h 5020241"/>
              <a:gd name="connsiteX29" fmla="*/ 5025418 w 12191695"/>
              <a:gd name="connsiteY29" fmla="*/ 4557881 h 5020241"/>
              <a:gd name="connsiteX30" fmla="*/ 4790118 w 12191695"/>
              <a:gd name="connsiteY30" fmla="*/ 4547722 h 5020241"/>
              <a:gd name="connsiteX31" fmla="*/ 4558477 w 12191695"/>
              <a:gd name="connsiteY31" fmla="*/ 4536862 h 5020241"/>
              <a:gd name="connsiteX32" fmla="*/ 4331710 w 12191695"/>
              <a:gd name="connsiteY32" fmla="*/ 4527054 h 5020241"/>
              <a:gd name="connsiteX33" fmla="*/ 3889152 w 12191695"/>
              <a:gd name="connsiteY33" fmla="*/ 4499379 h 5020241"/>
              <a:gd name="connsiteX34" fmla="*/ 3464881 w 12191695"/>
              <a:gd name="connsiteY34" fmla="*/ 4469954 h 5020241"/>
              <a:gd name="connsiteX35" fmla="*/ 3057678 w 12191695"/>
              <a:gd name="connsiteY35" fmla="*/ 4439126 h 5020241"/>
              <a:gd name="connsiteX36" fmla="*/ 2672421 w 12191695"/>
              <a:gd name="connsiteY36" fmla="*/ 4405147 h 5020241"/>
              <a:gd name="connsiteX37" fmla="*/ 2304232 w 12191695"/>
              <a:gd name="connsiteY37" fmla="*/ 4369765 h 5020241"/>
              <a:gd name="connsiteX38" fmla="*/ 1962864 w 12191695"/>
              <a:gd name="connsiteY38" fmla="*/ 4331582 h 5020241"/>
              <a:gd name="connsiteX39" fmla="*/ 1642223 w 12191695"/>
              <a:gd name="connsiteY39" fmla="*/ 4294099 h 5020241"/>
              <a:gd name="connsiteX40" fmla="*/ 1347183 w 12191695"/>
              <a:gd name="connsiteY40" fmla="*/ 4256616 h 5020241"/>
              <a:gd name="connsiteX41" fmla="*/ 1076528 w 12191695"/>
              <a:gd name="connsiteY41" fmla="*/ 4221235 h 5020241"/>
              <a:gd name="connsiteX42" fmla="*/ 836351 w 12191695"/>
              <a:gd name="connsiteY42" fmla="*/ 4187605 h 5020241"/>
              <a:gd name="connsiteX43" fmla="*/ 619339 w 12191695"/>
              <a:gd name="connsiteY43" fmla="*/ 4155727 h 5020241"/>
              <a:gd name="connsiteX44" fmla="*/ 436464 w 12191695"/>
              <a:gd name="connsiteY44" fmla="*/ 4129104 h 5020241"/>
              <a:gd name="connsiteX45" fmla="*/ 282848 w 12191695"/>
              <a:gd name="connsiteY45" fmla="*/ 4103881 h 5020241"/>
              <a:gd name="connsiteX46" fmla="*/ 71932 w 12191695"/>
              <a:gd name="connsiteY46" fmla="*/ 4067800 h 5020241"/>
              <a:gd name="connsiteX47" fmla="*/ 1 w 12191695"/>
              <a:gd name="connsiteY47" fmla="*/ 4055539 h 5020241"/>
              <a:gd name="connsiteX48" fmla="*/ 1 w 12191695"/>
              <a:gd name="connsiteY48" fmla="*/ 5020241 h 5020241"/>
              <a:gd name="connsiteX49" fmla="*/ 0 w 12191695"/>
              <a:gd name="connsiteY49" fmla="*/ 5020241 h 5020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5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58" name="Freeform: Shape 5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7A4FFB-5BF4-4843-83AC-AE0A36333780}"/>
              </a:ext>
            </a:extLst>
          </p:cNvPr>
          <p:cNvSpPr txBox="1"/>
          <p:nvPr/>
        </p:nvSpPr>
        <p:spPr>
          <a:xfrm>
            <a:off x="608161" y="5659478"/>
            <a:ext cx="10407602" cy="86802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marL="742950" indent="-742950" defTabSz="457200">
              <a:lnSpc>
                <a:spcPct val="90000"/>
              </a:lnSpc>
              <a:spcBef>
                <a:spcPct val="0"/>
              </a:spcBef>
              <a:spcAft>
                <a:spcPts val="600"/>
              </a:spcAft>
            </a:pPr>
            <a:r>
              <a:rPr lang="en-US" sz="4800" b="0" i="0" kern="1200">
                <a:solidFill>
                  <a:srgbClr val="EBEBEB"/>
                </a:solidFill>
                <a:latin typeface="+mj-lt"/>
                <a:ea typeface="+mj-ea"/>
                <a:cs typeface="+mj-cs"/>
              </a:rPr>
              <a:t>Curbside recycling </a:t>
            </a:r>
          </a:p>
          <a:p>
            <a:pPr marL="742950" indent="-742950" defTabSz="457200">
              <a:lnSpc>
                <a:spcPct val="90000"/>
              </a:lnSpc>
              <a:spcBef>
                <a:spcPct val="0"/>
              </a:spcBef>
              <a:spcAft>
                <a:spcPts val="600"/>
              </a:spcAft>
            </a:pPr>
            <a:endParaRPr lang="en-US" sz="4800" b="0" i="0" kern="1200">
              <a:solidFill>
                <a:srgbClr val="EBEBEB"/>
              </a:solidFill>
              <a:latin typeface="+mj-lt"/>
              <a:ea typeface="+mj-ea"/>
              <a:cs typeface="+mj-cs"/>
            </a:endParaRPr>
          </a:p>
        </p:txBody>
      </p:sp>
    </p:spTree>
    <p:extLst>
      <p:ext uri="{BB962C8B-B14F-4D97-AF65-F5344CB8AC3E}">
        <p14:creationId xmlns:p14="http://schemas.microsoft.com/office/powerpoint/2010/main" val="2212724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road, truck, green, outdoor&#10;&#10;Description generated with very high confidence">
            <a:extLst>
              <a:ext uri="{FF2B5EF4-FFF2-40B4-BE49-F238E27FC236}">
                <a16:creationId xmlns:a16="http://schemas.microsoft.com/office/drawing/2014/main" id="{C0B96E6B-F59D-40B0-9B08-6151CF4AF671}"/>
              </a:ext>
            </a:extLst>
          </p:cNvPr>
          <p:cNvPicPr>
            <a:picLocks noChangeAspect="1"/>
          </p:cNvPicPr>
          <p:nvPr/>
        </p:nvPicPr>
        <p:blipFill>
          <a:blip r:embed="rId3"/>
          <a:stretch>
            <a:fillRect/>
          </a:stretch>
        </p:blipFill>
        <p:spPr>
          <a:xfrm>
            <a:off x="2869721" y="727699"/>
            <a:ext cx="8982971" cy="3849845"/>
          </a:xfrm>
          <a:prstGeom prst="rect">
            <a:avLst/>
          </a:prstGeom>
        </p:spPr>
      </p:pic>
      <p:sp>
        <p:nvSpPr>
          <p:cNvPr id="4" name="TextBox 3">
            <a:extLst>
              <a:ext uri="{FF2B5EF4-FFF2-40B4-BE49-F238E27FC236}">
                <a16:creationId xmlns:a16="http://schemas.microsoft.com/office/drawing/2014/main" id="{F2BED509-1985-466E-B71F-2F9660906BC3}"/>
              </a:ext>
            </a:extLst>
          </p:cNvPr>
          <p:cNvSpPr txBox="1"/>
          <p:nvPr/>
        </p:nvSpPr>
        <p:spPr>
          <a:xfrm>
            <a:off x="3042249" y="542889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Local recycling center</a:t>
            </a:r>
            <a:r>
              <a:rPr lang="en-US"/>
              <a:t> </a:t>
            </a:r>
          </a:p>
        </p:txBody>
      </p:sp>
    </p:spTree>
    <p:extLst>
      <p:ext uri="{BB962C8B-B14F-4D97-AF65-F5344CB8AC3E}">
        <p14:creationId xmlns:p14="http://schemas.microsoft.com/office/powerpoint/2010/main" val="3866499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4061DE5-FA83-4809-A90A-9ED3D68668E8}"/>
              </a:ext>
            </a:extLst>
          </p:cNvPr>
          <p:cNvSpPr txBox="1"/>
          <p:nvPr/>
        </p:nvSpPr>
        <p:spPr>
          <a:xfrm>
            <a:off x="8191925" y="1325880"/>
            <a:ext cx="3352375" cy="306650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92500" lnSpcReduction="20000"/>
          </a:bodyPr>
          <a:lstStyle/>
          <a:p>
            <a:pPr marL="457200" indent="-457200" defTabSz="457200">
              <a:lnSpc>
                <a:spcPct val="90000"/>
              </a:lnSpc>
              <a:spcBef>
                <a:spcPct val="0"/>
              </a:spcBef>
              <a:spcAft>
                <a:spcPts val="600"/>
              </a:spcAft>
              <a:buFont typeface="Arial"/>
              <a:buChar char="•"/>
            </a:pPr>
            <a:r>
              <a:rPr lang="en-US" sz="3400" b="0" i="0" kern="1200">
                <a:solidFill>
                  <a:srgbClr val="EBEBEB"/>
                </a:solidFill>
                <a:latin typeface="+mj-lt"/>
                <a:ea typeface="+mj-ea"/>
                <a:cs typeface="+mj-cs"/>
              </a:rPr>
              <a:t>The difference between normal trash and recyclable waste</a:t>
            </a:r>
          </a:p>
          <a:p>
            <a:pPr marL="457200" indent="-457200" defTabSz="457200">
              <a:lnSpc>
                <a:spcPct val="90000"/>
              </a:lnSpc>
              <a:spcBef>
                <a:spcPct val="0"/>
              </a:spcBef>
              <a:spcAft>
                <a:spcPts val="600"/>
              </a:spcAft>
              <a:buFont typeface="Arial"/>
              <a:buChar char="•"/>
            </a:pPr>
            <a:r>
              <a:rPr lang="en-US" sz="3400">
                <a:solidFill>
                  <a:srgbClr val="EBEBEB"/>
                </a:solidFill>
                <a:ea typeface="+mj-ea"/>
                <a:cs typeface="+mj-cs"/>
              </a:rPr>
              <a:t>MURF</a:t>
            </a:r>
          </a:p>
        </p:txBody>
      </p:sp>
      <p:sp>
        <p:nvSpPr>
          <p:cNvPr id="24"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25">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5" descr="A picture containing cup, indoor, green, coffee&#10;&#10;Description generated with very high confidence">
            <a:extLst>
              <a:ext uri="{FF2B5EF4-FFF2-40B4-BE49-F238E27FC236}">
                <a16:creationId xmlns:a16="http://schemas.microsoft.com/office/drawing/2014/main" id="{29ADCED8-5399-401F-8697-F321765ACCD0}"/>
              </a:ext>
            </a:extLst>
          </p:cNvPr>
          <p:cNvPicPr>
            <a:picLocks noChangeAspect="1"/>
          </p:cNvPicPr>
          <p:nvPr/>
        </p:nvPicPr>
        <p:blipFill>
          <a:blip r:embed="rId7"/>
          <a:stretch>
            <a:fillRect/>
          </a:stretch>
        </p:blipFill>
        <p:spPr>
          <a:xfrm>
            <a:off x="643854" y="920503"/>
            <a:ext cx="6270662" cy="5016529"/>
          </a:xfrm>
          <a:prstGeom prst="rect">
            <a:avLst/>
          </a:prstGeom>
          <a:effectLst/>
        </p:spPr>
      </p:pic>
    </p:spTree>
    <p:extLst>
      <p:ext uri="{BB962C8B-B14F-4D97-AF65-F5344CB8AC3E}">
        <p14:creationId xmlns:p14="http://schemas.microsoft.com/office/powerpoint/2010/main" val="280636315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309F268-A45B-4517-B03F-2774BAEFF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50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screenshot of a cell phone&#10;&#10;Description generated with very high confidence">
            <a:extLst>
              <a:ext uri="{FF2B5EF4-FFF2-40B4-BE49-F238E27FC236}">
                <a16:creationId xmlns:a16="http://schemas.microsoft.com/office/drawing/2014/main" id="{F66F2D1E-A062-4099-84A6-D93B0786B9D9}"/>
              </a:ext>
            </a:extLst>
          </p:cNvPr>
          <p:cNvPicPr>
            <a:picLocks noChangeAspect="1"/>
          </p:cNvPicPr>
          <p:nvPr/>
        </p:nvPicPr>
        <p:blipFill rotWithShape="1">
          <a:blip r:embed="rId4"/>
          <a:srcRect t="-656" r="-4814" b="50634"/>
          <a:stretch/>
        </p:blipFill>
        <p:spPr>
          <a:xfrm>
            <a:off x="643467" y="1223639"/>
            <a:ext cx="10905066" cy="4410721"/>
          </a:xfrm>
          <a:prstGeom prst="rect">
            <a:avLst/>
          </a:prstGeom>
        </p:spPr>
      </p:pic>
    </p:spTree>
    <p:extLst>
      <p:ext uri="{BB962C8B-B14F-4D97-AF65-F5344CB8AC3E}">
        <p14:creationId xmlns:p14="http://schemas.microsoft.com/office/powerpoint/2010/main" val="1177412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ylinder 3">
            <a:extLst>
              <a:ext uri="{FF2B5EF4-FFF2-40B4-BE49-F238E27FC236}">
                <a16:creationId xmlns:a16="http://schemas.microsoft.com/office/drawing/2014/main" id="{16B9BBBB-133C-46EF-9664-253E5DC5DF65}"/>
              </a:ext>
            </a:extLst>
          </p:cNvPr>
          <p:cNvSpPr/>
          <p:nvPr/>
        </p:nvSpPr>
        <p:spPr>
          <a:xfrm>
            <a:off x="5924550" y="1553919"/>
            <a:ext cx="1567130" cy="4471357"/>
          </a:xfrm>
          <a:prstGeom prst="can">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allout: Left Arrow 4">
            <a:extLst>
              <a:ext uri="{FF2B5EF4-FFF2-40B4-BE49-F238E27FC236}">
                <a16:creationId xmlns:a16="http://schemas.microsoft.com/office/drawing/2014/main" id="{8253BFE4-5FD5-4083-9DB9-EF02A84227A1}"/>
              </a:ext>
            </a:extLst>
          </p:cNvPr>
          <p:cNvSpPr/>
          <p:nvPr/>
        </p:nvSpPr>
        <p:spPr>
          <a:xfrm>
            <a:off x="7131350" y="2365254"/>
            <a:ext cx="359433" cy="273169"/>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allout: Left Arrow 4">
            <a:extLst>
              <a:ext uri="{FF2B5EF4-FFF2-40B4-BE49-F238E27FC236}">
                <a16:creationId xmlns:a16="http://schemas.microsoft.com/office/drawing/2014/main" id="{67FD595F-85F8-4B58-90E7-4B3322A1C185}"/>
              </a:ext>
            </a:extLst>
          </p:cNvPr>
          <p:cNvSpPr/>
          <p:nvPr/>
        </p:nvSpPr>
        <p:spPr>
          <a:xfrm>
            <a:off x="7131349" y="3170383"/>
            <a:ext cx="359433" cy="258795"/>
          </a:xfrm>
          <a:prstGeom prst="leftArrowCallou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7A20C09-3EA6-4A5F-914B-F51B67A51240}"/>
              </a:ext>
            </a:extLst>
          </p:cNvPr>
          <p:cNvSpPr txBox="1"/>
          <p:nvPr/>
        </p:nvSpPr>
        <p:spPr>
          <a:xfrm>
            <a:off x="7627728" y="3070105"/>
            <a:ext cx="2110596" cy="461665"/>
          </a:xfrm>
          <a:prstGeom prst="rect">
            <a:avLst/>
          </a:prstGeom>
          <a:solidFill>
            <a:schemeClr val="tx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2"/>
                </a:solidFill>
              </a:rPr>
              <a:t>Metal sensor</a:t>
            </a:r>
          </a:p>
        </p:txBody>
      </p:sp>
      <p:sp>
        <p:nvSpPr>
          <p:cNvPr id="9" name="Callout: Left Arrow 4">
            <a:extLst>
              <a:ext uri="{FF2B5EF4-FFF2-40B4-BE49-F238E27FC236}">
                <a16:creationId xmlns:a16="http://schemas.microsoft.com/office/drawing/2014/main" id="{3367F634-777F-41E8-A0D5-65CD4DC812F8}"/>
              </a:ext>
            </a:extLst>
          </p:cNvPr>
          <p:cNvSpPr/>
          <p:nvPr/>
        </p:nvSpPr>
        <p:spPr>
          <a:xfrm>
            <a:off x="7131348" y="4205552"/>
            <a:ext cx="359433" cy="258795"/>
          </a:xfrm>
          <a:prstGeom prst="leftArrowCallou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0708D2B-76EE-4B25-B52C-F2E8232AC860}"/>
              </a:ext>
            </a:extLst>
          </p:cNvPr>
          <p:cNvSpPr txBox="1"/>
          <p:nvPr/>
        </p:nvSpPr>
        <p:spPr>
          <a:xfrm>
            <a:off x="7627728" y="4105275"/>
            <a:ext cx="2110596" cy="461665"/>
          </a:xfrm>
          <a:prstGeom prst="rect">
            <a:avLst/>
          </a:prstGeom>
          <a:solidFill>
            <a:schemeClr val="tx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2"/>
                </a:solidFill>
              </a:rPr>
              <a:t>glass sensor</a:t>
            </a:r>
          </a:p>
        </p:txBody>
      </p:sp>
      <p:sp>
        <p:nvSpPr>
          <p:cNvPr id="14" name="Arrow: Curved Left 13">
            <a:extLst>
              <a:ext uri="{FF2B5EF4-FFF2-40B4-BE49-F238E27FC236}">
                <a16:creationId xmlns:a16="http://schemas.microsoft.com/office/drawing/2014/main" id="{B48BBD93-9F09-4268-ABCD-C35328D8DBAE}"/>
              </a:ext>
            </a:extLst>
          </p:cNvPr>
          <p:cNvSpPr/>
          <p:nvPr/>
        </p:nvSpPr>
        <p:spPr>
          <a:xfrm rot="-5280000">
            <a:off x="5561494" y="455843"/>
            <a:ext cx="733245" cy="1840301"/>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6" name="Picture 16">
            <a:extLst>
              <a:ext uri="{FF2B5EF4-FFF2-40B4-BE49-F238E27FC236}">
                <a16:creationId xmlns:a16="http://schemas.microsoft.com/office/drawing/2014/main" id="{C38563E6-4590-4596-A9B7-7965AF90CF72}"/>
              </a:ext>
            </a:extLst>
          </p:cNvPr>
          <p:cNvPicPr>
            <a:picLocks noChangeAspect="1"/>
          </p:cNvPicPr>
          <p:nvPr/>
        </p:nvPicPr>
        <p:blipFill rotWithShape="1">
          <a:blip r:embed="rId3"/>
          <a:srcRect l="21951" t="20261" r="26016" b="3921"/>
          <a:stretch/>
        </p:blipFill>
        <p:spPr>
          <a:xfrm>
            <a:off x="4534889" y="1769583"/>
            <a:ext cx="921369" cy="16709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7" name="TextBox 16">
            <a:extLst>
              <a:ext uri="{FF2B5EF4-FFF2-40B4-BE49-F238E27FC236}">
                <a16:creationId xmlns:a16="http://schemas.microsoft.com/office/drawing/2014/main" id="{2D1BD28B-D81B-4DA9-BA48-AB3754520754}"/>
              </a:ext>
            </a:extLst>
          </p:cNvPr>
          <p:cNvSpPr txBox="1"/>
          <p:nvPr/>
        </p:nvSpPr>
        <p:spPr>
          <a:xfrm>
            <a:off x="7627727" y="2178708"/>
            <a:ext cx="2441275" cy="461665"/>
          </a:xfrm>
          <a:prstGeom prst="rect">
            <a:avLst/>
          </a:prstGeom>
          <a:solidFill>
            <a:schemeClr val="tx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2"/>
                </a:solidFill>
              </a:rPr>
              <a:t>Colours sensor</a:t>
            </a:r>
          </a:p>
        </p:txBody>
      </p:sp>
      <p:sp>
        <p:nvSpPr>
          <p:cNvPr id="2" name="TextBox 1">
            <a:extLst>
              <a:ext uri="{FF2B5EF4-FFF2-40B4-BE49-F238E27FC236}">
                <a16:creationId xmlns:a16="http://schemas.microsoft.com/office/drawing/2014/main" id="{86146219-CFE7-4E8A-B86E-E2DDE29082B4}"/>
              </a:ext>
            </a:extLst>
          </p:cNvPr>
          <p:cNvSpPr txBox="1"/>
          <p:nvPr/>
        </p:nvSpPr>
        <p:spPr>
          <a:xfrm>
            <a:off x="4506686" y="2810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Vertical drop</a:t>
            </a:r>
          </a:p>
        </p:txBody>
      </p:sp>
      <p:sp>
        <p:nvSpPr>
          <p:cNvPr id="10" name="Arrow: Left 9">
            <a:extLst>
              <a:ext uri="{FF2B5EF4-FFF2-40B4-BE49-F238E27FC236}">
                <a16:creationId xmlns:a16="http://schemas.microsoft.com/office/drawing/2014/main" id="{85A78FBC-336B-4CFD-8D3F-AB7A5E941905}"/>
              </a:ext>
            </a:extLst>
          </p:cNvPr>
          <p:cNvSpPr/>
          <p:nvPr/>
        </p:nvSpPr>
        <p:spPr>
          <a:xfrm>
            <a:off x="7313255" y="5912441"/>
            <a:ext cx="791689" cy="38594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6" descr="A picture containing mug, glass&#10;&#10;Description generated with very high confidence">
            <a:extLst>
              <a:ext uri="{FF2B5EF4-FFF2-40B4-BE49-F238E27FC236}">
                <a16:creationId xmlns:a16="http://schemas.microsoft.com/office/drawing/2014/main" id="{1FB14E17-1673-4DF8-AD2B-118779D9EF1C}"/>
              </a:ext>
            </a:extLst>
          </p:cNvPr>
          <p:cNvPicPr>
            <a:picLocks noChangeAspect="1"/>
          </p:cNvPicPr>
          <p:nvPr/>
        </p:nvPicPr>
        <p:blipFill rotWithShape="1">
          <a:blip r:embed="rId3"/>
          <a:srcRect l="21951" t="20261" r="26016" b="3921"/>
          <a:stretch/>
        </p:blipFill>
        <p:spPr>
          <a:xfrm>
            <a:off x="6444836" y="3432126"/>
            <a:ext cx="525525" cy="9484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Arrow: Right 12">
            <a:extLst>
              <a:ext uri="{FF2B5EF4-FFF2-40B4-BE49-F238E27FC236}">
                <a16:creationId xmlns:a16="http://schemas.microsoft.com/office/drawing/2014/main" id="{7BA121A4-8053-4BBA-82E4-775BE5F7F3DB}"/>
              </a:ext>
            </a:extLst>
          </p:cNvPr>
          <p:cNvSpPr/>
          <p:nvPr/>
        </p:nvSpPr>
        <p:spPr>
          <a:xfrm>
            <a:off x="5352589" y="5911204"/>
            <a:ext cx="702624" cy="3859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Right 19">
            <a:extLst>
              <a:ext uri="{FF2B5EF4-FFF2-40B4-BE49-F238E27FC236}">
                <a16:creationId xmlns:a16="http://schemas.microsoft.com/office/drawing/2014/main" id="{F0ED7D8A-60BA-41FA-85DA-E98C25B0D342}"/>
              </a:ext>
            </a:extLst>
          </p:cNvPr>
          <p:cNvSpPr/>
          <p:nvPr/>
        </p:nvSpPr>
        <p:spPr>
          <a:xfrm>
            <a:off x="5352589" y="6346632"/>
            <a:ext cx="702624" cy="3859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1679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Cube 3">
            <a:extLst>
              <a:ext uri="{FF2B5EF4-FFF2-40B4-BE49-F238E27FC236}">
                <a16:creationId xmlns:a16="http://schemas.microsoft.com/office/drawing/2014/main" id="{D2590EBB-E297-4C21-AE34-263DF15E0AF2}"/>
              </a:ext>
            </a:extLst>
          </p:cNvPr>
          <p:cNvSpPr/>
          <p:nvPr/>
        </p:nvSpPr>
        <p:spPr>
          <a:xfrm>
            <a:off x="1426415" y="785687"/>
            <a:ext cx="8568903" cy="4341960"/>
          </a:xfrm>
          <a:prstGeom prst="cube">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5" descr="A picture containing plane, blue&#10;&#10;Description generated with very high confidence">
            <a:extLst>
              <a:ext uri="{FF2B5EF4-FFF2-40B4-BE49-F238E27FC236}">
                <a16:creationId xmlns:a16="http://schemas.microsoft.com/office/drawing/2014/main" id="{05668189-CA50-4280-ACEF-DEC3BEDE6E2E}"/>
              </a:ext>
            </a:extLst>
          </p:cNvPr>
          <p:cNvPicPr>
            <a:picLocks noChangeAspect="1"/>
          </p:cNvPicPr>
          <p:nvPr/>
        </p:nvPicPr>
        <p:blipFill rotWithShape="1">
          <a:blip r:embed="rId3"/>
          <a:srcRect l="470" t="6936" r="7692" b="50289"/>
          <a:stretch/>
        </p:blipFill>
        <p:spPr>
          <a:xfrm>
            <a:off x="1493789" y="3838908"/>
            <a:ext cx="7210751" cy="1064435"/>
          </a:xfrm>
          <a:prstGeom prst="rect">
            <a:avLst/>
          </a:prstGeom>
        </p:spPr>
      </p:pic>
      <p:sp>
        <p:nvSpPr>
          <p:cNvPr id="2" name="Flowchart: Direct Access Storage 1">
            <a:extLst>
              <a:ext uri="{FF2B5EF4-FFF2-40B4-BE49-F238E27FC236}">
                <a16:creationId xmlns:a16="http://schemas.microsoft.com/office/drawing/2014/main" id="{89CA0EEE-9867-4B8D-92A0-4DC077F4AD06}"/>
              </a:ext>
            </a:extLst>
          </p:cNvPr>
          <p:cNvSpPr/>
          <p:nvPr/>
        </p:nvSpPr>
        <p:spPr>
          <a:xfrm>
            <a:off x="8894618" y="2907970"/>
            <a:ext cx="910441" cy="1217220"/>
          </a:xfrm>
          <a:prstGeom prst="flowChartMagneticDrum">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rrow: Down 2">
            <a:extLst>
              <a:ext uri="{FF2B5EF4-FFF2-40B4-BE49-F238E27FC236}">
                <a16:creationId xmlns:a16="http://schemas.microsoft.com/office/drawing/2014/main" id="{B7FA1186-CC79-4441-8306-2F3535EE267D}"/>
              </a:ext>
            </a:extLst>
          </p:cNvPr>
          <p:cNvSpPr/>
          <p:nvPr/>
        </p:nvSpPr>
        <p:spPr>
          <a:xfrm>
            <a:off x="7031319" y="2712186"/>
            <a:ext cx="484909" cy="97971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Down 5">
            <a:extLst>
              <a:ext uri="{FF2B5EF4-FFF2-40B4-BE49-F238E27FC236}">
                <a16:creationId xmlns:a16="http://schemas.microsoft.com/office/drawing/2014/main" id="{6D06F276-30B3-4D22-A5FD-82AC9F0B88C0}"/>
              </a:ext>
            </a:extLst>
          </p:cNvPr>
          <p:cNvSpPr/>
          <p:nvPr/>
        </p:nvSpPr>
        <p:spPr>
          <a:xfrm>
            <a:off x="5299500" y="2672601"/>
            <a:ext cx="415637" cy="57397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Down 6">
            <a:extLst>
              <a:ext uri="{FF2B5EF4-FFF2-40B4-BE49-F238E27FC236}">
                <a16:creationId xmlns:a16="http://schemas.microsoft.com/office/drawing/2014/main" id="{BB9C3753-F9AA-4DE5-8AD2-FBE1923B24F3}"/>
              </a:ext>
            </a:extLst>
          </p:cNvPr>
          <p:cNvSpPr/>
          <p:nvPr/>
        </p:nvSpPr>
        <p:spPr>
          <a:xfrm>
            <a:off x="3567682" y="2712185"/>
            <a:ext cx="395845" cy="53439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Down 16">
            <a:extLst>
              <a:ext uri="{FF2B5EF4-FFF2-40B4-BE49-F238E27FC236}">
                <a16:creationId xmlns:a16="http://schemas.microsoft.com/office/drawing/2014/main" id="{5FB5250A-C893-4617-9431-65ECEC233BB7}"/>
              </a:ext>
            </a:extLst>
          </p:cNvPr>
          <p:cNvSpPr/>
          <p:nvPr/>
        </p:nvSpPr>
        <p:spPr>
          <a:xfrm>
            <a:off x="4339578" y="2712185"/>
            <a:ext cx="207819" cy="277093"/>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Down 17">
            <a:extLst>
              <a:ext uri="{FF2B5EF4-FFF2-40B4-BE49-F238E27FC236}">
                <a16:creationId xmlns:a16="http://schemas.microsoft.com/office/drawing/2014/main" id="{F2F382F4-49EC-4F84-86A4-C63C35E2BC95}"/>
              </a:ext>
            </a:extLst>
          </p:cNvPr>
          <p:cNvSpPr/>
          <p:nvPr/>
        </p:nvSpPr>
        <p:spPr>
          <a:xfrm>
            <a:off x="7724045" y="2712185"/>
            <a:ext cx="207819" cy="2770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Down 18">
            <a:extLst>
              <a:ext uri="{FF2B5EF4-FFF2-40B4-BE49-F238E27FC236}">
                <a16:creationId xmlns:a16="http://schemas.microsoft.com/office/drawing/2014/main" id="{EAA922D6-5333-49AD-AF27-592F3400F141}"/>
              </a:ext>
            </a:extLst>
          </p:cNvPr>
          <p:cNvSpPr/>
          <p:nvPr/>
        </p:nvSpPr>
        <p:spPr>
          <a:xfrm>
            <a:off x="6091188" y="2712184"/>
            <a:ext cx="207819" cy="277093"/>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9010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A picture containing man, holding, monitor, young&#10;&#10;Description generated with very high confidence">
            <a:extLst>
              <a:ext uri="{FF2B5EF4-FFF2-40B4-BE49-F238E27FC236}">
                <a16:creationId xmlns:a16="http://schemas.microsoft.com/office/drawing/2014/main" id="{794A8ACF-8821-4AB2-82C2-DDB320F7922B}"/>
              </a:ext>
            </a:extLst>
          </p:cNvPr>
          <p:cNvPicPr>
            <a:picLocks noChangeAspect="1"/>
          </p:cNvPicPr>
          <p:nvPr/>
        </p:nvPicPr>
        <p:blipFill>
          <a:blip r:embed="rId3"/>
          <a:stretch>
            <a:fillRect/>
          </a:stretch>
        </p:blipFill>
        <p:spPr>
          <a:xfrm>
            <a:off x="1959306" y="624074"/>
            <a:ext cx="7748895" cy="5540580"/>
          </a:xfrm>
          <a:prstGeom prst="rect">
            <a:avLst/>
          </a:prstGeom>
        </p:spPr>
      </p:pic>
    </p:spTree>
    <p:extLst>
      <p:ext uri="{BB962C8B-B14F-4D97-AF65-F5344CB8AC3E}">
        <p14:creationId xmlns:p14="http://schemas.microsoft.com/office/powerpoint/2010/main" val="39226067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Cylinder 1">
            <a:extLst>
              <a:ext uri="{FF2B5EF4-FFF2-40B4-BE49-F238E27FC236}">
                <a16:creationId xmlns:a16="http://schemas.microsoft.com/office/drawing/2014/main" id="{D6C083D9-9C9B-46AF-95E4-8957965BD3E0}"/>
              </a:ext>
            </a:extLst>
          </p:cNvPr>
          <p:cNvSpPr/>
          <p:nvPr/>
        </p:nvSpPr>
        <p:spPr>
          <a:xfrm>
            <a:off x="5173683" y="1029730"/>
            <a:ext cx="1286492" cy="2691739"/>
          </a:xfrm>
          <a:prstGeom prst="can">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8652DF92-CFE4-419A-837C-D5674E2DD4E3}"/>
              </a:ext>
            </a:extLst>
          </p:cNvPr>
          <p:cNvPicPr>
            <a:picLocks noChangeAspect="1"/>
          </p:cNvPicPr>
          <p:nvPr/>
        </p:nvPicPr>
        <p:blipFill rotWithShape="1">
          <a:blip r:embed="rId3"/>
          <a:srcRect t="38148" r="10112" b="370"/>
          <a:stretch/>
        </p:blipFill>
        <p:spPr>
          <a:xfrm>
            <a:off x="4199906" y="3719945"/>
            <a:ext cx="2376846" cy="1637891"/>
          </a:xfrm>
          <a:prstGeom prst="rect">
            <a:avLst/>
          </a:prstGeom>
        </p:spPr>
      </p:pic>
      <p:sp>
        <p:nvSpPr>
          <p:cNvPr id="7" name="Arrow: Curved Right 6">
            <a:extLst>
              <a:ext uri="{FF2B5EF4-FFF2-40B4-BE49-F238E27FC236}">
                <a16:creationId xmlns:a16="http://schemas.microsoft.com/office/drawing/2014/main" id="{AB85A44E-3428-40E0-BD68-213DC97C091D}"/>
              </a:ext>
            </a:extLst>
          </p:cNvPr>
          <p:cNvSpPr/>
          <p:nvPr/>
        </p:nvSpPr>
        <p:spPr>
          <a:xfrm>
            <a:off x="5191285" y="4852326"/>
            <a:ext cx="732311" cy="1217220"/>
          </a:xfrm>
          <a:prstGeom prst="curved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Arrow: Curved Left 7">
            <a:extLst>
              <a:ext uri="{FF2B5EF4-FFF2-40B4-BE49-F238E27FC236}">
                <a16:creationId xmlns:a16="http://schemas.microsoft.com/office/drawing/2014/main" id="{233827AA-32AD-41F4-B0F2-2AA962BFAA64}"/>
              </a:ext>
            </a:extLst>
          </p:cNvPr>
          <p:cNvSpPr/>
          <p:nvPr/>
        </p:nvSpPr>
        <p:spPr>
          <a:xfrm>
            <a:off x="5927926" y="4856656"/>
            <a:ext cx="732311" cy="1217220"/>
          </a:xfrm>
          <a:prstGeom prst="curvedLef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Arrow: U-Turn 8">
            <a:extLst>
              <a:ext uri="{FF2B5EF4-FFF2-40B4-BE49-F238E27FC236}">
                <a16:creationId xmlns:a16="http://schemas.microsoft.com/office/drawing/2014/main" id="{DE7E7F70-6E6B-43FE-9995-CE71AA41862C}"/>
              </a:ext>
            </a:extLst>
          </p:cNvPr>
          <p:cNvSpPr/>
          <p:nvPr/>
        </p:nvSpPr>
        <p:spPr>
          <a:xfrm>
            <a:off x="4349322" y="222271"/>
            <a:ext cx="1533895" cy="880753"/>
          </a:xfrm>
          <a:prstGeom prst="uturn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1" name="Picture 16" descr="A picture containing mug, glass&#10;&#10;Description generated with very high confidence">
            <a:extLst>
              <a:ext uri="{FF2B5EF4-FFF2-40B4-BE49-F238E27FC236}">
                <a16:creationId xmlns:a16="http://schemas.microsoft.com/office/drawing/2014/main" id="{922A9D24-E353-4D0F-ABDD-9BBEF32EECFF}"/>
              </a:ext>
            </a:extLst>
          </p:cNvPr>
          <p:cNvPicPr>
            <a:picLocks noChangeAspect="1"/>
          </p:cNvPicPr>
          <p:nvPr/>
        </p:nvPicPr>
        <p:blipFill rotWithShape="1">
          <a:blip r:embed="rId4"/>
          <a:srcRect l="21951" t="20261" r="26016" b="3921"/>
          <a:stretch/>
        </p:blipFill>
        <p:spPr>
          <a:xfrm>
            <a:off x="3891642" y="1373739"/>
            <a:ext cx="921369" cy="16709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Arrow: Left 11">
            <a:extLst>
              <a:ext uri="{FF2B5EF4-FFF2-40B4-BE49-F238E27FC236}">
                <a16:creationId xmlns:a16="http://schemas.microsoft.com/office/drawing/2014/main" id="{26E1ED7A-7809-4002-9AB4-2DBE066D025B}"/>
              </a:ext>
            </a:extLst>
          </p:cNvPr>
          <p:cNvSpPr/>
          <p:nvPr/>
        </p:nvSpPr>
        <p:spPr>
          <a:xfrm>
            <a:off x="6230250" y="1593411"/>
            <a:ext cx="227611" cy="20781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Left 12">
            <a:extLst>
              <a:ext uri="{FF2B5EF4-FFF2-40B4-BE49-F238E27FC236}">
                <a16:creationId xmlns:a16="http://schemas.microsoft.com/office/drawing/2014/main" id="{37E801B3-FFCB-49CF-A4F7-58D2A5D8034F}"/>
              </a:ext>
            </a:extLst>
          </p:cNvPr>
          <p:cNvSpPr/>
          <p:nvPr/>
        </p:nvSpPr>
        <p:spPr>
          <a:xfrm>
            <a:off x="6230250" y="2137696"/>
            <a:ext cx="227611" cy="207819"/>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Left 13">
            <a:extLst>
              <a:ext uri="{FF2B5EF4-FFF2-40B4-BE49-F238E27FC236}">
                <a16:creationId xmlns:a16="http://schemas.microsoft.com/office/drawing/2014/main" id="{557C2A49-B3E1-4D7C-A1EA-F4B64B2CD295}"/>
              </a:ext>
            </a:extLst>
          </p:cNvPr>
          <p:cNvSpPr/>
          <p:nvPr/>
        </p:nvSpPr>
        <p:spPr>
          <a:xfrm>
            <a:off x="6230249" y="2790839"/>
            <a:ext cx="227611" cy="207819"/>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9170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0A5210-2F29-4D85-A400-9C79B13FC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0611BBE-2B4A-4DA2-B8A9-CD877B876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w="22225">
            <a:solidFill>
              <a:srgbClr val="363C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oy, photo, table, cake&#10;&#10;Description generated with very high confidence">
            <a:extLst>
              <a:ext uri="{FF2B5EF4-FFF2-40B4-BE49-F238E27FC236}">
                <a16:creationId xmlns:a16="http://schemas.microsoft.com/office/drawing/2014/main" id="{7FCCC817-788F-4034-9ED9-6D3812C10283}"/>
              </a:ext>
            </a:extLst>
          </p:cNvPr>
          <p:cNvPicPr>
            <a:picLocks noChangeAspect="1"/>
          </p:cNvPicPr>
          <p:nvPr/>
        </p:nvPicPr>
        <p:blipFill rotWithShape="1">
          <a:blip r:embed="rId3"/>
          <a:srcRect t="1302" r="1" b="455"/>
          <a:stretch/>
        </p:blipFill>
        <p:spPr>
          <a:xfrm>
            <a:off x="643467" y="687094"/>
            <a:ext cx="10905066" cy="5646192"/>
          </a:xfrm>
          <a:prstGeom prst="rect">
            <a:avLst/>
          </a:prstGeom>
        </p:spPr>
      </p:pic>
      <p:sp>
        <p:nvSpPr>
          <p:cNvPr id="11" name="Rectangle 10">
            <a:extLst>
              <a:ext uri="{FF2B5EF4-FFF2-40B4-BE49-F238E27FC236}">
                <a16:creationId xmlns:a16="http://schemas.microsoft.com/office/drawing/2014/main" id="{91091950-5655-45D2-858E-FE8CBE07C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167C916D-D51E-4598-944A-6D29FA3C89A2}"/>
              </a:ext>
            </a:extLst>
          </p:cNvPr>
          <p:cNvSpPr txBox="1"/>
          <p:nvPr/>
        </p:nvSpPr>
        <p:spPr>
          <a:xfrm>
            <a:off x="1676400" y="499271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rPr>
              <a:t>Auger conveyor</a:t>
            </a:r>
          </a:p>
        </p:txBody>
      </p:sp>
    </p:spTree>
    <p:extLst>
      <p:ext uri="{BB962C8B-B14F-4D97-AF65-F5344CB8AC3E}">
        <p14:creationId xmlns:p14="http://schemas.microsoft.com/office/powerpoint/2010/main" val="38735521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5" descr="A picture containing indoor, sitting, white, table&#10;&#10;Description generated with very high confidence">
            <a:extLst>
              <a:ext uri="{FF2B5EF4-FFF2-40B4-BE49-F238E27FC236}">
                <a16:creationId xmlns:a16="http://schemas.microsoft.com/office/drawing/2014/main" id="{4B7E5A0F-1E7A-411B-A363-F85BE264BC96}"/>
              </a:ext>
            </a:extLst>
          </p:cNvPr>
          <p:cNvPicPr>
            <a:picLocks noChangeAspect="1"/>
          </p:cNvPicPr>
          <p:nvPr/>
        </p:nvPicPr>
        <p:blipFill>
          <a:blip r:embed="rId2"/>
          <a:stretch>
            <a:fillRect/>
          </a:stretch>
        </p:blipFill>
        <p:spPr>
          <a:xfrm rot="16140000">
            <a:off x="5732691" y="3838517"/>
            <a:ext cx="1505206" cy="3304574"/>
          </a:xfrm>
          <a:prstGeom prst="rect">
            <a:avLst/>
          </a:prstGeom>
        </p:spPr>
      </p:pic>
      <p:pic>
        <p:nvPicPr>
          <p:cNvPr id="2" name="Picture 2" descr="A close up of a device&#10;&#10;Description generated with high confidence">
            <a:extLst>
              <a:ext uri="{FF2B5EF4-FFF2-40B4-BE49-F238E27FC236}">
                <a16:creationId xmlns:a16="http://schemas.microsoft.com/office/drawing/2014/main" id="{B87081F1-3231-444E-AB97-0D7D230F157A}"/>
              </a:ext>
            </a:extLst>
          </p:cNvPr>
          <p:cNvPicPr>
            <a:picLocks noChangeAspect="1"/>
          </p:cNvPicPr>
          <p:nvPr/>
        </p:nvPicPr>
        <p:blipFill rotWithShape="1">
          <a:blip r:embed="rId3"/>
          <a:srcRect l="311" t="-3224" r="-1043" b="2110"/>
          <a:stretch/>
        </p:blipFill>
        <p:spPr>
          <a:xfrm rot="-2460000">
            <a:off x="872837" y="3752115"/>
            <a:ext cx="3150000" cy="3171575"/>
          </a:xfrm>
          <a:prstGeom prst="rect">
            <a:avLst/>
          </a:prstGeom>
        </p:spPr>
      </p:pic>
      <p:pic>
        <p:nvPicPr>
          <p:cNvPr id="7" name="Picture 7" descr="A picture containing indoor, sitting, small, black&#10;&#10;Description generated with very high confidence">
            <a:extLst>
              <a:ext uri="{FF2B5EF4-FFF2-40B4-BE49-F238E27FC236}">
                <a16:creationId xmlns:a16="http://schemas.microsoft.com/office/drawing/2014/main" id="{42600AFF-E77B-4B4C-B95F-AA39D1D33027}"/>
              </a:ext>
            </a:extLst>
          </p:cNvPr>
          <p:cNvPicPr>
            <a:picLocks noChangeAspect="1"/>
          </p:cNvPicPr>
          <p:nvPr/>
        </p:nvPicPr>
        <p:blipFill>
          <a:blip r:embed="rId4"/>
          <a:stretch>
            <a:fillRect/>
          </a:stretch>
        </p:blipFill>
        <p:spPr>
          <a:xfrm>
            <a:off x="8481519" y="1213263"/>
            <a:ext cx="2908341" cy="5163787"/>
          </a:xfrm>
          <a:prstGeom prst="rect">
            <a:avLst/>
          </a:prstGeom>
        </p:spPr>
      </p:pic>
      <p:sp>
        <p:nvSpPr>
          <p:cNvPr id="10" name="Cylinder 9">
            <a:extLst>
              <a:ext uri="{FF2B5EF4-FFF2-40B4-BE49-F238E27FC236}">
                <a16:creationId xmlns:a16="http://schemas.microsoft.com/office/drawing/2014/main" id="{3D9CC14D-DEB6-4150-887E-C693FE5422CF}"/>
              </a:ext>
            </a:extLst>
          </p:cNvPr>
          <p:cNvSpPr/>
          <p:nvPr/>
        </p:nvSpPr>
        <p:spPr>
          <a:xfrm>
            <a:off x="1848593" y="1178171"/>
            <a:ext cx="1415141" cy="2691739"/>
          </a:xfrm>
          <a:prstGeom prst="can">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6" descr="A picture containing mug, glass&#10;&#10;Description generated with very high confidence">
            <a:extLst>
              <a:ext uri="{FF2B5EF4-FFF2-40B4-BE49-F238E27FC236}">
                <a16:creationId xmlns:a16="http://schemas.microsoft.com/office/drawing/2014/main" id="{4BCF6ACA-05F3-4C4A-A237-291F8DC6CDCF}"/>
              </a:ext>
            </a:extLst>
          </p:cNvPr>
          <p:cNvPicPr>
            <a:picLocks noChangeAspect="1"/>
          </p:cNvPicPr>
          <p:nvPr/>
        </p:nvPicPr>
        <p:blipFill rotWithShape="1">
          <a:blip r:embed="rId5"/>
          <a:srcRect l="21951" t="20261" r="26016" b="3921"/>
          <a:stretch/>
        </p:blipFill>
        <p:spPr>
          <a:xfrm>
            <a:off x="556655" y="1551869"/>
            <a:ext cx="921369" cy="16709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6" name="Arrow: Left 15">
            <a:extLst>
              <a:ext uri="{FF2B5EF4-FFF2-40B4-BE49-F238E27FC236}">
                <a16:creationId xmlns:a16="http://schemas.microsoft.com/office/drawing/2014/main" id="{44A0545D-3E9C-4D80-AD9B-99B5D0399994}"/>
              </a:ext>
            </a:extLst>
          </p:cNvPr>
          <p:cNvSpPr/>
          <p:nvPr/>
        </p:nvSpPr>
        <p:spPr>
          <a:xfrm>
            <a:off x="3014017" y="1741852"/>
            <a:ext cx="247403" cy="20781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Left 17">
            <a:extLst>
              <a:ext uri="{FF2B5EF4-FFF2-40B4-BE49-F238E27FC236}">
                <a16:creationId xmlns:a16="http://schemas.microsoft.com/office/drawing/2014/main" id="{CAD20974-48E8-42F9-9DAC-977A194690AA}"/>
              </a:ext>
            </a:extLst>
          </p:cNvPr>
          <p:cNvSpPr/>
          <p:nvPr/>
        </p:nvSpPr>
        <p:spPr>
          <a:xfrm>
            <a:off x="3014017" y="2286137"/>
            <a:ext cx="247403" cy="207819"/>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Left 19">
            <a:extLst>
              <a:ext uri="{FF2B5EF4-FFF2-40B4-BE49-F238E27FC236}">
                <a16:creationId xmlns:a16="http://schemas.microsoft.com/office/drawing/2014/main" id="{712FA6CA-7F6F-4D2B-9014-DEE553657D6C}"/>
              </a:ext>
            </a:extLst>
          </p:cNvPr>
          <p:cNvSpPr/>
          <p:nvPr/>
        </p:nvSpPr>
        <p:spPr>
          <a:xfrm>
            <a:off x="3014016" y="2939280"/>
            <a:ext cx="247403" cy="207819"/>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U-Turn 21">
            <a:extLst>
              <a:ext uri="{FF2B5EF4-FFF2-40B4-BE49-F238E27FC236}">
                <a16:creationId xmlns:a16="http://schemas.microsoft.com/office/drawing/2014/main" id="{8F912DE6-D4E2-409B-9E1C-4307C8023A1D}"/>
              </a:ext>
            </a:extLst>
          </p:cNvPr>
          <p:cNvSpPr/>
          <p:nvPr/>
        </p:nvSpPr>
        <p:spPr>
          <a:xfrm>
            <a:off x="1133088" y="449881"/>
            <a:ext cx="1533895" cy="880753"/>
          </a:xfrm>
          <a:prstGeom prst="uturn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81329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 name="Rectangle 6">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drawing&#10;&#10;Description generated with very high confidence">
            <a:extLst>
              <a:ext uri="{FF2B5EF4-FFF2-40B4-BE49-F238E27FC236}">
                <a16:creationId xmlns:a16="http://schemas.microsoft.com/office/drawing/2014/main" id="{D3A26396-EC2A-4BF4-BD95-4ED6765CA8D7}"/>
              </a:ext>
            </a:extLst>
          </p:cNvPr>
          <p:cNvPicPr>
            <a:picLocks noChangeAspect="1"/>
          </p:cNvPicPr>
          <p:nvPr/>
        </p:nvPicPr>
        <p:blipFill>
          <a:blip r:embed="rId3"/>
          <a:stretch>
            <a:fillRect/>
          </a:stretch>
        </p:blipFill>
        <p:spPr>
          <a:xfrm>
            <a:off x="1333762" y="3582609"/>
            <a:ext cx="3121699" cy="2344936"/>
          </a:xfrm>
          <a:prstGeom prst="rect">
            <a:avLst/>
          </a:prstGeom>
        </p:spPr>
      </p:pic>
      <p:sp>
        <p:nvSpPr>
          <p:cNvPr id="6" name="Rectangle 8">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4" descr="A picture containing indoor, sitting, table, black&#10;&#10;Description generated with very high confidence">
            <a:extLst>
              <a:ext uri="{FF2B5EF4-FFF2-40B4-BE49-F238E27FC236}">
                <a16:creationId xmlns:a16="http://schemas.microsoft.com/office/drawing/2014/main" id="{27810F56-4043-401C-9560-9E5F6A87E539}"/>
              </a:ext>
            </a:extLst>
          </p:cNvPr>
          <p:cNvPicPr>
            <a:picLocks noChangeAspect="1"/>
          </p:cNvPicPr>
          <p:nvPr/>
        </p:nvPicPr>
        <p:blipFill rotWithShape="1">
          <a:blip r:embed="rId4"/>
          <a:srcRect l="-2521" t="16745" r="-840" b="17689"/>
          <a:stretch/>
        </p:blipFill>
        <p:spPr>
          <a:xfrm rot="-5400000">
            <a:off x="6646649" y="944554"/>
            <a:ext cx="3864325" cy="4769624"/>
          </a:xfrm>
          <a:prstGeom prst="rect">
            <a:avLst/>
          </a:prstGeom>
        </p:spPr>
      </p:pic>
      <p:pic>
        <p:nvPicPr>
          <p:cNvPr id="4" name="Picture 2" descr="A picture containing photo, water, man, snow&#10;&#10;Description generated with very high confidence">
            <a:extLst>
              <a:ext uri="{FF2B5EF4-FFF2-40B4-BE49-F238E27FC236}">
                <a16:creationId xmlns:a16="http://schemas.microsoft.com/office/drawing/2014/main" id="{B9F8F611-0AF4-49E2-9D97-F58B83803A6D}"/>
              </a:ext>
            </a:extLst>
          </p:cNvPr>
          <p:cNvPicPr>
            <a:picLocks noChangeAspect="1"/>
          </p:cNvPicPr>
          <p:nvPr/>
        </p:nvPicPr>
        <p:blipFill>
          <a:blip r:embed="rId5"/>
          <a:stretch>
            <a:fillRect/>
          </a:stretch>
        </p:blipFill>
        <p:spPr>
          <a:xfrm>
            <a:off x="1767695" y="1431136"/>
            <a:ext cx="1830529" cy="2431586"/>
          </a:xfrm>
          <a:prstGeom prst="rect">
            <a:avLst/>
          </a:prstGeom>
        </p:spPr>
      </p:pic>
    </p:spTree>
    <p:extLst>
      <p:ext uri="{BB962C8B-B14F-4D97-AF65-F5344CB8AC3E}">
        <p14:creationId xmlns:p14="http://schemas.microsoft.com/office/powerpoint/2010/main" val="1033665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65204A-9F6E-4785-A223-2BF743B3F268}"/>
              </a:ext>
            </a:extLst>
          </p:cNvPr>
          <p:cNvSpPr txBox="1"/>
          <p:nvPr/>
        </p:nvSpPr>
        <p:spPr>
          <a:xfrm>
            <a:off x="902998" y="1343024"/>
            <a:ext cx="950460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cost</a:t>
            </a:r>
          </a:p>
          <a:p>
            <a:endParaRPr lang="en-US"/>
          </a:p>
          <a:p>
            <a:pPr marL="285750" indent="-285750">
              <a:buFont typeface="Arial"/>
              <a:buChar char="•"/>
            </a:pPr>
            <a:r>
              <a:rPr lang="en-US"/>
              <a:t>For the mechanical parts: </a:t>
            </a:r>
          </a:p>
          <a:p>
            <a:r>
              <a:rPr lang="en-US"/>
              <a:t>      We intend to 3D print the mechanical parts, so we are going to design the parts  </a:t>
            </a:r>
          </a:p>
          <a:p>
            <a:r>
              <a:rPr lang="en-US"/>
              <a:t>      In smaller size to reduce the cost and if that not possible we are going to find other alternative as metal.</a:t>
            </a:r>
          </a:p>
          <a:p>
            <a:endParaRPr lang="en-US"/>
          </a:p>
          <a:p>
            <a:pPr marL="285750" indent="-285750">
              <a:buFont typeface="Arial"/>
              <a:buChar char="•"/>
            </a:pPr>
            <a:r>
              <a:rPr lang="en-US"/>
              <a:t>As most of the budget will go to build the mechanical parts therefore, we are going to minimize the cost of the electronic parts as much as possible by reusing electronic components. </a:t>
            </a:r>
          </a:p>
          <a:p>
            <a:r>
              <a:rPr lang="en-US"/>
              <a:t>    </a:t>
            </a:r>
          </a:p>
        </p:txBody>
      </p:sp>
    </p:spTree>
    <p:extLst>
      <p:ext uri="{BB962C8B-B14F-4D97-AF65-F5344CB8AC3E}">
        <p14:creationId xmlns:p14="http://schemas.microsoft.com/office/powerpoint/2010/main" val="9006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5B3E460B-E996-4EFE-BD8E-722E25E5BC47}"/>
              </a:ext>
            </a:extLst>
          </p:cNvPr>
          <p:cNvPicPr>
            <a:picLocks noChangeAspect="1"/>
          </p:cNvPicPr>
          <p:nvPr/>
        </p:nvPicPr>
        <p:blipFill>
          <a:blip r:embed="rId2"/>
          <a:stretch>
            <a:fillRect/>
          </a:stretch>
        </p:blipFill>
        <p:spPr>
          <a:xfrm>
            <a:off x="-4894051" y="-563540"/>
            <a:ext cx="21088707" cy="7568139"/>
          </a:xfrm>
          <a:prstGeom prst="rect">
            <a:avLst/>
          </a:prstGeom>
        </p:spPr>
      </p:pic>
    </p:spTree>
    <p:extLst>
      <p:ext uri="{BB962C8B-B14F-4D97-AF65-F5344CB8AC3E}">
        <p14:creationId xmlns:p14="http://schemas.microsoft.com/office/powerpoint/2010/main" val="21829572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8</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Ion</vt:lpstr>
      <vt:lpstr>Go Green With Recycling....   </vt:lpstr>
      <vt:lpstr>Why we decided to do this machine for our project ?</vt:lpstr>
      <vt:lpstr>Plastic waste scale 1960 to 2015</vt:lpstr>
      <vt:lpstr>Paper waste scale 1960 to 2015</vt:lpstr>
      <vt:lpstr>Aluminium waste scale 1960 to 2015</vt:lpstr>
      <vt:lpstr>Packaging Waste Scale 1960 to 2015</vt:lpstr>
      <vt:lpstr>PowerPoint Presentation</vt:lpstr>
      <vt:lpstr>PowerPoint Presentation</vt:lpstr>
      <vt:lpstr>The way of separating the wastes in the UK's recycling sites and how their system works.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2019-10-23T10:26:21Z</dcterms:created>
  <dcterms:modified xsi:type="dcterms:W3CDTF">2020-01-22T23:59:53Z</dcterms:modified>
</cp:coreProperties>
</file>