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2801600" cy="9601200" type="A3"/>
  <p:notesSz cx="6858000" cy="9144000"/>
  <p:embeddedFontLst>
    <p:embeddedFont>
      <p:font typeface="Nourd" panose="020B0604020202020204" charset="0"/>
      <p:regular r:id="rId3"/>
    </p:embeddedFont>
    <p:embeddedFont>
      <p:font typeface="Nourd Bold" panose="020B0604020202020204" charset="0"/>
      <p:regular r:id="rId4"/>
    </p:embeddedFont>
    <p:embeddedFont>
      <p:font typeface="Nourd Heavy" panose="020B0604020202020204" charset="0"/>
      <p:regular r:id="rId5"/>
    </p:embeddedFont>
  </p:embeddedFontLst>
  <p:defaultTex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72" userDrawn="1">
          <p15:clr>
            <a:srgbClr val="A4A3A4"/>
          </p15:clr>
        </p15:guide>
        <p15:guide id="2" pos="172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60" d="100"/>
          <a:sy n="60" d="100"/>
        </p:scale>
        <p:origin x="990" y="-75"/>
      </p:cViewPr>
      <p:guideLst>
        <p:guide orient="horz" pos="1372"/>
        <p:guide pos="1725"/>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font" Target="fonts/font1.fntdata"/><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3.fntdata"/><Relationship Id="rId10" Type="http://schemas.microsoft.com/office/2016/11/relationships/changesInfo" Target="changesInfos/changesInfo1.xml"/><Relationship Id="rId4" Type="http://schemas.openxmlformats.org/officeDocument/2006/relationships/font" Target="fonts/font2.fntdata"/><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Maynard" userId="44151b65307a5418" providerId="LiveId" clId="{9135E1E2-2A1E-49AE-9A1D-19C37B57C87F}"/>
    <pc:docChg chg="modSld">
      <pc:chgData name="Ryan Maynard" userId="44151b65307a5418" providerId="LiveId" clId="{9135E1E2-2A1E-49AE-9A1D-19C37B57C87F}" dt="2026-03-06T09:21:28.734" v="6" actId="404"/>
      <pc:docMkLst>
        <pc:docMk/>
      </pc:docMkLst>
      <pc:sldChg chg="modSp mod">
        <pc:chgData name="Ryan Maynard" userId="44151b65307a5418" providerId="LiveId" clId="{9135E1E2-2A1E-49AE-9A1D-19C37B57C87F}" dt="2026-03-06T09:21:28.734" v="6" actId="404"/>
        <pc:sldMkLst>
          <pc:docMk/>
          <pc:sldMk cId="0" sldId="256"/>
        </pc:sldMkLst>
        <pc:spChg chg="mod">
          <ac:chgData name="Ryan Maynard" userId="44151b65307a5418" providerId="LiveId" clId="{9135E1E2-2A1E-49AE-9A1D-19C37B57C87F}" dt="2026-03-06T09:21:28.734" v="6" actId="404"/>
          <ac:spMkLst>
            <pc:docMk/>
            <pc:sldMk cId="0" sldId="256"/>
            <ac:spMk id="47"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10747" y="1353448"/>
            <a:ext cx="4655127" cy="933898"/>
          </a:xfrm>
        </p:spPr>
        <p:txBody>
          <a:bodyPr/>
          <a:lstStyle/>
          <a:p>
            <a:r>
              <a:rPr lang="en-US"/>
              <a:t>Click to edit Master title style</a:t>
            </a:r>
          </a:p>
        </p:txBody>
      </p:sp>
      <p:sp>
        <p:nvSpPr>
          <p:cNvPr id="3" name="Subtitle 2"/>
          <p:cNvSpPr>
            <a:spLocks noGrp="1"/>
          </p:cNvSpPr>
          <p:nvPr>
            <p:ph type="subTitle" idx="1"/>
          </p:nvPr>
        </p:nvSpPr>
        <p:spPr>
          <a:xfrm>
            <a:off x="821493" y="2468880"/>
            <a:ext cx="3833634" cy="1113416"/>
          </a:xfrm>
        </p:spPr>
        <p:txBody>
          <a:bodyPr/>
          <a:lstStyle>
            <a:lvl1pPr marL="0" indent="0" algn="ctr">
              <a:buNone/>
              <a:defRPr>
                <a:solidFill>
                  <a:schemeClr val="tx1">
                    <a:tint val="75000"/>
                  </a:schemeClr>
                </a:solidFill>
              </a:defRPr>
            </a:lvl1pPr>
            <a:lvl2pPr marL="273817" indent="0" algn="ctr">
              <a:buNone/>
              <a:defRPr>
                <a:solidFill>
                  <a:schemeClr val="tx1">
                    <a:tint val="75000"/>
                  </a:schemeClr>
                </a:solidFill>
              </a:defRPr>
            </a:lvl2pPr>
            <a:lvl3pPr marL="547634" indent="0" algn="ctr">
              <a:buNone/>
              <a:defRPr>
                <a:solidFill>
                  <a:schemeClr val="tx1">
                    <a:tint val="75000"/>
                  </a:schemeClr>
                </a:solidFill>
              </a:defRPr>
            </a:lvl3pPr>
            <a:lvl4pPr marL="821451" indent="0" algn="ctr">
              <a:buNone/>
              <a:defRPr>
                <a:solidFill>
                  <a:schemeClr val="tx1">
                    <a:tint val="75000"/>
                  </a:schemeClr>
                </a:solidFill>
              </a:defRPr>
            </a:lvl4pPr>
            <a:lvl5pPr marL="1095268" indent="0" algn="ctr">
              <a:buNone/>
              <a:defRPr>
                <a:solidFill>
                  <a:schemeClr val="tx1">
                    <a:tint val="75000"/>
                  </a:schemeClr>
                </a:solidFill>
              </a:defRPr>
            </a:lvl5pPr>
            <a:lvl6pPr marL="1369085" indent="0" algn="ctr">
              <a:buNone/>
              <a:defRPr>
                <a:solidFill>
                  <a:schemeClr val="tx1">
                    <a:tint val="75000"/>
                  </a:schemeClr>
                </a:solidFill>
              </a:defRPr>
            </a:lvl6pPr>
            <a:lvl7pPr marL="1642902" indent="0" algn="ctr">
              <a:buNone/>
              <a:defRPr>
                <a:solidFill>
                  <a:schemeClr val="tx1">
                    <a:tint val="75000"/>
                  </a:schemeClr>
                </a:solidFill>
              </a:defRPr>
            </a:lvl7pPr>
            <a:lvl8pPr marL="1916720" indent="0" algn="ctr">
              <a:buNone/>
              <a:defRPr>
                <a:solidFill>
                  <a:schemeClr val="tx1">
                    <a:tint val="75000"/>
                  </a:schemeClr>
                </a:solidFill>
              </a:defRPr>
            </a:lvl8pPr>
            <a:lvl9pPr marL="2190537"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32615" y="2799679"/>
            <a:ext cx="4655127" cy="865318"/>
          </a:xfrm>
        </p:spPr>
        <p:txBody>
          <a:bodyPr anchor="t"/>
          <a:lstStyle>
            <a:lvl1pPr algn="l">
              <a:defRPr sz="2396" b="1" cap="all"/>
            </a:lvl1pPr>
          </a:lstStyle>
          <a:p>
            <a:r>
              <a:rPr lang="en-US"/>
              <a:t>Click to edit Master title style</a:t>
            </a:r>
          </a:p>
        </p:txBody>
      </p:sp>
      <p:sp>
        <p:nvSpPr>
          <p:cNvPr id="3" name="Text Placeholder 2"/>
          <p:cNvSpPr>
            <a:spLocks noGrp="1"/>
          </p:cNvSpPr>
          <p:nvPr>
            <p:ph type="body" idx="1"/>
          </p:nvPr>
        </p:nvSpPr>
        <p:spPr>
          <a:xfrm>
            <a:off x="432615" y="1846619"/>
            <a:ext cx="4655127" cy="953060"/>
          </a:xfrm>
        </p:spPr>
        <p:txBody>
          <a:bodyPr anchor="b"/>
          <a:lstStyle>
            <a:lvl1pPr marL="0" indent="0">
              <a:buNone/>
              <a:defRPr sz="1198">
                <a:solidFill>
                  <a:schemeClr val="tx1">
                    <a:tint val="75000"/>
                  </a:schemeClr>
                </a:solidFill>
              </a:defRPr>
            </a:lvl1pPr>
            <a:lvl2pPr marL="273817" indent="0">
              <a:buNone/>
              <a:defRPr sz="1078">
                <a:solidFill>
                  <a:schemeClr val="tx1">
                    <a:tint val="75000"/>
                  </a:schemeClr>
                </a:solidFill>
              </a:defRPr>
            </a:lvl2pPr>
            <a:lvl3pPr marL="547634" indent="0">
              <a:buNone/>
              <a:defRPr sz="958">
                <a:solidFill>
                  <a:schemeClr val="tx1">
                    <a:tint val="75000"/>
                  </a:schemeClr>
                </a:solidFill>
              </a:defRPr>
            </a:lvl3pPr>
            <a:lvl4pPr marL="821451" indent="0">
              <a:buNone/>
              <a:defRPr sz="838">
                <a:solidFill>
                  <a:schemeClr val="tx1">
                    <a:tint val="75000"/>
                  </a:schemeClr>
                </a:solidFill>
              </a:defRPr>
            </a:lvl4pPr>
            <a:lvl5pPr marL="1095268" indent="0">
              <a:buNone/>
              <a:defRPr sz="838">
                <a:solidFill>
                  <a:schemeClr val="tx1">
                    <a:tint val="75000"/>
                  </a:schemeClr>
                </a:solidFill>
              </a:defRPr>
            </a:lvl5pPr>
            <a:lvl6pPr marL="1369085" indent="0">
              <a:buNone/>
              <a:defRPr sz="838">
                <a:solidFill>
                  <a:schemeClr val="tx1">
                    <a:tint val="75000"/>
                  </a:schemeClr>
                </a:solidFill>
              </a:defRPr>
            </a:lvl6pPr>
            <a:lvl7pPr marL="1642902" indent="0">
              <a:buNone/>
              <a:defRPr sz="838">
                <a:solidFill>
                  <a:schemeClr val="tx1">
                    <a:tint val="75000"/>
                  </a:schemeClr>
                </a:solidFill>
              </a:defRPr>
            </a:lvl7pPr>
            <a:lvl8pPr marL="1916720" indent="0">
              <a:buNone/>
              <a:defRPr sz="838">
                <a:solidFill>
                  <a:schemeClr val="tx1">
                    <a:tint val="75000"/>
                  </a:schemeClr>
                </a:solidFill>
              </a:defRPr>
            </a:lvl8pPr>
            <a:lvl9pPr marL="2190537" indent="0">
              <a:buNone/>
              <a:defRPr sz="83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73831" y="1016599"/>
            <a:ext cx="2418841" cy="2875318"/>
          </a:xfrm>
        </p:spPr>
        <p:txBody>
          <a:bodyPr/>
          <a:lstStyle>
            <a:lvl1pPr>
              <a:defRPr sz="1677"/>
            </a:lvl1pPr>
            <a:lvl2pPr>
              <a:defRPr sz="1437"/>
            </a:lvl2pPr>
            <a:lvl3pPr>
              <a:defRPr sz="1198"/>
            </a:lvl3pPr>
            <a:lvl4pPr>
              <a:defRPr sz="1078"/>
            </a:lvl4pPr>
            <a:lvl5pPr>
              <a:defRPr sz="1078"/>
            </a:lvl5pPr>
            <a:lvl6pPr>
              <a:defRPr sz="1078"/>
            </a:lvl6pPr>
            <a:lvl7pPr>
              <a:defRPr sz="1078"/>
            </a:lvl7pPr>
            <a:lvl8pPr>
              <a:defRPr sz="1078"/>
            </a:lvl8pPr>
            <a:lvl9pPr>
              <a:defRPr sz="10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783948" y="1016599"/>
            <a:ext cx="2418841" cy="2875318"/>
          </a:xfrm>
        </p:spPr>
        <p:txBody>
          <a:bodyPr/>
          <a:lstStyle>
            <a:lvl1pPr>
              <a:defRPr sz="1677"/>
            </a:lvl1pPr>
            <a:lvl2pPr>
              <a:defRPr sz="1437"/>
            </a:lvl2pPr>
            <a:lvl3pPr>
              <a:defRPr sz="1198"/>
            </a:lvl3pPr>
            <a:lvl4pPr>
              <a:defRPr sz="1078"/>
            </a:lvl4pPr>
            <a:lvl5pPr>
              <a:defRPr sz="1078"/>
            </a:lvl5pPr>
            <a:lvl6pPr>
              <a:defRPr sz="1078"/>
            </a:lvl6pPr>
            <a:lvl7pPr>
              <a:defRPr sz="1078"/>
            </a:lvl7pPr>
            <a:lvl8pPr>
              <a:defRPr sz="1078"/>
            </a:lvl8pPr>
            <a:lvl9pPr>
              <a:defRPr sz="10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73831" y="975248"/>
            <a:ext cx="2419792" cy="406437"/>
          </a:xfrm>
        </p:spPr>
        <p:txBody>
          <a:bodyPr anchor="b"/>
          <a:lstStyle>
            <a:lvl1pPr marL="0" indent="0">
              <a:buNone/>
              <a:defRPr sz="1437" b="1"/>
            </a:lvl1pPr>
            <a:lvl2pPr marL="273817" indent="0">
              <a:buNone/>
              <a:defRPr sz="1198" b="1"/>
            </a:lvl2pPr>
            <a:lvl3pPr marL="547634" indent="0">
              <a:buNone/>
              <a:defRPr sz="1078" b="1"/>
            </a:lvl3pPr>
            <a:lvl4pPr marL="821451" indent="0">
              <a:buNone/>
              <a:defRPr sz="958" b="1"/>
            </a:lvl4pPr>
            <a:lvl5pPr marL="1095268" indent="0">
              <a:buNone/>
              <a:defRPr sz="958" b="1"/>
            </a:lvl5pPr>
            <a:lvl6pPr marL="1369085" indent="0">
              <a:buNone/>
              <a:defRPr sz="958" b="1"/>
            </a:lvl6pPr>
            <a:lvl7pPr marL="1642902" indent="0">
              <a:buNone/>
              <a:defRPr sz="958" b="1"/>
            </a:lvl7pPr>
            <a:lvl8pPr marL="1916720" indent="0">
              <a:buNone/>
              <a:defRPr sz="958" b="1"/>
            </a:lvl8pPr>
            <a:lvl9pPr marL="2190537" indent="0">
              <a:buNone/>
              <a:defRPr sz="958" b="1"/>
            </a:lvl9pPr>
          </a:lstStyle>
          <a:p>
            <a:pPr lvl="0"/>
            <a:r>
              <a:rPr lang="en-US"/>
              <a:t>Click to edit Master text styles</a:t>
            </a:r>
          </a:p>
        </p:txBody>
      </p:sp>
      <p:sp>
        <p:nvSpPr>
          <p:cNvPr id="4" name="Content Placeholder 3"/>
          <p:cNvSpPr>
            <a:spLocks noGrp="1"/>
          </p:cNvSpPr>
          <p:nvPr>
            <p:ph sz="half" idx="2"/>
          </p:nvPr>
        </p:nvSpPr>
        <p:spPr>
          <a:xfrm>
            <a:off x="273831" y="1381685"/>
            <a:ext cx="2419792" cy="2510230"/>
          </a:xfrm>
        </p:spPr>
        <p:txBody>
          <a:bodyPr/>
          <a:lstStyle>
            <a:lvl1pPr>
              <a:defRPr sz="1437"/>
            </a:lvl1pPr>
            <a:lvl2pPr>
              <a:defRPr sz="1198"/>
            </a:lvl2pPr>
            <a:lvl3pPr>
              <a:defRPr sz="1078"/>
            </a:lvl3pPr>
            <a:lvl4pPr>
              <a:defRPr sz="958"/>
            </a:lvl4pPr>
            <a:lvl5pPr>
              <a:defRPr sz="958"/>
            </a:lvl5pPr>
            <a:lvl6pPr>
              <a:defRPr sz="958"/>
            </a:lvl6pPr>
            <a:lvl7pPr>
              <a:defRPr sz="958"/>
            </a:lvl7pPr>
            <a:lvl8pPr>
              <a:defRPr sz="958"/>
            </a:lvl8pPr>
            <a:lvl9pPr>
              <a:defRPr sz="95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782048" y="975248"/>
            <a:ext cx="2420742" cy="406437"/>
          </a:xfrm>
        </p:spPr>
        <p:txBody>
          <a:bodyPr anchor="b"/>
          <a:lstStyle>
            <a:lvl1pPr marL="0" indent="0">
              <a:buNone/>
              <a:defRPr sz="1437" b="1"/>
            </a:lvl1pPr>
            <a:lvl2pPr marL="273817" indent="0">
              <a:buNone/>
              <a:defRPr sz="1198" b="1"/>
            </a:lvl2pPr>
            <a:lvl3pPr marL="547634" indent="0">
              <a:buNone/>
              <a:defRPr sz="1078" b="1"/>
            </a:lvl3pPr>
            <a:lvl4pPr marL="821451" indent="0">
              <a:buNone/>
              <a:defRPr sz="958" b="1"/>
            </a:lvl4pPr>
            <a:lvl5pPr marL="1095268" indent="0">
              <a:buNone/>
              <a:defRPr sz="958" b="1"/>
            </a:lvl5pPr>
            <a:lvl6pPr marL="1369085" indent="0">
              <a:buNone/>
              <a:defRPr sz="958" b="1"/>
            </a:lvl6pPr>
            <a:lvl7pPr marL="1642902" indent="0">
              <a:buNone/>
              <a:defRPr sz="958" b="1"/>
            </a:lvl7pPr>
            <a:lvl8pPr marL="1916720" indent="0">
              <a:buNone/>
              <a:defRPr sz="958" b="1"/>
            </a:lvl8pPr>
            <a:lvl9pPr marL="2190537" indent="0">
              <a:buNone/>
              <a:defRPr sz="958" b="1"/>
            </a:lvl9pPr>
          </a:lstStyle>
          <a:p>
            <a:pPr lvl="0"/>
            <a:r>
              <a:rPr lang="en-US"/>
              <a:t>Click to edit Master text styles</a:t>
            </a:r>
          </a:p>
        </p:txBody>
      </p:sp>
      <p:sp>
        <p:nvSpPr>
          <p:cNvPr id="6" name="Content Placeholder 5"/>
          <p:cNvSpPr>
            <a:spLocks noGrp="1"/>
          </p:cNvSpPr>
          <p:nvPr>
            <p:ph sz="quarter" idx="4"/>
          </p:nvPr>
        </p:nvSpPr>
        <p:spPr>
          <a:xfrm>
            <a:off x="2782048" y="1381685"/>
            <a:ext cx="2420742" cy="2510230"/>
          </a:xfrm>
        </p:spPr>
        <p:txBody>
          <a:bodyPr/>
          <a:lstStyle>
            <a:lvl1pPr>
              <a:defRPr sz="1437"/>
            </a:lvl1pPr>
            <a:lvl2pPr>
              <a:defRPr sz="1198"/>
            </a:lvl2pPr>
            <a:lvl3pPr>
              <a:defRPr sz="1078"/>
            </a:lvl3pPr>
            <a:lvl4pPr>
              <a:defRPr sz="958"/>
            </a:lvl4pPr>
            <a:lvl5pPr>
              <a:defRPr sz="958"/>
            </a:lvl5pPr>
            <a:lvl6pPr>
              <a:defRPr sz="958"/>
            </a:lvl6pPr>
            <a:lvl7pPr>
              <a:defRPr sz="958"/>
            </a:lvl7pPr>
            <a:lvl8pPr>
              <a:defRPr sz="958"/>
            </a:lvl8pPr>
            <a:lvl9pPr>
              <a:defRPr sz="95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3832" y="173467"/>
            <a:ext cx="1801770" cy="738244"/>
          </a:xfrm>
        </p:spPr>
        <p:txBody>
          <a:bodyPr anchor="b"/>
          <a:lstStyle>
            <a:lvl1pPr algn="l">
              <a:defRPr sz="1198" b="1"/>
            </a:lvl1pPr>
          </a:lstStyle>
          <a:p>
            <a:r>
              <a:rPr lang="en-US"/>
              <a:t>Click to edit Master title style</a:t>
            </a:r>
          </a:p>
        </p:txBody>
      </p:sp>
      <p:sp>
        <p:nvSpPr>
          <p:cNvPr id="3" name="Content Placeholder 2"/>
          <p:cNvSpPr>
            <a:spLocks noGrp="1"/>
          </p:cNvSpPr>
          <p:nvPr>
            <p:ph idx="1"/>
          </p:nvPr>
        </p:nvSpPr>
        <p:spPr>
          <a:xfrm>
            <a:off x="2141206" y="173469"/>
            <a:ext cx="3061583" cy="3718448"/>
          </a:xfrm>
        </p:spPr>
        <p:txBody>
          <a:bodyPr/>
          <a:lstStyle>
            <a:lvl1pPr>
              <a:defRPr sz="1916"/>
            </a:lvl1pPr>
            <a:lvl2pPr>
              <a:defRPr sz="1677"/>
            </a:lvl2pPr>
            <a:lvl3pPr>
              <a:defRPr sz="1437"/>
            </a:lvl3pPr>
            <a:lvl4pPr>
              <a:defRPr sz="1198"/>
            </a:lvl4pPr>
            <a:lvl5pPr>
              <a:defRPr sz="1198"/>
            </a:lvl5pPr>
            <a:lvl6pPr>
              <a:defRPr sz="1198"/>
            </a:lvl6pPr>
            <a:lvl7pPr>
              <a:defRPr sz="1198"/>
            </a:lvl7pPr>
            <a:lvl8pPr>
              <a:defRPr sz="1198"/>
            </a:lvl8pPr>
            <a:lvl9pPr>
              <a:defRPr sz="119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73832" y="911711"/>
            <a:ext cx="1801770" cy="2980205"/>
          </a:xfrm>
        </p:spPr>
        <p:txBody>
          <a:bodyPr/>
          <a:lstStyle>
            <a:lvl1pPr marL="0" indent="0">
              <a:buNone/>
              <a:defRPr sz="838"/>
            </a:lvl1pPr>
            <a:lvl2pPr marL="273817" indent="0">
              <a:buNone/>
              <a:defRPr sz="719"/>
            </a:lvl2pPr>
            <a:lvl3pPr marL="547634" indent="0">
              <a:buNone/>
              <a:defRPr sz="599"/>
            </a:lvl3pPr>
            <a:lvl4pPr marL="821451" indent="0">
              <a:buNone/>
              <a:defRPr sz="539"/>
            </a:lvl4pPr>
            <a:lvl5pPr marL="1095268" indent="0">
              <a:buNone/>
              <a:defRPr sz="539"/>
            </a:lvl5pPr>
            <a:lvl6pPr marL="1369085" indent="0">
              <a:buNone/>
              <a:defRPr sz="539"/>
            </a:lvl6pPr>
            <a:lvl7pPr marL="1642902" indent="0">
              <a:buNone/>
              <a:defRPr sz="539"/>
            </a:lvl7pPr>
            <a:lvl8pPr marL="1916720" indent="0">
              <a:buNone/>
              <a:defRPr sz="539"/>
            </a:lvl8pPr>
            <a:lvl9pPr marL="2190537" indent="0">
              <a:buNone/>
              <a:defRPr sz="53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73456" y="3049793"/>
            <a:ext cx="3285972" cy="360045"/>
          </a:xfrm>
        </p:spPr>
        <p:txBody>
          <a:bodyPr anchor="b"/>
          <a:lstStyle>
            <a:lvl1pPr algn="l">
              <a:defRPr sz="1198" b="1"/>
            </a:lvl1pPr>
          </a:lstStyle>
          <a:p>
            <a:r>
              <a:rPr lang="en-US"/>
              <a:t>Click to edit Master title style</a:t>
            </a:r>
          </a:p>
        </p:txBody>
      </p:sp>
      <p:sp>
        <p:nvSpPr>
          <p:cNvPr id="3" name="Picture Placeholder 2"/>
          <p:cNvSpPr>
            <a:spLocks noGrp="1"/>
          </p:cNvSpPr>
          <p:nvPr>
            <p:ph type="pic" idx="1"/>
          </p:nvPr>
        </p:nvSpPr>
        <p:spPr>
          <a:xfrm>
            <a:off x="1073456" y="389292"/>
            <a:ext cx="3285972" cy="2614108"/>
          </a:xfrm>
        </p:spPr>
        <p:txBody>
          <a:bodyPr/>
          <a:lstStyle>
            <a:lvl1pPr marL="0" indent="0">
              <a:buNone/>
              <a:defRPr sz="1916"/>
            </a:lvl1pPr>
            <a:lvl2pPr marL="273817" indent="0">
              <a:buNone/>
              <a:defRPr sz="1677"/>
            </a:lvl2pPr>
            <a:lvl3pPr marL="547634" indent="0">
              <a:buNone/>
              <a:defRPr sz="1437"/>
            </a:lvl3pPr>
            <a:lvl4pPr marL="821451" indent="0">
              <a:buNone/>
              <a:defRPr sz="1198"/>
            </a:lvl4pPr>
            <a:lvl5pPr marL="1095268" indent="0">
              <a:buNone/>
              <a:defRPr sz="1198"/>
            </a:lvl5pPr>
            <a:lvl6pPr marL="1369085" indent="0">
              <a:buNone/>
              <a:defRPr sz="1198"/>
            </a:lvl6pPr>
            <a:lvl7pPr marL="1642902" indent="0">
              <a:buNone/>
              <a:defRPr sz="1198"/>
            </a:lvl7pPr>
            <a:lvl8pPr marL="1916720" indent="0">
              <a:buNone/>
              <a:defRPr sz="1198"/>
            </a:lvl8pPr>
            <a:lvl9pPr marL="2190537" indent="0">
              <a:buNone/>
              <a:defRPr sz="1198"/>
            </a:lvl9pPr>
          </a:lstStyle>
          <a:p>
            <a:endParaRPr lang="en-US"/>
          </a:p>
        </p:txBody>
      </p:sp>
      <p:sp>
        <p:nvSpPr>
          <p:cNvPr id="4" name="Text Placeholder 3"/>
          <p:cNvSpPr>
            <a:spLocks noGrp="1"/>
          </p:cNvSpPr>
          <p:nvPr>
            <p:ph type="body" sz="half" idx="2"/>
          </p:nvPr>
        </p:nvSpPr>
        <p:spPr>
          <a:xfrm>
            <a:off x="1073456" y="3409838"/>
            <a:ext cx="3285972" cy="511324"/>
          </a:xfrm>
        </p:spPr>
        <p:txBody>
          <a:bodyPr/>
          <a:lstStyle>
            <a:lvl1pPr marL="0" indent="0">
              <a:buNone/>
              <a:defRPr sz="838"/>
            </a:lvl1pPr>
            <a:lvl2pPr marL="273817" indent="0">
              <a:buNone/>
              <a:defRPr sz="719"/>
            </a:lvl2pPr>
            <a:lvl3pPr marL="547634" indent="0">
              <a:buNone/>
              <a:defRPr sz="599"/>
            </a:lvl3pPr>
            <a:lvl4pPr marL="821451" indent="0">
              <a:buNone/>
              <a:defRPr sz="539"/>
            </a:lvl4pPr>
            <a:lvl5pPr marL="1095268" indent="0">
              <a:buNone/>
              <a:defRPr sz="539"/>
            </a:lvl5pPr>
            <a:lvl6pPr marL="1369085" indent="0">
              <a:buNone/>
              <a:defRPr sz="539"/>
            </a:lvl6pPr>
            <a:lvl7pPr marL="1642902" indent="0">
              <a:buNone/>
              <a:defRPr sz="539"/>
            </a:lvl7pPr>
            <a:lvl8pPr marL="1916720" indent="0">
              <a:buNone/>
              <a:defRPr sz="539"/>
            </a:lvl8pPr>
            <a:lvl9pPr marL="2190537" indent="0">
              <a:buNone/>
              <a:defRPr sz="53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970550" y="174478"/>
            <a:ext cx="1232240" cy="371743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73831" y="174478"/>
            <a:ext cx="3605442" cy="371743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73831" y="174476"/>
            <a:ext cx="4928958" cy="72614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273831" y="1016599"/>
            <a:ext cx="4928958" cy="287531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73831" y="4038153"/>
            <a:ext cx="1277878" cy="231962"/>
          </a:xfrm>
          <a:prstGeom prst="rect">
            <a:avLst/>
          </a:prstGeom>
        </p:spPr>
        <p:txBody>
          <a:bodyPr vert="horz" lIns="91440" tIns="45720" rIns="91440" bIns="45720" rtlCol="0" anchor="ctr"/>
          <a:lstStyle>
            <a:lvl1pPr algn="l">
              <a:defRPr sz="719">
                <a:solidFill>
                  <a:schemeClr val="tx1">
                    <a:tint val="75000"/>
                  </a:schemeClr>
                </a:solidFill>
              </a:defRPr>
            </a:lvl1pPr>
          </a:lstStyle>
          <a:p>
            <a:fld id="{1D8BD707-D9CF-40AE-B4C6-C98DA3205C09}" type="datetimeFigureOut">
              <a:rPr lang="en-US" smtClean="0"/>
              <a:pPr/>
              <a:t>3/6/2026</a:t>
            </a:fld>
            <a:endParaRPr lang="en-US"/>
          </a:p>
        </p:txBody>
      </p:sp>
      <p:sp>
        <p:nvSpPr>
          <p:cNvPr id="5" name="Footer Placeholder 4"/>
          <p:cNvSpPr>
            <a:spLocks noGrp="1"/>
          </p:cNvSpPr>
          <p:nvPr>
            <p:ph type="ftr" sz="quarter" idx="3"/>
          </p:nvPr>
        </p:nvSpPr>
        <p:spPr>
          <a:xfrm>
            <a:off x="1871179" y="4038153"/>
            <a:ext cx="1734263" cy="231962"/>
          </a:xfrm>
          <a:prstGeom prst="rect">
            <a:avLst/>
          </a:prstGeom>
        </p:spPr>
        <p:txBody>
          <a:bodyPr vert="horz" lIns="91440" tIns="45720" rIns="91440" bIns="45720" rtlCol="0" anchor="ctr"/>
          <a:lstStyle>
            <a:lvl1pPr algn="ctr">
              <a:defRPr sz="71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924911" y="4038153"/>
            <a:ext cx="1277878" cy="231962"/>
          </a:xfrm>
          <a:prstGeom prst="rect">
            <a:avLst/>
          </a:prstGeom>
        </p:spPr>
        <p:txBody>
          <a:bodyPr vert="horz" lIns="91440" tIns="45720" rIns="91440" bIns="45720" rtlCol="0" anchor="ctr"/>
          <a:lstStyle>
            <a:lvl1pPr algn="r">
              <a:defRPr sz="719">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547634" rtl="0" eaLnBrk="1" latinLnBrk="0" hangingPunct="1">
        <a:spcBef>
          <a:spcPct val="0"/>
        </a:spcBef>
        <a:buNone/>
        <a:defRPr sz="2635" kern="1200">
          <a:solidFill>
            <a:schemeClr val="tx1"/>
          </a:solidFill>
          <a:latin typeface="+mj-lt"/>
          <a:ea typeface="+mj-ea"/>
          <a:cs typeface="+mj-cs"/>
        </a:defRPr>
      </a:lvl1pPr>
    </p:titleStyle>
    <p:bodyStyle>
      <a:lvl1pPr marL="205363" indent="-205363" algn="l" defTabSz="547634" rtl="0" eaLnBrk="1" latinLnBrk="0" hangingPunct="1">
        <a:spcBef>
          <a:spcPct val="20000"/>
        </a:spcBef>
        <a:buFont typeface="Arial" pitchFamily="34" charset="0"/>
        <a:buChar char="•"/>
        <a:defRPr sz="1916" kern="1200">
          <a:solidFill>
            <a:schemeClr val="tx1"/>
          </a:solidFill>
          <a:latin typeface="+mn-lt"/>
          <a:ea typeface="+mn-ea"/>
          <a:cs typeface="+mn-cs"/>
        </a:defRPr>
      </a:lvl1pPr>
      <a:lvl2pPr marL="444953" indent="-171136" algn="l" defTabSz="547634" rtl="0" eaLnBrk="1" latinLnBrk="0" hangingPunct="1">
        <a:spcBef>
          <a:spcPct val="20000"/>
        </a:spcBef>
        <a:buFont typeface="Arial" pitchFamily="34" charset="0"/>
        <a:buChar char="–"/>
        <a:defRPr sz="1677" kern="1200">
          <a:solidFill>
            <a:schemeClr val="tx1"/>
          </a:solidFill>
          <a:latin typeface="+mn-lt"/>
          <a:ea typeface="+mn-ea"/>
          <a:cs typeface="+mn-cs"/>
        </a:defRPr>
      </a:lvl2pPr>
      <a:lvl3pPr marL="684543" indent="-136909" algn="l" defTabSz="547634" rtl="0" eaLnBrk="1" latinLnBrk="0" hangingPunct="1">
        <a:spcBef>
          <a:spcPct val="20000"/>
        </a:spcBef>
        <a:buFont typeface="Arial" pitchFamily="34" charset="0"/>
        <a:buChar char="•"/>
        <a:defRPr sz="1437" kern="1200">
          <a:solidFill>
            <a:schemeClr val="tx1"/>
          </a:solidFill>
          <a:latin typeface="+mn-lt"/>
          <a:ea typeface="+mn-ea"/>
          <a:cs typeface="+mn-cs"/>
        </a:defRPr>
      </a:lvl3pPr>
      <a:lvl4pPr marL="958360" indent="-136909" algn="l" defTabSz="547634" rtl="0" eaLnBrk="1" latinLnBrk="0" hangingPunct="1">
        <a:spcBef>
          <a:spcPct val="20000"/>
        </a:spcBef>
        <a:buFont typeface="Arial" pitchFamily="34" charset="0"/>
        <a:buChar char="–"/>
        <a:defRPr sz="1198" kern="1200">
          <a:solidFill>
            <a:schemeClr val="tx1"/>
          </a:solidFill>
          <a:latin typeface="+mn-lt"/>
          <a:ea typeface="+mn-ea"/>
          <a:cs typeface="+mn-cs"/>
        </a:defRPr>
      </a:lvl4pPr>
      <a:lvl5pPr marL="1232177" indent="-136909" algn="l" defTabSz="547634" rtl="0" eaLnBrk="1" latinLnBrk="0" hangingPunct="1">
        <a:spcBef>
          <a:spcPct val="20000"/>
        </a:spcBef>
        <a:buFont typeface="Arial" pitchFamily="34" charset="0"/>
        <a:buChar char="»"/>
        <a:defRPr sz="1198" kern="1200">
          <a:solidFill>
            <a:schemeClr val="tx1"/>
          </a:solidFill>
          <a:latin typeface="+mn-lt"/>
          <a:ea typeface="+mn-ea"/>
          <a:cs typeface="+mn-cs"/>
        </a:defRPr>
      </a:lvl5pPr>
      <a:lvl6pPr marL="1505994" indent="-136909" algn="l" defTabSz="547634" rtl="0" eaLnBrk="1" latinLnBrk="0" hangingPunct="1">
        <a:spcBef>
          <a:spcPct val="20000"/>
        </a:spcBef>
        <a:buFont typeface="Arial" pitchFamily="34" charset="0"/>
        <a:buChar char="•"/>
        <a:defRPr sz="1198" kern="1200">
          <a:solidFill>
            <a:schemeClr val="tx1"/>
          </a:solidFill>
          <a:latin typeface="+mn-lt"/>
          <a:ea typeface="+mn-ea"/>
          <a:cs typeface="+mn-cs"/>
        </a:defRPr>
      </a:lvl6pPr>
      <a:lvl7pPr marL="1779811" indent="-136909" algn="l" defTabSz="547634" rtl="0" eaLnBrk="1" latinLnBrk="0" hangingPunct="1">
        <a:spcBef>
          <a:spcPct val="20000"/>
        </a:spcBef>
        <a:buFont typeface="Arial" pitchFamily="34" charset="0"/>
        <a:buChar char="•"/>
        <a:defRPr sz="1198" kern="1200">
          <a:solidFill>
            <a:schemeClr val="tx1"/>
          </a:solidFill>
          <a:latin typeface="+mn-lt"/>
          <a:ea typeface="+mn-ea"/>
          <a:cs typeface="+mn-cs"/>
        </a:defRPr>
      </a:lvl7pPr>
      <a:lvl8pPr marL="2053628" indent="-136909" algn="l" defTabSz="547634" rtl="0" eaLnBrk="1" latinLnBrk="0" hangingPunct="1">
        <a:spcBef>
          <a:spcPct val="20000"/>
        </a:spcBef>
        <a:buFont typeface="Arial" pitchFamily="34" charset="0"/>
        <a:buChar char="•"/>
        <a:defRPr sz="1198" kern="1200">
          <a:solidFill>
            <a:schemeClr val="tx1"/>
          </a:solidFill>
          <a:latin typeface="+mn-lt"/>
          <a:ea typeface="+mn-ea"/>
          <a:cs typeface="+mn-cs"/>
        </a:defRPr>
      </a:lvl8pPr>
      <a:lvl9pPr marL="2327445" indent="-136909" algn="l" defTabSz="547634" rtl="0" eaLnBrk="1" latinLnBrk="0" hangingPunct="1">
        <a:spcBef>
          <a:spcPct val="20000"/>
        </a:spcBef>
        <a:buFont typeface="Arial" pitchFamily="34" charset="0"/>
        <a:buChar char="•"/>
        <a:defRPr sz="1198" kern="1200">
          <a:solidFill>
            <a:schemeClr val="tx1"/>
          </a:solidFill>
          <a:latin typeface="+mn-lt"/>
          <a:ea typeface="+mn-ea"/>
          <a:cs typeface="+mn-cs"/>
        </a:defRPr>
      </a:lvl9pPr>
    </p:bodyStyle>
    <p:otherStyle>
      <a:defPPr>
        <a:defRPr lang="en-US"/>
      </a:defPPr>
      <a:lvl1pPr marL="0" algn="l" defTabSz="547634" rtl="0" eaLnBrk="1" latinLnBrk="0" hangingPunct="1">
        <a:defRPr sz="1078" kern="1200">
          <a:solidFill>
            <a:schemeClr val="tx1"/>
          </a:solidFill>
          <a:latin typeface="+mn-lt"/>
          <a:ea typeface="+mn-ea"/>
          <a:cs typeface="+mn-cs"/>
        </a:defRPr>
      </a:lvl1pPr>
      <a:lvl2pPr marL="273817" algn="l" defTabSz="547634" rtl="0" eaLnBrk="1" latinLnBrk="0" hangingPunct="1">
        <a:defRPr sz="1078" kern="1200">
          <a:solidFill>
            <a:schemeClr val="tx1"/>
          </a:solidFill>
          <a:latin typeface="+mn-lt"/>
          <a:ea typeface="+mn-ea"/>
          <a:cs typeface="+mn-cs"/>
        </a:defRPr>
      </a:lvl2pPr>
      <a:lvl3pPr marL="547634" algn="l" defTabSz="547634" rtl="0" eaLnBrk="1" latinLnBrk="0" hangingPunct="1">
        <a:defRPr sz="1078" kern="1200">
          <a:solidFill>
            <a:schemeClr val="tx1"/>
          </a:solidFill>
          <a:latin typeface="+mn-lt"/>
          <a:ea typeface="+mn-ea"/>
          <a:cs typeface="+mn-cs"/>
        </a:defRPr>
      </a:lvl3pPr>
      <a:lvl4pPr marL="821451" algn="l" defTabSz="547634" rtl="0" eaLnBrk="1" latinLnBrk="0" hangingPunct="1">
        <a:defRPr sz="1078" kern="1200">
          <a:solidFill>
            <a:schemeClr val="tx1"/>
          </a:solidFill>
          <a:latin typeface="+mn-lt"/>
          <a:ea typeface="+mn-ea"/>
          <a:cs typeface="+mn-cs"/>
        </a:defRPr>
      </a:lvl4pPr>
      <a:lvl5pPr marL="1095268" algn="l" defTabSz="547634" rtl="0" eaLnBrk="1" latinLnBrk="0" hangingPunct="1">
        <a:defRPr sz="1078" kern="1200">
          <a:solidFill>
            <a:schemeClr val="tx1"/>
          </a:solidFill>
          <a:latin typeface="+mn-lt"/>
          <a:ea typeface="+mn-ea"/>
          <a:cs typeface="+mn-cs"/>
        </a:defRPr>
      </a:lvl5pPr>
      <a:lvl6pPr marL="1369085" algn="l" defTabSz="547634" rtl="0" eaLnBrk="1" latinLnBrk="0" hangingPunct="1">
        <a:defRPr sz="1078" kern="1200">
          <a:solidFill>
            <a:schemeClr val="tx1"/>
          </a:solidFill>
          <a:latin typeface="+mn-lt"/>
          <a:ea typeface="+mn-ea"/>
          <a:cs typeface="+mn-cs"/>
        </a:defRPr>
      </a:lvl6pPr>
      <a:lvl7pPr marL="1642902" algn="l" defTabSz="547634" rtl="0" eaLnBrk="1" latinLnBrk="0" hangingPunct="1">
        <a:defRPr sz="1078" kern="1200">
          <a:solidFill>
            <a:schemeClr val="tx1"/>
          </a:solidFill>
          <a:latin typeface="+mn-lt"/>
          <a:ea typeface="+mn-ea"/>
          <a:cs typeface="+mn-cs"/>
        </a:defRPr>
      </a:lvl7pPr>
      <a:lvl8pPr marL="1916720" algn="l" defTabSz="547634" rtl="0" eaLnBrk="1" latinLnBrk="0" hangingPunct="1">
        <a:defRPr sz="1078" kern="1200">
          <a:solidFill>
            <a:schemeClr val="tx1"/>
          </a:solidFill>
          <a:latin typeface="+mn-lt"/>
          <a:ea typeface="+mn-ea"/>
          <a:cs typeface="+mn-cs"/>
        </a:defRPr>
      </a:lvl8pPr>
      <a:lvl9pPr marL="2190537" algn="l" defTabSz="547634" rtl="0" eaLnBrk="1" latinLnBrk="0" hangingPunct="1">
        <a:defRPr sz="107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sv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62082" y="100688"/>
            <a:ext cx="12483366" cy="2681540"/>
          </a:xfrm>
          <a:prstGeom prst="rect">
            <a:avLst/>
          </a:prstGeom>
          <a:solidFill>
            <a:srgbClr val="D8402A"/>
          </a:solidFill>
        </p:spPr>
        <p:txBody>
          <a:bodyPr/>
          <a:lstStyle/>
          <a:p>
            <a:endParaRPr lang="en-GB" sz="662"/>
          </a:p>
        </p:txBody>
      </p:sp>
      <p:sp>
        <p:nvSpPr>
          <p:cNvPr id="3" name="AutoShape 3"/>
          <p:cNvSpPr/>
          <p:nvPr/>
        </p:nvSpPr>
        <p:spPr>
          <a:xfrm>
            <a:off x="162083" y="4802696"/>
            <a:ext cx="6000507" cy="2168954"/>
          </a:xfrm>
          <a:prstGeom prst="rect">
            <a:avLst/>
          </a:prstGeom>
          <a:solidFill>
            <a:srgbClr val="FFC23B">
              <a:alpha val="29804"/>
            </a:srgbClr>
          </a:solidFill>
        </p:spPr>
        <p:txBody>
          <a:bodyPr/>
          <a:lstStyle/>
          <a:p>
            <a:endParaRPr lang="en-GB" sz="662"/>
          </a:p>
        </p:txBody>
      </p:sp>
      <p:sp>
        <p:nvSpPr>
          <p:cNvPr id="4" name="AutoShape 4"/>
          <p:cNvSpPr/>
          <p:nvPr/>
        </p:nvSpPr>
        <p:spPr>
          <a:xfrm>
            <a:off x="3264567" y="2782229"/>
            <a:ext cx="2909813" cy="2020469"/>
          </a:xfrm>
          <a:prstGeom prst="rect">
            <a:avLst/>
          </a:prstGeom>
          <a:solidFill>
            <a:srgbClr val="FFC23B"/>
          </a:solidFill>
        </p:spPr>
        <p:txBody>
          <a:bodyPr/>
          <a:lstStyle/>
          <a:p>
            <a:endParaRPr lang="en-GB" sz="662"/>
          </a:p>
        </p:txBody>
      </p:sp>
      <p:sp>
        <p:nvSpPr>
          <p:cNvPr id="5" name="AutoShape 5"/>
          <p:cNvSpPr/>
          <p:nvPr/>
        </p:nvSpPr>
        <p:spPr>
          <a:xfrm>
            <a:off x="6174381" y="6959860"/>
            <a:ext cx="6471068" cy="2580506"/>
          </a:xfrm>
          <a:prstGeom prst="rect">
            <a:avLst/>
          </a:prstGeom>
          <a:solidFill>
            <a:srgbClr val="FFC23B"/>
          </a:solidFill>
        </p:spPr>
        <p:txBody>
          <a:bodyPr/>
          <a:lstStyle/>
          <a:p>
            <a:endParaRPr lang="en-GB" sz="662"/>
          </a:p>
        </p:txBody>
      </p:sp>
      <p:sp>
        <p:nvSpPr>
          <p:cNvPr id="6" name="AutoShape 6"/>
          <p:cNvSpPr/>
          <p:nvPr/>
        </p:nvSpPr>
        <p:spPr>
          <a:xfrm>
            <a:off x="162083" y="2758645"/>
            <a:ext cx="12483366" cy="0"/>
          </a:xfrm>
          <a:prstGeom prst="line">
            <a:avLst/>
          </a:prstGeom>
          <a:ln w="38100" cap="flat">
            <a:solidFill>
              <a:srgbClr val="11265D"/>
            </a:solidFill>
            <a:prstDash val="solid"/>
            <a:headEnd type="none" w="sm" len="sm"/>
            <a:tailEnd type="none" w="sm" len="sm"/>
          </a:ln>
        </p:spPr>
        <p:txBody>
          <a:bodyPr/>
          <a:lstStyle/>
          <a:p>
            <a:endParaRPr lang="en-GB" sz="662"/>
          </a:p>
        </p:txBody>
      </p:sp>
      <p:sp>
        <p:nvSpPr>
          <p:cNvPr id="7" name="AutoShape 7"/>
          <p:cNvSpPr/>
          <p:nvPr/>
        </p:nvSpPr>
        <p:spPr>
          <a:xfrm>
            <a:off x="162083" y="4779113"/>
            <a:ext cx="5988715" cy="0"/>
          </a:xfrm>
          <a:prstGeom prst="line">
            <a:avLst/>
          </a:prstGeom>
          <a:ln w="38100" cap="flat">
            <a:solidFill>
              <a:srgbClr val="11265D"/>
            </a:solidFill>
            <a:prstDash val="solid"/>
            <a:headEnd type="none" w="sm" len="sm"/>
            <a:tailEnd type="none" w="sm" len="sm"/>
          </a:ln>
        </p:spPr>
        <p:txBody>
          <a:bodyPr/>
          <a:lstStyle/>
          <a:p>
            <a:endParaRPr lang="en-GB" sz="662"/>
          </a:p>
        </p:txBody>
      </p:sp>
      <p:sp>
        <p:nvSpPr>
          <p:cNvPr id="8" name="AutoShape 8"/>
          <p:cNvSpPr/>
          <p:nvPr/>
        </p:nvSpPr>
        <p:spPr>
          <a:xfrm>
            <a:off x="162083" y="6959859"/>
            <a:ext cx="12366490" cy="0"/>
          </a:xfrm>
          <a:prstGeom prst="line">
            <a:avLst/>
          </a:prstGeom>
          <a:ln w="38100" cap="flat">
            <a:solidFill>
              <a:srgbClr val="11265D"/>
            </a:solidFill>
            <a:prstDash val="solid"/>
            <a:headEnd type="none" w="sm" len="sm"/>
            <a:tailEnd type="none" w="sm" len="sm"/>
          </a:ln>
        </p:spPr>
        <p:txBody>
          <a:bodyPr/>
          <a:lstStyle/>
          <a:p>
            <a:endParaRPr lang="en-GB" sz="662"/>
          </a:p>
        </p:txBody>
      </p:sp>
      <p:sp>
        <p:nvSpPr>
          <p:cNvPr id="9" name="AutoShape 9"/>
          <p:cNvSpPr/>
          <p:nvPr/>
        </p:nvSpPr>
        <p:spPr>
          <a:xfrm rot="5400000">
            <a:off x="2771730" y="6149505"/>
            <a:ext cx="6781719" cy="0"/>
          </a:xfrm>
          <a:prstGeom prst="line">
            <a:avLst/>
          </a:prstGeom>
          <a:ln w="38100" cap="flat">
            <a:solidFill>
              <a:srgbClr val="11265D"/>
            </a:solidFill>
            <a:prstDash val="solid"/>
            <a:headEnd type="none" w="sm" len="sm"/>
            <a:tailEnd type="none" w="sm" len="sm"/>
          </a:ln>
        </p:spPr>
        <p:txBody>
          <a:bodyPr/>
          <a:lstStyle/>
          <a:p>
            <a:endParaRPr lang="en-GB" sz="662"/>
          </a:p>
        </p:txBody>
      </p:sp>
      <p:sp>
        <p:nvSpPr>
          <p:cNvPr id="10" name="AutoShape 10"/>
          <p:cNvSpPr/>
          <p:nvPr/>
        </p:nvSpPr>
        <p:spPr>
          <a:xfrm rot="5400000">
            <a:off x="2254334" y="3780671"/>
            <a:ext cx="2020469" cy="0"/>
          </a:xfrm>
          <a:prstGeom prst="line">
            <a:avLst/>
          </a:prstGeom>
          <a:ln w="38100" cap="flat">
            <a:solidFill>
              <a:srgbClr val="11265D"/>
            </a:solidFill>
            <a:prstDash val="solid"/>
            <a:headEnd type="none" w="sm" len="sm"/>
            <a:tailEnd type="none" w="sm" len="sm"/>
          </a:ln>
        </p:spPr>
        <p:txBody>
          <a:bodyPr/>
          <a:lstStyle/>
          <a:p>
            <a:endParaRPr lang="en-GB" sz="662"/>
          </a:p>
        </p:txBody>
      </p:sp>
      <p:grpSp>
        <p:nvGrpSpPr>
          <p:cNvPr id="11" name="Group 11"/>
          <p:cNvGrpSpPr/>
          <p:nvPr/>
        </p:nvGrpSpPr>
        <p:grpSpPr>
          <a:xfrm>
            <a:off x="366547" y="4876478"/>
            <a:ext cx="1298149" cy="329918"/>
            <a:chOff x="0" y="0"/>
            <a:chExt cx="2889925" cy="734462"/>
          </a:xfrm>
        </p:grpSpPr>
        <p:sp>
          <p:nvSpPr>
            <p:cNvPr id="12" name="AutoShape 12"/>
            <p:cNvSpPr/>
            <p:nvPr/>
          </p:nvSpPr>
          <p:spPr>
            <a:xfrm>
              <a:off x="0" y="0"/>
              <a:ext cx="2591027" cy="734462"/>
            </a:xfrm>
            <a:prstGeom prst="rect">
              <a:avLst/>
            </a:prstGeom>
            <a:solidFill>
              <a:srgbClr val="11265D"/>
            </a:solidFill>
          </p:spPr>
          <p:txBody>
            <a:bodyPr/>
            <a:lstStyle/>
            <a:p>
              <a:endParaRPr lang="en-GB" sz="662"/>
            </a:p>
          </p:txBody>
        </p:sp>
        <p:sp>
          <p:nvSpPr>
            <p:cNvPr id="13" name="TextBox 13"/>
            <p:cNvSpPr txBox="1"/>
            <p:nvPr/>
          </p:nvSpPr>
          <p:spPr>
            <a:xfrm>
              <a:off x="191931" y="127416"/>
              <a:ext cx="2697994" cy="448788"/>
            </a:xfrm>
            <a:prstGeom prst="rect">
              <a:avLst/>
            </a:prstGeom>
          </p:spPr>
          <p:txBody>
            <a:bodyPr lIns="0" tIns="0" rIns="0" bIns="0" rtlCol="0" anchor="t">
              <a:spAutoFit/>
            </a:bodyPr>
            <a:lstStyle/>
            <a:p>
              <a:pPr algn="ctr">
                <a:lnSpc>
                  <a:spcPts val="1733"/>
                </a:lnSpc>
                <a:spcBef>
                  <a:spcPct val="0"/>
                </a:spcBef>
              </a:pPr>
              <a:r>
                <a:rPr lang="en-US" sz="1237" b="1">
                  <a:solidFill>
                    <a:srgbClr val="FFFFFF"/>
                  </a:solidFill>
                  <a:latin typeface="Nourd Heavy"/>
                  <a:ea typeface="Nourd Heavy"/>
                  <a:cs typeface="Nourd Heavy"/>
                  <a:sym typeface="Nourd Heavy"/>
                </a:rPr>
                <a:t>Culture</a:t>
              </a:r>
            </a:p>
          </p:txBody>
        </p:sp>
      </p:grpSp>
      <p:sp>
        <p:nvSpPr>
          <p:cNvPr id="14" name="TextBox 14"/>
          <p:cNvSpPr txBox="1"/>
          <p:nvPr/>
        </p:nvSpPr>
        <p:spPr>
          <a:xfrm>
            <a:off x="387293" y="425376"/>
            <a:ext cx="5281150" cy="2115964"/>
          </a:xfrm>
          <a:prstGeom prst="rect">
            <a:avLst/>
          </a:prstGeom>
        </p:spPr>
        <p:txBody>
          <a:bodyPr lIns="0" tIns="0" rIns="0" bIns="0" rtlCol="0" anchor="t">
            <a:spAutoFit/>
          </a:bodyPr>
          <a:lstStyle/>
          <a:p>
            <a:pPr>
              <a:lnSpc>
                <a:spcPts val="3320"/>
              </a:lnSpc>
            </a:pPr>
            <a:r>
              <a:rPr lang="en-US" sz="2766" b="1">
                <a:solidFill>
                  <a:srgbClr val="FFFFFF"/>
                </a:solidFill>
                <a:latin typeface="Nourd Heavy"/>
                <a:ea typeface="Nourd Heavy"/>
                <a:cs typeface="Nourd Heavy"/>
                <a:sym typeface="Nourd Heavy"/>
              </a:rPr>
              <a:t>The role played by Welsh culture, language and identity in the modern-day Welsh context of health and social care</a:t>
            </a:r>
          </a:p>
        </p:txBody>
      </p:sp>
      <p:grpSp>
        <p:nvGrpSpPr>
          <p:cNvPr id="15" name="Group 15"/>
          <p:cNvGrpSpPr/>
          <p:nvPr/>
        </p:nvGrpSpPr>
        <p:grpSpPr>
          <a:xfrm>
            <a:off x="366545" y="2758645"/>
            <a:ext cx="1355992" cy="329918"/>
            <a:chOff x="0" y="0"/>
            <a:chExt cx="3018696" cy="734462"/>
          </a:xfrm>
        </p:grpSpPr>
        <p:sp>
          <p:nvSpPr>
            <p:cNvPr id="16" name="AutoShape 16"/>
            <p:cNvSpPr/>
            <p:nvPr/>
          </p:nvSpPr>
          <p:spPr>
            <a:xfrm>
              <a:off x="0" y="0"/>
              <a:ext cx="3018696" cy="734462"/>
            </a:xfrm>
            <a:prstGeom prst="rect">
              <a:avLst/>
            </a:prstGeom>
            <a:solidFill>
              <a:srgbClr val="11265D"/>
            </a:solidFill>
          </p:spPr>
          <p:txBody>
            <a:bodyPr/>
            <a:lstStyle/>
            <a:p>
              <a:endParaRPr lang="en-GB" sz="662"/>
            </a:p>
          </p:txBody>
        </p:sp>
        <p:sp>
          <p:nvSpPr>
            <p:cNvPr id="17" name="TextBox 17"/>
            <p:cNvSpPr txBox="1"/>
            <p:nvPr/>
          </p:nvSpPr>
          <p:spPr>
            <a:xfrm>
              <a:off x="223610" y="127416"/>
              <a:ext cx="2451476" cy="448788"/>
            </a:xfrm>
            <a:prstGeom prst="rect">
              <a:avLst/>
            </a:prstGeom>
          </p:spPr>
          <p:txBody>
            <a:bodyPr lIns="0" tIns="0" rIns="0" bIns="0" rtlCol="0" anchor="t">
              <a:spAutoFit/>
            </a:bodyPr>
            <a:lstStyle/>
            <a:p>
              <a:pPr algn="ctr">
                <a:lnSpc>
                  <a:spcPts val="1733"/>
                </a:lnSpc>
                <a:spcBef>
                  <a:spcPct val="0"/>
                </a:spcBef>
              </a:pPr>
              <a:r>
                <a:rPr lang="en-US" sz="1237" b="1">
                  <a:solidFill>
                    <a:srgbClr val="FFFFFF"/>
                  </a:solidFill>
                  <a:latin typeface="Nourd Heavy"/>
                  <a:ea typeface="Nourd Heavy"/>
                  <a:cs typeface="Nourd Heavy"/>
                  <a:sym typeface="Nourd Heavy"/>
                </a:rPr>
                <a:t>Introduction</a:t>
              </a:r>
            </a:p>
          </p:txBody>
        </p:sp>
      </p:grpSp>
      <p:grpSp>
        <p:nvGrpSpPr>
          <p:cNvPr id="18" name="Group 18"/>
          <p:cNvGrpSpPr/>
          <p:nvPr/>
        </p:nvGrpSpPr>
        <p:grpSpPr>
          <a:xfrm>
            <a:off x="366547" y="6983442"/>
            <a:ext cx="1645342" cy="329918"/>
            <a:chOff x="0" y="0"/>
            <a:chExt cx="3662845" cy="734462"/>
          </a:xfrm>
        </p:grpSpPr>
        <p:sp>
          <p:nvSpPr>
            <p:cNvPr id="19" name="AutoShape 19"/>
            <p:cNvSpPr/>
            <p:nvPr/>
          </p:nvSpPr>
          <p:spPr>
            <a:xfrm>
              <a:off x="0" y="0"/>
              <a:ext cx="3662845" cy="734462"/>
            </a:xfrm>
            <a:prstGeom prst="rect">
              <a:avLst/>
            </a:prstGeom>
            <a:solidFill>
              <a:srgbClr val="11265D"/>
            </a:solidFill>
          </p:spPr>
          <p:txBody>
            <a:bodyPr/>
            <a:lstStyle/>
            <a:p>
              <a:endParaRPr lang="en-GB" sz="662"/>
            </a:p>
          </p:txBody>
        </p:sp>
        <p:sp>
          <p:nvSpPr>
            <p:cNvPr id="20" name="TextBox 20"/>
            <p:cNvSpPr txBox="1"/>
            <p:nvPr/>
          </p:nvSpPr>
          <p:spPr>
            <a:xfrm>
              <a:off x="226103" y="127416"/>
              <a:ext cx="3259985" cy="448788"/>
            </a:xfrm>
            <a:prstGeom prst="rect">
              <a:avLst/>
            </a:prstGeom>
          </p:spPr>
          <p:txBody>
            <a:bodyPr lIns="0" tIns="0" rIns="0" bIns="0" rtlCol="0" anchor="t">
              <a:spAutoFit/>
            </a:bodyPr>
            <a:lstStyle/>
            <a:p>
              <a:pPr algn="ctr">
                <a:lnSpc>
                  <a:spcPts val="1733"/>
                </a:lnSpc>
                <a:spcBef>
                  <a:spcPct val="0"/>
                </a:spcBef>
              </a:pPr>
              <a:r>
                <a:rPr lang="en-US" sz="1237" b="1">
                  <a:solidFill>
                    <a:srgbClr val="FFFFFF"/>
                  </a:solidFill>
                  <a:latin typeface="Nourd Heavy"/>
                  <a:ea typeface="Nourd Heavy"/>
                  <a:cs typeface="Nourd Heavy"/>
                  <a:sym typeface="Nourd Heavy"/>
                </a:rPr>
                <a:t>Identity</a:t>
              </a:r>
            </a:p>
          </p:txBody>
        </p:sp>
      </p:grpSp>
      <p:grpSp>
        <p:nvGrpSpPr>
          <p:cNvPr id="21" name="Group 21"/>
          <p:cNvGrpSpPr/>
          <p:nvPr/>
        </p:nvGrpSpPr>
        <p:grpSpPr>
          <a:xfrm>
            <a:off x="3418717" y="2831098"/>
            <a:ext cx="1223355" cy="405701"/>
            <a:chOff x="0" y="0"/>
            <a:chExt cx="2723421" cy="903168"/>
          </a:xfrm>
        </p:grpSpPr>
        <p:sp>
          <p:nvSpPr>
            <p:cNvPr id="22" name="AutoShape 22"/>
            <p:cNvSpPr/>
            <p:nvPr/>
          </p:nvSpPr>
          <p:spPr>
            <a:xfrm>
              <a:off x="0" y="0"/>
              <a:ext cx="2723421" cy="903168"/>
            </a:xfrm>
            <a:prstGeom prst="rect">
              <a:avLst/>
            </a:prstGeom>
            <a:solidFill>
              <a:srgbClr val="11265D"/>
            </a:solidFill>
          </p:spPr>
          <p:txBody>
            <a:bodyPr/>
            <a:lstStyle/>
            <a:p>
              <a:endParaRPr lang="en-GB" sz="662"/>
            </a:p>
          </p:txBody>
        </p:sp>
        <p:sp>
          <p:nvSpPr>
            <p:cNvPr id="23" name="TextBox 23"/>
            <p:cNvSpPr txBox="1"/>
            <p:nvPr/>
          </p:nvSpPr>
          <p:spPr>
            <a:xfrm>
              <a:off x="244280" y="136942"/>
              <a:ext cx="2173666" cy="605662"/>
            </a:xfrm>
            <a:prstGeom prst="rect">
              <a:avLst/>
            </a:prstGeom>
          </p:spPr>
          <p:txBody>
            <a:bodyPr lIns="0" tIns="0" rIns="0" bIns="0" rtlCol="0" anchor="t">
              <a:spAutoFit/>
            </a:bodyPr>
            <a:lstStyle/>
            <a:p>
              <a:pPr algn="ctr">
                <a:lnSpc>
                  <a:spcPts val="1146"/>
                </a:lnSpc>
                <a:spcBef>
                  <a:spcPct val="0"/>
                </a:spcBef>
              </a:pPr>
              <a:r>
                <a:rPr lang="en-US" sz="818" b="1">
                  <a:solidFill>
                    <a:srgbClr val="FFFFFF"/>
                  </a:solidFill>
                  <a:latin typeface="Nourd Heavy"/>
                  <a:ea typeface="Nourd Heavy"/>
                  <a:cs typeface="Nourd Heavy"/>
                  <a:sym typeface="Nourd Heavy"/>
                </a:rPr>
                <a:t>Welsh Language Policies</a:t>
              </a:r>
            </a:p>
          </p:txBody>
        </p:sp>
      </p:grpSp>
      <p:grpSp>
        <p:nvGrpSpPr>
          <p:cNvPr id="24" name="Group 24"/>
          <p:cNvGrpSpPr/>
          <p:nvPr/>
        </p:nvGrpSpPr>
        <p:grpSpPr>
          <a:xfrm>
            <a:off x="6338254" y="2831099"/>
            <a:ext cx="1109574" cy="515614"/>
            <a:chOff x="0" y="0"/>
            <a:chExt cx="2470124" cy="1147854"/>
          </a:xfrm>
        </p:grpSpPr>
        <p:sp>
          <p:nvSpPr>
            <p:cNvPr id="25" name="AutoShape 25"/>
            <p:cNvSpPr/>
            <p:nvPr/>
          </p:nvSpPr>
          <p:spPr>
            <a:xfrm>
              <a:off x="0" y="0"/>
              <a:ext cx="2470124" cy="1147854"/>
            </a:xfrm>
            <a:prstGeom prst="rect">
              <a:avLst/>
            </a:prstGeom>
            <a:solidFill>
              <a:srgbClr val="11265D"/>
            </a:solidFill>
          </p:spPr>
          <p:txBody>
            <a:bodyPr/>
            <a:lstStyle/>
            <a:p>
              <a:endParaRPr lang="en-GB" sz="662"/>
            </a:p>
          </p:txBody>
        </p:sp>
        <p:sp>
          <p:nvSpPr>
            <p:cNvPr id="26" name="TextBox 26"/>
            <p:cNvSpPr txBox="1"/>
            <p:nvPr/>
          </p:nvSpPr>
          <p:spPr>
            <a:xfrm>
              <a:off x="182975" y="146468"/>
              <a:ext cx="2005983" cy="915556"/>
            </a:xfrm>
            <a:prstGeom prst="rect">
              <a:avLst/>
            </a:prstGeom>
          </p:spPr>
          <p:txBody>
            <a:bodyPr lIns="0" tIns="0" rIns="0" bIns="0" rtlCol="0" anchor="t">
              <a:spAutoFit/>
            </a:bodyPr>
            <a:lstStyle/>
            <a:p>
              <a:pPr algn="ctr">
                <a:lnSpc>
                  <a:spcPts val="1062"/>
                </a:lnSpc>
                <a:spcBef>
                  <a:spcPct val="0"/>
                </a:spcBef>
              </a:pPr>
              <a:r>
                <a:rPr lang="en-US" sz="758" b="1">
                  <a:solidFill>
                    <a:srgbClr val="FFFFFF"/>
                  </a:solidFill>
                  <a:latin typeface="Nourd Heavy"/>
                  <a:ea typeface="Nourd Heavy"/>
                  <a:cs typeface="Nourd Heavy"/>
                  <a:sym typeface="Nourd Heavy"/>
                </a:rPr>
                <a:t>Welsh Language in Health and Social Care</a:t>
              </a:r>
            </a:p>
          </p:txBody>
        </p:sp>
      </p:grpSp>
      <p:grpSp>
        <p:nvGrpSpPr>
          <p:cNvPr id="27" name="Group 27"/>
          <p:cNvGrpSpPr/>
          <p:nvPr/>
        </p:nvGrpSpPr>
        <p:grpSpPr>
          <a:xfrm>
            <a:off x="6162590" y="6969628"/>
            <a:ext cx="1168043" cy="329918"/>
            <a:chOff x="0" y="0"/>
            <a:chExt cx="2600287" cy="734462"/>
          </a:xfrm>
        </p:grpSpPr>
        <p:sp>
          <p:nvSpPr>
            <p:cNvPr id="28" name="AutoShape 28"/>
            <p:cNvSpPr/>
            <p:nvPr/>
          </p:nvSpPr>
          <p:spPr>
            <a:xfrm>
              <a:off x="0" y="0"/>
              <a:ext cx="2600287" cy="734462"/>
            </a:xfrm>
            <a:prstGeom prst="rect">
              <a:avLst/>
            </a:prstGeom>
            <a:solidFill>
              <a:srgbClr val="11265D"/>
            </a:solidFill>
          </p:spPr>
          <p:txBody>
            <a:bodyPr/>
            <a:lstStyle/>
            <a:p>
              <a:endParaRPr lang="en-GB" sz="662"/>
            </a:p>
          </p:txBody>
        </p:sp>
        <p:sp>
          <p:nvSpPr>
            <p:cNvPr id="29" name="TextBox 29"/>
            <p:cNvSpPr txBox="1"/>
            <p:nvPr/>
          </p:nvSpPr>
          <p:spPr>
            <a:xfrm>
              <a:off x="215052" y="127416"/>
              <a:ext cx="2206890" cy="448788"/>
            </a:xfrm>
            <a:prstGeom prst="rect">
              <a:avLst/>
            </a:prstGeom>
          </p:spPr>
          <p:txBody>
            <a:bodyPr lIns="0" tIns="0" rIns="0" bIns="0" rtlCol="0" anchor="t">
              <a:spAutoFit/>
            </a:bodyPr>
            <a:lstStyle/>
            <a:p>
              <a:pPr algn="ctr">
                <a:lnSpc>
                  <a:spcPts val="1733"/>
                </a:lnSpc>
                <a:spcBef>
                  <a:spcPct val="0"/>
                </a:spcBef>
              </a:pPr>
              <a:r>
                <a:rPr lang="en-US" sz="1237" b="1">
                  <a:solidFill>
                    <a:srgbClr val="FFFFFF"/>
                  </a:solidFill>
                  <a:latin typeface="Nourd Heavy"/>
                  <a:ea typeface="Nourd Heavy"/>
                  <a:cs typeface="Nourd Heavy"/>
                  <a:sym typeface="Nourd Heavy"/>
                </a:rPr>
                <a:t>Conclusion</a:t>
              </a:r>
            </a:p>
          </p:txBody>
        </p:sp>
      </p:grpSp>
      <p:sp>
        <p:nvSpPr>
          <p:cNvPr id="30" name="Freeform 30"/>
          <p:cNvSpPr/>
          <p:nvPr/>
        </p:nvSpPr>
        <p:spPr>
          <a:xfrm>
            <a:off x="5478500" y="516046"/>
            <a:ext cx="1485288" cy="1850826"/>
          </a:xfrm>
          <a:custGeom>
            <a:avLst/>
            <a:gdLst/>
            <a:ahLst/>
            <a:cxnLst/>
            <a:rect l="l" t="t" r="r" b="b"/>
            <a:pathLst>
              <a:path w="2479901" h="3090219">
                <a:moveTo>
                  <a:pt x="0" y="0"/>
                </a:moveTo>
                <a:lnTo>
                  <a:pt x="2479901" y="0"/>
                </a:lnTo>
                <a:lnTo>
                  <a:pt x="2479901" y="3090220"/>
                </a:lnTo>
                <a:lnTo>
                  <a:pt x="0" y="3090220"/>
                </a:lnTo>
                <a:lnTo>
                  <a:pt x="0" y="0"/>
                </a:lnTo>
                <a:close/>
              </a:path>
            </a:pathLst>
          </a:custGeom>
          <a:blipFill>
            <a:blip r:embed="rId2"/>
            <a:stretch>
              <a:fillRect/>
            </a:stretch>
          </a:blipFill>
        </p:spPr>
        <p:txBody>
          <a:bodyPr/>
          <a:lstStyle/>
          <a:p>
            <a:endParaRPr lang="en-GB" sz="662"/>
          </a:p>
        </p:txBody>
      </p:sp>
      <p:sp>
        <p:nvSpPr>
          <p:cNvPr id="31" name="Freeform 31"/>
          <p:cNvSpPr/>
          <p:nvPr/>
        </p:nvSpPr>
        <p:spPr>
          <a:xfrm>
            <a:off x="4815448" y="8401665"/>
            <a:ext cx="1296316" cy="811818"/>
          </a:xfrm>
          <a:custGeom>
            <a:avLst/>
            <a:gdLst/>
            <a:ahLst/>
            <a:cxnLst/>
            <a:rect l="l" t="t" r="r" b="b"/>
            <a:pathLst>
              <a:path w="2164385" h="1355446">
                <a:moveTo>
                  <a:pt x="0" y="0"/>
                </a:moveTo>
                <a:lnTo>
                  <a:pt x="2164384" y="0"/>
                </a:lnTo>
                <a:lnTo>
                  <a:pt x="2164384" y="1355446"/>
                </a:lnTo>
                <a:lnTo>
                  <a:pt x="0" y="135544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662"/>
          </a:p>
        </p:txBody>
      </p:sp>
      <p:sp>
        <p:nvSpPr>
          <p:cNvPr id="32" name="Freeform 32"/>
          <p:cNvSpPr/>
          <p:nvPr/>
        </p:nvSpPr>
        <p:spPr>
          <a:xfrm>
            <a:off x="11901947" y="8141684"/>
            <a:ext cx="687341" cy="1008941"/>
          </a:xfrm>
          <a:custGeom>
            <a:avLst/>
            <a:gdLst/>
            <a:ahLst/>
            <a:cxnLst/>
            <a:rect l="l" t="t" r="r" b="b"/>
            <a:pathLst>
              <a:path w="1147614" h="1684571">
                <a:moveTo>
                  <a:pt x="0" y="0"/>
                </a:moveTo>
                <a:lnTo>
                  <a:pt x="1147614" y="0"/>
                </a:lnTo>
                <a:lnTo>
                  <a:pt x="1147614" y="1684571"/>
                </a:lnTo>
                <a:lnTo>
                  <a:pt x="0" y="1684571"/>
                </a:lnTo>
                <a:lnTo>
                  <a:pt x="0" y="0"/>
                </a:lnTo>
                <a:close/>
              </a:path>
            </a:pathLst>
          </a:custGeom>
          <a:blipFill>
            <a:blip r:embed="rId5"/>
            <a:stretch>
              <a:fillRect/>
            </a:stretch>
          </a:blipFill>
        </p:spPr>
        <p:txBody>
          <a:bodyPr/>
          <a:lstStyle/>
          <a:p>
            <a:endParaRPr lang="en-GB" sz="662"/>
          </a:p>
        </p:txBody>
      </p:sp>
      <p:sp>
        <p:nvSpPr>
          <p:cNvPr id="33" name="Freeform 33"/>
          <p:cNvSpPr/>
          <p:nvPr/>
        </p:nvSpPr>
        <p:spPr>
          <a:xfrm>
            <a:off x="5410611" y="2830657"/>
            <a:ext cx="624575" cy="516055"/>
          </a:xfrm>
          <a:custGeom>
            <a:avLst/>
            <a:gdLst/>
            <a:ahLst/>
            <a:cxnLst/>
            <a:rect l="l" t="t" r="r" b="b"/>
            <a:pathLst>
              <a:path w="1042817" h="861628">
                <a:moveTo>
                  <a:pt x="0" y="0"/>
                </a:moveTo>
                <a:lnTo>
                  <a:pt x="1042817" y="0"/>
                </a:lnTo>
                <a:lnTo>
                  <a:pt x="1042817" y="861628"/>
                </a:lnTo>
                <a:lnTo>
                  <a:pt x="0" y="8616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sz="662"/>
          </a:p>
        </p:txBody>
      </p:sp>
      <p:sp>
        <p:nvSpPr>
          <p:cNvPr id="34" name="Freeform 34"/>
          <p:cNvSpPr/>
          <p:nvPr/>
        </p:nvSpPr>
        <p:spPr>
          <a:xfrm>
            <a:off x="5357678" y="5551381"/>
            <a:ext cx="816703" cy="1286147"/>
          </a:xfrm>
          <a:custGeom>
            <a:avLst/>
            <a:gdLst/>
            <a:ahLst/>
            <a:cxnLst/>
            <a:rect l="l" t="t" r="r" b="b"/>
            <a:pathLst>
              <a:path w="1363603" h="2147406">
                <a:moveTo>
                  <a:pt x="0" y="0"/>
                </a:moveTo>
                <a:lnTo>
                  <a:pt x="1363603" y="0"/>
                </a:lnTo>
                <a:lnTo>
                  <a:pt x="1363603" y="2147407"/>
                </a:lnTo>
                <a:lnTo>
                  <a:pt x="0" y="2147407"/>
                </a:lnTo>
                <a:lnTo>
                  <a:pt x="0" y="0"/>
                </a:lnTo>
                <a:close/>
              </a:path>
            </a:pathLst>
          </a:custGeom>
          <a:blipFill>
            <a:blip r:embed="rId8"/>
            <a:stretch>
              <a:fillRect/>
            </a:stretch>
          </a:blipFill>
        </p:spPr>
        <p:txBody>
          <a:bodyPr/>
          <a:lstStyle/>
          <a:p>
            <a:endParaRPr lang="en-GB" sz="662"/>
          </a:p>
        </p:txBody>
      </p:sp>
      <p:sp>
        <p:nvSpPr>
          <p:cNvPr id="35" name="Freeform 35"/>
          <p:cNvSpPr/>
          <p:nvPr/>
        </p:nvSpPr>
        <p:spPr>
          <a:xfrm>
            <a:off x="11578997" y="5359497"/>
            <a:ext cx="789269" cy="1441586"/>
          </a:xfrm>
          <a:custGeom>
            <a:avLst/>
            <a:gdLst/>
            <a:ahLst/>
            <a:cxnLst/>
            <a:rect l="l" t="t" r="r" b="b"/>
            <a:pathLst>
              <a:path w="1317797" h="2406934">
                <a:moveTo>
                  <a:pt x="0" y="0"/>
                </a:moveTo>
                <a:lnTo>
                  <a:pt x="1317797" y="0"/>
                </a:lnTo>
                <a:lnTo>
                  <a:pt x="1317797" y="2406935"/>
                </a:lnTo>
                <a:lnTo>
                  <a:pt x="0" y="2406935"/>
                </a:lnTo>
                <a:lnTo>
                  <a:pt x="0" y="0"/>
                </a:lnTo>
                <a:close/>
              </a:path>
            </a:pathLst>
          </a:custGeom>
          <a:blipFill>
            <a:blip r:embed="rId9"/>
            <a:stretch>
              <a:fillRect/>
            </a:stretch>
          </a:blipFill>
        </p:spPr>
        <p:txBody>
          <a:bodyPr/>
          <a:lstStyle/>
          <a:p>
            <a:endParaRPr lang="en-GB" sz="662"/>
          </a:p>
        </p:txBody>
      </p:sp>
      <p:sp>
        <p:nvSpPr>
          <p:cNvPr id="36" name="Freeform 36"/>
          <p:cNvSpPr/>
          <p:nvPr/>
        </p:nvSpPr>
        <p:spPr>
          <a:xfrm>
            <a:off x="11322984" y="1624568"/>
            <a:ext cx="1232659" cy="1035433"/>
          </a:xfrm>
          <a:custGeom>
            <a:avLst/>
            <a:gdLst/>
            <a:ahLst/>
            <a:cxnLst/>
            <a:rect l="l" t="t" r="r" b="b"/>
            <a:pathLst>
              <a:path w="2058100" h="1728804">
                <a:moveTo>
                  <a:pt x="0" y="0"/>
                </a:moveTo>
                <a:lnTo>
                  <a:pt x="2058099" y="0"/>
                </a:lnTo>
                <a:lnTo>
                  <a:pt x="2058099" y="1728803"/>
                </a:lnTo>
                <a:lnTo>
                  <a:pt x="0" y="172880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sz="662"/>
          </a:p>
        </p:txBody>
      </p:sp>
      <p:sp>
        <p:nvSpPr>
          <p:cNvPr id="37" name="Freeform 37"/>
          <p:cNvSpPr/>
          <p:nvPr/>
        </p:nvSpPr>
        <p:spPr>
          <a:xfrm>
            <a:off x="10054557" y="2965970"/>
            <a:ext cx="2313707" cy="1824936"/>
          </a:xfrm>
          <a:custGeom>
            <a:avLst/>
            <a:gdLst/>
            <a:ahLst/>
            <a:cxnLst/>
            <a:rect l="l" t="t" r="r" b="b"/>
            <a:pathLst>
              <a:path w="3863064" h="3046991">
                <a:moveTo>
                  <a:pt x="0" y="0"/>
                </a:moveTo>
                <a:lnTo>
                  <a:pt x="3863064" y="0"/>
                </a:lnTo>
                <a:lnTo>
                  <a:pt x="3863064" y="3046991"/>
                </a:lnTo>
                <a:lnTo>
                  <a:pt x="0" y="3046991"/>
                </a:lnTo>
                <a:lnTo>
                  <a:pt x="0" y="0"/>
                </a:lnTo>
                <a:close/>
              </a:path>
            </a:pathLst>
          </a:custGeom>
          <a:blipFill>
            <a:blip r:embed="rId12"/>
            <a:stretch>
              <a:fillRect/>
            </a:stretch>
          </a:blipFill>
        </p:spPr>
        <p:txBody>
          <a:bodyPr/>
          <a:lstStyle/>
          <a:p>
            <a:endParaRPr lang="en-GB" sz="662"/>
          </a:p>
        </p:txBody>
      </p:sp>
      <p:sp>
        <p:nvSpPr>
          <p:cNvPr id="38" name="TextBox 38"/>
          <p:cNvSpPr txBox="1"/>
          <p:nvPr/>
        </p:nvSpPr>
        <p:spPr>
          <a:xfrm>
            <a:off x="6680317" y="3389436"/>
            <a:ext cx="3374242" cy="3580980"/>
          </a:xfrm>
          <a:prstGeom prst="rect">
            <a:avLst/>
          </a:prstGeom>
        </p:spPr>
        <p:txBody>
          <a:bodyPr lIns="0" tIns="0" rIns="0" bIns="0" rtlCol="0" anchor="t">
            <a:spAutoFit/>
          </a:bodyPr>
          <a:lstStyle/>
          <a:p>
            <a:pPr>
              <a:lnSpc>
                <a:spcPts val="1018"/>
              </a:lnSpc>
            </a:pPr>
            <a:r>
              <a:rPr lang="en-US" sz="726" spc="4">
                <a:solidFill>
                  <a:srgbClr val="11265D"/>
                </a:solidFill>
                <a:latin typeface="Nourd"/>
                <a:ea typeface="Nourd"/>
                <a:cs typeface="Nourd"/>
                <a:sym typeface="Nourd"/>
              </a:rPr>
              <a:t>Providing care in a service user’s preferred language can improve communication, trust and overall wellbeing. </a:t>
            </a:r>
          </a:p>
          <a:p>
            <a:pPr>
              <a:lnSpc>
                <a:spcPts val="1018"/>
              </a:lnSpc>
            </a:pPr>
            <a:endParaRPr lang="en-US" sz="726" spc="4">
              <a:solidFill>
                <a:srgbClr val="11265D"/>
              </a:solidFill>
              <a:latin typeface="Nourd"/>
              <a:ea typeface="Nourd"/>
              <a:cs typeface="Nourd"/>
              <a:sym typeface="Nourd"/>
            </a:endParaRPr>
          </a:p>
          <a:p>
            <a:pPr>
              <a:lnSpc>
                <a:spcPts val="1018"/>
              </a:lnSpc>
            </a:pPr>
            <a:r>
              <a:rPr lang="en-US" sz="726" spc="4">
                <a:solidFill>
                  <a:srgbClr val="11265D"/>
                </a:solidFill>
                <a:latin typeface="Nourd"/>
                <a:ea typeface="Nourd"/>
                <a:cs typeface="Nourd"/>
                <a:sym typeface="Nourd"/>
              </a:rPr>
              <a:t>Benefits of Welsh language being used in healthcare:</a:t>
            </a:r>
          </a:p>
          <a:p>
            <a:pPr marL="156953" lvl="1" indent="-78477">
              <a:lnSpc>
                <a:spcPts val="1018"/>
              </a:lnSpc>
              <a:buFont typeface="Arial"/>
              <a:buChar char="•"/>
            </a:pPr>
            <a:r>
              <a:rPr lang="en-US" sz="726" spc="4">
                <a:solidFill>
                  <a:srgbClr val="11265D"/>
                </a:solidFill>
                <a:latin typeface="Nourd"/>
                <a:ea typeface="Nourd"/>
                <a:cs typeface="Nourd"/>
                <a:sym typeface="Nourd"/>
              </a:rPr>
              <a:t>Patients can express needs, emotions and symptoms more accurately</a:t>
            </a:r>
          </a:p>
          <a:p>
            <a:pPr marL="156953" lvl="1" indent="-78477">
              <a:lnSpc>
                <a:spcPts val="1018"/>
              </a:lnSpc>
              <a:buFont typeface="Arial"/>
              <a:buChar char="•"/>
            </a:pPr>
            <a:r>
              <a:rPr lang="en-US" sz="726" spc="4">
                <a:solidFill>
                  <a:srgbClr val="11265D"/>
                </a:solidFill>
                <a:latin typeface="Nourd"/>
                <a:ea typeface="Nourd"/>
                <a:cs typeface="Nourd"/>
                <a:sym typeface="Nourd"/>
              </a:rPr>
              <a:t>Reduces anxiety and improves patient confidence in healthcare</a:t>
            </a:r>
          </a:p>
          <a:p>
            <a:pPr marL="156953" lvl="1" indent="-78477">
              <a:lnSpc>
                <a:spcPts val="1018"/>
              </a:lnSpc>
              <a:buFont typeface="Arial"/>
              <a:buChar char="•"/>
            </a:pPr>
            <a:r>
              <a:rPr lang="en-US" sz="726" spc="4">
                <a:solidFill>
                  <a:srgbClr val="11265D"/>
                </a:solidFill>
                <a:latin typeface="Nourd"/>
                <a:ea typeface="Nourd"/>
                <a:cs typeface="Nourd"/>
                <a:sym typeface="Nourd"/>
              </a:rPr>
              <a:t>Strengthens relationships between professionals and service users</a:t>
            </a:r>
          </a:p>
          <a:p>
            <a:pPr marL="156953" lvl="1" indent="-78477">
              <a:lnSpc>
                <a:spcPts val="1018"/>
              </a:lnSpc>
              <a:buFont typeface="Arial"/>
              <a:buChar char="•"/>
            </a:pPr>
            <a:r>
              <a:rPr lang="en-US" sz="726" spc="4">
                <a:solidFill>
                  <a:srgbClr val="11265D"/>
                </a:solidFill>
                <a:latin typeface="Nourd"/>
                <a:ea typeface="Nourd"/>
                <a:cs typeface="Nourd"/>
                <a:sym typeface="Nourd"/>
              </a:rPr>
              <a:t>Supports person-centred and culturally sensitive care</a:t>
            </a:r>
          </a:p>
          <a:p>
            <a:pPr>
              <a:lnSpc>
                <a:spcPts val="1018"/>
              </a:lnSpc>
            </a:pPr>
            <a:endParaRPr lang="en-US" sz="726" spc="4">
              <a:solidFill>
                <a:srgbClr val="11265D"/>
              </a:solidFill>
              <a:latin typeface="Nourd"/>
              <a:ea typeface="Nourd"/>
              <a:cs typeface="Nourd"/>
              <a:sym typeface="Nourd"/>
            </a:endParaRPr>
          </a:p>
          <a:p>
            <a:pPr>
              <a:lnSpc>
                <a:spcPts val="1018"/>
              </a:lnSpc>
            </a:pPr>
            <a:r>
              <a:rPr lang="en-US" sz="726" spc="4">
                <a:solidFill>
                  <a:srgbClr val="11265D"/>
                </a:solidFill>
                <a:latin typeface="Nourd"/>
                <a:ea typeface="Nourd"/>
                <a:cs typeface="Nourd"/>
                <a:sym typeface="Nourd"/>
              </a:rPr>
              <a:t>The Arts Council of Wales propose that the initiative ‘Dance to Health’ could save the NHS up to £5,000,000 a year in assisting with falls prevention (Karkou, 2026).</a:t>
            </a:r>
          </a:p>
          <a:p>
            <a:pPr>
              <a:lnSpc>
                <a:spcPts val="1018"/>
              </a:lnSpc>
            </a:pPr>
            <a:endParaRPr lang="en-US" sz="726" spc="4">
              <a:solidFill>
                <a:srgbClr val="11265D"/>
              </a:solidFill>
              <a:latin typeface="Nourd"/>
              <a:ea typeface="Nourd"/>
              <a:cs typeface="Nourd"/>
              <a:sym typeface="Nourd"/>
            </a:endParaRPr>
          </a:p>
          <a:p>
            <a:pPr>
              <a:lnSpc>
                <a:spcPts val="1018"/>
              </a:lnSpc>
            </a:pPr>
            <a:r>
              <a:rPr lang="en-US" sz="726" spc="4">
                <a:solidFill>
                  <a:srgbClr val="11265D"/>
                </a:solidFill>
                <a:latin typeface="Nourd"/>
                <a:ea typeface="Nourd"/>
                <a:cs typeface="Nourd"/>
                <a:sym typeface="Nourd"/>
              </a:rPr>
              <a:t>There are some challenges to the promotion of the Welsh language in the public sector. There is a shortage of Welsh-speaking health professionals. Due to regional issues, there are inconsistent availabilities of Welsh-language speakers, due to some regions having a higher Welsh-speaking population. A growing concern among healthcare staff is that they lack confidence to use learnt Welsh in a clinical setting as they can be handling sensitive, intimate and confidential information which shouldn’t ne mishandled. To address these issues, NHS Wales and the local health boards could work together to improve mandatory training, working alongside policy decisions and implementing workforce planning.</a:t>
            </a:r>
          </a:p>
          <a:p>
            <a:pPr>
              <a:lnSpc>
                <a:spcPts val="1018"/>
              </a:lnSpc>
            </a:pPr>
            <a:r>
              <a:rPr lang="en-US" sz="726" spc="4">
                <a:solidFill>
                  <a:srgbClr val="11265D"/>
                </a:solidFill>
                <a:latin typeface="Nourd"/>
                <a:ea typeface="Nourd"/>
                <a:cs typeface="Nourd"/>
                <a:sym typeface="Nourd"/>
              </a:rPr>
              <a:t>Edwards et al. in 2026 declared that Welsh speakers often feel encouraged to speak English in medical appointments and feel that they aren’t given the chance to communicate in Welsh. </a:t>
            </a:r>
          </a:p>
          <a:p>
            <a:pPr>
              <a:lnSpc>
                <a:spcPts val="1018"/>
              </a:lnSpc>
              <a:spcBef>
                <a:spcPct val="0"/>
              </a:spcBef>
            </a:pPr>
            <a:r>
              <a:rPr lang="en-US" sz="726" spc="4">
                <a:solidFill>
                  <a:srgbClr val="11265D"/>
                </a:solidFill>
                <a:latin typeface="Nourd"/>
                <a:ea typeface="Nourd"/>
                <a:cs typeface="Nourd"/>
                <a:sym typeface="Nourd"/>
              </a:rPr>
              <a:t>For some Welsh speakers, communicating in Welsh is not simply a preference, but a core care need.</a:t>
            </a:r>
          </a:p>
        </p:txBody>
      </p:sp>
      <p:grpSp>
        <p:nvGrpSpPr>
          <p:cNvPr id="39" name="Group 39"/>
          <p:cNvGrpSpPr/>
          <p:nvPr/>
        </p:nvGrpSpPr>
        <p:grpSpPr>
          <a:xfrm>
            <a:off x="11322986" y="403985"/>
            <a:ext cx="1157925" cy="1280901"/>
            <a:chOff x="0" y="-47625"/>
            <a:chExt cx="2577761" cy="2851531"/>
          </a:xfrm>
        </p:grpSpPr>
        <p:sp>
          <p:nvSpPr>
            <p:cNvPr id="40" name="TextBox 40"/>
            <p:cNvSpPr txBox="1"/>
            <p:nvPr/>
          </p:nvSpPr>
          <p:spPr>
            <a:xfrm>
              <a:off x="0" y="-47625"/>
              <a:ext cx="2577761" cy="498889"/>
            </a:xfrm>
            <a:prstGeom prst="rect">
              <a:avLst/>
            </a:prstGeom>
          </p:spPr>
          <p:txBody>
            <a:bodyPr lIns="0" tIns="0" rIns="0" bIns="0" rtlCol="0" anchor="t">
              <a:spAutoFit/>
            </a:bodyPr>
            <a:lstStyle/>
            <a:p>
              <a:pPr>
                <a:lnSpc>
                  <a:spcPts val="1881"/>
                </a:lnSpc>
                <a:spcBef>
                  <a:spcPct val="0"/>
                </a:spcBef>
              </a:pPr>
              <a:r>
                <a:rPr lang="en-US" sz="1343" b="1">
                  <a:solidFill>
                    <a:srgbClr val="FFFFFF"/>
                  </a:solidFill>
                  <a:latin typeface="Nourd Heavy"/>
                  <a:ea typeface="Nourd Heavy"/>
                  <a:cs typeface="Nourd Heavy"/>
                  <a:sym typeface="Nourd Heavy"/>
                </a:rPr>
                <a:t>Student</a:t>
              </a:r>
            </a:p>
          </p:txBody>
        </p:sp>
        <p:sp>
          <p:nvSpPr>
            <p:cNvPr id="41" name="TextBox 41"/>
            <p:cNvSpPr txBox="1"/>
            <p:nvPr/>
          </p:nvSpPr>
          <p:spPr>
            <a:xfrm>
              <a:off x="0" y="557120"/>
              <a:ext cx="2577761" cy="2246786"/>
            </a:xfrm>
            <a:prstGeom prst="rect">
              <a:avLst/>
            </a:prstGeom>
          </p:spPr>
          <p:txBody>
            <a:bodyPr lIns="0" tIns="0" rIns="0" bIns="0" rtlCol="0" anchor="t">
              <a:spAutoFit/>
            </a:bodyPr>
            <a:lstStyle/>
            <a:p>
              <a:pPr>
                <a:lnSpc>
                  <a:spcPts val="1573"/>
                </a:lnSpc>
              </a:pPr>
              <a:r>
                <a:rPr lang="en-US" sz="1124" spc="5">
                  <a:solidFill>
                    <a:srgbClr val="FFFFFF"/>
                  </a:solidFill>
                  <a:latin typeface="Nourd"/>
                  <a:ea typeface="Nourd"/>
                  <a:cs typeface="Nourd"/>
                  <a:sym typeface="Nourd"/>
                </a:rPr>
                <a:t>Ryan Maynard </a:t>
              </a:r>
            </a:p>
            <a:p>
              <a:pPr>
                <a:lnSpc>
                  <a:spcPts val="1573"/>
                </a:lnSpc>
              </a:pPr>
              <a:r>
                <a:rPr lang="en-US" sz="1124" spc="5">
                  <a:solidFill>
                    <a:srgbClr val="FFFFFF"/>
                  </a:solidFill>
                  <a:latin typeface="Nourd"/>
                  <a:ea typeface="Nourd"/>
                  <a:cs typeface="Nourd"/>
                  <a:sym typeface="Nourd"/>
                </a:rPr>
                <a:t>1300078</a:t>
              </a:r>
            </a:p>
            <a:p>
              <a:pPr>
                <a:lnSpc>
                  <a:spcPts val="1573"/>
                </a:lnSpc>
              </a:pPr>
              <a:r>
                <a:rPr lang="en-US" sz="1124" spc="5">
                  <a:solidFill>
                    <a:srgbClr val="FFFFFF"/>
                  </a:solidFill>
                  <a:latin typeface="Nourd"/>
                  <a:ea typeface="Nourd"/>
                  <a:cs typeface="Nourd"/>
                  <a:sym typeface="Nourd"/>
                </a:rPr>
                <a:t>BMNS4016</a:t>
              </a:r>
            </a:p>
            <a:p>
              <a:pPr>
                <a:lnSpc>
                  <a:spcPts val="1573"/>
                </a:lnSpc>
              </a:pPr>
              <a:r>
                <a:rPr lang="en-US" sz="1124" spc="5">
                  <a:solidFill>
                    <a:srgbClr val="FFFFFF"/>
                  </a:solidFill>
                  <a:latin typeface="Nourd"/>
                  <a:ea typeface="Nourd"/>
                  <a:cs typeface="Nourd"/>
                  <a:sym typeface="Nourd"/>
                </a:rPr>
                <a:t>Academic Poster</a:t>
              </a:r>
            </a:p>
            <a:p>
              <a:pPr>
                <a:lnSpc>
                  <a:spcPts val="1573"/>
                </a:lnSpc>
                <a:spcBef>
                  <a:spcPct val="0"/>
                </a:spcBef>
              </a:pPr>
              <a:endParaRPr lang="en-US" sz="1124" spc="5">
                <a:solidFill>
                  <a:srgbClr val="FFFFFF"/>
                </a:solidFill>
                <a:latin typeface="Nourd"/>
                <a:ea typeface="Nourd"/>
                <a:cs typeface="Nourd"/>
                <a:sym typeface="Nourd"/>
              </a:endParaRPr>
            </a:p>
          </p:txBody>
        </p:sp>
      </p:grpSp>
      <p:sp>
        <p:nvSpPr>
          <p:cNvPr id="42" name="TextBox 42"/>
          <p:cNvSpPr txBox="1"/>
          <p:nvPr/>
        </p:nvSpPr>
        <p:spPr>
          <a:xfrm>
            <a:off x="387294" y="3152483"/>
            <a:ext cx="2554798" cy="1492332"/>
          </a:xfrm>
          <a:prstGeom prst="rect">
            <a:avLst/>
          </a:prstGeom>
        </p:spPr>
        <p:txBody>
          <a:bodyPr lIns="0" tIns="0" rIns="0" bIns="0" rtlCol="0" anchor="t">
            <a:spAutoFit/>
          </a:bodyPr>
          <a:lstStyle/>
          <a:p>
            <a:pPr>
              <a:lnSpc>
                <a:spcPts val="946"/>
              </a:lnSpc>
              <a:spcBef>
                <a:spcPct val="0"/>
              </a:spcBef>
            </a:pPr>
            <a:r>
              <a:rPr lang="en-US" sz="676" spc="3">
                <a:solidFill>
                  <a:srgbClr val="11265D"/>
                </a:solidFill>
                <a:latin typeface="Nourd"/>
                <a:ea typeface="Nourd"/>
                <a:cs typeface="Nourd"/>
                <a:sym typeface="Nourd"/>
              </a:rPr>
              <a:t>Wales is a bilingual nation where both English and Welsh are used in public life. As of 2024, the Welsh Government predicted there was 828,000 Welsh speakers in Wales (Welsh Government, 2025), in a population of 3.2 million (Welsh Government, 2024b). It is their intention to increase this number by the year 2050, by encouraging the language be studied more in education, used more in public and healthcare services. The role of culture and identity in Wales is often discussed as being crucial to the people who reside there, and could be important in how they plan to improve the amount of Welsh language speakers. This poster will analyse those topics and how they can improve person-centred care (Švab and Cerovečki, 2024) in Welsh healthcare settings.</a:t>
            </a:r>
          </a:p>
        </p:txBody>
      </p:sp>
      <p:sp>
        <p:nvSpPr>
          <p:cNvPr id="43" name="TextBox 43"/>
          <p:cNvSpPr txBox="1"/>
          <p:nvPr/>
        </p:nvSpPr>
        <p:spPr>
          <a:xfrm>
            <a:off x="366547" y="7574805"/>
            <a:ext cx="4299933" cy="1540615"/>
          </a:xfrm>
          <a:prstGeom prst="rect">
            <a:avLst/>
          </a:prstGeom>
        </p:spPr>
        <p:txBody>
          <a:bodyPr lIns="0" tIns="0" rIns="0" bIns="0" rtlCol="0" anchor="t">
            <a:spAutoFit/>
          </a:bodyPr>
          <a:lstStyle/>
          <a:p>
            <a:pPr>
              <a:lnSpc>
                <a:spcPts val="1101"/>
              </a:lnSpc>
            </a:pPr>
            <a:r>
              <a:rPr lang="en-US" sz="786" spc="4">
                <a:solidFill>
                  <a:srgbClr val="11265D"/>
                </a:solidFill>
                <a:latin typeface="Nourd"/>
                <a:ea typeface="Nourd"/>
                <a:cs typeface="Nourd"/>
                <a:sym typeface="Nourd"/>
              </a:rPr>
              <a:t>The Welsh language is a key part of Welsh of the national identity and heritage and approximately one in five people in Wales speaks Welsh (Denbighshire County Council, 2026). The language is at least over a thousand years old (Brain, 2018) and has been engrossed in the county’s culture and identity ever since its existence. </a:t>
            </a:r>
          </a:p>
          <a:p>
            <a:pPr>
              <a:lnSpc>
                <a:spcPts val="1101"/>
              </a:lnSpc>
            </a:pPr>
            <a:r>
              <a:rPr lang="en-US" sz="786" spc="4">
                <a:solidFill>
                  <a:srgbClr val="11265D"/>
                </a:solidFill>
                <a:latin typeface="Nourd"/>
                <a:ea typeface="Nourd"/>
                <a:cs typeface="Nourd"/>
                <a:sym typeface="Nourd"/>
              </a:rPr>
              <a:t>Prys and Matthews in 2022 assess the extent as to which the NHS in Wales is able to facilitate the service projection of delivering efficient healthcare and that service possibly being delivered in the Welsh language. </a:t>
            </a:r>
          </a:p>
          <a:p>
            <a:pPr>
              <a:lnSpc>
                <a:spcPts val="1101"/>
              </a:lnSpc>
            </a:pPr>
            <a:r>
              <a:rPr lang="en-US" sz="786" spc="4">
                <a:solidFill>
                  <a:srgbClr val="11265D"/>
                </a:solidFill>
                <a:latin typeface="Nourd"/>
                <a:ea typeface="Nourd"/>
                <a:cs typeface="Nourd"/>
                <a:sym typeface="Nourd"/>
              </a:rPr>
              <a:t>The 2001 Census states that Gwynedd, Anglesey, Ceredigion and Carmarthenshire have the highest densities of Welsh speakers (Welsh Government, 2024b). Marsden in 2024, studied and discovered that the Welsh identity was traditionally linked to language and ethnicity, but is transforming into a more inclusive concept shaped by devolution, social class and place. </a:t>
            </a:r>
          </a:p>
        </p:txBody>
      </p:sp>
      <p:sp>
        <p:nvSpPr>
          <p:cNvPr id="44" name="TextBox 44"/>
          <p:cNvSpPr txBox="1"/>
          <p:nvPr/>
        </p:nvSpPr>
        <p:spPr>
          <a:xfrm>
            <a:off x="514118" y="5246330"/>
            <a:ext cx="4730615" cy="1721497"/>
          </a:xfrm>
          <a:prstGeom prst="rect">
            <a:avLst/>
          </a:prstGeom>
        </p:spPr>
        <p:txBody>
          <a:bodyPr lIns="0" tIns="0" rIns="0" bIns="0" rtlCol="0" anchor="t">
            <a:spAutoFit/>
          </a:bodyPr>
          <a:lstStyle/>
          <a:p>
            <a:pPr>
              <a:lnSpc>
                <a:spcPts val="868"/>
              </a:lnSpc>
            </a:pPr>
            <a:r>
              <a:rPr lang="en-US" sz="620" spc="3">
                <a:solidFill>
                  <a:srgbClr val="11265D"/>
                </a:solidFill>
                <a:latin typeface="Nourd"/>
                <a:ea typeface="Nourd"/>
                <a:cs typeface="Nourd"/>
                <a:sym typeface="Nourd"/>
              </a:rPr>
              <a:t>Understanding Welsh culture is essential for effective health and social care practice (Gott, 2020). There are obvious positive implications when cultural appropriation and language needs are met when working in healthcare in Wales (Roberts and Burton, 2013).  </a:t>
            </a:r>
          </a:p>
          <a:p>
            <a:pPr>
              <a:lnSpc>
                <a:spcPts val="868"/>
              </a:lnSpc>
            </a:pPr>
            <a:r>
              <a:rPr lang="en-US" sz="620" spc="3">
                <a:solidFill>
                  <a:srgbClr val="11265D"/>
                </a:solidFill>
                <a:latin typeface="Nourd"/>
                <a:ea typeface="Nourd"/>
                <a:cs typeface="Nourd"/>
                <a:sym typeface="Nourd"/>
              </a:rPr>
              <a:t>A huge part of Welsh tradition is their love for music, and the inclusivity of being apart of a choir. This has been a long standing tradition whether used in religious or non-religious settings, where groups of people from all aspects of life come together and express themselves through the medium of singing (Barlow, 2020). </a:t>
            </a:r>
          </a:p>
          <a:p>
            <a:pPr>
              <a:lnSpc>
                <a:spcPts val="868"/>
              </a:lnSpc>
            </a:pPr>
            <a:r>
              <a:rPr lang="en-US" sz="620" spc="3">
                <a:solidFill>
                  <a:srgbClr val="11265D"/>
                </a:solidFill>
                <a:latin typeface="Nourd"/>
                <a:ea typeface="Nourd"/>
                <a:cs typeface="Nourd"/>
                <a:sym typeface="Nourd"/>
              </a:rPr>
              <a:t>Due to Wales’ rurality and large coastal environments, the role of the Welsh language has been often criticised for its role in sport, the Adventure Sport Tourism have supported further inclusivity in order for better representation to be brought forward in the Welsh-speaking sector (Bear, 2025). </a:t>
            </a:r>
          </a:p>
          <a:p>
            <a:pPr>
              <a:lnSpc>
                <a:spcPts val="868"/>
              </a:lnSpc>
            </a:pPr>
            <a:r>
              <a:rPr lang="en-US" sz="620" spc="3">
                <a:solidFill>
                  <a:srgbClr val="11265D"/>
                </a:solidFill>
                <a:latin typeface="Nourd"/>
                <a:ea typeface="Nourd"/>
                <a:cs typeface="Nourd"/>
                <a:sym typeface="Nourd"/>
              </a:rPr>
              <a:t>The Welsh Government are actively continuing plans and proposing new schemes to help encourage regular exercise and activity for all ages, ranging from inclusion in school years, exercising as an adult and even the importance of exercise in older years (Crone et al., 2024). </a:t>
            </a:r>
          </a:p>
          <a:p>
            <a:pPr>
              <a:lnSpc>
                <a:spcPts val="868"/>
              </a:lnSpc>
              <a:spcBef>
                <a:spcPct val="0"/>
              </a:spcBef>
            </a:pPr>
            <a:r>
              <a:rPr lang="en-US" sz="620" spc="3">
                <a:solidFill>
                  <a:srgbClr val="11265D"/>
                </a:solidFill>
                <a:latin typeface="Nourd"/>
                <a:ea typeface="Nourd"/>
                <a:cs typeface="Nourd"/>
                <a:sym typeface="Nourd"/>
              </a:rPr>
              <a:t>Within a healthcare setting, a healthcare professional must recognise the significance of the Welsh language to respect local traditions and community values in order to be able to deliver inclusive and culturally appropriate care. Including all of these in care can improve patient satisfaction, reduce health inequalities and increase engagement among service users and staff. </a:t>
            </a:r>
          </a:p>
        </p:txBody>
      </p:sp>
      <p:sp>
        <p:nvSpPr>
          <p:cNvPr id="45" name="TextBox 45"/>
          <p:cNvSpPr txBox="1"/>
          <p:nvPr/>
        </p:nvSpPr>
        <p:spPr>
          <a:xfrm>
            <a:off x="3346548" y="3383732"/>
            <a:ext cx="2639865" cy="1261307"/>
          </a:xfrm>
          <a:prstGeom prst="rect">
            <a:avLst/>
          </a:prstGeom>
        </p:spPr>
        <p:txBody>
          <a:bodyPr lIns="0" tIns="0" rIns="0" bIns="0" rtlCol="0" anchor="t">
            <a:spAutoFit/>
          </a:bodyPr>
          <a:lstStyle/>
          <a:p>
            <a:pPr>
              <a:lnSpc>
                <a:spcPts val="934"/>
              </a:lnSpc>
            </a:pPr>
            <a:r>
              <a:rPr lang="en-US" sz="667" spc="3">
                <a:solidFill>
                  <a:srgbClr val="11265D"/>
                </a:solidFill>
                <a:latin typeface="Nourd"/>
                <a:ea typeface="Nourd"/>
                <a:cs typeface="Nourd"/>
                <a:sym typeface="Nourd"/>
              </a:rPr>
              <a:t>Several national policies promote the use of the Welsh language:</a:t>
            </a:r>
          </a:p>
          <a:p>
            <a:pPr marL="144023" lvl="1" indent="-72012">
              <a:lnSpc>
                <a:spcPts val="934"/>
              </a:lnSpc>
              <a:buFont typeface="Arial"/>
              <a:buChar char="•"/>
            </a:pPr>
            <a:r>
              <a:rPr lang="en-US" sz="667" spc="3">
                <a:solidFill>
                  <a:srgbClr val="11265D"/>
                </a:solidFill>
                <a:latin typeface="Nourd"/>
                <a:ea typeface="Nourd"/>
                <a:cs typeface="Nourd"/>
                <a:sym typeface="Nourd"/>
              </a:rPr>
              <a:t>In education, there is a big drive for the amount of Welsh speakers to be increased (Williams, ap Gruffudd and Gruffydd Jones, 2024), while aiming for the ‘Cymraeg 2050’ programme.</a:t>
            </a:r>
          </a:p>
          <a:p>
            <a:pPr marL="144023" lvl="1" indent="-72012">
              <a:lnSpc>
                <a:spcPts val="934"/>
              </a:lnSpc>
              <a:buFont typeface="Arial"/>
              <a:buChar char="•"/>
            </a:pPr>
            <a:r>
              <a:rPr lang="en-US" sz="667" spc="3">
                <a:solidFill>
                  <a:srgbClr val="11265D"/>
                </a:solidFill>
                <a:latin typeface="Nourd"/>
                <a:ea typeface="Nourd"/>
                <a:cs typeface="Nourd"/>
                <a:sym typeface="Nourd"/>
              </a:rPr>
              <a:t> “More than just words” is a framework promoting the Welsh language in health and social care settings. Ensures services are offered to service users in Welsh.</a:t>
            </a:r>
          </a:p>
          <a:p>
            <a:pPr marL="144023" lvl="1" indent="-72012">
              <a:lnSpc>
                <a:spcPts val="934"/>
              </a:lnSpc>
              <a:buFont typeface="Arial"/>
              <a:buChar char="•"/>
            </a:pPr>
            <a:r>
              <a:rPr lang="en-US" sz="667" spc="3">
                <a:solidFill>
                  <a:srgbClr val="11265D"/>
                </a:solidFill>
                <a:latin typeface="Nourd"/>
                <a:ea typeface="Nourd"/>
                <a:cs typeface="Nourd"/>
                <a:sym typeface="Nourd"/>
              </a:rPr>
              <a:t>Staff in healthcare settings are encouraged to carry out mandatory e-learning in order to improve Welsh language skills and understand the importance of it being utilised in a clinical.  setting </a:t>
            </a:r>
          </a:p>
        </p:txBody>
      </p:sp>
      <p:sp>
        <p:nvSpPr>
          <p:cNvPr id="46" name="TextBox 46"/>
          <p:cNvSpPr txBox="1"/>
          <p:nvPr/>
        </p:nvSpPr>
        <p:spPr>
          <a:xfrm>
            <a:off x="7491812" y="756059"/>
            <a:ext cx="3470680" cy="1538883"/>
          </a:xfrm>
          <a:prstGeom prst="rect">
            <a:avLst/>
          </a:prstGeom>
        </p:spPr>
        <p:txBody>
          <a:bodyPr lIns="0" tIns="0" rIns="0" bIns="0" rtlCol="0" anchor="t">
            <a:spAutoFit/>
          </a:bodyPr>
          <a:lstStyle/>
          <a:p>
            <a:pPr>
              <a:lnSpc>
                <a:spcPts val="2079"/>
              </a:lnSpc>
            </a:pPr>
            <a:r>
              <a:rPr lang="en-US" sz="1485" b="1" spc="7">
                <a:solidFill>
                  <a:srgbClr val="FFFFFF"/>
                </a:solidFill>
                <a:latin typeface="Nourd Bold"/>
                <a:ea typeface="Nourd Bold"/>
                <a:cs typeface="Nourd Bold"/>
                <a:sym typeface="Nourd Bold"/>
              </a:rPr>
              <a:t>The Welsh Government have a work programme called “Cymraeg 2050”, which aims for their to be a million welsh speakers by the year 2050 (Welsh Government, 2024).</a:t>
            </a:r>
          </a:p>
          <a:p>
            <a:pPr>
              <a:lnSpc>
                <a:spcPts val="1537"/>
              </a:lnSpc>
            </a:pPr>
            <a:endParaRPr lang="en-US" sz="1485" b="1" spc="7">
              <a:solidFill>
                <a:srgbClr val="FFFFFF"/>
              </a:solidFill>
              <a:latin typeface="Nourd Bold"/>
              <a:ea typeface="Nourd Bold"/>
              <a:cs typeface="Nourd Bold"/>
              <a:sym typeface="Nourd Bold"/>
            </a:endParaRPr>
          </a:p>
        </p:txBody>
      </p:sp>
      <p:sp>
        <p:nvSpPr>
          <p:cNvPr id="47" name="TextBox 47"/>
          <p:cNvSpPr txBox="1"/>
          <p:nvPr/>
        </p:nvSpPr>
        <p:spPr>
          <a:xfrm>
            <a:off x="6322323" y="7362300"/>
            <a:ext cx="4935644" cy="2140586"/>
          </a:xfrm>
          <a:prstGeom prst="rect">
            <a:avLst/>
          </a:prstGeom>
        </p:spPr>
        <p:txBody>
          <a:bodyPr lIns="0" tIns="0" rIns="0" bIns="0" rtlCol="0" anchor="t">
            <a:spAutoFit/>
          </a:bodyPr>
          <a:lstStyle/>
          <a:p>
            <a:pPr>
              <a:lnSpc>
                <a:spcPts val="1153"/>
              </a:lnSpc>
            </a:pPr>
            <a:r>
              <a:rPr lang="en-US" sz="800" spc="4" dirty="0">
                <a:solidFill>
                  <a:srgbClr val="000000"/>
                </a:solidFill>
                <a:latin typeface="Nourd"/>
                <a:ea typeface="Nourd"/>
                <a:cs typeface="Nourd"/>
                <a:sym typeface="Nourd"/>
              </a:rPr>
              <a:t>Welsh language, culture and identity play a crucial role in shaping health</a:t>
            </a:r>
          </a:p>
          <a:p>
            <a:pPr>
              <a:lnSpc>
                <a:spcPts val="1153"/>
              </a:lnSpc>
            </a:pPr>
            <a:r>
              <a:rPr lang="en-US" sz="800" spc="4" dirty="0">
                <a:solidFill>
                  <a:srgbClr val="000000"/>
                </a:solidFill>
                <a:latin typeface="Nourd"/>
                <a:ea typeface="Nourd"/>
                <a:cs typeface="Nourd"/>
                <a:sym typeface="Nourd"/>
              </a:rPr>
              <a:t>and social services in Wales. Providing care in the Welsh language improves </a:t>
            </a:r>
          </a:p>
          <a:p>
            <a:pPr>
              <a:lnSpc>
                <a:spcPts val="1153"/>
              </a:lnSpc>
            </a:pPr>
            <a:r>
              <a:rPr lang="en-US" sz="800" spc="4" dirty="0">
                <a:solidFill>
                  <a:srgbClr val="000000"/>
                </a:solidFill>
                <a:latin typeface="Nourd"/>
                <a:ea typeface="Nourd"/>
                <a:cs typeface="Nourd"/>
                <a:sym typeface="Nourd"/>
              </a:rPr>
              <a:t>communication, strengthens trust between service users and service providers,</a:t>
            </a:r>
          </a:p>
          <a:p>
            <a:pPr>
              <a:lnSpc>
                <a:spcPts val="1153"/>
              </a:lnSpc>
            </a:pPr>
            <a:r>
              <a:rPr lang="en-US" sz="800" spc="4" dirty="0">
                <a:solidFill>
                  <a:srgbClr val="000000"/>
                </a:solidFill>
                <a:latin typeface="Nourd"/>
                <a:ea typeface="Nourd"/>
                <a:cs typeface="Nourd"/>
                <a:sym typeface="Nourd"/>
              </a:rPr>
              <a:t>and supports culturally competent care. </a:t>
            </a:r>
          </a:p>
          <a:p>
            <a:pPr>
              <a:lnSpc>
                <a:spcPts val="1153"/>
              </a:lnSpc>
            </a:pPr>
            <a:r>
              <a:rPr lang="en-US" sz="800" spc="4" dirty="0">
                <a:solidFill>
                  <a:srgbClr val="000000"/>
                </a:solidFill>
                <a:latin typeface="Nourd"/>
                <a:ea typeface="Nourd"/>
                <a:cs typeface="Nourd"/>
                <a:sym typeface="Nourd"/>
              </a:rPr>
              <a:t>Welsh speakers shouldn’t feel the need to not be able to converse in their first language due </a:t>
            </a:r>
          </a:p>
          <a:p>
            <a:pPr>
              <a:lnSpc>
                <a:spcPts val="1153"/>
              </a:lnSpc>
            </a:pPr>
            <a:r>
              <a:rPr lang="en-US" sz="800" spc="4" dirty="0">
                <a:solidFill>
                  <a:srgbClr val="000000"/>
                </a:solidFill>
                <a:latin typeface="Nourd"/>
                <a:ea typeface="Nourd"/>
                <a:cs typeface="Nourd"/>
                <a:sym typeface="Nourd"/>
              </a:rPr>
              <a:t>to receiving care from non Welsh-speaking members of staff. </a:t>
            </a:r>
          </a:p>
          <a:p>
            <a:pPr>
              <a:lnSpc>
                <a:spcPts val="1153"/>
              </a:lnSpc>
            </a:pPr>
            <a:r>
              <a:rPr lang="en-US" sz="800" spc="4" dirty="0">
                <a:solidFill>
                  <a:srgbClr val="000000"/>
                </a:solidFill>
                <a:latin typeface="Nourd"/>
                <a:ea typeface="Nourd"/>
                <a:cs typeface="Nourd"/>
                <a:sym typeface="Nourd"/>
              </a:rPr>
              <a:t>In the admission bundle in hospital it is asked what the person’s first language is so that it is documented</a:t>
            </a:r>
          </a:p>
          <a:p>
            <a:pPr>
              <a:lnSpc>
                <a:spcPts val="1153"/>
              </a:lnSpc>
            </a:pPr>
            <a:r>
              <a:rPr lang="en-US" sz="800" spc="4" dirty="0">
                <a:solidFill>
                  <a:srgbClr val="000000"/>
                </a:solidFill>
                <a:latin typeface="Nourd"/>
                <a:ea typeface="Nourd"/>
                <a:cs typeface="Nourd"/>
                <a:sym typeface="Nourd"/>
              </a:rPr>
              <a:t>early on in their care what their preference is. It just needs to be encouraged for Welsh speakers to </a:t>
            </a:r>
          </a:p>
          <a:p>
            <a:pPr>
              <a:lnSpc>
                <a:spcPts val="1153"/>
              </a:lnSpc>
            </a:pPr>
            <a:r>
              <a:rPr lang="en-US" sz="800" spc="4" dirty="0">
                <a:solidFill>
                  <a:srgbClr val="000000"/>
                </a:solidFill>
                <a:latin typeface="Nourd"/>
                <a:ea typeface="Nourd"/>
                <a:cs typeface="Nourd"/>
                <a:sym typeface="Nourd"/>
              </a:rPr>
              <a:t>state that they are Welsh speaking and not just state English to seem like they are being less of a burden</a:t>
            </a:r>
          </a:p>
          <a:p>
            <a:pPr>
              <a:lnSpc>
                <a:spcPts val="1153"/>
              </a:lnSpc>
            </a:pPr>
            <a:r>
              <a:rPr lang="en-US" sz="800" spc="4" dirty="0">
                <a:solidFill>
                  <a:srgbClr val="000000"/>
                </a:solidFill>
                <a:latin typeface="Nourd"/>
                <a:ea typeface="Nourd"/>
                <a:cs typeface="Nourd"/>
                <a:sym typeface="Nourd"/>
              </a:rPr>
              <a:t>to find a member of staff to communicate back in Welsh.</a:t>
            </a:r>
          </a:p>
          <a:p>
            <a:pPr>
              <a:lnSpc>
                <a:spcPts val="1153"/>
              </a:lnSpc>
            </a:pPr>
            <a:r>
              <a:rPr lang="en-US" sz="800" spc="4" dirty="0">
                <a:solidFill>
                  <a:srgbClr val="000000"/>
                </a:solidFill>
                <a:latin typeface="Nourd"/>
                <a:ea typeface="Nourd"/>
                <a:cs typeface="Nourd"/>
                <a:sym typeface="Nourd"/>
              </a:rPr>
              <a:t>Government policies and workforce initiatives are helping to root the Welsh language </a:t>
            </a:r>
          </a:p>
          <a:p>
            <a:pPr>
              <a:lnSpc>
                <a:spcPts val="1153"/>
              </a:lnSpc>
            </a:pPr>
            <a:r>
              <a:rPr lang="en-US" sz="800" spc="4" dirty="0">
                <a:solidFill>
                  <a:srgbClr val="000000"/>
                </a:solidFill>
                <a:latin typeface="Nourd"/>
                <a:ea typeface="Nourd"/>
                <a:cs typeface="Nourd"/>
                <a:sym typeface="Nourd"/>
              </a:rPr>
              <a:t>into healthcare systems, but ongoing commitment and perseverance is required to </a:t>
            </a:r>
          </a:p>
          <a:p>
            <a:pPr>
              <a:lnSpc>
                <a:spcPts val="1153"/>
              </a:lnSpc>
            </a:pPr>
            <a:r>
              <a:rPr lang="en-US" sz="800" spc="4" dirty="0">
                <a:solidFill>
                  <a:srgbClr val="000000"/>
                </a:solidFill>
                <a:latin typeface="Nourd"/>
                <a:ea typeface="Nourd"/>
                <a:cs typeface="Nourd"/>
                <a:sym typeface="Nourd"/>
              </a:rPr>
              <a:t>ensure equitable bilingual services across Wales.</a:t>
            </a:r>
          </a:p>
          <a:p>
            <a:pPr>
              <a:lnSpc>
                <a:spcPts val="1153"/>
              </a:lnSpc>
              <a:spcBef>
                <a:spcPct val="0"/>
              </a:spcBef>
            </a:pPr>
            <a:r>
              <a:rPr lang="en-US" sz="800" spc="4" dirty="0">
                <a:solidFill>
                  <a:srgbClr val="000000"/>
                </a:solidFill>
                <a:latin typeface="Nourd"/>
                <a:ea typeface="Nourd"/>
                <a:cs typeface="Nourd"/>
                <a:sym typeface="Nourd"/>
              </a:rPr>
              <a:t> </a:t>
            </a:r>
            <a:endParaRPr lang="en-US" sz="824" spc="4" dirty="0">
              <a:solidFill>
                <a:srgbClr val="000000"/>
              </a:solidFill>
              <a:latin typeface="Nourd"/>
              <a:ea typeface="Nourd"/>
              <a:cs typeface="Nourd"/>
              <a:sym typeface="Nourd"/>
            </a:endParaRPr>
          </a:p>
        </p:txBody>
      </p:sp>
      <p:sp>
        <p:nvSpPr>
          <p:cNvPr id="48" name="TextBox 48"/>
          <p:cNvSpPr txBox="1"/>
          <p:nvPr/>
        </p:nvSpPr>
        <p:spPr>
          <a:xfrm>
            <a:off x="10816437" y="4870774"/>
            <a:ext cx="1013095" cy="221792"/>
          </a:xfrm>
          <a:prstGeom prst="rect">
            <a:avLst/>
          </a:prstGeom>
        </p:spPr>
        <p:txBody>
          <a:bodyPr lIns="0" tIns="0" rIns="0" bIns="0" rtlCol="0" anchor="t">
            <a:spAutoFit/>
          </a:bodyPr>
          <a:lstStyle/>
          <a:p>
            <a:pPr algn="ctr">
              <a:lnSpc>
                <a:spcPts val="902"/>
              </a:lnSpc>
              <a:spcBef>
                <a:spcPct val="0"/>
              </a:spcBef>
            </a:pPr>
            <a:r>
              <a:rPr lang="en-US" sz="644" spc="3">
                <a:solidFill>
                  <a:srgbClr val="000000"/>
                </a:solidFill>
                <a:latin typeface="Nourd"/>
                <a:ea typeface="Nourd"/>
                <a:cs typeface="Nourd"/>
                <a:sym typeface="Nourd"/>
              </a:rPr>
              <a:t>(Welsh Government,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1187</Words>
  <Application>Microsoft Office PowerPoint</Application>
  <PresentationFormat>A3 Paper (297x420 mm)</PresentationFormat>
  <Paragraphs>54</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Nourd Bold</vt:lpstr>
      <vt:lpstr>Arial</vt:lpstr>
      <vt:lpstr>Nourd Heavy</vt:lpstr>
      <vt:lpstr>Nourd</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Orange Blue and Yellow Minimal Geometry Landscape University Research Poster</dc:title>
  <dc:creator>Ryan Maynard</dc:creator>
  <cp:lastModifiedBy>Ryan Maynard</cp:lastModifiedBy>
  <cp:revision>2</cp:revision>
  <dcterms:created xsi:type="dcterms:W3CDTF">2006-08-16T00:00:00Z</dcterms:created>
  <dcterms:modified xsi:type="dcterms:W3CDTF">2026-03-06T09:21:34Z</dcterms:modified>
  <dc:identifier>DAHC0oG0jBI</dc:identifier>
</cp:coreProperties>
</file>