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6" r:id="rId17"/>
    <p:sldId id="277" r:id="rId18"/>
    <p:sldId id="271" r:id="rId19"/>
    <p:sldId id="272" r:id="rId20"/>
    <p:sldId id="273" r:id="rId21"/>
    <p:sldId id="274" r:id="rId22"/>
    <p:sldId id="275"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7" d="100"/>
          <a:sy n="87" d="100"/>
        </p:scale>
        <p:origin x="440" y="5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E9701AA-7D98-4E56-A44F-BD01C80AD844}"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1372321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9701AA-7D98-4E56-A44F-BD01C80AD844}"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3206572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E9701AA-7D98-4E56-A44F-BD01C80AD844}"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4191624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E9701AA-7D98-4E56-A44F-BD01C80AD844}" type="datetimeFigureOut">
              <a:rPr lang="en-US" smtClean="0"/>
              <a:t>3/21/2019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78719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E9701AA-7D98-4E56-A44F-BD01C80AD844}" type="datetimeFigureOut">
              <a:rPr lang="en-US" smtClean="0"/>
              <a:t>3/21/2019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3033990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E9701AA-7D98-4E56-A44F-BD01C80AD844}" type="datetimeFigureOut">
              <a:rPr lang="en-US" smtClean="0"/>
              <a:t>3/21/2019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303457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9701AA-7D98-4E56-A44F-BD01C80AD844}" type="datetimeFigureOut">
              <a:rPr lang="en-US" smtClean="0"/>
              <a:t>3/21/2019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4118296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9701AA-7D98-4E56-A44F-BD01C80AD844}" type="datetimeFigureOut">
              <a:rPr lang="en-US" smtClean="0"/>
              <a:t>3/21/2019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3682984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9701AA-7D98-4E56-A44F-BD01C80AD844}" type="datetimeFigureOut">
              <a:rPr lang="en-US" smtClean="0"/>
              <a:t>3/21/2019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1262332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9701AA-7D98-4E56-A44F-BD01C80AD844}"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1464498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9701AA-7D98-4E56-A44F-BD01C80AD844}"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9E1FE7-731D-4FB1-BC31-818F9AF7908A}" type="slidenum">
              <a:rPr lang="en-US" smtClean="0"/>
              <a:t>‹#›</a:t>
            </a:fld>
            <a:endParaRPr lang="en-US"/>
          </a:p>
        </p:txBody>
      </p:sp>
    </p:spTree>
    <p:extLst>
      <p:ext uri="{BB962C8B-B14F-4D97-AF65-F5344CB8AC3E}">
        <p14:creationId xmlns:p14="http://schemas.microsoft.com/office/powerpoint/2010/main" val="1908107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9701AA-7D98-4E56-A44F-BD01C80AD844}" type="datetimeFigureOut">
              <a:rPr lang="en-US" smtClean="0"/>
              <a:t>3/21/2019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9E1FE7-731D-4FB1-BC31-818F9AF7908A}" type="slidenum">
              <a:rPr lang="en-US" smtClean="0"/>
              <a:t>‹#›</a:t>
            </a:fld>
            <a:endParaRPr lang="en-US"/>
          </a:p>
        </p:txBody>
      </p:sp>
    </p:spTree>
    <p:extLst>
      <p:ext uri="{BB962C8B-B14F-4D97-AF65-F5344CB8AC3E}">
        <p14:creationId xmlns:p14="http://schemas.microsoft.com/office/powerpoint/2010/main" val="2217751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5400" dirty="0" smtClean="0"/>
              <a:t>Energy Auditing</a:t>
            </a:r>
            <a:endParaRPr lang="en-US" sz="5400" dirty="0"/>
          </a:p>
        </p:txBody>
      </p:sp>
      <p:sp>
        <p:nvSpPr>
          <p:cNvPr id="3" name="Subtitle 2"/>
          <p:cNvSpPr>
            <a:spLocks noGrp="1"/>
          </p:cNvSpPr>
          <p:nvPr>
            <p:ph type="subTitle" idx="1"/>
          </p:nvPr>
        </p:nvSpPr>
        <p:spPr/>
        <p:txBody>
          <a:bodyPr>
            <a:normAutofit/>
          </a:bodyPr>
          <a:lstStyle/>
          <a:p>
            <a:r>
              <a:rPr lang="en-US" sz="3600" dirty="0" smtClean="0"/>
              <a:t>By</a:t>
            </a:r>
          </a:p>
          <a:p>
            <a:r>
              <a:rPr lang="en-US" sz="3600" dirty="0" smtClean="0"/>
              <a:t>Andrew Thorn</a:t>
            </a:r>
            <a:endParaRPr lang="en-US" sz="3600" dirty="0"/>
          </a:p>
        </p:txBody>
      </p:sp>
    </p:spTree>
    <p:extLst>
      <p:ext uri="{BB962C8B-B14F-4D97-AF65-F5344CB8AC3E}">
        <p14:creationId xmlns:p14="http://schemas.microsoft.com/office/powerpoint/2010/main" val="3189241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a:t>
            </a:r>
            <a:endParaRPr lang="en-US" dirty="0"/>
          </a:p>
        </p:txBody>
      </p:sp>
      <p:sp>
        <p:nvSpPr>
          <p:cNvPr id="3" name="Content Placeholder 2"/>
          <p:cNvSpPr>
            <a:spLocks noGrp="1"/>
          </p:cNvSpPr>
          <p:nvPr>
            <p:ph idx="1"/>
          </p:nvPr>
        </p:nvSpPr>
        <p:spPr>
          <a:xfrm>
            <a:off x="1622738" y="1825625"/>
            <a:ext cx="9079606" cy="4351338"/>
          </a:xfrm>
        </p:spPr>
        <p:txBody>
          <a:bodyPr>
            <a:normAutofit/>
          </a:bodyPr>
          <a:lstStyle/>
          <a:p>
            <a:r>
              <a:rPr lang="en-US" sz="3200" dirty="0" smtClean="0"/>
              <a:t>An energy audit is a feasibility study to establish and quantify the cost of the various energy inputs to, and flows within a facility or organization over a given period</a:t>
            </a:r>
          </a:p>
          <a:p>
            <a:r>
              <a:rPr lang="en-US" sz="3200" dirty="0" smtClean="0"/>
              <a:t>The overall aim of an energy audit is to identify viable and cost effective energy measures which will reduce operating costs</a:t>
            </a:r>
            <a:endParaRPr lang="en-US" sz="3200" dirty="0"/>
          </a:p>
        </p:txBody>
      </p:sp>
    </p:spTree>
    <p:extLst>
      <p:ext uri="{BB962C8B-B14F-4D97-AF65-F5344CB8AC3E}">
        <p14:creationId xmlns:p14="http://schemas.microsoft.com/office/powerpoint/2010/main" val="721187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p:txBody>
          <a:bodyPr>
            <a:normAutofit/>
          </a:bodyPr>
          <a:lstStyle/>
          <a:p>
            <a:r>
              <a:rPr lang="en-US" sz="3200" dirty="0" smtClean="0"/>
              <a:t>Energy audits can take a variety of forms, but the process usually involves collecting data from energy invoices and meters, and undertaking surveys of plant, equipment and buildings, as well as collecting information from managers and other staff</a:t>
            </a:r>
          </a:p>
          <a:p>
            <a:r>
              <a:rPr lang="en-US" sz="3200" dirty="0" smtClean="0"/>
              <a:t>The auditing process should identify ways to enhance an organization’s operating efficiency and decrease its maintenance costs.</a:t>
            </a:r>
            <a:endParaRPr lang="en-US" sz="3200" dirty="0"/>
          </a:p>
        </p:txBody>
      </p:sp>
    </p:spTree>
    <p:extLst>
      <p:ext uri="{BB962C8B-B14F-4D97-AF65-F5344CB8AC3E}">
        <p14:creationId xmlns:p14="http://schemas.microsoft.com/office/powerpoint/2010/main" val="4253194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Audits</a:t>
            </a:r>
            <a:endParaRPr lang="en-US" dirty="0"/>
          </a:p>
        </p:txBody>
      </p:sp>
      <p:sp>
        <p:nvSpPr>
          <p:cNvPr id="3" name="Content Placeholder 2"/>
          <p:cNvSpPr>
            <a:spLocks noGrp="1"/>
          </p:cNvSpPr>
          <p:nvPr>
            <p:ph idx="1"/>
          </p:nvPr>
        </p:nvSpPr>
        <p:spPr>
          <a:xfrm>
            <a:off x="1493948" y="1825625"/>
            <a:ext cx="8950817" cy="4351338"/>
          </a:xfrm>
        </p:spPr>
        <p:txBody>
          <a:bodyPr/>
          <a:lstStyle/>
          <a:p>
            <a:r>
              <a:rPr lang="en-US" sz="3200" dirty="0" smtClean="0"/>
              <a:t>Should help to resolve any occupant comfort issues</a:t>
            </a:r>
          </a:p>
          <a:p>
            <a:r>
              <a:rPr lang="en-US" sz="3200" dirty="0" smtClean="0"/>
              <a:t>An energy audit should be viewed as the ‘foundation’ on which any future energy management programme is built</a:t>
            </a:r>
          </a:p>
          <a:p>
            <a:r>
              <a:rPr lang="en-US" sz="3200" dirty="0" smtClean="0"/>
              <a:t>Energy management programmes involve the continual monitoring and targeting of energy consumption</a:t>
            </a:r>
          </a:p>
        </p:txBody>
      </p:sp>
    </p:spTree>
    <p:extLst>
      <p:ext uri="{BB962C8B-B14F-4D97-AF65-F5344CB8AC3E}">
        <p14:creationId xmlns:p14="http://schemas.microsoft.com/office/powerpoint/2010/main" val="2972537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Before targets can be set, or effective monitoring undertaken, it is important to establish:</a:t>
            </a:r>
          </a:p>
          <a:p>
            <a:pPr marL="514350" indent="-514350">
              <a:buAutoNum type="arabicPeriod"/>
            </a:pPr>
            <a:r>
              <a:rPr lang="en-US" sz="3200" dirty="0" smtClean="0"/>
              <a:t>Baseline energy consumption</a:t>
            </a:r>
          </a:p>
          <a:p>
            <a:pPr marL="514350" indent="-514350">
              <a:buAutoNum type="arabicPeriod"/>
            </a:pPr>
            <a:r>
              <a:rPr lang="en-US" sz="3200" dirty="0" smtClean="0"/>
              <a:t>Patterns of operation and the work practices used</a:t>
            </a:r>
          </a:p>
          <a:p>
            <a:pPr marL="514350" indent="-514350">
              <a:buAutoNum type="arabicPeriod"/>
            </a:pPr>
            <a:r>
              <a:rPr lang="en-US" sz="3200" dirty="0" smtClean="0"/>
              <a:t>The condition of the organization’s buildings, plant and equipment</a:t>
            </a:r>
          </a:p>
          <a:p>
            <a:pPr marL="514350" indent="-514350">
              <a:buAutoNum type="arabicPeriod"/>
            </a:pPr>
            <a:r>
              <a:rPr lang="en-US" sz="3200" dirty="0" smtClean="0"/>
              <a:t>Energy management opportunities, which will result in energy cost reductions</a:t>
            </a:r>
            <a:endParaRPr lang="en-US" sz="3200" dirty="0"/>
          </a:p>
        </p:txBody>
      </p:sp>
    </p:spTree>
    <p:extLst>
      <p:ext uri="{BB962C8B-B14F-4D97-AF65-F5344CB8AC3E}">
        <p14:creationId xmlns:p14="http://schemas.microsoft.com/office/powerpoint/2010/main" val="1664117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p:txBody>
          <a:bodyPr>
            <a:normAutofit/>
          </a:bodyPr>
          <a:lstStyle/>
          <a:p>
            <a:r>
              <a:rPr lang="en-US" sz="3200" dirty="0" smtClean="0"/>
              <a:t>An energy audit should identify those issues which need immediate direct action, as well as those which require further detailed investigation</a:t>
            </a:r>
          </a:p>
          <a:p>
            <a:r>
              <a:rPr lang="en-US" sz="3200" dirty="0" smtClean="0"/>
              <a:t>It should also produce data, which can be used to justify future capital investment, and raise, within the organization, general awareness of energy conservation matters</a:t>
            </a:r>
          </a:p>
          <a:p>
            <a:r>
              <a:rPr lang="en-US" sz="3200" dirty="0" smtClean="0"/>
              <a:t>The financial benefits afforded to an organization by an energy audit are both direct and indirect</a:t>
            </a:r>
            <a:endParaRPr lang="en-US" sz="3200" dirty="0"/>
          </a:p>
        </p:txBody>
      </p:sp>
    </p:spTree>
    <p:extLst>
      <p:ext uri="{BB962C8B-B14F-4D97-AF65-F5344CB8AC3E}">
        <p14:creationId xmlns:p14="http://schemas.microsoft.com/office/powerpoint/2010/main" val="1499428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p:txBody>
          <a:bodyPr>
            <a:normAutofit/>
          </a:bodyPr>
          <a:lstStyle/>
          <a:p>
            <a:r>
              <a:rPr lang="en-US" sz="3200" dirty="0" smtClean="0"/>
              <a:t>The direct benefits are fairly obvious; energy cost savings can be achieved by reducing consumption, or simply by changing tariff or fuel types</a:t>
            </a:r>
          </a:p>
          <a:p>
            <a:r>
              <a:rPr lang="en-US" sz="3200" dirty="0" smtClean="0"/>
              <a:t>The indirect benefits are much less obvious; reduced maintenance costs will arise from improved plant  utilization and reduced operating hours</a:t>
            </a:r>
          </a:p>
          <a:p>
            <a:r>
              <a:rPr lang="en-US" sz="3200" dirty="0" smtClean="0"/>
              <a:t>Also, improved plant utilization may result in the estimation of excess plant capacity and ultimately reduced capital expenditure</a:t>
            </a:r>
            <a:endParaRPr lang="en-US" sz="3200" dirty="0"/>
          </a:p>
        </p:txBody>
      </p:sp>
    </p:spTree>
    <p:extLst>
      <p:ext uri="{BB962C8B-B14F-4D97-AF65-F5344CB8AC3E}">
        <p14:creationId xmlns:p14="http://schemas.microsoft.com/office/powerpoint/2010/main" val="230154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a:xfrm>
            <a:off x="1287887" y="1825625"/>
            <a:ext cx="9646276" cy="4351338"/>
          </a:xfrm>
        </p:spPr>
        <p:txBody>
          <a:bodyPr>
            <a:normAutofit/>
          </a:bodyPr>
          <a:lstStyle/>
          <a:p>
            <a:r>
              <a:rPr lang="en-US" sz="3200" dirty="0" smtClean="0"/>
              <a:t>The auditing process should identify energy management opportunities, which when implemented will result in financial benefit to an organization</a:t>
            </a:r>
          </a:p>
          <a:p>
            <a:r>
              <a:rPr lang="en-US" sz="3200" dirty="0" smtClean="0"/>
              <a:t>The magnitude of these financial benefits is not necessarily dependent on the level of capital investment</a:t>
            </a:r>
          </a:p>
          <a:p>
            <a:r>
              <a:rPr lang="en-US" sz="3200" dirty="0" smtClean="0"/>
              <a:t>In many situations can be achieved through the implementation of ‘no cost’ or low cost measures</a:t>
            </a:r>
            <a:endParaRPr lang="en-US" sz="3200" dirty="0"/>
          </a:p>
        </p:txBody>
      </p:sp>
    </p:spTree>
    <p:extLst>
      <p:ext uri="{BB962C8B-B14F-4D97-AF65-F5344CB8AC3E}">
        <p14:creationId xmlns:p14="http://schemas.microsoft.com/office/powerpoint/2010/main" val="868407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No cost or low cost measures</a:t>
            </a:r>
          </a:p>
          <a:p>
            <a:pPr marL="514350" indent="-514350">
              <a:buAutoNum type="arabicPeriod"/>
            </a:pPr>
            <a:r>
              <a:rPr lang="en-US" sz="3200" dirty="0" smtClean="0"/>
              <a:t>Changing an energy tariff</a:t>
            </a:r>
          </a:p>
          <a:p>
            <a:pPr marL="514350" indent="-514350">
              <a:buAutoNum type="arabicPeriod"/>
            </a:pPr>
            <a:r>
              <a:rPr lang="en-US" sz="3200" dirty="0" smtClean="0"/>
              <a:t>Rescheduling production activities to take advantage of preferential tariffs</a:t>
            </a:r>
          </a:p>
          <a:p>
            <a:pPr marL="514350" indent="-514350">
              <a:buAutoNum type="arabicPeriod"/>
            </a:pPr>
            <a:r>
              <a:rPr lang="en-US" sz="3200" dirty="0" smtClean="0"/>
              <a:t>Adjusting existing controls so that plant operation matches the actual requirements of the building or manufacturing process</a:t>
            </a:r>
            <a:endParaRPr lang="en-US" sz="3200" dirty="0"/>
          </a:p>
        </p:txBody>
      </p:sp>
    </p:spTree>
    <p:extLst>
      <p:ext uri="{BB962C8B-B14F-4D97-AF65-F5344CB8AC3E}">
        <p14:creationId xmlns:p14="http://schemas.microsoft.com/office/powerpoint/2010/main" val="1808842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Energy Auditing</a:t>
            </a:r>
            <a:endParaRPr lang="en-US" dirty="0"/>
          </a:p>
        </p:txBody>
      </p:sp>
      <p:sp>
        <p:nvSpPr>
          <p:cNvPr id="3" name="Content Placeholder 2"/>
          <p:cNvSpPr>
            <a:spLocks noGrp="1"/>
          </p:cNvSpPr>
          <p:nvPr>
            <p:ph idx="1"/>
          </p:nvPr>
        </p:nvSpPr>
        <p:spPr/>
        <p:txBody>
          <a:bodyPr>
            <a:normAutofit/>
          </a:bodyPr>
          <a:lstStyle/>
          <a:p>
            <a:pPr marL="0" indent="0">
              <a:buNone/>
            </a:pPr>
            <a:r>
              <a:rPr lang="en-US" sz="3200" dirty="0" smtClean="0"/>
              <a:t>No cost or low cost measures</a:t>
            </a:r>
          </a:p>
          <a:p>
            <a:pPr marL="514350" indent="-514350">
              <a:buAutoNum type="arabicPeriod" startAt="4"/>
            </a:pPr>
            <a:r>
              <a:rPr lang="en-US" sz="3200" dirty="0" smtClean="0"/>
              <a:t>Implementing good housekeeping policies in which staff are encouraged to avoid energy wasteful practices</a:t>
            </a:r>
          </a:p>
          <a:p>
            <a:pPr marL="514350" indent="-514350">
              <a:buAutoNum type="arabicPeriod" startAt="4"/>
            </a:pPr>
            <a:r>
              <a:rPr lang="en-US" sz="3200" dirty="0" smtClean="0"/>
              <a:t>Investment in small capital items such as thermostats and time switches</a:t>
            </a:r>
          </a:p>
          <a:p>
            <a:pPr marL="0" indent="0">
              <a:buNone/>
            </a:pPr>
            <a:r>
              <a:rPr lang="en-US" sz="3200" dirty="0" smtClean="0"/>
              <a:t>Although much can be achieved through low cost measures, it is sometimes necessary to undertake more capital-intensive measures, such as replacing worn out plant</a:t>
            </a:r>
            <a:endParaRPr lang="en-US" sz="3200" dirty="0"/>
          </a:p>
        </p:txBody>
      </p:sp>
    </p:spTree>
    <p:extLst>
      <p:ext uri="{BB962C8B-B14F-4D97-AF65-F5344CB8AC3E}">
        <p14:creationId xmlns:p14="http://schemas.microsoft.com/office/powerpoint/2010/main" val="2956836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Types of Energy Audit</a:t>
            </a:r>
            <a:endParaRPr lang="en-US" dirty="0"/>
          </a:p>
        </p:txBody>
      </p:sp>
      <p:sp>
        <p:nvSpPr>
          <p:cNvPr id="3" name="Content Placeholder 2"/>
          <p:cNvSpPr>
            <a:spLocks noGrp="1"/>
          </p:cNvSpPr>
          <p:nvPr>
            <p:ph idx="1"/>
          </p:nvPr>
        </p:nvSpPr>
        <p:spPr/>
        <p:txBody>
          <a:bodyPr>
            <a:normAutofit/>
          </a:bodyPr>
          <a:lstStyle/>
          <a:p>
            <a:r>
              <a:rPr lang="en-US" sz="3200" dirty="0" smtClean="0"/>
              <a:t>Energy audits can broadly be classified as </a:t>
            </a:r>
            <a:r>
              <a:rPr lang="en-US" sz="3200" b="1" dirty="0" smtClean="0"/>
              <a:t>preliminary</a:t>
            </a:r>
            <a:r>
              <a:rPr lang="en-US" sz="3200" dirty="0" smtClean="0"/>
              <a:t>, </a:t>
            </a:r>
            <a:r>
              <a:rPr lang="en-US" sz="3200" b="1" dirty="0" smtClean="0"/>
              <a:t>targeted</a:t>
            </a:r>
            <a:r>
              <a:rPr lang="en-US" sz="3200" dirty="0" smtClean="0"/>
              <a:t> and </a:t>
            </a:r>
            <a:r>
              <a:rPr lang="en-US" sz="3200" b="1" dirty="0" smtClean="0"/>
              <a:t>comprehensive</a:t>
            </a:r>
            <a:r>
              <a:rPr lang="en-US" sz="3200" dirty="0" smtClean="0"/>
              <a:t> audits</a:t>
            </a:r>
          </a:p>
          <a:p>
            <a:r>
              <a:rPr lang="en-US" sz="3200" dirty="0" smtClean="0"/>
              <a:t>Each type is distinguished by the level of detail involved and the depth of the analysis undertaken</a:t>
            </a:r>
          </a:p>
          <a:p>
            <a:r>
              <a:rPr lang="en-US" sz="3200" dirty="0" smtClean="0"/>
              <a:t>It is important to select the appropriate audit type for the facility concerned</a:t>
            </a:r>
            <a:endParaRPr lang="en-US" sz="3200" dirty="0"/>
          </a:p>
        </p:txBody>
      </p:sp>
    </p:spTree>
    <p:extLst>
      <p:ext uri="{BB962C8B-B14F-4D97-AF65-F5344CB8AC3E}">
        <p14:creationId xmlns:p14="http://schemas.microsoft.com/office/powerpoint/2010/main" val="54325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Types of Energy Audit</a:t>
            </a:r>
            <a:endParaRPr lang="en-US" dirty="0"/>
          </a:p>
        </p:txBody>
      </p:sp>
      <p:sp>
        <p:nvSpPr>
          <p:cNvPr id="3" name="Content Placeholder 2"/>
          <p:cNvSpPr>
            <a:spLocks noGrp="1"/>
          </p:cNvSpPr>
          <p:nvPr>
            <p:ph idx="1"/>
          </p:nvPr>
        </p:nvSpPr>
        <p:spPr/>
        <p:txBody>
          <a:bodyPr>
            <a:normAutofit/>
          </a:bodyPr>
          <a:lstStyle/>
          <a:p>
            <a:r>
              <a:rPr lang="en-US" sz="3200" dirty="0"/>
              <a:t>C</a:t>
            </a:r>
            <a:r>
              <a:rPr lang="en-US" sz="3200" dirty="0" smtClean="0"/>
              <a:t>omprehensive audits involve detailed energy surveys of plant, equipment and the fabric of buildings, which is a time consuming and expensive process</a:t>
            </a:r>
          </a:p>
          <a:p>
            <a:r>
              <a:rPr lang="en-US" sz="3200" dirty="0" smtClean="0"/>
              <a:t>They therefore should not be undertaken lightly</a:t>
            </a:r>
          </a:p>
          <a:p>
            <a:r>
              <a:rPr lang="en-US" sz="3200" dirty="0" smtClean="0"/>
              <a:t>It is often better to focus detailed surveys on problem areas highlighted by a preliminary energy audit, otherwise much time and money can be wasted</a:t>
            </a:r>
            <a:endParaRPr lang="en-US" sz="3200" dirty="0"/>
          </a:p>
        </p:txBody>
      </p:sp>
    </p:spTree>
    <p:extLst>
      <p:ext uri="{BB962C8B-B14F-4D97-AF65-F5344CB8AC3E}">
        <p14:creationId xmlns:p14="http://schemas.microsoft.com/office/powerpoint/2010/main" val="470956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Types of Energy Audit</a:t>
            </a:r>
            <a:endParaRPr lang="en-GB" dirty="0"/>
          </a:p>
        </p:txBody>
      </p:sp>
      <p:sp>
        <p:nvSpPr>
          <p:cNvPr id="3" name="Content Placeholder 2"/>
          <p:cNvSpPr>
            <a:spLocks noGrp="1"/>
          </p:cNvSpPr>
          <p:nvPr>
            <p:ph idx="1"/>
          </p:nvPr>
        </p:nvSpPr>
        <p:spPr/>
        <p:txBody>
          <a:bodyPr>
            <a:normAutofit/>
          </a:bodyPr>
          <a:lstStyle/>
          <a:p>
            <a:r>
              <a:rPr lang="en-GB" sz="3200" dirty="0" smtClean="0"/>
              <a:t>By carrying out a preliminary audit and methodically applying a range of simple analysis techniques it is often possible to identify major energy problems without the need for expensive and detailed energy surveys</a:t>
            </a:r>
          </a:p>
          <a:p>
            <a:r>
              <a:rPr lang="en-GB" sz="3200" dirty="0" smtClean="0"/>
              <a:t>Preliminary energy audits seek to establish the quantity and cost of each form of energy used in a facility or in an organisation</a:t>
            </a:r>
            <a:endParaRPr lang="en-GB" sz="3200" dirty="0"/>
          </a:p>
        </p:txBody>
      </p:sp>
    </p:spTree>
    <p:extLst>
      <p:ext uri="{BB962C8B-B14F-4D97-AF65-F5344CB8AC3E}">
        <p14:creationId xmlns:p14="http://schemas.microsoft.com/office/powerpoint/2010/main" val="1496241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Types of Energy Audit</a:t>
            </a:r>
            <a:endParaRPr lang="en-GB" dirty="0"/>
          </a:p>
        </p:txBody>
      </p:sp>
      <p:sp>
        <p:nvSpPr>
          <p:cNvPr id="3" name="Content Placeholder 2"/>
          <p:cNvSpPr>
            <a:spLocks noGrp="1"/>
          </p:cNvSpPr>
          <p:nvPr>
            <p:ph idx="1"/>
          </p:nvPr>
        </p:nvSpPr>
        <p:spPr/>
        <p:txBody>
          <a:bodyPr>
            <a:normAutofit/>
          </a:bodyPr>
          <a:lstStyle/>
          <a:p>
            <a:pPr marL="0" indent="0">
              <a:buNone/>
            </a:pPr>
            <a:r>
              <a:rPr lang="en-GB" sz="3200" b="1" dirty="0" smtClean="0"/>
              <a:t>Preliminary Audit</a:t>
            </a:r>
          </a:p>
          <a:p>
            <a:r>
              <a:rPr lang="en-GB" sz="3200" dirty="0" smtClean="0"/>
              <a:t>They are relatively quick and are designed to determine a project’s potential</a:t>
            </a:r>
          </a:p>
          <a:p>
            <a:r>
              <a:rPr lang="en-GB" sz="3200" dirty="0" smtClean="0"/>
              <a:t>Preliminary audits are primarily concerned with obtaining data from energy invoices and meter readings for a given period</a:t>
            </a:r>
            <a:endParaRPr lang="en-GB" sz="3200" dirty="0"/>
          </a:p>
        </p:txBody>
      </p:sp>
    </p:spTree>
    <p:extLst>
      <p:ext uri="{BB962C8B-B14F-4D97-AF65-F5344CB8AC3E}">
        <p14:creationId xmlns:p14="http://schemas.microsoft.com/office/powerpoint/2010/main" val="3153174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Types of Energy Audit</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Targeted energy audits often result from preliminary audits</a:t>
            </a:r>
          </a:p>
          <a:p>
            <a:r>
              <a:rPr lang="en-GB" sz="3200" dirty="0" smtClean="0"/>
              <a:t>They provide data and detailed analysis on specific targeted projects</a:t>
            </a:r>
          </a:p>
          <a:p>
            <a:r>
              <a:rPr lang="en-GB" sz="3200" dirty="0" smtClean="0"/>
              <a:t>For example, an organisation may target its lighting installation or boilers with a view to up-grading these items of equipment</a:t>
            </a:r>
          </a:p>
          <a:p>
            <a:r>
              <a:rPr lang="en-GB" sz="3200" dirty="0" smtClean="0"/>
              <a:t>Targeted audits therefore involved detailed surveys of the target subjects and analysis of the energy flows and costs associated with the targets</a:t>
            </a:r>
            <a:endParaRPr lang="en-GB" sz="3200" dirty="0"/>
          </a:p>
        </p:txBody>
      </p:sp>
    </p:spTree>
    <p:extLst>
      <p:ext uri="{BB962C8B-B14F-4D97-AF65-F5344CB8AC3E}">
        <p14:creationId xmlns:p14="http://schemas.microsoft.com/office/powerpoint/2010/main" val="3158642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Energy Audits</a:t>
            </a:r>
            <a:endParaRPr lang="en-GB" dirty="0"/>
          </a:p>
        </p:txBody>
      </p:sp>
      <p:sp>
        <p:nvSpPr>
          <p:cNvPr id="3" name="Content Placeholder 2"/>
          <p:cNvSpPr>
            <a:spLocks noGrp="1"/>
          </p:cNvSpPr>
          <p:nvPr>
            <p:ph idx="1"/>
          </p:nvPr>
        </p:nvSpPr>
        <p:spPr/>
        <p:txBody>
          <a:bodyPr>
            <a:normAutofit/>
          </a:bodyPr>
          <a:lstStyle/>
          <a:p>
            <a:r>
              <a:rPr lang="en-GB" sz="3200" dirty="0" smtClean="0"/>
              <a:t>Comprehensive energy audits provide detailed data on the energy inputs to, and energy flows within a facility</a:t>
            </a:r>
          </a:p>
          <a:p>
            <a:r>
              <a:rPr lang="en-GB" sz="3200" dirty="0" smtClean="0"/>
              <a:t>They should produce detailed energy project implementation plans</a:t>
            </a:r>
          </a:p>
          <a:p>
            <a:r>
              <a:rPr lang="en-GB" sz="3200" dirty="0" smtClean="0"/>
              <a:t>Such audits involve detailed energy surveys and may involve the use of complex energy simulation computer software</a:t>
            </a:r>
            <a:endParaRPr lang="en-GB" sz="3200" dirty="0"/>
          </a:p>
        </p:txBody>
      </p:sp>
    </p:spTree>
    <p:extLst>
      <p:ext uri="{BB962C8B-B14F-4D97-AF65-F5344CB8AC3E}">
        <p14:creationId xmlns:p14="http://schemas.microsoft.com/office/powerpoint/2010/main" val="3598804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is Energy Wasted</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Poorly designed buildings and installations</a:t>
            </a:r>
          </a:p>
          <a:p>
            <a:r>
              <a:rPr lang="en-GB" sz="3200" dirty="0" smtClean="0"/>
              <a:t>Buildings maybe poorly insulated resulting in high space heating costs</a:t>
            </a:r>
          </a:p>
          <a:p>
            <a:r>
              <a:rPr lang="en-GB" sz="3200" dirty="0" smtClean="0"/>
              <a:t>Mechanical ventilation ducts may be undersized so that fan power consumption is high</a:t>
            </a:r>
          </a:p>
          <a:p>
            <a:r>
              <a:rPr lang="en-GB" sz="3200" dirty="0" smtClean="0"/>
              <a:t>Heating systems may be installed without any optimum start control</a:t>
            </a:r>
          </a:p>
          <a:p>
            <a:r>
              <a:rPr lang="en-GB" sz="3200" dirty="0" smtClean="0"/>
              <a:t>Time clock controllers may be incorrectly set so that buildings are heated when not in use</a:t>
            </a:r>
            <a:endParaRPr lang="en-GB" sz="3200" dirty="0"/>
          </a:p>
        </p:txBody>
      </p:sp>
    </p:spTree>
    <p:extLst>
      <p:ext uri="{BB962C8B-B14F-4D97-AF65-F5344CB8AC3E}">
        <p14:creationId xmlns:p14="http://schemas.microsoft.com/office/powerpoint/2010/main" val="1881510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is Energy Wasted?</a:t>
            </a:r>
            <a:endParaRPr lang="en-GB" dirty="0"/>
          </a:p>
        </p:txBody>
      </p:sp>
      <p:sp>
        <p:nvSpPr>
          <p:cNvPr id="3" name="Content Placeholder 2"/>
          <p:cNvSpPr>
            <a:spLocks noGrp="1"/>
          </p:cNvSpPr>
          <p:nvPr>
            <p:ph idx="1"/>
          </p:nvPr>
        </p:nvSpPr>
        <p:spPr/>
        <p:txBody>
          <a:bodyPr>
            <a:normAutofit/>
          </a:bodyPr>
          <a:lstStyle/>
          <a:p>
            <a:r>
              <a:rPr lang="en-GB" sz="3200" dirty="0" smtClean="0"/>
              <a:t>Inefficient plant operation, often arising from the use of old or out of date technology, a situation often made worse by poor maintenance</a:t>
            </a:r>
          </a:p>
          <a:p>
            <a:r>
              <a:rPr lang="en-GB" sz="3200" dirty="0" smtClean="0"/>
              <a:t>Poor operating and working practices.  Lights are often left on in buildings when they should be switched off</a:t>
            </a:r>
            <a:endParaRPr lang="en-GB" sz="3200" dirty="0"/>
          </a:p>
        </p:txBody>
      </p:sp>
    </p:spTree>
    <p:extLst>
      <p:ext uri="{BB962C8B-B14F-4D97-AF65-F5344CB8AC3E}">
        <p14:creationId xmlns:p14="http://schemas.microsoft.com/office/powerpoint/2010/main" val="1340298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Main Reasons for Energy Wastage</a:t>
            </a:r>
            <a:endParaRPr lang="en-GB" dirty="0"/>
          </a:p>
        </p:txBody>
      </p:sp>
      <p:sp>
        <p:nvSpPr>
          <p:cNvPr id="3" name="Content Placeholder 2"/>
          <p:cNvSpPr>
            <a:spLocks noGrp="1"/>
          </p:cNvSpPr>
          <p:nvPr>
            <p:ph idx="1"/>
          </p:nvPr>
        </p:nvSpPr>
        <p:spPr/>
        <p:txBody>
          <a:bodyPr>
            <a:normAutofit/>
          </a:bodyPr>
          <a:lstStyle/>
          <a:p>
            <a:r>
              <a:rPr lang="en-GB" sz="3200" dirty="0" smtClean="0"/>
              <a:t>Building designers do not pay energy bills</a:t>
            </a:r>
          </a:p>
          <a:p>
            <a:r>
              <a:rPr lang="en-GB" sz="3200" dirty="0" smtClean="0"/>
              <a:t>The design process is closely allied to the construction process, and designers usually select low capital cost solutions, which often result in higher operating costs</a:t>
            </a:r>
          </a:p>
          <a:p>
            <a:r>
              <a:rPr lang="en-GB" sz="3200" dirty="0" smtClean="0"/>
              <a:t>This situation is made worse by the fact that the budgets for constructing a facility and running it are usually completely separated</a:t>
            </a:r>
            <a:endParaRPr lang="en-GB" sz="3200" dirty="0"/>
          </a:p>
        </p:txBody>
      </p:sp>
    </p:spTree>
    <p:extLst>
      <p:ext uri="{BB962C8B-B14F-4D97-AF65-F5344CB8AC3E}">
        <p14:creationId xmlns:p14="http://schemas.microsoft.com/office/powerpoint/2010/main" val="3136804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Main Reasons for Energy Wastage</a:t>
            </a:r>
            <a:endParaRPr lang="en-GB" dirty="0"/>
          </a:p>
        </p:txBody>
      </p:sp>
      <p:sp>
        <p:nvSpPr>
          <p:cNvPr id="3" name="Content Placeholder 2"/>
          <p:cNvSpPr>
            <a:spLocks noGrp="1"/>
          </p:cNvSpPr>
          <p:nvPr>
            <p:ph idx="1"/>
          </p:nvPr>
        </p:nvSpPr>
        <p:spPr/>
        <p:txBody>
          <a:bodyPr>
            <a:normAutofit/>
          </a:bodyPr>
          <a:lstStyle/>
          <a:p>
            <a:r>
              <a:rPr lang="en-GB" sz="3200" dirty="0" smtClean="0"/>
              <a:t>Energy consumption is taken for granted</a:t>
            </a:r>
          </a:p>
          <a:p>
            <a:r>
              <a:rPr lang="en-GB" sz="3200" dirty="0" smtClean="0"/>
              <a:t>Most building occupants and users do not pay energy bills</a:t>
            </a:r>
          </a:p>
          <a:p>
            <a:r>
              <a:rPr lang="en-GB" sz="3200" dirty="0" smtClean="0"/>
              <a:t>They are concerned with their own personal comfort and are not particularly interested in how much energy is consumed in achieving a comfortable environment</a:t>
            </a:r>
          </a:p>
          <a:p>
            <a:r>
              <a:rPr lang="en-GB" sz="3200" dirty="0" smtClean="0"/>
              <a:t>Most organisations do not have a culture of energy efficiency</a:t>
            </a:r>
            <a:endParaRPr lang="en-GB" sz="3200" dirty="0"/>
          </a:p>
        </p:txBody>
      </p:sp>
    </p:spTree>
    <p:extLst>
      <p:ext uri="{BB962C8B-B14F-4D97-AF65-F5344CB8AC3E}">
        <p14:creationId xmlns:p14="http://schemas.microsoft.com/office/powerpoint/2010/main" val="1862086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Energy Savings </a:t>
            </a:r>
            <a:endParaRPr lang="en-GB" dirty="0"/>
          </a:p>
        </p:txBody>
      </p:sp>
      <p:sp>
        <p:nvSpPr>
          <p:cNvPr id="3" name="Content Placeholder 2"/>
          <p:cNvSpPr>
            <a:spLocks noGrp="1"/>
          </p:cNvSpPr>
          <p:nvPr>
            <p:ph idx="1"/>
          </p:nvPr>
        </p:nvSpPr>
        <p:spPr/>
        <p:txBody>
          <a:bodyPr>
            <a:normAutofit/>
          </a:bodyPr>
          <a:lstStyle/>
          <a:p>
            <a:r>
              <a:rPr lang="en-GB" sz="3200" dirty="0" smtClean="0"/>
              <a:t>Much energy wastage arises from poor strategic and operational management</a:t>
            </a:r>
          </a:p>
          <a:p>
            <a:r>
              <a:rPr lang="en-GB" sz="3200" dirty="0" smtClean="0"/>
              <a:t>Lack of energy saving culture amongst staff</a:t>
            </a:r>
          </a:p>
          <a:p>
            <a:r>
              <a:rPr lang="en-GB" sz="3200" dirty="0" smtClean="0"/>
              <a:t>Energy can often be saved at no capital expense simply by improving maintenance procedures and instigating good work practices</a:t>
            </a:r>
            <a:endParaRPr lang="en-GB" sz="3200" dirty="0"/>
          </a:p>
        </p:txBody>
      </p:sp>
    </p:spTree>
    <p:extLst>
      <p:ext uri="{BB962C8B-B14F-4D97-AF65-F5344CB8AC3E}">
        <p14:creationId xmlns:p14="http://schemas.microsoft.com/office/powerpoint/2010/main" val="758451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an Energy Survey</a:t>
            </a:r>
            <a:endParaRPr lang="en-GB" dirty="0"/>
          </a:p>
        </p:txBody>
      </p:sp>
      <p:sp>
        <p:nvSpPr>
          <p:cNvPr id="3" name="Content Placeholder 2"/>
          <p:cNvSpPr>
            <a:spLocks noGrp="1"/>
          </p:cNvSpPr>
          <p:nvPr>
            <p:ph idx="1"/>
          </p:nvPr>
        </p:nvSpPr>
        <p:spPr/>
        <p:txBody>
          <a:bodyPr>
            <a:normAutofit/>
          </a:bodyPr>
          <a:lstStyle/>
          <a:p>
            <a:r>
              <a:rPr lang="en-GB" sz="3200" dirty="0" smtClean="0"/>
              <a:t>A systematic review of how energy is used within a building or industrial site</a:t>
            </a:r>
          </a:p>
          <a:p>
            <a:r>
              <a:rPr lang="en-GB" sz="3200" dirty="0" smtClean="0"/>
              <a:t>An energy survey is a technical investigation of the control and flow of energy in a (1) site; (2) building; (3) process/manufacturing unit and; (4) piece of equipment</a:t>
            </a:r>
            <a:endParaRPr lang="en-GB" sz="3200" dirty="0"/>
          </a:p>
        </p:txBody>
      </p:sp>
    </p:spTree>
    <p:extLst>
      <p:ext uri="{BB962C8B-B14F-4D97-AF65-F5344CB8AC3E}">
        <p14:creationId xmlns:p14="http://schemas.microsoft.com/office/powerpoint/2010/main" val="1717494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an Energy Survey Covers</a:t>
            </a:r>
            <a:endParaRPr lang="en-GB" dirty="0"/>
          </a:p>
        </p:txBody>
      </p:sp>
      <p:sp>
        <p:nvSpPr>
          <p:cNvPr id="3" name="Content Placeholder 2"/>
          <p:cNvSpPr>
            <a:spLocks noGrp="1"/>
          </p:cNvSpPr>
          <p:nvPr>
            <p:ph idx="1"/>
          </p:nvPr>
        </p:nvSpPr>
        <p:spPr/>
        <p:txBody>
          <a:bodyPr>
            <a:normAutofit/>
          </a:bodyPr>
          <a:lstStyle/>
          <a:p>
            <a:r>
              <a:rPr lang="en-GB" sz="3200" b="1" u="sng" dirty="0" smtClean="0"/>
              <a:t>Energy conversion</a:t>
            </a:r>
            <a:r>
              <a:rPr lang="en-GB" sz="3200" dirty="0" smtClean="0"/>
              <a:t>: - for example, gas to heat in a boiler, electricity to cooling in a chiller</a:t>
            </a:r>
            <a:endParaRPr lang="en-GB" sz="3200" b="1" u="sng" dirty="0" smtClean="0"/>
          </a:p>
          <a:p>
            <a:r>
              <a:rPr lang="en-GB" sz="3200" b="1" u="sng" dirty="0" smtClean="0"/>
              <a:t>Energy distribution</a:t>
            </a:r>
            <a:r>
              <a:rPr lang="en-GB" sz="3200" dirty="0" smtClean="0"/>
              <a:t>: - how energy gets from one place to another</a:t>
            </a:r>
            <a:endParaRPr lang="en-GB" sz="3200" b="1" u="sng" dirty="0" smtClean="0"/>
          </a:p>
          <a:p>
            <a:r>
              <a:rPr lang="en-GB" sz="3200" b="1" u="sng" dirty="0" smtClean="0"/>
              <a:t>Energy end use</a:t>
            </a:r>
            <a:r>
              <a:rPr lang="en-GB" sz="3200" dirty="0" smtClean="0"/>
              <a:t>: - the equipment and people that use the energy</a:t>
            </a:r>
            <a:endParaRPr lang="en-GB" sz="3200" b="1" u="sng" dirty="0" smtClean="0"/>
          </a:p>
          <a:p>
            <a:r>
              <a:rPr lang="en-GB" sz="3200" b="1" u="sng" dirty="0" smtClean="0"/>
              <a:t>Management systems</a:t>
            </a:r>
            <a:r>
              <a:rPr lang="en-GB" sz="3200" dirty="0" smtClean="0"/>
              <a:t>: - how energy is managed and accounted for</a:t>
            </a:r>
            <a:endParaRPr lang="en-GB" sz="3200" b="1" u="sng" dirty="0"/>
          </a:p>
        </p:txBody>
      </p:sp>
    </p:spTree>
    <p:extLst>
      <p:ext uri="{BB962C8B-B14F-4D97-AF65-F5344CB8AC3E}">
        <p14:creationId xmlns:p14="http://schemas.microsoft.com/office/powerpoint/2010/main" val="2923794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When to Undertake a Survey</a:t>
            </a:r>
            <a:endParaRPr lang="en-GB" dirty="0"/>
          </a:p>
        </p:txBody>
      </p:sp>
      <p:sp>
        <p:nvSpPr>
          <p:cNvPr id="3" name="Content Placeholder 2"/>
          <p:cNvSpPr>
            <a:spLocks noGrp="1"/>
          </p:cNvSpPr>
          <p:nvPr>
            <p:ph idx="1"/>
          </p:nvPr>
        </p:nvSpPr>
        <p:spPr/>
        <p:txBody>
          <a:bodyPr>
            <a:normAutofit/>
          </a:bodyPr>
          <a:lstStyle/>
          <a:p>
            <a:r>
              <a:rPr lang="en-GB" sz="3200" dirty="0" smtClean="0"/>
              <a:t>Ideally you should undertake your first survey as part of the development of your energy strategy, at the beginning</a:t>
            </a:r>
          </a:p>
          <a:p>
            <a:r>
              <a:rPr lang="en-GB" sz="3200" dirty="0" smtClean="0"/>
              <a:t>This means that you’ll be able to set objectives based on concrete knowledge of how energy is being used, rather than guesswork</a:t>
            </a:r>
          </a:p>
          <a:p>
            <a:r>
              <a:rPr lang="en-GB" sz="3200" dirty="0" smtClean="0"/>
              <a:t>Practices and technology change, so you should consider undertaking a full energy around </a:t>
            </a:r>
            <a:r>
              <a:rPr lang="en-GB" sz="3200" smtClean="0"/>
              <a:t>every five years</a:t>
            </a:r>
            <a:endParaRPr lang="en-GB" sz="3200"/>
          </a:p>
        </p:txBody>
      </p:sp>
    </p:spTree>
    <p:extLst>
      <p:ext uri="{BB962C8B-B14F-4D97-AF65-F5344CB8AC3E}">
        <p14:creationId xmlns:p14="http://schemas.microsoft.com/office/powerpoint/2010/main" val="915871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When to Undertake a Survey</a:t>
            </a:r>
          </a:p>
        </p:txBody>
      </p:sp>
      <p:sp>
        <p:nvSpPr>
          <p:cNvPr id="3" name="Content Placeholder 2"/>
          <p:cNvSpPr>
            <a:spLocks noGrp="1"/>
          </p:cNvSpPr>
          <p:nvPr>
            <p:ph idx="1"/>
          </p:nvPr>
        </p:nvSpPr>
        <p:spPr/>
        <p:txBody>
          <a:bodyPr>
            <a:normAutofit/>
          </a:bodyPr>
          <a:lstStyle/>
          <a:p>
            <a:r>
              <a:rPr lang="en-GB" sz="3200" dirty="0" smtClean="0"/>
              <a:t>An efficient energy survey will establish which areas will need regular attention and review through good continuing energy management</a:t>
            </a:r>
          </a:p>
          <a:p>
            <a:r>
              <a:rPr lang="en-GB" sz="3200" dirty="0" smtClean="0"/>
              <a:t>When planning the timing of energy surveys, take account of any asset</a:t>
            </a:r>
            <a:endParaRPr lang="en-GB" sz="3200" dirty="0"/>
          </a:p>
        </p:txBody>
      </p:sp>
    </p:spTree>
    <p:extLst>
      <p:ext uri="{BB962C8B-B14F-4D97-AF65-F5344CB8AC3E}">
        <p14:creationId xmlns:p14="http://schemas.microsoft.com/office/powerpoint/2010/main" val="3450866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TotalTime>
  <Words>1299</Words>
  <Application>Microsoft Office PowerPoint</Application>
  <PresentationFormat>Widescreen</PresentationFormat>
  <Paragraphs>102</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Energy Auditing</vt:lpstr>
      <vt:lpstr>Energy Audit</vt:lpstr>
      <vt:lpstr>Energy Auditing</vt:lpstr>
      <vt:lpstr>Energy Audits</vt:lpstr>
      <vt:lpstr>Energy Auditing</vt:lpstr>
      <vt:lpstr>Energy Auditing</vt:lpstr>
      <vt:lpstr>Energy Auditing</vt:lpstr>
      <vt:lpstr>Energy Auditing</vt:lpstr>
      <vt:lpstr>Energy Auditing</vt:lpstr>
      <vt:lpstr>Energy Auditing</vt:lpstr>
      <vt:lpstr>Types of Energy Audit</vt:lpstr>
      <vt:lpstr>Types of Energy Audit</vt:lpstr>
      <vt:lpstr>Types of Energy Audit</vt:lpstr>
      <vt:lpstr>Types of Energy Audit</vt:lpstr>
      <vt:lpstr>Types of Energy Audit</vt:lpstr>
      <vt:lpstr>Energy Audits</vt:lpstr>
      <vt:lpstr>Why is Energy Wasted</vt:lpstr>
      <vt:lpstr>Why is Energy Wasted?</vt:lpstr>
      <vt:lpstr>Main Reasons for Energy Wastage</vt:lpstr>
      <vt:lpstr>Main Reasons for Energy Wastage</vt:lpstr>
      <vt:lpstr>Energy Savings </vt:lpstr>
      <vt:lpstr>What is an Energy Survey</vt:lpstr>
      <vt:lpstr>What an Energy Survey Covers</vt:lpstr>
      <vt:lpstr>When to Undertake a Survey</vt:lpstr>
      <vt:lpstr>When to Undertake a Survey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Auditing</dc:title>
  <dc:creator>Andrew Thorn</dc:creator>
  <cp:lastModifiedBy>Andrew Thorn</cp:lastModifiedBy>
  <cp:revision>20</cp:revision>
  <dcterms:created xsi:type="dcterms:W3CDTF">2019-03-06T16:50:33Z</dcterms:created>
  <dcterms:modified xsi:type="dcterms:W3CDTF">2019-03-21T03:00:39Z</dcterms:modified>
</cp:coreProperties>
</file>