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2" r:id="rId1"/>
  </p:sldMasterIdLst>
  <p:notesMasterIdLst>
    <p:notesMasterId r:id="rId123"/>
  </p:notesMasterIdLst>
  <p:sldIdLst>
    <p:sldId id="256" r:id="rId2"/>
    <p:sldId id="400" r:id="rId3"/>
    <p:sldId id="369" r:id="rId4"/>
    <p:sldId id="370" r:id="rId5"/>
    <p:sldId id="264" r:id="rId6"/>
    <p:sldId id="265" r:id="rId7"/>
    <p:sldId id="371" r:id="rId8"/>
    <p:sldId id="379" r:id="rId9"/>
    <p:sldId id="372" r:id="rId10"/>
    <p:sldId id="373" r:id="rId11"/>
    <p:sldId id="374" r:id="rId12"/>
    <p:sldId id="455" r:id="rId13"/>
    <p:sldId id="456" r:id="rId14"/>
    <p:sldId id="457" r:id="rId15"/>
    <p:sldId id="458" r:id="rId16"/>
    <p:sldId id="375" r:id="rId17"/>
    <p:sldId id="376" r:id="rId18"/>
    <p:sldId id="377" r:id="rId19"/>
    <p:sldId id="378" r:id="rId20"/>
    <p:sldId id="382" r:id="rId21"/>
    <p:sldId id="384" r:id="rId22"/>
    <p:sldId id="386" r:id="rId23"/>
    <p:sldId id="459" r:id="rId24"/>
    <p:sldId id="387" r:id="rId25"/>
    <p:sldId id="388" r:id="rId26"/>
    <p:sldId id="389" r:id="rId27"/>
    <p:sldId id="390" r:id="rId28"/>
    <p:sldId id="391" r:id="rId29"/>
    <p:sldId id="394" r:id="rId30"/>
    <p:sldId id="397" r:id="rId31"/>
    <p:sldId id="398" r:id="rId32"/>
    <p:sldId id="399" r:id="rId33"/>
    <p:sldId id="395" r:id="rId34"/>
    <p:sldId id="396" r:id="rId35"/>
    <p:sldId id="454" r:id="rId36"/>
    <p:sldId id="392" r:id="rId37"/>
    <p:sldId id="393" r:id="rId38"/>
    <p:sldId id="332" r:id="rId39"/>
    <p:sldId id="335" r:id="rId40"/>
    <p:sldId id="408" r:id="rId41"/>
    <p:sldId id="409" r:id="rId42"/>
    <p:sldId id="410" r:id="rId43"/>
    <p:sldId id="411" r:id="rId44"/>
    <p:sldId id="412" r:id="rId45"/>
    <p:sldId id="413" r:id="rId46"/>
    <p:sldId id="414" r:id="rId47"/>
    <p:sldId id="415" r:id="rId48"/>
    <p:sldId id="416" r:id="rId49"/>
    <p:sldId id="445" r:id="rId50"/>
    <p:sldId id="417" r:id="rId51"/>
    <p:sldId id="418" r:id="rId52"/>
    <p:sldId id="419" r:id="rId53"/>
    <p:sldId id="420" r:id="rId54"/>
    <p:sldId id="421" r:id="rId55"/>
    <p:sldId id="423" r:id="rId56"/>
    <p:sldId id="424" r:id="rId57"/>
    <p:sldId id="425" r:id="rId58"/>
    <p:sldId id="426" r:id="rId59"/>
    <p:sldId id="427" r:id="rId60"/>
    <p:sldId id="428" r:id="rId61"/>
    <p:sldId id="429" r:id="rId62"/>
    <p:sldId id="430" r:id="rId63"/>
    <p:sldId id="431" r:id="rId64"/>
    <p:sldId id="432" r:id="rId65"/>
    <p:sldId id="433" r:id="rId66"/>
    <p:sldId id="434" r:id="rId67"/>
    <p:sldId id="435" r:id="rId68"/>
    <p:sldId id="436" r:id="rId69"/>
    <p:sldId id="437" r:id="rId70"/>
    <p:sldId id="438" r:id="rId71"/>
    <p:sldId id="439" r:id="rId72"/>
    <p:sldId id="440" r:id="rId73"/>
    <p:sldId id="441" r:id="rId74"/>
    <p:sldId id="442" r:id="rId75"/>
    <p:sldId id="443" r:id="rId76"/>
    <p:sldId id="444" r:id="rId77"/>
    <p:sldId id="271" r:id="rId78"/>
    <p:sldId id="334" r:id="rId79"/>
    <p:sldId id="295" r:id="rId80"/>
    <p:sldId id="333" r:id="rId81"/>
    <p:sldId id="272" r:id="rId82"/>
    <p:sldId id="274" r:id="rId83"/>
    <p:sldId id="273" r:id="rId84"/>
    <p:sldId id="298" r:id="rId85"/>
    <p:sldId id="297" r:id="rId86"/>
    <p:sldId id="380" r:id="rId87"/>
    <p:sldId id="404" r:id="rId88"/>
    <p:sldId id="401" r:id="rId89"/>
    <p:sldId id="402" r:id="rId90"/>
    <p:sldId id="446" r:id="rId91"/>
    <p:sldId id="447" r:id="rId92"/>
    <p:sldId id="448" r:id="rId93"/>
    <p:sldId id="403" r:id="rId94"/>
    <p:sldId id="449" r:id="rId95"/>
    <p:sldId id="450" r:id="rId96"/>
    <p:sldId id="451" r:id="rId97"/>
    <p:sldId id="357" r:id="rId98"/>
    <p:sldId id="358" r:id="rId99"/>
    <p:sldId id="452" r:id="rId100"/>
    <p:sldId id="453" r:id="rId101"/>
    <p:sldId id="359" r:id="rId102"/>
    <p:sldId id="360" r:id="rId103"/>
    <p:sldId id="361" r:id="rId104"/>
    <p:sldId id="363" r:id="rId105"/>
    <p:sldId id="364" r:id="rId106"/>
    <p:sldId id="346" r:id="rId107"/>
    <p:sldId id="287" r:id="rId108"/>
    <p:sldId id="286" r:id="rId109"/>
    <p:sldId id="300" r:id="rId110"/>
    <p:sldId id="345" r:id="rId111"/>
    <p:sldId id="307" r:id="rId112"/>
    <p:sldId id="308" r:id="rId113"/>
    <p:sldId id="305" r:id="rId114"/>
    <p:sldId id="347" r:id="rId115"/>
    <p:sldId id="367" r:id="rId116"/>
    <p:sldId id="292" r:id="rId117"/>
    <p:sldId id="348" r:id="rId118"/>
    <p:sldId id="337" r:id="rId119"/>
    <p:sldId id="293" r:id="rId120"/>
    <p:sldId id="338" r:id="rId121"/>
    <p:sldId id="344" r:id="rId1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30"/>
    <p:restoredTop sz="95801"/>
  </p:normalViewPr>
  <p:slideViewPr>
    <p:cSldViewPr snapToGrid="0" snapToObjects="1">
      <p:cViewPr varScale="1">
        <p:scale>
          <a:sx n="116" d="100"/>
          <a:sy n="116" d="100"/>
        </p:scale>
        <p:origin x="30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notesMaster" Target="notesMasters/notes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9.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0.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62.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3.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6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60767E-4285-7D44-B369-47CCA7BCF888}" type="datetimeFigureOut">
              <a:rPr lang="en-US" smtClean="0"/>
              <a:t>11/28/2019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704441-D362-4C44-BF9B-02877D7D3F83}" type="slidenum">
              <a:rPr lang="en-US" smtClean="0"/>
              <a:t>‹#›</a:t>
            </a:fld>
            <a:endParaRPr lang="en-US"/>
          </a:p>
        </p:txBody>
      </p:sp>
    </p:spTree>
    <p:extLst>
      <p:ext uri="{BB962C8B-B14F-4D97-AF65-F5344CB8AC3E}">
        <p14:creationId xmlns:p14="http://schemas.microsoft.com/office/powerpoint/2010/main" val="235573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xmlns="" id="{ACCBC9F5-A4DA-184C-A52A-108A31BEC63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10C0228-B145-5848-8451-A4E32F9F52F5}" type="slidenum">
              <a:rPr lang="en-US" altLang="en-US" smtClean="0"/>
              <a:pPr>
                <a:spcBef>
                  <a:spcPct val="0"/>
                </a:spcBef>
              </a:pPr>
              <a:t>5</a:t>
            </a:fld>
            <a:endParaRPr lang="en-US" altLang="en-US"/>
          </a:p>
        </p:txBody>
      </p:sp>
      <p:sp>
        <p:nvSpPr>
          <p:cNvPr id="9219" name="Rectangle 2">
            <a:extLst>
              <a:ext uri="{FF2B5EF4-FFF2-40B4-BE49-F238E27FC236}">
                <a16:creationId xmlns:a16="http://schemas.microsoft.com/office/drawing/2014/main" xmlns="" id="{B8AFE388-3A49-B84A-806A-7A363850A55E}"/>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xmlns="" id="{7DBBEDE4-5E44-AB41-9D6A-5FA0088359CD}"/>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3665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xmlns="" id="{4BCF7000-4F6C-7C48-8F9F-56E9D1B49FC5}"/>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838E134-77CF-6741-B37C-8AAD4AD8BA59}" type="slidenum">
              <a:rPr lang="en-US" altLang="en-US" smtClean="0"/>
              <a:pPr>
                <a:spcBef>
                  <a:spcPct val="0"/>
                </a:spcBef>
              </a:pPr>
              <a:t>6</a:t>
            </a:fld>
            <a:endParaRPr lang="en-US" altLang="en-US"/>
          </a:p>
        </p:txBody>
      </p:sp>
      <p:sp>
        <p:nvSpPr>
          <p:cNvPr id="11267" name="Rectangle 2">
            <a:extLst>
              <a:ext uri="{FF2B5EF4-FFF2-40B4-BE49-F238E27FC236}">
                <a16:creationId xmlns:a16="http://schemas.microsoft.com/office/drawing/2014/main" xmlns="" id="{86B69EC7-85DD-3947-BD26-97BE2358C604}"/>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xmlns="" id="{97D28899-0A27-9B43-B328-78A7BB0EC7AD}"/>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4909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xmlns="" id="{B937DBB0-0055-9143-A8F4-A3A12D8583C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xmlns="" id="{33398E85-94AE-9D41-BA78-4AB82B26F3AA}"/>
              </a:ext>
            </a:extLst>
          </p:cNvPr>
          <p:cNvSpPr>
            <a:spLocks noGrp="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
        <p:nvSpPr>
          <p:cNvPr id="35844" name="Slide Number Placeholder 3">
            <a:extLst>
              <a:ext uri="{FF2B5EF4-FFF2-40B4-BE49-F238E27FC236}">
                <a16:creationId xmlns:a16="http://schemas.microsoft.com/office/drawing/2014/main" xmlns="" id="{0742D31A-1FF6-DF47-973E-C4FD11EE7247}"/>
              </a:ext>
            </a:extLst>
          </p:cNvPr>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029BCF4-1789-B043-8068-D06F34718646}" type="slidenum">
              <a:rPr lang="en-US" altLang="en-US" smtClean="0"/>
              <a:pPr>
                <a:spcBef>
                  <a:spcPct val="0"/>
                </a:spcBef>
              </a:pPr>
              <a:t>8</a:t>
            </a:fld>
            <a:endParaRPr lang="en-US" altLang="en-US"/>
          </a:p>
        </p:txBody>
      </p:sp>
    </p:spTree>
    <p:extLst>
      <p:ext uri="{BB962C8B-B14F-4D97-AF65-F5344CB8AC3E}">
        <p14:creationId xmlns:p14="http://schemas.microsoft.com/office/powerpoint/2010/main" val="325384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i="1" smtClean="0"/>
              <a:t>Ask class what they think today’s lesson is about?</a:t>
            </a:r>
          </a:p>
          <a:p>
            <a:pPr eaLnBrk="1" hangingPunct="1">
              <a:spcBef>
                <a:spcPct val="0"/>
              </a:spcBef>
            </a:pPr>
            <a:r>
              <a:rPr lang="en-GB" altLang="en-US" i="1" smtClean="0"/>
              <a:t>Ask them what they think a ‘stereotype is’ and draw out the buzz words from the definition on the next slide.</a:t>
            </a:r>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6819BCA0-3094-426F-B238-2D87AA2A537E}" type="slidenum">
              <a:rPr lang="en-GB" altLang="en-US" smtClean="0"/>
              <a:pPr/>
              <a:t>20</a:t>
            </a:fld>
            <a:endParaRPr lang="en-GB" altLang="en-US" smtClean="0"/>
          </a:p>
        </p:txBody>
      </p:sp>
    </p:spTree>
    <p:extLst>
      <p:ext uri="{BB962C8B-B14F-4D97-AF65-F5344CB8AC3E}">
        <p14:creationId xmlns:p14="http://schemas.microsoft.com/office/powerpoint/2010/main" val="2304962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indent="-57150" eaLnBrk="1" hangingPunct="1">
              <a:spcBef>
                <a:spcPct val="0"/>
              </a:spcBef>
              <a:buFont typeface="+mj-lt"/>
              <a:buNone/>
            </a:pPr>
            <a:r>
              <a:rPr lang="en-GB" altLang="en-US" i="1" smtClean="0">
                <a:solidFill>
                  <a:schemeClr val="accent1"/>
                </a:solidFill>
              </a:rPr>
              <a:t>What public </a:t>
            </a:r>
            <a:r>
              <a:rPr lang="en-GB" altLang="en-US" b="1" i="1" smtClean="0">
                <a:solidFill>
                  <a:schemeClr val="accent1"/>
                </a:solidFill>
              </a:rPr>
              <a:t>belief</a:t>
            </a:r>
            <a:r>
              <a:rPr lang="en-GB" altLang="en-US" i="1" smtClean="0">
                <a:solidFill>
                  <a:schemeClr val="accent1"/>
                </a:solidFill>
              </a:rPr>
              <a:t> about specific social </a:t>
            </a:r>
            <a:r>
              <a:rPr lang="en-GB" altLang="en-US" b="1" i="1" smtClean="0">
                <a:solidFill>
                  <a:schemeClr val="accent1"/>
                </a:solidFill>
              </a:rPr>
              <a:t>groups</a:t>
            </a:r>
            <a:r>
              <a:rPr lang="en-GB" altLang="en-US" i="1" smtClean="0">
                <a:solidFill>
                  <a:schemeClr val="accent1"/>
                </a:solidFill>
              </a:rPr>
              <a:t>  do these headlines present?</a:t>
            </a:r>
          </a:p>
          <a:p>
            <a:pPr indent="-57150" eaLnBrk="1" hangingPunct="1">
              <a:spcBef>
                <a:spcPct val="0"/>
              </a:spcBef>
              <a:buFont typeface="+mj-lt"/>
              <a:buNone/>
            </a:pPr>
            <a:r>
              <a:rPr lang="en-GB" altLang="en-US" i="1" smtClean="0">
                <a:solidFill>
                  <a:schemeClr val="accent1"/>
                </a:solidFill>
              </a:rPr>
              <a:t>What types of groups/individuals do they target?</a:t>
            </a:r>
          </a:p>
          <a:p>
            <a:pPr indent="-57150" eaLnBrk="1" hangingPunct="1">
              <a:spcBef>
                <a:spcPct val="0"/>
              </a:spcBef>
              <a:buFont typeface="+mj-lt"/>
              <a:buNone/>
            </a:pPr>
            <a:r>
              <a:rPr lang="en-GB" altLang="en-US" i="1" smtClean="0">
                <a:solidFill>
                  <a:schemeClr val="accent1"/>
                </a:solidFill>
              </a:rPr>
              <a:t>How are they representing them? (Appearances, values, beliefs)</a:t>
            </a:r>
          </a:p>
          <a:p>
            <a:pPr indent="-57150" eaLnBrk="1" hangingPunct="1">
              <a:spcBef>
                <a:spcPct val="0"/>
              </a:spcBef>
              <a:buFont typeface="+mj-lt"/>
              <a:buNone/>
            </a:pPr>
            <a:r>
              <a:rPr lang="en-GB" altLang="en-US" i="1" smtClean="0">
                <a:solidFill>
                  <a:schemeClr val="accent1"/>
                </a:solidFill>
              </a:rPr>
              <a:t>What impact do these stereotypes have on society?</a:t>
            </a:r>
          </a:p>
          <a:p>
            <a:pPr indent="-57150" eaLnBrk="1" hangingPunct="1">
              <a:spcBef>
                <a:spcPct val="0"/>
              </a:spcBef>
              <a:buFont typeface="+mj-lt"/>
              <a:buNone/>
            </a:pPr>
            <a:r>
              <a:rPr lang="en-GB" altLang="en-US" i="1" smtClean="0">
                <a:solidFill>
                  <a:schemeClr val="accent1"/>
                </a:solidFill>
              </a:rPr>
              <a:t>Do they recognise/ associate with these images?</a:t>
            </a:r>
          </a:p>
          <a:p>
            <a:pPr indent="-57150" eaLnBrk="1" hangingPunct="1">
              <a:spcBef>
                <a:spcPct val="0"/>
              </a:spcBef>
              <a:buFont typeface="+mj-lt"/>
              <a:buNone/>
            </a:pPr>
            <a:endParaRPr lang="en-GB" altLang="en-US" i="1" smtClean="0">
              <a:solidFill>
                <a:schemeClr val="accent1"/>
              </a:solidFill>
            </a:endParaRPr>
          </a:p>
          <a:p>
            <a:pPr indent="-57150" eaLnBrk="1" hangingPunct="1">
              <a:spcBef>
                <a:spcPct val="0"/>
              </a:spcBef>
              <a:buFont typeface="+mj-lt"/>
              <a:buNone/>
            </a:pPr>
            <a:endParaRPr lang="en-GB" altLang="en-US" smtClean="0">
              <a:solidFill>
                <a:schemeClr val="accent1"/>
              </a:solidFill>
            </a:endParaRPr>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7C39945B-7539-4B30-9D84-FD61A51EDDE4}" type="slidenum">
              <a:rPr lang="en-GB" altLang="en-US" smtClean="0"/>
              <a:pPr/>
              <a:t>21</a:t>
            </a:fld>
            <a:endParaRPr lang="en-GB" altLang="en-US" smtClean="0"/>
          </a:p>
        </p:txBody>
      </p:sp>
    </p:spTree>
    <p:extLst>
      <p:ext uri="{BB962C8B-B14F-4D97-AF65-F5344CB8AC3E}">
        <p14:creationId xmlns:p14="http://schemas.microsoft.com/office/powerpoint/2010/main" val="2527031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indent="-57150" eaLnBrk="1" hangingPunct="1">
              <a:spcBef>
                <a:spcPct val="0"/>
              </a:spcBef>
              <a:buFont typeface="+mj-lt"/>
              <a:buNone/>
            </a:pPr>
            <a:endParaRPr lang="en-GB" altLang="en-US" smtClean="0">
              <a:solidFill>
                <a:schemeClr val="accent1"/>
              </a:solidFill>
            </a:endParaRPr>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58CC363A-A221-47E3-99B8-856910C89058}" type="slidenum">
              <a:rPr lang="en-GB" altLang="en-US" smtClean="0"/>
              <a:pPr/>
              <a:t>22</a:t>
            </a:fld>
            <a:endParaRPr lang="en-GB" altLang="en-US" smtClean="0"/>
          </a:p>
        </p:txBody>
      </p:sp>
    </p:spTree>
    <p:extLst>
      <p:ext uri="{BB962C8B-B14F-4D97-AF65-F5344CB8AC3E}">
        <p14:creationId xmlns:p14="http://schemas.microsoft.com/office/powerpoint/2010/main" val="461228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indent="-57150" eaLnBrk="1" hangingPunct="1">
              <a:spcBef>
                <a:spcPct val="0"/>
              </a:spcBef>
              <a:buFont typeface="+mj-lt"/>
              <a:buNone/>
            </a:pPr>
            <a:r>
              <a:rPr lang="en-GB" altLang="en-US" smtClean="0">
                <a:solidFill>
                  <a:schemeClr val="accent1"/>
                </a:solidFill>
              </a:rPr>
              <a:t>Why are these headlines stereotypical?</a:t>
            </a: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64047113-3697-4B79-9E77-961E9C801AF3}" type="slidenum">
              <a:rPr lang="en-GB" altLang="en-US" smtClean="0"/>
              <a:pPr/>
              <a:t>24</a:t>
            </a:fld>
            <a:endParaRPr lang="en-GB" altLang="en-US" smtClean="0"/>
          </a:p>
        </p:txBody>
      </p:sp>
    </p:spTree>
    <p:extLst>
      <p:ext uri="{BB962C8B-B14F-4D97-AF65-F5344CB8AC3E}">
        <p14:creationId xmlns:p14="http://schemas.microsoft.com/office/powerpoint/2010/main" val="2844068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295E6CE9-09C4-4315-B4FC-0E0C448DB144}" type="slidenum">
              <a:rPr lang="en-GB" altLang="en-US" smtClean="0"/>
              <a:pPr/>
              <a:t>25</a:t>
            </a:fld>
            <a:endParaRPr lang="en-GB" altLang="en-US" smtClean="0"/>
          </a:p>
        </p:txBody>
      </p:sp>
    </p:spTree>
    <p:extLst>
      <p:ext uri="{BB962C8B-B14F-4D97-AF65-F5344CB8AC3E}">
        <p14:creationId xmlns:p14="http://schemas.microsoft.com/office/powerpoint/2010/main" val="34889280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indent="-57150" eaLnBrk="1" hangingPunct="1">
              <a:spcBef>
                <a:spcPct val="0"/>
              </a:spcBef>
              <a:buFont typeface="+mj-lt"/>
              <a:buNone/>
            </a:pPr>
            <a:r>
              <a:rPr lang="en-GB" altLang="en-US" b="1" i="1" smtClean="0">
                <a:solidFill>
                  <a:schemeClr val="accent1"/>
                </a:solidFill>
              </a:rPr>
              <a:t>Ask the class who this person is?</a:t>
            </a:r>
          </a:p>
          <a:p>
            <a:pPr indent="-57150" eaLnBrk="1" hangingPunct="1">
              <a:spcBef>
                <a:spcPct val="0"/>
              </a:spcBef>
              <a:buFont typeface="+mj-lt"/>
              <a:buNone/>
            </a:pPr>
            <a:r>
              <a:rPr lang="en-GB" altLang="en-US" b="1" i="1" smtClean="0"/>
              <a:t>Answer</a:t>
            </a:r>
            <a:r>
              <a:rPr lang="en-GB" altLang="en-US" i="1" smtClean="0"/>
              <a:t>: Mohamed "Mo" Farah CBE is a Somali-born British international track and field athlete in the long distance and middle-distance. He is the current 10,000 metres Olympic and World champion and 5000 metres Olympic, World and European champion.</a:t>
            </a:r>
            <a:endParaRPr lang="en-GB" altLang="en-US" i="1" smtClean="0">
              <a:solidFill>
                <a:schemeClr val="accent1"/>
              </a:solidFill>
            </a:endParaRP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273D34C-812E-4CD2-A720-4CA363CA556B}" type="slidenum">
              <a:rPr lang="en-GB" altLang="en-US" smtClean="0"/>
              <a:pPr/>
              <a:t>26</a:t>
            </a:fld>
            <a:endParaRPr lang="en-GB" altLang="en-US" smtClean="0"/>
          </a:p>
        </p:txBody>
      </p:sp>
    </p:spTree>
    <p:extLst>
      <p:ext uri="{BB962C8B-B14F-4D97-AF65-F5344CB8AC3E}">
        <p14:creationId xmlns:p14="http://schemas.microsoft.com/office/powerpoint/2010/main" val="2130008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indent="-57150" eaLnBrk="1" hangingPunct="1">
              <a:spcBef>
                <a:spcPct val="0"/>
              </a:spcBef>
              <a:buFont typeface="+mj-lt"/>
              <a:buNone/>
            </a:pPr>
            <a:r>
              <a:rPr lang="en-GB" altLang="en-US" smtClean="0"/>
              <a:t>What is the Muslim world? At TEDxLancasterU, linguist Tony McEnery argues that this phrase, which was used 11,000 times in articles discussing Islam written from 1998 to 2009 by the British press, highlights an unsettling trend in the media -- using language that characterizes Muslims as violent and unusual -- a trend that, as he shows, has a long history and he asks us to change.</a:t>
            </a:r>
            <a:br>
              <a:rPr lang="en-GB" altLang="en-US" smtClean="0"/>
            </a:br>
            <a:r>
              <a:rPr lang="en-GB" altLang="en-US" b="1" smtClean="0"/>
              <a:t>STOP CLIP AT 7 MINUTES</a:t>
            </a:r>
            <a:r>
              <a:rPr lang="en-GB" altLang="en-US" smtClean="0"/>
              <a:t/>
            </a:r>
            <a:br>
              <a:rPr lang="en-GB" altLang="en-US" smtClean="0"/>
            </a:br>
            <a:endParaRPr lang="en-GB" altLang="en-US" smtClean="0"/>
          </a:p>
          <a:p>
            <a:pPr indent="-57150" eaLnBrk="1" hangingPunct="1">
              <a:spcBef>
                <a:spcPct val="0"/>
              </a:spcBef>
              <a:buFont typeface="+mj-lt"/>
              <a:buNone/>
            </a:pPr>
            <a:r>
              <a:rPr lang="en-GB" altLang="en-US" smtClean="0"/>
              <a:t>Tony McEnery is Professor of Linguistics and English Language at Lancaster University and Director of the ESRC's Centre for Corpus Approaches to Social Science. He has published numerous research articles and books nearly all of which have dealt with corpus linguistics: an approach to the study of language which harnesses computing power to allow linguists to study millions, even billions, of words. He has corpus linguistics to study a wide range of topics and to a wide range of languages, including Arabic, Chinese, English, French, Hindi, Panjabi and Spanish. When not peering at words Tony, as a keen amateur astronomer, peers at the stars.</a:t>
            </a:r>
            <a:endParaRPr lang="en-GB" altLang="en-US" smtClean="0">
              <a:solidFill>
                <a:schemeClr val="accent1"/>
              </a:solidFill>
            </a:endParaRP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A8D79C62-96C2-4C79-A89A-F5EFE384162B}" type="slidenum">
              <a:rPr lang="en-GB" altLang="en-US" smtClean="0"/>
              <a:pPr/>
              <a:t>27</a:t>
            </a:fld>
            <a:endParaRPr lang="en-GB" altLang="en-US" smtClean="0"/>
          </a:p>
        </p:txBody>
      </p:sp>
    </p:spTree>
    <p:extLst>
      <p:ext uri="{BB962C8B-B14F-4D97-AF65-F5344CB8AC3E}">
        <p14:creationId xmlns:p14="http://schemas.microsoft.com/office/powerpoint/2010/main" val="3187288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indent="-57150" eaLnBrk="1" hangingPunct="1">
              <a:spcBef>
                <a:spcPct val="0"/>
              </a:spcBef>
              <a:buFont typeface="+mj-lt"/>
              <a:buNone/>
            </a:pPr>
            <a:r>
              <a:rPr lang="en-GB" altLang="en-US" smtClean="0">
                <a:solidFill>
                  <a:schemeClr val="accent1"/>
                </a:solidFill>
              </a:rPr>
              <a:t>Why are these headlines stereotypical? </a:t>
            </a:r>
          </a:p>
          <a:p>
            <a:pPr indent="-57150" eaLnBrk="1" hangingPunct="1">
              <a:spcBef>
                <a:spcPct val="0"/>
              </a:spcBef>
              <a:buFont typeface="+mj-lt"/>
              <a:buNone/>
            </a:pPr>
            <a:r>
              <a:rPr lang="en-GB" altLang="en-US" smtClean="0">
                <a:solidFill>
                  <a:schemeClr val="accent1"/>
                </a:solidFill>
              </a:rPr>
              <a:t>1 &amp; 2– being muslim isn’t normal</a:t>
            </a:r>
          </a:p>
          <a:p>
            <a:pPr indent="-57150" eaLnBrk="1" hangingPunct="1">
              <a:spcBef>
                <a:spcPct val="0"/>
              </a:spcBef>
              <a:buFont typeface="+mj-lt"/>
              <a:buNone/>
            </a:pPr>
            <a:r>
              <a:rPr lang="en-GB" altLang="en-US" smtClean="0">
                <a:solidFill>
                  <a:schemeClr val="accent1"/>
                </a:solidFill>
              </a:rPr>
              <a:t>3 – women are repressed (abuse against Muslim women has gone </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3CC73EF4-1EC4-409A-BE21-BD1FED60CF91}" type="slidenum">
              <a:rPr lang="en-GB" altLang="en-US" smtClean="0"/>
              <a:pPr/>
              <a:t>28</a:t>
            </a:fld>
            <a:endParaRPr lang="en-GB" altLang="en-US" smtClean="0"/>
          </a:p>
        </p:txBody>
      </p:sp>
    </p:spTree>
    <p:extLst>
      <p:ext uri="{BB962C8B-B14F-4D97-AF65-F5344CB8AC3E}">
        <p14:creationId xmlns:p14="http://schemas.microsoft.com/office/powerpoint/2010/main" val="4271051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8CC2379D-FE8E-4DCE-9FB7-C1679EE957B8}" type="slidenum">
              <a:rPr lang="en-GB" altLang="en-US" smtClean="0"/>
              <a:pPr/>
              <a:t>36</a:t>
            </a:fld>
            <a:endParaRPr lang="en-GB" altLang="en-US" smtClean="0"/>
          </a:p>
        </p:txBody>
      </p:sp>
    </p:spTree>
    <p:extLst>
      <p:ext uri="{BB962C8B-B14F-4D97-AF65-F5344CB8AC3E}">
        <p14:creationId xmlns:p14="http://schemas.microsoft.com/office/powerpoint/2010/main" val="3976697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indent="-57150" eaLnBrk="1" hangingPunct="1">
              <a:spcBef>
                <a:spcPct val="0"/>
              </a:spcBef>
              <a:buFont typeface="+mj-lt"/>
              <a:buNone/>
            </a:pPr>
            <a:r>
              <a:rPr lang="en-GB" altLang="en-US" smtClean="0"/>
              <a:t>Explore why stereotypes are not easily changed and discuss the examples above.</a:t>
            </a:r>
          </a:p>
          <a:p>
            <a:pPr indent="-57150" eaLnBrk="1" hangingPunct="1">
              <a:spcBef>
                <a:spcPct val="0"/>
              </a:spcBef>
              <a:buFont typeface="+mj-lt"/>
              <a:buNone/>
            </a:pPr>
            <a:r>
              <a:rPr lang="en-GB" altLang="en-US" smtClean="0"/>
              <a:t/>
            </a:r>
            <a:br>
              <a:rPr lang="en-GB" altLang="en-US" smtClean="0"/>
            </a:br>
            <a:r>
              <a:rPr lang="en-GB" altLang="en-US" smtClean="0"/>
              <a:t>End session asking “What stereotypes they as an individual they hold?”</a:t>
            </a:r>
            <a:endParaRPr lang="en-GB" altLang="en-US" smtClean="0">
              <a:solidFill>
                <a:schemeClr val="accent1"/>
              </a:solidFill>
            </a:endParaRP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5E94CDBF-73A9-4846-BCA3-491248A08262}" type="slidenum">
              <a:rPr lang="en-GB" altLang="en-US" smtClean="0"/>
              <a:pPr/>
              <a:t>37</a:t>
            </a:fld>
            <a:endParaRPr lang="en-GB" altLang="en-US" smtClean="0"/>
          </a:p>
        </p:txBody>
      </p:sp>
    </p:spTree>
    <p:extLst>
      <p:ext uri="{BB962C8B-B14F-4D97-AF65-F5344CB8AC3E}">
        <p14:creationId xmlns:p14="http://schemas.microsoft.com/office/powerpoint/2010/main" val="3801488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xmlns="" id="{DE621098-7565-A54F-89FB-49FC0575018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A7F5F44-8DFF-ED4B-83D3-F3C3444C7E84}" type="slidenum">
              <a:rPr lang="en-US" altLang="en-US" smtClean="0"/>
              <a:pPr>
                <a:spcBef>
                  <a:spcPct val="0"/>
                </a:spcBef>
              </a:pPr>
              <a:t>38</a:t>
            </a:fld>
            <a:endParaRPr lang="en-US" altLang="en-US"/>
          </a:p>
        </p:txBody>
      </p:sp>
      <p:sp>
        <p:nvSpPr>
          <p:cNvPr id="13315" name="Rectangle 2">
            <a:extLst>
              <a:ext uri="{FF2B5EF4-FFF2-40B4-BE49-F238E27FC236}">
                <a16:creationId xmlns:a16="http://schemas.microsoft.com/office/drawing/2014/main" xmlns="" id="{BC0F9F70-95D5-7840-A427-A792778F9EBC}"/>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xmlns="" id="{FEC67B76-671B-7A4B-A377-B7799CF811A0}"/>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3805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xmlns="" id="{EE0BC002-E32C-8543-8217-A8666C5CD33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ED6E6B5-33EB-DD41-8E32-0C27DD4E151C}" type="slidenum">
              <a:rPr lang="en-US" altLang="en-US" smtClean="0"/>
              <a:pPr>
                <a:spcBef>
                  <a:spcPct val="0"/>
                </a:spcBef>
              </a:pPr>
              <a:t>39</a:t>
            </a:fld>
            <a:endParaRPr lang="en-US" altLang="en-US"/>
          </a:p>
        </p:txBody>
      </p:sp>
      <p:sp>
        <p:nvSpPr>
          <p:cNvPr id="15363" name="Rectangle 2">
            <a:extLst>
              <a:ext uri="{FF2B5EF4-FFF2-40B4-BE49-F238E27FC236}">
                <a16:creationId xmlns:a16="http://schemas.microsoft.com/office/drawing/2014/main" xmlns="" id="{63065BDC-FAF2-4D4A-9D2F-58293B500521}"/>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xmlns="" id="{2FBF0FA5-931F-A24C-B8C6-68C9871B7016}"/>
              </a:ext>
            </a:extLst>
          </p:cNvPr>
          <p:cNvSpPr>
            <a:spLocks noGrp="1" noChangeArrowheads="1"/>
          </p:cNvSpPr>
          <p:nvPr>
            <p:ph type="body" idx="1"/>
          </p:nvPr>
        </p:nvSpPr>
        <p:spPr>
          <a:noFill/>
        </p:spPr>
        <p:txBody>
          <a:bodyPr/>
          <a:lstStyle/>
          <a:p>
            <a:pPr eaLnBrk="1" hangingPunct="1">
              <a:lnSpc>
                <a:spcPct val="80000"/>
              </a:lnSpc>
            </a:pPr>
            <a:endParaRPr lang="en-US" altLang="en-US" sz="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2398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4B457D2-D01E-42F7-A0FD-872494ED9FA8}" type="slidenum">
              <a:rPr lang="en-US" altLang="en-US"/>
              <a:pPr eaLnBrk="1" hangingPunct="1">
                <a:spcBef>
                  <a:spcPct val="0"/>
                </a:spcBef>
              </a:pPr>
              <a:t>50</a:t>
            </a:fld>
            <a:endParaRPr lang="en-US" altLang="en-US"/>
          </a:p>
        </p:txBody>
      </p:sp>
      <p:sp>
        <p:nvSpPr>
          <p:cNvPr id="43011" name="Rectangle 2"/>
          <p:cNvSpPr>
            <a:spLocks noRo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230171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3569672-4A29-4C9A-8C34-9D3F0CF4516D}" type="slidenum">
              <a:rPr lang="en-US" altLang="en-US"/>
              <a:pPr eaLnBrk="1" hangingPunct="1">
                <a:spcBef>
                  <a:spcPct val="0"/>
                </a:spcBef>
              </a:pPr>
              <a:t>51</a:t>
            </a:fld>
            <a:endParaRPr lang="en-US" altLang="en-US"/>
          </a:p>
        </p:txBody>
      </p:sp>
      <p:sp>
        <p:nvSpPr>
          <p:cNvPr id="44035" name="Rectangle 2"/>
          <p:cNvSpPr>
            <a:spLocks noRo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6042451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96513784-EF8D-4673-AE1E-89EC872E6B9C}" type="slidenum">
              <a:rPr lang="en-US" altLang="en-US"/>
              <a:pPr eaLnBrk="1" hangingPunct="1">
                <a:spcBef>
                  <a:spcPct val="0"/>
                </a:spcBef>
              </a:pPr>
              <a:t>54</a:t>
            </a:fld>
            <a:endParaRPr lang="en-US" altLang="en-US"/>
          </a:p>
        </p:txBody>
      </p:sp>
      <p:sp>
        <p:nvSpPr>
          <p:cNvPr id="45059" name="Rectangle 2"/>
          <p:cNvSpPr>
            <a:spLocks noRo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086705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D7FAD342-74FB-4C0B-9DD7-797962F608D2}" type="slidenum">
              <a:rPr lang="en-US" altLang="en-US"/>
              <a:pPr eaLnBrk="1" hangingPunct="1">
                <a:spcBef>
                  <a:spcPct val="0"/>
                </a:spcBef>
              </a:pPr>
              <a:t>55</a:t>
            </a:fld>
            <a:endParaRPr lang="en-US" altLang="en-US"/>
          </a:p>
        </p:txBody>
      </p:sp>
      <p:sp>
        <p:nvSpPr>
          <p:cNvPr id="46083" name="Rectangle 2"/>
          <p:cNvSpPr>
            <a:spLocks noRo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8208383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1AF613C2-AEAF-4425-A3C5-F4F50ECCB763}" type="slidenum">
              <a:rPr lang="en-US" altLang="en-US"/>
              <a:pPr eaLnBrk="1" hangingPunct="1">
                <a:spcBef>
                  <a:spcPct val="0"/>
                </a:spcBef>
              </a:pPr>
              <a:t>56</a:t>
            </a:fld>
            <a:endParaRPr lang="en-US" altLang="en-US"/>
          </a:p>
        </p:txBody>
      </p:sp>
      <p:sp>
        <p:nvSpPr>
          <p:cNvPr id="47107" name="Rectangle 2"/>
          <p:cNvSpPr>
            <a:spLocks noRo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288995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A1CDAAC-5026-44D6-B898-3157A2308DB8}" type="slidenum">
              <a:rPr lang="en-US" altLang="en-US"/>
              <a:pPr eaLnBrk="1" hangingPunct="1">
                <a:spcBef>
                  <a:spcPct val="0"/>
                </a:spcBef>
              </a:pPr>
              <a:t>57</a:t>
            </a:fld>
            <a:endParaRPr lang="en-US" altLang="en-US"/>
          </a:p>
        </p:txBody>
      </p:sp>
      <p:sp>
        <p:nvSpPr>
          <p:cNvPr id="48131" name="Rectangle 2"/>
          <p:cNvSpPr>
            <a:spLocks noRo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703954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D9E9AA0E-B952-4049-9F26-89BCD53972CA}" type="slidenum">
              <a:rPr lang="en-US" altLang="en-US"/>
              <a:pPr eaLnBrk="1" hangingPunct="1">
                <a:spcBef>
                  <a:spcPct val="0"/>
                </a:spcBef>
              </a:pPr>
              <a:t>58</a:t>
            </a:fld>
            <a:endParaRPr lang="en-US" altLang="en-US"/>
          </a:p>
        </p:txBody>
      </p:sp>
      <p:sp>
        <p:nvSpPr>
          <p:cNvPr id="49155" name="Rectangle 2"/>
          <p:cNvSpPr>
            <a:spLocks noRo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3141058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A131693-99C6-469D-8F15-D0FC1871DE38}" type="slidenum">
              <a:rPr lang="en-US" altLang="en-US"/>
              <a:pPr eaLnBrk="1" hangingPunct="1">
                <a:spcBef>
                  <a:spcPct val="0"/>
                </a:spcBef>
              </a:pPr>
              <a:t>59</a:t>
            </a:fld>
            <a:endParaRPr lang="en-US" altLang="en-US"/>
          </a:p>
        </p:txBody>
      </p:sp>
      <p:sp>
        <p:nvSpPr>
          <p:cNvPr id="50179" name="Rectangle 2"/>
          <p:cNvSpPr>
            <a:spLocks noRo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384997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F91C29B-39A8-4738-BCFD-5F43BE99E212}" type="slidenum">
              <a:rPr lang="en-US" altLang="en-US"/>
              <a:pPr eaLnBrk="1" hangingPunct="1">
                <a:spcBef>
                  <a:spcPct val="0"/>
                </a:spcBef>
              </a:pPr>
              <a:t>60</a:t>
            </a:fld>
            <a:endParaRPr lang="en-US" altLang="en-US"/>
          </a:p>
        </p:txBody>
      </p:sp>
      <p:sp>
        <p:nvSpPr>
          <p:cNvPr id="51203" name="Rectangle 2"/>
          <p:cNvSpPr>
            <a:spLocks noRo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3564013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B104758C-3245-4D1D-8949-70CB85DFE07E}" type="slidenum">
              <a:rPr lang="en-US" altLang="en-US"/>
              <a:pPr eaLnBrk="1" hangingPunct="1">
                <a:spcBef>
                  <a:spcPct val="0"/>
                </a:spcBef>
              </a:pPr>
              <a:t>62</a:t>
            </a:fld>
            <a:endParaRPr lang="en-US" altLang="en-US"/>
          </a:p>
        </p:txBody>
      </p:sp>
      <p:sp>
        <p:nvSpPr>
          <p:cNvPr id="52227" name="Rectangle 2"/>
          <p:cNvSpPr>
            <a:spLocks noRo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6343711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56EF413-1E2A-4828-B7B1-36F4886D5114}" type="slidenum">
              <a:rPr lang="en-US" altLang="en-US"/>
              <a:pPr eaLnBrk="1" hangingPunct="1">
                <a:spcBef>
                  <a:spcPct val="0"/>
                </a:spcBef>
              </a:pPr>
              <a:t>63</a:t>
            </a:fld>
            <a:endParaRPr lang="en-US" altLang="en-US"/>
          </a:p>
        </p:txBody>
      </p:sp>
      <p:sp>
        <p:nvSpPr>
          <p:cNvPr id="53251" name="Rectangle 2"/>
          <p:cNvSpPr>
            <a:spLocks noRo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6152591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C2D630B-5A6E-4A5B-B8F5-F877B405070C}" type="slidenum">
              <a:rPr lang="en-US" altLang="en-US"/>
              <a:pPr eaLnBrk="1" hangingPunct="1">
                <a:spcBef>
                  <a:spcPct val="0"/>
                </a:spcBef>
              </a:pPr>
              <a:t>64</a:t>
            </a:fld>
            <a:endParaRPr lang="en-US" altLang="en-US"/>
          </a:p>
        </p:txBody>
      </p:sp>
      <p:sp>
        <p:nvSpPr>
          <p:cNvPr id="54275" name="Rectangle 2"/>
          <p:cNvSpPr>
            <a:spLocks noRo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1745020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7AAEA9F1-74DF-4532-80AF-E95F6F9FF58F}" type="slidenum">
              <a:rPr lang="en-US" altLang="en-US"/>
              <a:pPr eaLnBrk="1" hangingPunct="1">
                <a:spcBef>
                  <a:spcPct val="0"/>
                </a:spcBef>
              </a:pPr>
              <a:t>65</a:t>
            </a:fld>
            <a:endParaRPr lang="en-US" altLang="en-US"/>
          </a:p>
        </p:txBody>
      </p:sp>
      <p:sp>
        <p:nvSpPr>
          <p:cNvPr id="55299" name="Rectangle 2"/>
          <p:cNvSpPr>
            <a:spLocks noRo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9974995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530789C-21DF-4DCE-A085-2F152194808C}" type="slidenum">
              <a:rPr lang="en-US" altLang="en-US"/>
              <a:pPr eaLnBrk="1" hangingPunct="1">
                <a:spcBef>
                  <a:spcPct val="0"/>
                </a:spcBef>
              </a:pPr>
              <a:t>66</a:t>
            </a:fld>
            <a:endParaRPr lang="en-US" altLang="en-US"/>
          </a:p>
        </p:txBody>
      </p:sp>
      <p:sp>
        <p:nvSpPr>
          <p:cNvPr id="56323" name="Rectangle 2"/>
          <p:cNvSpPr>
            <a:spLocks noRo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0919811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3C0E9F2-F964-4D7E-A54C-72ED3CAA18A9}" type="slidenum">
              <a:rPr lang="en-US" altLang="en-US"/>
              <a:pPr eaLnBrk="1" hangingPunct="1">
                <a:spcBef>
                  <a:spcPct val="0"/>
                </a:spcBef>
              </a:pPr>
              <a:t>67</a:t>
            </a:fld>
            <a:endParaRPr lang="en-US" altLang="en-US"/>
          </a:p>
        </p:txBody>
      </p:sp>
      <p:sp>
        <p:nvSpPr>
          <p:cNvPr id="57347" name="Rectangle 2"/>
          <p:cNvSpPr>
            <a:spLocks noRo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940114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59812E98-9A26-4934-BA85-734602B5F038}" type="slidenum">
              <a:rPr lang="en-US" altLang="en-US"/>
              <a:pPr eaLnBrk="1" hangingPunct="1">
                <a:spcBef>
                  <a:spcPct val="0"/>
                </a:spcBef>
              </a:pPr>
              <a:t>68</a:t>
            </a:fld>
            <a:endParaRPr lang="en-US" altLang="en-US"/>
          </a:p>
        </p:txBody>
      </p:sp>
      <p:sp>
        <p:nvSpPr>
          <p:cNvPr id="58371" name="Rectangle 2"/>
          <p:cNvSpPr>
            <a:spLocks noRo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004162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573D36A2-3C6C-437F-ABDE-D5E8240E35CC}" type="slidenum">
              <a:rPr lang="en-US" altLang="en-US"/>
              <a:pPr eaLnBrk="1" hangingPunct="1">
                <a:spcBef>
                  <a:spcPct val="0"/>
                </a:spcBef>
              </a:pPr>
              <a:t>71</a:t>
            </a:fld>
            <a:endParaRPr lang="en-US" altLang="en-US"/>
          </a:p>
        </p:txBody>
      </p:sp>
      <p:sp>
        <p:nvSpPr>
          <p:cNvPr id="59395" name="Rectangle 2"/>
          <p:cNvSpPr>
            <a:spLocks noRo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5452450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2D6781B-B6AD-47E9-B017-5B4D5DB1E166}" type="slidenum">
              <a:rPr lang="en-US" altLang="en-US"/>
              <a:pPr eaLnBrk="1" hangingPunct="1">
                <a:spcBef>
                  <a:spcPct val="0"/>
                </a:spcBef>
              </a:pPr>
              <a:t>73</a:t>
            </a:fld>
            <a:endParaRPr lang="en-US" altLang="en-US"/>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4876099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7F1612B-3DBE-45E6-BF6A-8D3939BDC6E6}" type="slidenum">
              <a:rPr lang="en-US" altLang="en-US"/>
              <a:pPr eaLnBrk="1" hangingPunct="1">
                <a:spcBef>
                  <a:spcPct val="0"/>
                </a:spcBef>
              </a:pPr>
              <a:t>74</a:t>
            </a:fld>
            <a:endParaRPr lang="en-US" altLang="en-US"/>
          </a:p>
        </p:txBody>
      </p:sp>
      <p:sp>
        <p:nvSpPr>
          <p:cNvPr id="61443" name="Rectangle 2"/>
          <p:cNvSpPr>
            <a:spLocks noRo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0026724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1388" eaLnBrk="0" hangingPunct="0">
              <a:spcBef>
                <a:spcPct val="30000"/>
              </a:spcBef>
              <a:defRPr sz="1200">
                <a:solidFill>
                  <a:schemeClr val="tx1"/>
                </a:solidFill>
                <a:latin typeface="Arial" panose="020B0604020202020204" pitchFamily="34" charset="0"/>
              </a:defRPr>
            </a:lvl1pPr>
            <a:lvl2pPr marL="742950" indent="-285750" defTabSz="941388" eaLnBrk="0" hangingPunct="0">
              <a:spcBef>
                <a:spcPct val="30000"/>
              </a:spcBef>
              <a:defRPr sz="1200">
                <a:solidFill>
                  <a:schemeClr val="tx1"/>
                </a:solidFill>
                <a:latin typeface="Arial" panose="020B0604020202020204" pitchFamily="34" charset="0"/>
              </a:defRPr>
            </a:lvl2pPr>
            <a:lvl3pPr marL="1143000" indent="-228600" defTabSz="941388" eaLnBrk="0" hangingPunct="0">
              <a:spcBef>
                <a:spcPct val="30000"/>
              </a:spcBef>
              <a:defRPr sz="1200">
                <a:solidFill>
                  <a:schemeClr val="tx1"/>
                </a:solidFill>
                <a:latin typeface="Arial" panose="020B0604020202020204" pitchFamily="34" charset="0"/>
              </a:defRPr>
            </a:lvl3pPr>
            <a:lvl4pPr marL="1600200" indent="-228600" defTabSz="941388" eaLnBrk="0" hangingPunct="0">
              <a:spcBef>
                <a:spcPct val="30000"/>
              </a:spcBef>
              <a:defRPr sz="1200">
                <a:solidFill>
                  <a:schemeClr val="tx1"/>
                </a:solidFill>
                <a:latin typeface="Arial" panose="020B0604020202020204" pitchFamily="34" charset="0"/>
              </a:defRPr>
            </a:lvl4pPr>
            <a:lvl5pPr marL="2057400" indent="-228600" defTabSz="941388" eaLnBrk="0" hangingPunct="0">
              <a:spcBef>
                <a:spcPct val="30000"/>
              </a:spcBef>
              <a:defRPr sz="1200">
                <a:solidFill>
                  <a:schemeClr val="tx1"/>
                </a:solidFill>
                <a:latin typeface="Arial" panose="020B0604020202020204" pitchFamily="34" charset="0"/>
              </a:defRPr>
            </a:lvl5pPr>
            <a:lvl6pPr marL="2514600" indent="-228600" defTabSz="9413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13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13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13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597E5FF3-0930-4316-B54A-B03CF5AD95D7}" type="slidenum">
              <a:rPr lang="en-US" altLang="en-US"/>
              <a:pPr eaLnBrk="1" hangingPunct="1">
                <a:spcBef>
                  <a:spcPct val="0"/>
                </a:spcBef>
              </a:pPr>
              <a:t>76</a:t>
            </a:fld>
            <a:endParaRPr lang="en-US" altLang="en-US"/>
          </a:p>
        </p:txBody>
      </p:sp>
      <p:sp>
        <p:nvSpPr>
          <p:cNvPr id="62467" name="Rectangle 2"/>
          <p:cNvSpPr>
            <a:spLocks noRo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641724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xmlns="" id="{0B1E3061-D308-5D47-976D-9EA4FCAD5C3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9BF94EB-73E3-BB42-AF33-A16AC86B46D7}" type="slidenum">
              <a:rPr lang="en-US" altLang="en-US" smtClean="0"/>
              <a:pPr>
                <a:spcBef>
                  <a:spcPct val="0"/>
                </a:spcBef>
              </a:pPr>
              <a:t>77</a:t>
            </a:fld>
            <a:endParaRPr lang="en-US" altLang="en-US"/>
          </a:p>
        </p:txBody>
      </p:sp>
      <p:sp>
        <p:nvSpPr>
          <p:cNvPr id="17411" name="Rectangle 2">
            <a:extLst>
              <a:ext uri="{FF2B5EF4-FFF2-40B4-BE49-F238E27FC236}">
                <a16:creationId xmlns:a16="http://schemas.microsoft.com/office/drawing/2014/main" xmlns="" id="{AA6411E9-56EF-0F48-90A6-08BDC9AD63C4}"/>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xmlns="" id="{6AA69C64-2D81-5949-A853-BD9540C866A0}"/>
              </a:ext>
            </a:extLst>
          </p:cNvPr>
          <p:cNvSpPr>
            <a:spLocks noGrp="1" noChangeArrowheads="1"/>
          </p:cNvSpPr>
          <p:nvPr>
            <p:ph type="body" idx="1"/>
          </p:nvPr>
        </p:nvSpPr>
        <p:spPr>
          <a:noFill/>
        </p:spPr>
        <p:txBody>
          <a:bodyPr/>
          <a:lstStyle/>
          <a:p>
            <a:pPr eaLnBrk="1" hangingPunct="1">
              <a:lnSpc>
                <a:spcPct val="80000"/>
              </a:lnSpc>
            </a:pPr>
            <a:r>
              <a:rPr lang="en-US" altLang="en-US" sz="1000">
                <a:latin typeface="Arial" panose="020B0604020202020204" pitchFamily="34" charset="0"/>
                <a:cs typeface="Arial" panose="020B0604020202020204" pitchFamily="34" charset="0"/>
              </a:rPr>
              <a:t>Stereotypes (cognitive) - a generalization about a group of people in which identical characteristics are assigned to virtually all members of the group</a:t>
            </a:r>
          </a:p>
          <a:p>
            <a:pPr eaLnBrk="1" hangingPunct="1">
              <a:lnSpc>
                <a:spcPct val="80000"/>
              </a:lnSpc>
            </a:pPr>
            <a:endParaRPr lang="en-US" altLang="en-US" sz="1000">
              <a:latin typeface="Arial" panose="020B0604020202020204" pitchFamily="34" charset="0"/>
              <a:cs typeface="Arial" panose="020B0604020202020204" pitchFamily="34" charset="0"/>
            </a:endParaRPr>
          </a:p>
          <a:p>
            <a:pPr eaLnBrk="1" hangingPunct="1">
              <a:lnSpc>
                <a:spcPct val="80000"/>
              </a:lnSpc>
            </a:pPr>
            <a:r>
              <a:rPr lang="en-US" altLang="en-US" sz="1000">
                <a:latin typeface="Arial" panose="020B0604020202020204" pitchFamily="34" charset="0"/>
                <a:cs typeface="Arial" panose="020B0604020202020204" pitchFamily="34" charset="0"/>
              </a:rPr>
              <a:t>Prejudice (affective) -  a </a:t>
            </a:r>
            <a:r>
              <a:rPr lang="en-US" altLang="en-US" sz="1000" u="sng">
                <a:latin typeface="Arial" panose="020B0604020202020204" pitchFamily="34" charset="0"/>
                <a:cs typeface="Arial" panose="020B0604020202020204" pitchFamily="34" charset="0"/>
              </a:rPr>
              <a:t>usually negative</a:t>
            </a:r>
            <a:r>
              <a:rPr lang="en-US" altLang="en-US" sz="1000">
                <a:latin typeface="Arial" panose="020B0604020202020204" pitchFamily="34" charset="0"/>
                <a:cs typeface="Arial" panose="020B0604020202020204" pitchFamily="34" charset="0"/>
              </a:rPr>
              <a:t> </a:t>
            </a:r>
            <a:r>
              <a:rPr lang="en-US" altLang="en-US" sz="1000" i="1">
                <a:latin typeface="Arial" panose="020B0604020202020204" pitchFamily="34" charset="0"/>
                <a:cs typeface="Arial" panose="020B0604020202020204" pitchFamily="34" charset="0"/>
              </a:rPr>
              <a:t>attitude</a:t>
            </a:r>
            <a:r>
              <a:rPr lang="en-US" altLang="en-US" sz="1000">
                <a:latin typeface="Arial" panose="020B0604020202020204" pitchFamily="34" charset="0"/>
                <a:cs typeface="Arial" panose="020B0604020202020204" pitchFamily="34" charset="0"/>
              </a:rPr>
              <a:t> toward an individual or a distinguishable group </a:t>
            </a:r>
            <a:r>
              <a:rPr lang="en-US" altLang="en-US" sz="1000" b="1">
                <a:latin typeface="Arial" panose="020B0604020202020204" pitchFamily="34" charset="0"/>
                <a:cs typeface="Arial" panose="020B0604020202020204" pitchFamily="34" charset="0"/>
              </a:rPr>
              <a:t>without just ground</a:t>
            </a:r>
            <a:r>
              <a:rPr lang="en-US" altLang="en-US" sz="1000">
                <a:latin typeface="Arial" panose="020B0604020202020204" pitchFamily="34" charset="0"/>
                <a:cs typeface="Arial" panose="020B0604020202020204" pitchFamily="34" charset="0"/>
              </a:rPr>
              <a:t> </a:t>
            </a:r>
          </a:p>
          <a:p>
            <a:pPr lvl="1" eaLnBrk="1" hangingPunct="1">
              <a:lnSpc>
                <a:spcPct val="80000"/>
              </a:lnSpc>
            </a:pPr>
            <a:r>
              <a:rPr lang="en-US" altLang="en-US" sz="1000" u="sng">
                <a:latin typeface="Arial" panose="020B0604020202020204" pitchFamily="34" charset="0"/>
                <a:cs typeface="Arial" panose="020B0604020202020204" pitchFamily="34" charset="0"/>
              </a:rPr>
              <a:t>usually negative</a:t>
            </a:r>
            <a:r>
              <a:rPr lang="en-US" altLang="en-US" sz="1000">
                <a:latin typeface="Arial" panose="020B0604020202020204" pitchFamily="34" charset="0"/>
                <a:cs typeface="Arial" panose="020B0604020202020204" pitchFamily="34" charset="0"/>
              </a:rPr>
              <a:t> </a:t>
            </a:r>
            <a:r>
              <a:rPr lang="en-US" altLang="en-US" sz="1000" b="1">
                <a:latin typeface="Arial" panose="020B0604020202020204" pitchFamily="34" charset="0"/>
                <a:cs typeface="Arial" panose="020B0604020202020204" pitchFamily="34" charset="0"/>
              </a:rPr>
              <a:t>- </a:t>
            </a:r>
            <a:r>
              <a:rPr lang="en-US" altLang="en-US" sz="1000">
                <a:latin typeface="Arial" panose="020B0604020202020204" pitchFamily="34" charset="0"/>
                <a:cs typeface="Arial" panose="020B0604020202020204" pitchFamily="34" charset="0"/>
              </a:rPr>
              <a:t>prejudiced evaluations can be positive or negative</a:t>
            </a:r>
          </a:p>
          <a:p>
            <a:pPr eaLnBrk="1" hangingPunct="1">
              <a:lnSpc>
                <a:spcPct val="80000"/>
              </a:lnSpc>
            </a:pPr>
            <a:r>
              <a:rPr lang="en-US" altLang="en-US" sz="1000">
                <a:latin typeface="Arial" panose="020B0604020202020204" pitchFamily="34" charset="0"/>
                <a:cs typeface="Arial" panose="020B0604020202020204" pitchFamily="34" charset="0"/>
              </a:rPr>
              <a:t>		       Ex. Believing that blondes are inherently superior; Believing that redheads are inherently inferior</a:t>
            </a:r>
            <a:endParaRPr lang="en-US" altLang="en-US" sz="1000" i="1">
              <a:latin typeface="Arial" panose="020B0604020202020204" pitchFamily="34" charset="0"/>
              <a:cs typeface="Arial" panose="020B0604020202020204" pitchFamily="34" charset="0"/>
            </a:endParaRPr>
          </a:p>
          <a:p>
            <a:pPr eaLnBrk="1" hangingPunct="1">
              <a:lnSpc>
                <a:spcPct val="80000"/>
              </a:lnSpc>
            </a:pPr>
            <a:r>
              <a:rPr lang="en-US" altLang="en-US" sz="1000" i="1">
                <a:latin typeface="Arial" panose="020B0604020202020204" pitchFamily="34" charset="0"/>
                <a:cs typeface="Arial" panose="020B0604020202020204" pitchFamily="34" charset="0"/>
              </a:rPr>
              <a:t>attitude </a:t>
            </a:r>
            <a:r>
              <a:rPr lang="en-US" altLang="en-US" sz="1000">
                <a:latin typeface="Arial" panose="020B0604020202020204" pitchFamily="34" charset="0"/>
                <a:cs typeface="Arial" panose="020B0604020202020204" pitchFamily="34" charset="0"/>
              </a:rPr>
              <a:t>- involves our thoughts, beliefs, and feelings towards people and things</a:t>
            </a:r>
            <a:endParaRPr lang="en-US" altLang="en-US" sz="1000" b="1">
              <a:latin typeface="Arial" panose="020B0604020202020204" pitchFamily="34" charset="0"/>
              <a:cs typeface="Arial" panose="020B0604020202020204" pitchFamily="34" charset="0"/>
            </a:endParaRPr>
          </a:p>
          <a:p>
            <a:pPr eaLnBrk="1" hangingPunct="1">
              <a:lnSpc>
                <a:spcPct val="80000"/>
              </a:lnSpc>
            </a:pPr>
            <a:r>
              <a:rPr lang="en-US" altLang="en-US" sz="1000" b="1">
                <a:latin typeface="Arial" panose="020B0604020202020204" pitchFamily="34" charset="0"/>
                <a:cs typeface="Arial" panose="020B0604020202020204" pitchFamily="34" charset="0"/>
              </a:rPr>
              <a:t>                	       </a:t>
            </a:r>
            <a:r>
              <a:rPr lang="en-US" altLang="en-US" sz="1000" u="sng">
                <a:latin typeface="Arial" panose="020B0604020202020204" pitchFamily="34" charset="0"/>
                <a:cs typeface="Arial" panose="020B0604020202020204" pitchFamily="34" charset="0"/>
              </a:rPr>
              <a:t>Prejudiced attitudes without prejudiced actions </a:t>
            </a:r>
            <a:endParaRPr lang="en-US" altLang="en-US" sz="1000">
              <a:latin typeface="Arial" panose="020B0604020202020204" pitchFamily="34" charset="0"/>
              <a:cs typeface="Arial" panose="020B0604020202020204" pitchFamily="34" charset="0"/>
            </a:endParaRPr>
          </a:p>
          <a:p>
            <a:pPr eaLnBrk="1" hangingPunct="1">
              <a:lnSpc>
                <a:spcPct val="80000"/>
              </a:lnSpc>
            </a:pPr>
            <a:r>
              <a:rPr lang="en-US" altLang="en-US" sz="1000">
                <a:latin typeface="Arial" panose="020B0604020202020204" pitchFamily="34" charset="0"/>
                <a:cs typeface="Arial" panose="020B0604020202020204" pitchFamily="34" charset="0"/>
              </a:rPr>
              <a:t> 		       Ex. Bobby believes that females are inferior to men, though he does not express this to his church group. </a:t>
            </a:r>
          </a:p>
          <a:p>
            <a:pPr eaLnBrk="1" hangingPunct="1">
              <a:lnSpc>
                <a:spcPct val="80000"/>
              </a:lnSpc>
            </a:pPr>
            <a:r>
              <a:rPr lang="en-US" altLang="en-US" sz="1000">
                <a:latin typeface="Arial" panose="020B0604020202020204" pitchFamily="34" charset="0"/>
                <a:cs typeface="Arial" panose="020B0604020202020204" pitchFamily="34" charset="0"/>
              </a:rPr>
              <a:t>	     	     </a:t>
            </a:r>
          </a:p>
          <a:p>
            <a:pPr eaLnBrk="1" hangingPunct="1">
              <a:lnSpc>
                <a:spcPct val="80000"/>
              </a:lnSpc>
            </a:pPr>
            <a:r>
              <a:rPr lang="en-US" altLang="en-US" sz="1000">
                <a:latin typeface="Arial" panose="020B0604020202020204" pitchFamily="34" charset="0"/>
                <a:cs typeface="Arial" panose="020B0604020202020204" pitchFamily="34" charset="0"/>
              </a:rPr>
              <a:t>		       </a:t>
            </a:r>
            <a:r>
              <a:rPr lang="en-US" altLang="en-US" sz="1000" u="sng">
                <a:latin typeface="Arial" panose="020B0604020202020204" pitchFamily="34" charset="0"/>
                <a:cs typeface="Arial" panose="020B0604020202020204" pitchFamily="34" charset="0"/>
              </a:rPr>
              <a:t>Prejudiced behavior without prejudiced attitudes</a:t>
            </a:r>
            <a:endParaRPr lang="en-US" altLang="en-US" sz="1000" b="1">
              <a:latin typeface="Arial" panose="020B0604020202020204" pitchFamily="34" charset="0"/>
              <a:cs typeface="Arial" panose="020B0604020202020204" pitchFamily="34" charset="0"/>
            </a:endParaRPr>
          </a:p>
          <a:p>
            <a:pPr eaLnBrk="1" hangingPunct="1">
              <a:lnSpc>
                <a:spcPct val="80000"/>
              </a:lnSpc>
            </a:pPr>
            <a:r>
              <a:rPr lang="en-US" altLang="en-US" sz="1000" b="1">
                <a:latin typeface="Arial" panose="020B0604020202020204" pitchFamily="34" charset="0"/>
                <a:cs typeface="Arial" panose="020B0604020202020204" pitchFamily="34" charset="0"/>
              </a:rPr>
              <a:t>                            </a:t>
            </a:r>
            <a:r>
              <a:rPr lang="en-US" altLang="en-US" sz="1000">
                <a:latin typeface="Arial" panose="020B0604020202020204" pitchFamily="34" charset="0"/>
                <a:cs typeface="Arial" panose="020B0604020202020204" pitchFamily="34" charset="0"/>
              </a:rPr>
              <a:t>Ex. Janet works for Township Bank. Although she harbors no prejudiced attitudes toward Latinos/as, her hiring and  promotion recommendations follow company policy, which denies opportunities to specific groups of people.  </a:t>
            </a:r>
            <a:r>
              <a:rPr lang="en-US" altLang="en-US" sz="1000" b="1">
                <a:latin typeface="Arial" panose="020B0604020202020204" pitchFamily="34" charset="0"/>
                <a:cs typeface="Arial" panose="020B0604020202020204" pitchFamily="34" charset="0"/>
              </a:rPr>
              <a:t>without just ground</a:t>
            </a:r>
            <a:r>
              <a:rPr lang="en-US" altLang="en-US" sz="1000">
                <a:latin typeface="Arial" panose="020B0604020202020204" pitchFamily="34" charset="0"/>
                <a:cs typeface="Arial" panose="020B0604020202020204" pitchFamily="34" charset="0"/>
              </a:rPr>
              <a:t> - prejudices are wrong because they involve pre-judging 	  or ascribing characteristics to an individual based on his/her group membership</a:t>
            </a:r>
            <a:endParaRPr lang="en-US" altLang="en-US" sz="1000" b="1">
              <a:latin typeface="Arial" panose="020B0604020202020204" pitchFamily="34" charset="0"/>
              <a:cs typeface="Arial" panose="020B0604020202020204" pitchFamily="34" charset="0"/>
            </a:endParaRPr>
          </a:p>
          <a:p>
            <a:pPr eaLnBrk="1" hangingPunct="1">
              <a:lnSpc>
                <a:spcPct val="80000"/>
              </a:lnSpc>
            </a:pPr>
            <a:r>
              <a:rPr lang="en-US" altLang="en-US" sz="1000" b="1">
                <a:latin typeface="Arial" panose="020B0604020202020204" pitchFamily="34" charset="0"/>
                <a:cs typeface="Arial" panose="020B0604020202020204" pitchFamily="34" charset="0"/>
              </a:rPr>
              <a:t>		        </a:t>
            </a:r>
            <a:r>
              <a:rPr lang="en-US" altLang="en-US" sz="1000">
                <a:latin typeface="Arial" panose="020B0604020202020204" pitchFamily="34" charset="0"/>
                <a:cs typeface="Arial" panose="020B0604020202020204" pitchFamily="34" charset="0"/>
              </a:rPr>
              <a:t>Ex. Following a Chinese man around in a store simply because of 				      his ethnic identity; Observing a Chinese customer to be 					      stealing and then following him to document the case </a:t>
            </a:r>
          </a:p>
          <a:p>
            <a:pPr eaLnBrk="1" hangingPunct="1">
              <a:lnSpc>
                <a:spcPct val="80000"/>
              </a:lnSpc>
            </a:pPr>
            <a:endParaRPr lang="en-US" altLang="en-US" sz="1000">
              <a:latin typeface="Arial" panose="020B0604020202020204" pitchFamily="34" charset="0"/>
              <a:cs typeface="Arial" panose="020B0604020202020204" pitchFamily="34" charset="0"/>
            </a:endParaRPr>
          </a:p>
          <a:p>
            <a:pPr eaLnBrk="1" hangingPunct="1">
              <a:lnSpc>
                <a:spcPct val="80000"/>
              </a:lnSpc>
            </a:pPr>
            <a:endParaRPr lang="en-US" altLang="en-US" sz="1000">
              <a:latin typeface="Arial" panose="020B0604020202020204" pitchFamily="34" charset="0"/>
              <a:cs typeface="Arial" panose="020B0604020202020204" pitchFamily="34" charset="0"/>
            </a:endParaRPr>
          </a:p>
          <a:p>
            <a:pPr eaLnBrk="1" hangingPunct="1">
              <a:lnSpc>
                <a:spcPct val="80000"/>
              </a:lnSpc>
            </a:pPr>
            <a:r>
              <a:rPr lang="en-US" altLang="en-US" sz="1000">
                <a:latin typeface="Arial" panose="020B0604020202020204" pitchFamily="34" charset="0"/>
                <a:cs typeface="Arial" panose="020B0604020202020204" pitchFamily="34" charset="0"/>
              </a:rPr>
              <a:t>Discrimination (behavioral) - unjustified negative or harmful action toward a member    </a:t>
            </a:r>
          </a:p>
          <a:p>
            <a:pPr eaLnBrk="1" hangingPunct="1">
              <a:lnSpc>
                <a:spcPct val="80000"/>
              </a:lnSpc>
            </a:pPr>
            <a:r>
              <a:rPr lang="en-US" altLang="en-US" sz="1000">
                <a:latin typeface="Arial" panose="020B0604020202020204" pitchFamily="34" charset="0"/>
                <a:cs typeface="Arial" panose="020B0604020202020204" pitchFamily="34" charset="0"/>
              </a:rPr>
              <a:t>     of a group, simply because of his/her group membership</a:t>
            </a:r>
          </a:p>
        </p:txBody>
      </p:sp>
    </p:spTree>
    <p:extLst>
      <p:ext uri="{BB962C8B-B14F-4D97-AF65-F5344CB8AC3E}">
        <p14:creationId xmlns:p14="http://schemas.microsoft.com/office/powerpoint/2010/main" val="1929083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xmlns="" id="{CB83B2E8-6300-F94E-A10D-E3692BDA2685}"/>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38619E3-FC90-B246-86AD-D84305576E23}" type="slidenum">
              <a:rPr lang="en-US" altLang="en-US" smtClean="0"/>
              <a:pPr>
                <a:spcBef>
                  <a:spcPct val="0"/>
                </a:spcBef>
              </a:pPr>
              <a:t>78</a:t>
            </a:fld>
            <a:endParaRPr lang="en-US" altLang="en-US"/>
          </a:p>
        </p:txBody>
      </p:sp>
      <p:sp>
        <p:nvSpPr>
          <p:cNvPr id="19459" name="Rectangle 2">
            <a:extLst>
              <a:ext uri="{FF2B5EF4-FFF2-40B4-BE49-F238E27FC236}">
                <a16:creationId xmlns:a16="http://schemas.microsoft.com/office/drawing/2014/main" xmlns="" id="{1EB6F72B-4C8B-D34A-9526-D14B63D987CD}"/>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xmlns="" id="{2FB58C03-D6B5-1845-842E-814F2C998980}"/>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35126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xmlns="" id="{5A884057-8268-8849-8430-73C8F1D98BFB}"/>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24AA82C-3515-5447-B2AF-8B7B641E82B5}" type="slidenum">
              <a:rPr lang="en-US" altLang="en-US" smtClean="0"/>
              <a:pPr>
                <a:spcBef>
                  <a:spcPct val="0"/>
                </a:spcBef>
              </a:pPr>
              <a:t>79</a:t>
            </a:fld>
            <a:endParaRPr lang="en-US" altLang="en-US"/>
          </a:p>
        </p:txBody>
      </p:sp>
      <p:sp>
        <p:nvSpPr>
          <p:cNvPr id="21507" name="Rectangle 2">
            <a:extLst>
              <a:ext uri="{FF2B5EF4-FFF2-40B4-BE49-F238E27FC236}">
                <a16:creationId xmlns:a16="http://schemas.microsoft.com/office/drawing/2014/main" xmlns="" id="{87D8ECB2-B8A5-3447-8C4D-2CEE218597F5}"/>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xmlns="" id="{AAA58C53-044A-FC4D-88EC-A97A797DC373}"/>
              </a:ext>
            </a:extLst>
          </p:cNvPr>
          <p:cNvSpPr>
            <a:spLocks noGrp="1" noChangeArrowheads="1"/>
          </p:cNvSpPr>
          <p:nvPr>
            <p:ph type="body" idx="1"/>
          </p:nvPr>
        </p:nvSpPr>
        <p:spPr>
          <a:noFill/>
        </p:spPr>
        <p:txBody>
          <a:bodyPr/>
          <a:lstStyle/>
          <a:p>
            <a:pPr eaLnBrk="1" hangingPunct="1"/>
            <a:endParaRPr lang="en-GB" altLang="en-US">
              <a:solidFill>
                <a:schemeClr val="accent2"/>
              </a:solidFill>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683641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xmlns="" id="{81ADFE81-EA06-AA40-9478-B996F6D9706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2D4E976-71C7-5F4B-90F2-E9FFB28413EC}" type="slidenum">
              <a:rPr lang="en-US" altLang="en-US" smtClean="0"/>
              <a:pPr>
                <a:spcBef>
                  <a:spcPct val="0"/>
                </a:spcBef>
              </a:pPr>
              <a:t>80</a:t>
            </a:fld>
            <a:endParaRPr lang="en-US" altLang="en-US"/>
          </a:p>
        </p:txBody>
      </p:sp>
      <p:sp>
        <p:nvSpPr>
          <p:cNvPr id="23555" name="Rectangle 2">
            <a:extLst>
              <a:ext uri="{FF2B5EF4-FFF2-40B4-BE49-F238E27FC236}">
                <a16:creationId xmlns:a16="http://schemas.microsoft.com/office/drawing/2014/main" xmlns="" id="{3877C699-4FBD-054E-B0EE-683C226CD0F1}"/>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xmlns="" id="{A4A9F8CF-00C5-4A44-A03B-15B313C28DD5}"/>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42926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xmlns="" id="{58F23D0C-C741-1E4F-B956-24678A062C1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1545E8C-78B7-8541-93EA-EC49EBF67A99}" type="slidenum">
              <a:rPr lang="en-US" altLang="en-US" smtClean="0"/>
              <a:pPr>
                <a:spcBef>
                  <a:spcPct val="0"/>
                </a:spcBef>
              </a:pPr>
              <a:t>81</a:t>
            </a:fld>
            <a:endParaRPr lang="en-US" altLang="en-US"/>
          </a:p>
        </p:txBody>
      </p:sp>
      <p:sp>
        <p:nvSpPr>
          <p:cNvPr id="25603" name="Rectangle 2">
            <a:extLst>
              <a:ext uri="{FF2B5EF4-FFF2-40B4-BE49-F238E27FC236}">
                <a16:creationId xmlns:a16="http://schemas.microsoft.com/office/drawing/2014/main" xmlns="" id="{79E45C5B-D8D8-AD42-93A5-E629CEA67AE6}"/>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xmlns="" id="{00DA2214-1184-A74E-B76C-C39EC38A1D84}"/>
              </a:ext>
            </a:extLst>
          </p:cNvPr>
          <p:cNvSpPr>
            <a:spLocks noGrp="1" noChangeArrowheads="1"/>
          </p:cNvSpPr>
          <p:nvPr>
            <p:ph type="body" idx="1"/>
          </p:nvPr>
        </p:nvSpPr>
        <p:spPr>
          <a:noFill/>
        </p:spPr>
        <p:txBody>
          <a:bodyPr/>
          <a:lstStyle/>
          <a:p>
            <a:pPr lvl="1" eaLnBrk="1" hangingPunct="1">
              <a:spcAft>
                <a:spcPct val="30000"/>
              </a:spcAft>
            </a:pPr>
            <a:r>
              <a:rPr lang="en-US" altLang="en-US" sz="1100">
                <a:latin typeface="Arial" panose="020B0604020202020204" pitchFamily="34" charset="0"/>
                <a:cs typeface="Arial" panose="020B0604020202020204" pitchFamily="34" charset="0"/>
              </a:rPr>
              <a:t>1. Values defined once and for all; Not allowed to express opposing view points; authority figure always right. Always in control. Governs household through fear </a:t>
            </a:r>
          </a:p>
          <a:p>
            <a:pPr lvl="1" eaLnBrk="1" hangingPunct="1">
              <a:spcAft>
                <a:spcPct val="30000"/>
              </a:spcAft>
            </a:pPr>
            <a:r>
              <a:rPr lang="en-US" altLang="en-US" sz="1100">
                <a:latin typeface="Arial" panose="020B0604020202020204" pitchFamily="34" charset="0"/>
                <a:cs typeface="Arial" panose="020B0604020202020204" pitchFamily="34" charset="0"/>
              </a:rPr>
              <a:t>2. Child develop blinds obedience, but is also harboring deep seated resentment. Climate of repression prevents expression of hostility, which accumulates. For the hostility not to explode, pent-up energy has to be ventilated. Projection of hostility and aggression on an out-group (those seen below them or those weaker than them) has cathartic effect</a:t>
            </a:r>
          </a:p>
          <a:p>
            <a:pPr lvl="1" eaLnBrk="1" hangingPunct="1">
              <a:spcAft>
                <a:spcPct val="30000"/>
              </a:spcAft>
            </a:pPr>
            <a:r>
              <a:rPr lang="en-US" altLang="en-US" sz="1100">
                <a:latin typeface="Arial" panose="020B0604020202020204" pitchFamily="34" charset="0"/>
                <a:cs typeface="Arial" panose="020B0604020202020204" pitchFamily="34" charset="0"/>
              </a:rPr>
              <a:t>3. Dogmatic. Supports firm structure of rules and control. Politically conservative (nationalistic), endorses conventional social values, prejudiced against out-groups. </a:t>
            </a:r>
          </a:p>
          <a:p>
            <a:pPr lvl="1" eaLnBrk="1" hangingPunct="1">
              <a:spcAft>
                <a:spcPct val="30000"/>
              </a:spcAft>
            </a:pPr>
            <a:r>
              <a:rPr lang="en-US" altLang="en-US" sz="1100">
                <a:latin typeface="Arial" panose="020B0604020202020204" pitchFamily="34" charset="0"/>
                <a:cs typeface="Arial" panose="020B0604020202020204" pitchFamily="34" charset="0"/>
              </a:rPr>
              <a:t>4. So three defining features: submission to persons of legitimate authority; aggression toward others; follows social conventions approved by society. Highly intolerant of ambiguity so diversity threatens them.</a:t>
            </a:r>
          </a:p>
          <a:p>
            <a:pPr lvl="1" eaLnBrk="1" hangingPunct="1">
              <a:spcAft>
                <a:spcPct val="30000"/>
              </a:spcAft>
            </a:pPr>
            <a:r>
              <a:rPr lang="en-US" altLang="en-US" sz="1100">
                <a:latin typeface="Arial" panose="020B0604020202020204" pitchFamily="34" charset="0"/>
                <a:cs typeface="Arial" panose="020B0604020202020204" pitchFamily="34" charset="0"/>
              </a:rPr>
              <a:t>(Refs: Adorno; Altemeyer; Rokeach)</a:t>
            </a:r>
          </a:p>
        </p:txBody>
      </p:sp>
    </p:spTree>
    <p:extLst>
      <p:ext uri="{BB962C8B-B14F-4D97-AF65-F5344CB8AC3E}">
        <p14:creationId xmlns:p14="http://schemas.microsoft.com/office/powerpoint/2010/main" val="29032614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xmlns="" id="{4B96BA68-6DA5-0A4B-8665-481CB929775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03BF1CB-15D0-8F4C-BCB8-7A0C45F6D61C}" type="slidenum">
              <a:rPr lang="en-US" altLang="en-US" smtClean="0"/>
              <a:pPr>
                <a:spcBef>
                  <a:spcPct val="0"/>
                </a:spcBef>
              </a:pPr>
              <a:t>82</a:t>
            </a:fld>
            <a:endParaRPr lang="en-US" altLang="en-US"/>
          </a:p>
        </p:txBody>
      </p:sp>
      <p:sp>
        <p:nvSpPr>
          <p:cNvPr id="27651" name="Rectangle 2">
            <a:extLst>
              <a:ext uri="{FF2B5EF4-FFF2-40B4-BE49-F238E27FC236}">
                <a16:creationId xmlns:a16="http://schemas.microsoft.com/office/drawing/2014/main" xmlns="" id="{FCB8B07D-EDDC-E24A-A956-9377C2B65776}"/>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xmlns="" id="{AAA8A29E-8B0A-8742-81F1-3520AEA5F8C8}"/>
              </a:ext>
            </a:extLst>
          </p:cNvPr>
          <p:cNvSpPr>
            <a:spLocks noGrp="1" noChangeArrowheads="1"/>
          </p:cNvSpPr>
          <p:nvPr>
            <p:ph type="body" idx="1"/>
          </p:nvPr>
        </p:nvSpPr>
        <p:spPr>
          <a:noFill/>
        </p:spPr>
        <p:txBody>
          <a:bodyPr/>
          <a:lstStyle/>
          <a:p>
            <a:pPr lvl="1" eaLnBrk="1" hangingPunct="1"/>
            <a:r>
              <a:rPr lang="en-US" altLang="en-US" sz="1100">
                <a:latin typeface="Arial" panose="020B0604020202020204" pitchFamily="34" charset="0"/>
                <a:cs typeface="Arial" panose="020B0604020202020204" pitchFamily="34" charset="0"/>
              </a:rPr>
              <a:t>1. Personality did not seem to matter. What else might account for findings? </a:t>
            </a:r>
            <a:r>
              <a:rPr lang="en-US" altLang="en-US" sz="1000">
                <a:latin typeface="Arial" panose="020B0604020202020204" pitchFamily="34" charset="0"/>
                <a:cs typeface="Arial" panose="020B0604020202020204" pitchFamily="34" charset="0"/>
              </a:rPr>
              <a:t>The origin of racism seemed to come from dominant cultural norms than from personality</a:t>
            </a:r>
            <a:r>
              <a:rPr lang="en-US" altLang="en-US">
                <a:latin typeface="Arial" panose="020B0604020202020204" pitchFamily="34" charset="0"/>
                <a:cs typeface="Arial" panose="020B0604020202020204" pitchFamily="34" charset="0"/>
              </a:rPr>
              <a:t> </a:t>
            </a:r>
            <a:endParaRPr lang="en-US" altLang="en-US" sz="1100">
              <a:latin typeface="Arial" panose="020B0604020202020204" pitchFamily="34" charset="0"/>
              <a:cs typeface="Arial" panose="020B0604020202020204" pitchFamily="34" charset="0"/>
            </a:endParaRPr>
          </a:p>
          <a:p>
            <a:pPr lvl="1" eaLnBrk="1" hangingPunct="1"/>
            <a:r>
              <a:rPr lang="en-US" altLang="en-US" sz="1100">
                <a:latin typeface="Arial" panose="020B0604020202020204" pitchFamily="34" charset="0"/>
                <a:cs typeface="Arial" panose="020B0604020202020204" pitchFamily="34" charset="0"/>
              </a:rPr>
              <a:t>2. Why is their a different behavior inside/outside mines? Not socially acceptable to interact</a:t>
            </a:r>
          </a:p>
          <a:p>
            <a:pPr lvl="1" eaLnBrk="1" hangingPunct="1"/>
            <a:endParaRPr lang="en-US" altLang="en-US" sz="1100">
              <a:latin typeface="Arial" panose="020B0604020202020204" pitchFamily="34" charset="0"/>
              <a:cs typeface="Arial" panose="020B0604020202020204" pitchFamily="34" charset="0"/>
            </a:endParaRPr>
          </a:p>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19820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xmlns="" id="{9736A8DE-1AD0-BD42-946D-46DA477FDAA7}"/>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06D6418-135A-2D47-8A6C-2F5D818F4C3B}" type="slidenum">
              <a:rPr lang="en-US" altLang="en-US" smtClean="0"/>
              <a:pPr>
                <a:spcBef>
                  <a:spcPct val="0"/>
                </a:spcBef>
              </a:pPr>
              <a:t>83</a:t>
            </a:fld>
            <a:endParaRPr lang="en-US" altLang="en-US"/>
          </a:p>
        </p:txBody>
      </p:sp>
      <p:sp>
        <p:nvSpPr>
          <p:cNvPr id="29699" name="Rectangle 2">
            <a:extLst>
              <a:ext uri="{FF2B5EF4-FFF2-40B4-BE49-F238E27FC236}">
                <a16:creationId xmlns:a16="http://schemas.microsoft.com/office/drawing/2014/main" xmlns="" id="{BC5DF8A9-0CEF-4649-B33C-AC29B938787F}"/>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xmlns="" id="{C4A0CB76-D126-864E-B9E5-60A8389DC6F5}"/>
              </a:ext>
            </a:extLst>
          </p:cNvPr>
          <p:cNvSpPr>
            <a:spLocks noGrp="1" noChangeArrowheads="1"/>
          </p:cNvSpPr>
          <p:nvPr>
            <p:ph type="body" idx="1"/>
          </p:nvPr>
        </p:nvSpPr>
        <p:spPr>
          <a:noFill/>
        </p:spPr>
        <p:txBody>
          <a:bodyPr/>
          <a:lstStyle/>
          <a:p>
            <a:pPr lvl="1" eaLnBrk="1" hangingPunct="1">
              <a:spcBef>
                <a:spcPct val="10000"/>
              </a:spcBef>
              <a:buClr>
                <a:schemeClr val="bg2"/>
              </a:buClr>
              <a:buFont typeface="Wingdings" pitchFamily="2" charset="2"/>
              <a:buNone/>
            </a:pPr>
            <a:r>
              <a:rPr lang="en-GB" altLang="en-US">
                <a:latin typeface="Arial" panose="020B0604020202020204" pitchFamily="34" charset="0"/>
                <a:cs typeface="Arial" panose="020B0604020202020204" pitchFamily="34" charset="0"/>
              </a:rPr>
              <a:t>Illusory correlations most likely to occur when events or people are distinctive or different from what we are accustomed to (e.g., minority groups, women in traditionally male-dominated positions (sports broadcaster)) Such distinctiveness leads us to make a correlations between person and behavior. We then apply that to every member of the group. </a:t>
            </a:r>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21795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xmlns="" id="{D9BE69A2-1353-7D48-8EB4-479CA3E62EA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7DC5CE3-7AEA-9B47-B36E-EF08BE03399E}" type="slidenum">
              <a:rPr lang="en-US" altLang="en-US" smtClean="0"/>
              <a:pPr>
                <a:spcBef>
                  <a:spcPct val="0"/>
                </a:spcBef>
              </a:pPr>
              <a:t>84</a:t>
            </a:fld>
            <a:endParaRPr lang="en-US" altLang="en-US"/>
          </a:p>
        </p:txBody>
      </p:sp>
      <p:sp>
        <p:nvSpPr>
          <p:cNvPr id="31747" name="Rectangle 2">
            <a:extLst>
              <a:ext uri="{FF2B5EF4-FFF2-40B4-BE49-F238E27FC236}">
                <a16:creationId xmlns:a16="http://schemas.microsoft.com/office/drawing/2014/main" xmlns="" id="{44F12E33-4B25-2C4C-9222-E14379C0C19E}"/>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xmlns="" id="{0EA98CE3-AA1A-5546-9939-79A47CB498C4}"/>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You might be asking yourself if many stereotypes have some level of truth to them? This is what the kernel of truth hypothesis posits: </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1. Due to conflation of race and class, class differences are attributed to race</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2. Jewish occupation choice of lenders as that was all that was available during a certain period of time</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While a stereotype may be reasonably accurate, an issue arises in how the causality is explained.  A study by Swim suggested that people are pretty good judges of male and female characteristics, with men being more assertive and women being more passive. But how did these traits get to be characteristics? Is it something about the essence of gender (being male or female), or is it a consequence of certain life experiences that produce and reinforce certain ways of being? Furthermore, what role does context or situation play? The tendency to attribute characteristics to something internal is known as fundamental attribution error gives the kernel of truth validity. </a:t>
            </a:r>
          </a:p>
        </p:txBody>
      </p:sp>
    </p:spTree>
    <p:extLst>
      <p:ext uri="{BB962C8B-B14F-4D97-AF65-F5344CB8AC3E}">
        <p14:creationId xmlns:p14="http://schemas.microsoft.com/office/powerpoint/2010/main" val="30009577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xmlns="" id="{062A766B-692E-8543-B4AE-D7B5EA6EC38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8534DB1-67D8-7644-8FBC-70C1866762F5}" type="slidenum">
              <a:rPr lang="en-US" altLang="en-US" smtClean="0"/>
              <a:pPr>
                <a:spcBef>
                  <a:spcPct val="0"/>
                </a:spcBef>
              </a:pPr>
              <a:t>85</a:t>
            </a:fld>
            <a:endParaRPr lang="en-US" altLang="en-US"/>
          </a:p>
        </p:txBody>
      </p:sp>
      <p:sp>
        <p:nvSpPr>
          <p:cNvPr id="33795" name="Rectangle 2">
            <a:extLst>
              <a:ext uri="{FF2B5EF4-FFF2-40B4-BE49-F238E27FC236}">
                <a16:creationId xmlns:a16="http://schemas.microsoft.com/office/drawing/2014/main" xmlns="" id="{FC8484E2-FBE2-FF4D-906C-13703B0C41E6}"/>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xmlns="" id="{57C43420-04DF-7B4E-A02B-77FB13D02A00}"/>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2. Dissonance can be eliminated by reducing the importance of the conflicting beliefs, acquiring new beliefs that change the balance, or removing the conflicting attitude or behavior. </a:t>
            </a:r>
          </a:p>
        </p:txBody>
      </p:sp>
    </p:spTree>
    <p:extLst>
      <p:ext uri="{BB962C8B-B14F-4D97-AF65-F5344CB8AC3E}">
        <p14:creationId xmlns:p14="http://schemas.microsoft.com/office/powerpoint/2010/main" val="2052929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xmlns="" id="{6A088555-DD21-9D44-8C36-2F6D5A161EF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F582410-C19A-044F-9F97-1615F846C6AB}" type="slidenum">
              <a:rPr lang="en-US" altLang="en-US" smtClean="0"/>
              <a:pPr>
                <a:spcBef>
                  <a:spcPct val="0"/>
                </a:spcBef>
              </a:pPr>
              <a:t>97</a:t>
            </a:fld>
            <a:endParaRPr lang="en-US" altLang="en-US"/>
          </a:p>
        </p:txBody>
      </p:sp>
      <p:sp>
        <p:nvSpPr>
          <p:cNvPr id="41987" name="Rectangle 2">
            <a:extLst>
              <a:ext uri="{FF2B5EF4-FFF2-40B4-BE49-F238E27FC236}">
                <a16:creationId xmlns:a16="http://schemas.microsoft.com/office/drawing/2014/main" xmlns="" id="{3EC78989-0533-9C43-9436-60957C3376F9}"/>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xmlns="" id="{8ADE6DE8-EB98-2E46-8DC3-965F2FD73BF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510856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xmlns="" id="{B85644C7-E438-8A4A-A79B-201DF3F99EC8}"/>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xmlns="" id="{EB64D4B7-1307-E049-9EE9-1CBEA1CB2892}"/>
              </a:ext>
            </a:extLst>
          </p:cNvPr>
          <p:cNvSpPr>
            <a:spLocks noGrp="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
        <p:nvSpPr>
          <p:cNvPr id="44036" name="Slide Number Placeholder 3">
            <a:extLst>
              <a:ext uri="{FF2B5EF4-FFF2-40B4-BE49-F238E27FC236}">
                <a16:creationId xmlns:a16="http://schemas.microsoft.com/office/drawing/2014/main" xmlns="" id="{CED12B1A-9AF0-644F-925B-B53A8DE4C02E}"/>
              </a:ext>
            </a:extLst>
          </p:cNvPr>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3405101-6DA8-334C-AD94-F947C4B70D8D}" type="slidenum">
              <a:rPr lang="en-US" altLang="en-US" smtClean="0"/>
              <a:pPr>
                <a:spcBef>
                  <a:spcPct val="0"/>
                </a:spcBef>
              </a:pPr>
              <a:t>98</a:t>
            </a:fld>
            <a:endParaRPr lang="en-US" altLang="en-US"/>
          </a:p>
        </p:txBody>
      </p:sp>
    </p:spTree>
    <p:extLst>
      <p:ext uri="{BB962C8B-B14F-4D97-AF65-F5344CB8AC3E}">
        <p14:creationId xmlns:p14="http://schemas.microsoft.com/office/powerpoint/2010/main" val="339348113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xmlns="" id="{1471627F-7554-CE40-88D7-E04639751D5A}"/>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xmlns="" id="{13CD810B-7AF5-C440-BC64-AB8A8E970871}"/>
              </a:ext>
            </a:extLst>
          </p:cNvPr>
          <p:cNvSpPr>
            <a:spLocks noGrp="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
        <p:nvSpPr>
          <p:cNvPr id="46084" name="Slide Number Placeholder 3">
            <a:extLst>
              <a:ext uri="{FF2B5EF4-FFF2-40B4-BE49-F238E27FC236}">
                <a16:creationId xmlns:a16="http://schemas.microsoft.com/office/drawing/2014/main" xmlns="" id="{9C11D1D8-9E06-FF47-AB6F-A810E0CA5672}"/>
              </a:ext>
            </a:extLst>
          </p:cNvPr>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126A0D0-AAF1-1847-9FAE-83EBA809B926}" type="slidenum">
              <a:rPr lang="en-US" altLang="en-US" smtClean="0"/>
              <a:pPr>
                <a:spcBef>
                  <a:spcPct val="0"/>
                </a:spcBef>
              </a:pPr>
              <a:t>101</a:t>
            </a:fld>
            <a:endParaRPr lang="en-US" altLang="en-US"/>
          </a:p>
        </p:txBody>
      </p:sp>
    </p:spTree>
    <p:extLst>
      <p:ext uri="{BB962C8B-B14F-4D97-AF65-F5344CB8AC3E}">
        <p14:creationId xmlns:p14="http://schemas.microsoft.com/office/powerpoint/2010/main" val="388120775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xmlns="" id="{00840E59-BE4E-E34D-B1BA-287AA94BE237}"/>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xmlns="" id="{15D7A454-FA86-6D48-B04C-45FC4F55DAD5}"/>
              </a:ext>
            </a:extLst>
          </p:cNvPr>
          <p:cNvSpPr>
            <a:spLocks noGrp="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
        <p:nvSpPr>
          <p:cNvPr id="48132" name="Slide Number Placeholder 3">
            <a:extLst>
              <a:ext uri="{FF2B5EF4-FFF2-40B4-BE49-F238E27FC236}">
                <a16:creationId xmlns:a16="http://schemas.microsoft.com/office/drawing/2014/main" xmlns="" id="{8120BAD2-EA5A-4949-9EB9-EB10829900C2}"/>
              </a:ext>
            </a:extLst>
          </p:cNvPr>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B072D7D-8E19-7D45-8E51-A5EA5F377320}" type="slidenum">
              <a:rPr lang="en-US" altLang="en-US" smtClean="0"/>
              <a:pPr>
                <a:spcBef>
                  <a:spcPct val="0"/>
                </a:spcBef>
              </a:pPr>
              <a:t>102</a:t>
            </a:fld>
            <a:endParaRPr lang="en-US" altLang="en-US"/>
          </a:p>
        </p:txBody>
      </p:sp>
    </p:spTree>
    <p:extLst>
      <p:ext uri="{BB962C8B-B14F-4D97-AF65-F5344CB8AC3E}">
        <p14:creationId xmlns:p14="http://schemas.microsoft.com/office/powerpoint/2010/main" val="93927674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xmlns="" id="{CF2C0184-1006-6345-941F-1EFA05D07BBE}"/>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xmlns="" id="{FC69FFF2-BE6B-5C40-BD81-EE9A50761D18}"/>
              </a:ext>
            </a:extLst>
          </p:cNvPr>
          <p:cNvSpPr>
            <a:spLocks noGrp="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
        <p:nvSpPr>
          <p:cNvPr id="50180" name="Slide Number Placeholder 3">
            <a:extLst>
              <a:ext uri="{FF2B5EF4-FFF2-40B4-BE49-F238E27FC236}">
                <a16:creationId xmlns:a16="http://schemas.microsoft.com/office/drawing/2014/main" xmlns="" id="{3192EDE0-342C-0D42-9D9C-EB1BE374BE75}"/>
              </a:ext>
            </a:extLst>
          </p:cNvPr>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5E3584D-B89C-EA44-9CA1-34A1382B4517}" type="slidenum">
              <a:rPr lang="en-US" altLang="en-US" smtClean="0"/>
              <a:pPr>
                <a:spcBef>
                  <a:spcPct val="0"/>
                </a:spcBef>
              </a:pPr>
              <a:t>103</a:t>
            </a:fld>
            <a:endParaRPr lang="en-US" altLang="en-US"/>
          </a:p>
        </p:txBody>
      </p:sp>
    </p:spTree>
    <p:extLst>
      <p:ext uri="{BB962C8B-B14F-4D97-AF65-F5344CB8AC3E}">
        <p14:creationId xmlns:p14="http://schemas.microsoft.com/office/powerpoint/2010/main" val="153595762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xmlns="" id="{6783831A-3CBB-0847-A92B-FDCB00975928}"/>
              </a:ext>
            </a:extLst>
          </p:cNvPr>
          <p:cNvSpPr>
            <a:spLocks noGrp="1" noRot="1" noChangeAspect="1" noTextEdit="1"/>
          </p:cNvSpPr>
          <p:nvPr>
            <p:ph type="sldImg"/>
          </p:nvPr>
        </p:nvSpPr>
        <p:spPr>
          <a:ln/>
        </p:spPr>
      </p:sp>
      <p:sp>
        <p:nvSpPr>
          <p:cNvPr id="54275" name="Notes Placeholder 2">
            <a:extLst>
              <a:ext uri="{FF2B5EF4-FFF2-40B4-BE49-F238E27FC236}">
                <a16:creationId xmlns:a16="http://schemas.microsoft.com/office/drawing/2014/main" xmlns="" id="{66D07A70-1BDB-2E4F-B0DD-91F4E7A286D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4276" name="Slide Number Placeholder 3">
            <a:extLst>
              <a:ext uri="{FF2B5EF4-FFF2-40B4-BE49-F238E27FC236}">
                <a16:creationId xmlns:a16="http://schemas.microsoft.com/office/drawing/2014/main" xmlns="" id="{4E4AF9D4-A5EE-A14B-8C91-20539A2915A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A51F02C-CAC0-0D4C-A413-C6F6A5884A07}" type="slidenum">
              <a:rPr lang="en-US" altLang="en-US" smtClean="0">
                <a:latin typeface="Tahoma" panose="020B0604030504040204" pitchFamily="34" charset="0"/>
                <a:ea typeface="ＭＳ Ｐゴシック" panose="020B0600070205080204" pitchFamily="34" charset="-128"/>
              </a:rPr>
              <a:pPr>
                <a:spcBef>
                  <a:spcPct val="0"/>
                </a:spcBef>
              </a:pPr>
              <a:t>104</a:t>
            </a:fld>
            <a:endParaRPr lang="en-US" altLang="en-US">
              <a:latin typeface="Tahom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91838793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xmlns="" id="{93A9CC7E-EDB7-D940-9EB6-1BB774F15E01}"/>
              </a:ext>
            </a:extLst>
          </p:cNvPr>
          <p:cNvSpPr>
            <a:spLocks noGrp="1" noRot="1" noChangeAspect="1" noTextEdit="1"/>
          </p:cNvSpPr>
          <p:nvPr>
            <p:ph type="sldImg"/>
          </p:nvPr>
        </p:nvSpPr>
        <p:spPr>
          <a:ln/>
        </p:spPr>
      </p:sp>
      <p:sp>
        <p:nvSpPr>
          <p:cNvPr id="56323" name="Notes Placeholder 2">
            <a:extLst>
              <a:ext uri="{FF2B5EF4-FFF2-40B4-BE49-F238E27FC236}">
                <a16:creationId xmlns:a16="http://schemas.microsoft.com/office/drawing/2014/main" xmlns="" id="{AD448983-E691-5A48-B7A6-082AF119713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6324" name="Slide Number Placeholder 3">
            <a:extLst>
              <a:ext uri="{FF2B5EF4-FFF2-40B4-BE49-F238E27FC236}">
                <a16:creationId xmlns:a16="http://schemas.microsoft.com/office/drawing/2014/main" xmlns="" id="{C6CEF88F-FFCB-0C4D-9D04-9895F285D82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0101606-DB4F-CC41-BEFB-870906AB9222}" type="slidenum">
              <a:rPr lang="en-US" altLang="en-US" smtClean="0">
                <a:latin typeface="Tahoma" panose="020B0604030504040204" pitchFamily="34" charset="0"/>
                <a:ea typeface="ＭＳ Ｐゴシック" panose="020B0600070205080204" pitchFamily="34" charset="-128"/>
              </a:rPr>
              <a:pPr>
                <a:spcBef>
                  <a:spcPct val="0"/>
                </a:spcBef>
              </a:pPr>
              <a:t>105</a:t>
            </a:fld>
            <a:endParaRPr lang="en-US" altLang="en-US">
              <a:latin typeface="Tahom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413434728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xmlns="" id="{6EE593D4-855D-554A-88F1-2215ADB4D556}"/>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7561F83-296D-0845-9CC0-49348B786515}" type="slidenum">
              <a:rPr lang="en-US" altLang="en-US" smtClean="0"/>
              <a:pPr>
                <a:spcBef>
                  <a:spcPct val="0"/>
                </a:spcBef>
              </a:pPr>
              <a:t>106</a:t>
            </a:fld>
            <a:endParaRPr lang="en-US" altLang="en-US"/>
          </a:p>
        </p:txBody>
      </p:sp>
      <p:sp>
        <p:nvSpPr>
          <p:cNvPr id="58371" name="Rectangle 2">
            <a:extLst>
              <a:ext uri="{FF2B5EF4-FFF2-40B4-BE49-F238E27FC236}">
                <a16:creationId xmlns:a16="http://schemas.microsoft.com/office/drawing/2014/main" xmlns="" id="{0EF47300-CE61-BC4B-9A72-B4DAD16CDB6E}"/>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xmlns="" id="{12302C7C-FEA5-BF4A-9019-72574543750D}"/>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059709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xmlns="" id="{1ED24369-3946-814D-A3D6-F69D995D9C69}"/>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6CE5ECD-803E-4F4C-9B1E-3D5215E18798}" type="slidenum">
              <a:rPr lang="en-US" altLang="en-US" smtClean="0"/>
              <a:pPr>
                <a:spcBef>
                  <a:spcPct val="0"/>
                </a:spcBef>
              </a:pPr>
              <a:t>107</a:t>
            </a:fld>
            <a:endParaRPr lang="en-US" altLang="en-US"/>
          </a:p>
        </p:txBody>
      </p:sp>
      <p:sp>
        <p:nvSpPr>
          <p:cNvPr id="60419" name="Rectangle 2">
            <a:extLst>
              <a:ext uri="{FF2B5EF4-FFF2-40B4-BE49-F238E27FC236}">
                <a16:creationId xmlns:a16="http://schemas.microsoft.com/office/drawing/2014/main" xmlns="" id="{7A7AEF95-B779-1C48-81D1-22C5F212D63D}"/>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xmlns="" id="{DB4F1B37-CED6-2041-9B7A-F14B1998168F}"/>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Cognition is how people think and process information. How we transform stimuli from our environments into knowledge and understanding of our social world</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One fundamental cognitive process which forms the basis for stereotyping is categorization which is the …</a:t>
            </a:r>
          </a:p>
          <a:p>
            <a:pPr eaLnBrk="1" hangingPunct="1"/>
            <a:r>
              <a:rPr lang="en-US" altLang="en-US">
                <a:latin typeface="Arial" panose="020B0604020202020204" pitchFamily="34" charset="0"/>
                <a:cs typeface="Arial" panose="020B0604020202020204" pitchFamily="34" charset="0"/>
              </a:rPr>
              <a:t>Helps us understand how we behave in the world based on how we have grouped or catergorized people</a:t>
            </a:r>
          </a:p>
          <a:p>
            <a:pPr eaLnBrk="1" hangingPunct="1"/>
            <a:r>
              <a:rPr lang="en-US" altLang="en-US">
                <a:latin typeface="Arial" panose="020B0604020202020204" pitchFamily="34" charset="0"/>
                <a:cs typeface="Arial" panose="020B0604020202020204" pitchFamily="34" charset="0"/>
              </a:rPr>
              <a:t>We categerorize to make our worlds simpler, more organized, efficient</a:t>
            </a:r>
          </a:p>
          <a:p>
            <a:pPr eaLnBrk="1" hangingPunct="1"/>
            <a:r>
              <a:rPr lang="en-US" altLang="en-US">
                <a:latin typeface="Arial" panose="020B0604020202020204" pitchFamily="34" charset="0"/>
                <a:cs typeface="Arial" panose="020B0604020202020204" pitchFamily="34" charset="0"/>
              </a:rPr>
              <a:t>We tend to do this unconsciously, unintentionally, effortlessly, automatically</a:t>
            </a:r>
          </a:p>
          <a:p>
            <a:pPr eaLnBrk="1" hangingPunct="1"/>
            <a:r>
              <a:rPr lang="en-US" altLang="en-US">
                <a:latin typeface="Arial" panose="020B0604020202020204" pitchFamily="34" charset="0"/>
                <a:cs typeface="Arial" panose="020B0604020202020204" pitchFamily="34" charset="0"/>
              </a:rPr>
              <a:t>Three points about categorizaton:</a:t>
            </a:r>
          </a:p>
          <a:p>
            <a:pPr eaLnBrk="1" hangingPunct="1"/>
            <a:r>
              <a:rPr lang="en-US" altLang="en-US">
                <a:latin typeface="Arial" panose="020B0604020202020204" pitchFamily="34" charset="0"/>
                <a:cs typeface="Arial" panose="020B0604020202020204" pitchFamily="34" charset="0"/>
              </a:rPr>
              <a:t>1. We create the categories; categories are not an essential part of the natural world</a:t>
            </a:r>
          </a:p>
          <a:p>
            <a:pPr eaLnBrk="1" hangingPunct="1"/>
            <a:r>
              <a:rPr lang="en-US" altLang="en-US">
                <a:latin typeface="Arial" panose="020B0604020202020204" pitchFamily="34" charset="0"/>
                <a:cs typeface="Arial" panose="020B0604020202020204" pitchFamily="34" charset="0"/>
              </a:rPr>
              <a:t>2. How we categorize tends to be culturally influenced and shared. For example, how we categorize a biracial person is a function of culture decisions about racial groupings. And, as we have read, there are social and political implications of how we categorize </a:t>
            </a:r>
          </a:p>
          <a:p>
            <a:pPr eaLnBrk="1" hangingPunct="1"/>
            <a:r>
              <a:rPr lang="en-US" altLang="en-US">
                <a:latin typeface="Arial" panose="020B0604020202020204" pitchFamily="34" charset="0"/>
                <a:cs typeface="Arial" panose="020B0604020202020204" pitchFamily="34" charset="0"/>
              </a:rPr>
              <a:t>3. Items grouped together tend to be viewed more alike than actuality; items in different categories may have their differences exagerrated.</a:t>
            </a:r>
          </a:p>
          <a:p>
            <a:pPr eaLnBrk="1" hangingPunct="1"/>
            <a:r>
              <a:rPr lang="en-US" altLang="en-US">
                <a:latin typeface="Arial" panose="020B0604020202020204" pitchFamily="34" charset="0"/>
                <a:cs typeface="Arial" panose="020B0604020202020204" pitchFamily="34" charset="0"/>
              </a:rPr>
              <a:t>4. Once we catergorize, we bring into play knowledge contained in the category (our schemas, our stereotypes)</a:t>
            </a:r>
          </a:p>
          <a:p>
            <a:pPr eaLnBrk="1" hangingPunct="1"/>
            <a:r>
              <a:rPr lang="en-US" altLang="en-US">
                <a:latin typeface="Arial" panose="020B0604020202020204" pitchFamily="34" charset="0"/>
                <a:cs typeface="Arial" panose="020B0604020202020204" pitchFamily="34" charset="0"/>
              </a:rPr>
              <a:t>5. Leads to ingroup/outgroup dynamics.</a:t>
            </a:r>
          </a:p>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546328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xmlns="" id="{E7FC03E7-CB05-D947-A33B-EB26B153FD6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606DB54-2CA6-5D43-89E2-474EC70BCB37}" type="slidenum">
              <a:rPr lang="en-US" altLang="en-US" smtClean="0"/>
              <a:pPr>
                <a:spcBef>
                  <a:spcPct val="0"/>
                </a:spcBef>
              </a:pPr>
              <a:t>108</a:t>
            </a:fld>
            <a:endParaRPr lang="en-US" altLang="en-US"/>
          </a:p>
        </p:txBody>
      </p:sp>
      <p:sp>
        <p:nvSpPr>
          <p:cNvPr id="62467" name="Rectangle 2">
            <a:extLst>
              <a:ext uri="{FF2B5EF4-FFF2-40B4-BE49-F238E27FC236}">
                <a16:creationId xmlns:a16="http://schemas.microsoft.com/office/drawing/2014/main" xmlns="" id="{5AF0ECE7-894A-2742-96AB-F0F3EAF35800}"/>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xmlns="" id="{62DE7888-B545-6444-B6DB-58E4A5687E7F}"/>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Asked about 10 ethnic group most of whom the students had little contact. Suggests how the sociocultural climate influenced perceptions.  View of African Americans quite stable: superstitious and lazy</a:t>
            </a:r>
          </a:p>
        </p:txBody>
      </p:sp>
    </p:spTree>
    <p:extLst>
      <p:ext uri="{BB962C8B-B14F-4D97-AF65-F5344CB8AC3E}">
        <p14:creationId xmlns:p14="http://schemas.microsoft.com/office/powerpoint/2010/main" val="182653484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xmlns="" id="{2B51D469-4A2E-974D-9FFF-5274D288555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EB12F89-73E4-A548-B276-EFDB4EB213DD}" type="slidenum">
              <a:rPr lang="en-US" altLang="en-US" smtClean="0"/>
              <a:pPr>
                <a:spcBef>
                  <a:spcPct val="0"/>
                </a:spcBef>
              </a:pPr>
              <a:t>109</a:t>
            </a:fld>
            <a:endParaRPr lang="en-US" altLang="en-US"/>
          </a:p>
        </p:txBody>
      </p:sp>
      <p:sp>
        <p:nvSpPr>
          <p:cNvPr id="64515" name="Rectangle 2">
            <a:extLst>
              <a:ext uri="{FF2B5EF4-FFF2-40B4-BE49-F238E27FC236}">
                <a16:creationId xmlns:a16="http://schemas.microsoft.com/office/drawing/2014/main" xmlns="" id="{46F2DB5F-E5D5-6548-9B7D-87003846DEF2}"/>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xmlns="" id="{8986F7E1-4BEA-7F49-8BC6-A19D44904D4C}"/>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68546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xmlns="" id="{A9F245AC-B31C-E64D-9650-E72B8AAA0FD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18308FD-B89E-8C4E-8F6D-CF59938507D0}" type="slidenum">
              <a:rPr lang="en-US" altLang="en-US" smtClean="0"/>
              <a:pPr>
                <a:spcBef>
                  <a:spcPct val="0"/>
                </a:spcBef>
              </a:pPr>
              <a:t>110</a:t>
            </a:fld>
            <a:endParaRPr lang="en-US" altLang="en-US"/>
          </a:p>
        </p:txBody>
      </p:sp>
      <p:sp>
        <p:nvSpPr>
          <p:cNvPr id="66563" name="Rectangle 2">
            <a:extLst>
              <a:ext uri="{FF2B5EF4-FFF2-40B4-BE49-F238E27FC236}">
                <a16:creationId xmlns:a16="http://schemas.microsoft.com/office/drawing/2014/main" xmlns="" id="{2C4378BB-4EB1-F54A-B63F-2BD734BC1944}"/>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xmlns="" id="{63DEB51C-1C87-7646-8C56-251A44561C5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377106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xmlns="" id="{5904598B-8498-C44E-B75C-7FE2AC694CF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D4C01E5-6563-0F45-BBDE-8B5EE2138A72}" type="slidenum">
              <a:rPr lang="en-US" altLang="en-US" smtClean="0"/>
              <a:pPr>
                <a:spcBef>
                  <a:spcPct val="0"/>
                </a:spcBef>
              </a:pPr>
              <a:t>111</a:t>
            </a:fld>
            <a:endParaRPr lang="en-US" altLang="en-US"/>
          </a:p>
        </p:txBody>
      </p:sp>
      <p:sp>
        <p:nvSpPr>
          <p:cNvPr id="68611" name="Rectangle 2">
            <a:extLst>
              <a:ext uri="{FF2B5EF4-FFF2-40B4-BE49-F238E27FC236}">
                <a16:creationId xmlns:a16="http://schemas.microsoft.com/office/drawing/2014/main" xmlns="" id="{1114D0C8-AD1A-BB43-86F5-05DC196331EF}"/>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xmlns="" id="{474C32D0-3F14-0644-9CEA-93A1926534F6}"/>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An example of this is …</a:t>
            </a:r>
          </a:p>
          <a:p>
            <a:pPr eaLnBrk="1" hangingPunct="1"/>
            <a:r>
              <a:rPr lang="en-US" altLang="en-US">
                <a:latin typeface="Arial" panose="020B0604020202020204" pitchFamily="34" charset="0"/>
                <a:cs typeface="Arial" panose="020B0604020202020204" pitchFamily="34" charset="0"/>
              </a:rPr>
              <a:t>Why? Self-esteem. Your group winning or being ahead reinforces the group identity</a:t>
            </a:r>
          </a:p>
          <a:p>
            <a:pPr eaLnBrk="1" hangingPunct="1"/>
            <a:r>
              <a:rPr lang="en-US" altLang="en-US" b="1">
                <a:latin typeface="Arial" panose="020B0604020202020204" pitchFamily="34" charset="0"/>
                <a:cs typeface="Arial" panose="020B0604020202020204" pitchFamily="34" charset="0"/>
              </a:rPr>
              <a:t>3. IN-group bias does not necessarily mean you treat out-group poorly. You just don’t offer special privileges.  What do you think of this? How is this different from going into a supermarket and being a preferred customer?</a:t>
            </a:r>
          </a:p>
          <a:p>
            <a:pPr eaLnBrk="1" hangingPunct="1"/>
            <a:endParaRPr lang="en-US" altLang="en-US"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861718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xmlns="" id="{2DD775B0-E5E7-E141-A308-C9C7ABA83373}"/>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246170A-8283-8247-ABC9-90DC7EA29953}" type="slidenum">
              <a:rPr lang="en-US" altLang="en-US" smtClean="0"/>
              <a:pPr>
                <a:spcBef>
                  <a:spcPct val="0"/>
                </a:spcBef>
              </a:pPr>
              <a:t>112</a:t>
            </a:fld>
            <a:endParaRPr lang="en-US" altLang="en-US"/>
          </a:p>
        </p:txBody>
      </p:sp>
      <p:sp>
        <p:nvSpPr>
          <p:cNvPr id="70659" name="Rectangle 2">
            <a:extLst>
              <a:ext uri="{FF2B5EF4-FFF2-40B4-BE49-F238E27FC236}">
                <a16:creationId xmlns:a16="http://schemas.microsoft.com/office/drawing/2014/main" xmlns="" id="{FA331BED-E876-F74A-80CE-9A2E5839DCB7}"/>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xmlns="" id="{C07BF7A9-2456-AB4F-AF17-9738508B0ABB}"/>
              </a:ext>
            </a:extLst>
          </p:cNvPr>
          <p:cNvSpPr>
            <a:spLocks noGrp="1" noChangeArrowheads="1"/>
          </p:cNvSpPr>
          <p:nvPr>
            <p:ph type="body" idx="1"/>
          </p:nvPr>
        </p:nvSpPr>
        <p:spPr>
          <a:noFill/>
        </p:spPr>
        <p:txBody>
          <a:bodyPr/>
          <a:lstStyle/>
          <a:p>
            <a:pPr eaLnBrk="1" hangingPunct="1"/>
            <a:r>
              <a:rPr lang="en-US" altLang="en-US" b="1">
                <a:latin typeface="Arial" panose="020B0604020202020204" pitchFamily="34" charset="0"/>
                <a:cs typeface="Arial" panose="020B0604020202020204" pitchFamily="34" charset="0"/>
              </a:rPr>
              <a:t>Reinforces stereotypes</a:t>
            </a:r>
            <a:r>
              <a:rPr lang="en-US" altLang="en-US">
                <a:latin typeface="Arial" panose="020B0604020202020204" pitchFamily="34" charset="0"/>
                <a:cs typeface="Arial" panose="020B0604020202020204" pitchFamily="34" charset="0"/>
              </a:rPr>
              <a:t>,</a:t>
            </a:r>
          </a:p>
          <a:p>
            <a:pPr lvl="1" eaLnBrk="1" hangingPunct="1"/>
            <a:r>
              <a:rPr lang="en-US" altLang="en-US">
                <a:latin typeface="Arial" panose="020B0604020202020204" pitchFamily="34" charset="0"/>
                <a:cs typeface="Arial" panose="020B0604020202020204" pitchFamily="34" charset="0"/>
              </a:rPr>
              <a:t>the perception that individuals in the outgroup are more similar to each other than they really are</a:t>
            </a:r>
            <a:endParaRPr lang="en-US" altLang="en-US" sz="1100">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as well as more similar than members of the ingroup are.</a:t>
            </a:r>
          </a:p>
          <a:p>
            <a:pPr eaLnBrk="1" hangingPunct="1"/>
            <a:endParaRPr lang="en-US" altLang="en-US"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632568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xmlns="" id="{B1FF2F36-CD0E-D149-BCC2-96C3BDF0F999}"/>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2FEFD5-A43C-9546-BC06-05398E024113}" type="slidenum">
              <a:rPr lang="en-US" altLang="en-US" smtClean="0"/>
              <a:pPr>
                <a:spcBef>
                  <a:spcPct val="0"/>
                </a:spcBef>
              </a:pPr>
              <a:t>113</a:t>
            </a:fld>
            <a:endParaRPr lang="en-US" altLang="en-US"/>
          </a:p>
        </p:txBody>
      </p:sp>
      <p:sp>
        <p:nvSpPr>
          <p:cNvPr id="72707" name="Rectangle 2">
            <a:extLst>
              <a:ext uri="{FF2B5EF4-FFF2-40B4-BE49-F238E27FC236}">
                <a16:creationId xmlns:a16="http://schemas.microsoft.com/office/drawing/2014/main" xmlns="" id="{2269399E-619E-6744-AD8E-C45A5BB3225E}"/>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xmlns="" id="{3438CFA5-6927-EB40-9B98-82FE3867DAA5}"/>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Going back to the idea that social categories allow us to be efficient in processing information, there is cognitive miser hypothesis/ people are limited in their ability to think they use mental shortcuts</a:t>
            </a:r>
          </a:p>
          <a:p>
            <a:pPr eaLnBrk="1" hangingPunct="1"/>
            <a:r>
              <a:rPr lang="en-US" altLang="en-US">
                <a:latin typeface="Arial" panose="020B0604020202020204" pitchFamily="34" charset="0"/>
                <a:cs typeface="Arial" panose="020B0604020202020204" pitchFamily="34" charset="0"/>
              </a:rPr>
              <a:t>1. 189 students: Considering only your own “feeling best” rhythm, at what time would you get up if you were entirely free to plan your day? (6 AM, 8 AM, 11 AM)</a:t>
            </a:r>
          </a:p>
          <a:p>
            <a:pPr eaLnBrk="1" hangingPunct="1"/>
            <a:r>
              <a:rPr lang="en-US" altLang="en-US" b="1">
                <a:latin typeface="Arial" panose="020B0604020202020204" pitchFamily="34" charset="0"/>
                <a:cs typeface="Arial" panose="020B0604020202020204" pitchFamily="34" charset="0"/>
              </a:rPr>
              <a:t>Morning</a:t>
            </a:r>
            <a:r>
              <a:rPr lang="en-US" altLang="en-US">
                <a:latin typeface="Arial" panose="020B0604020202020204" pitchFamily="34" charset="0"/>
                <a:cs typeface="Arial" panose="020B0604020202020204" pitchFamily="34" charset="0"/>
              </a:rPr>
              <a:t>—will have functional peak early in day</a:t>
            </a:r>
          </a:p>
          <a:p>
            <a:pPr eaLnBrk="1" hangingPunct="1"/>
            <a:r>
              <a:rPr lang="en-US" altLang="en-US" b="1">
                <a:latin typeface="Arial" panose="020B0604020202020204" pitchFamily="34" charset="0"/>
                <a:cs typeface="Arial" panose="020B0604020202020204" pitchFamily="34" charset="0"/>
              </a:rPr>
              <a:t>Evening—</a:t>
            </a:r>
            <a:r>
              <a:rPr lang="en-US" altLang="en-US">
                <a:latin typeface="Arial" panose="020B0604020202020204" pitchFamily="34" charset="0"/>
                <a:cs typeface="Arial" panose="020B0604020202020204" pitchFamily="34" charset="0"/>
              </a:rPr>
              <a:t>will have functional peak later in day</a:t>
            </a:r>
            <a:endParaRPr lang="en-US" altLang="en-US" b="1">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What would we expect based on the cognitive miser hypothesis in terms of when stereotyping would occur?</a:t>
            </a:r>
          </a:p>
        </p:txBody>
      </p:sp>
    </p:spTree>
    <p:extLst>
      <p:ext uri="{BB962C8B-B14F-4D97-AF65-F5344CB8AC3E}">
        <p14:creationId xmlns:p14="http://schemas.microsoft.com/office/powerpoint/2010/main" val="68428837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xmlns="" id="{B828CD3D-A5F2-B042-95B8-206CAFEADE5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3C1CFB2-3EAB-794A-96EF-FBEF5AC8A389}" type="slidenum">
              <a:rPr lang="en-US" altLang="en-US" smtClean="0"/>
              <a:pPr>
                <a:spcBef>
                  <a:spcPct val="0"/>
                </a:spcBef>
              </a:pPr>
              <a:t>114</a:t>
            </a:fld>
            <a:endParaRPr lang="en-US" altLang="en-US"/>
          </a:p>
        </p:txBody>
      </p:sp>
      <p:sp>
        <p:nvSpPr>
          <p:cNvPr id="74755" name="Rectangle 2">
            <a:extLst>
              <a:ext uri="{FF2B5EF4-FFF2-40B4-BE49-F238E27FC236}">
                <a16:creationId xmlns:a16="http://schemas.microsoft.com/office/drawing/2014/main" xmlns="" id="{79C68527-F3C8-A34A-8B9A-772637F7E72A}"/>
              </a:ext>
            </a:extLst>
          </p:cNvPr>
          <p:cNvSpPr>
            <a:spLocks noGrp="1" noRot="1" noChangeAspect="1" noChangeArrowheads="1" noTextEdit="1"/>
          </p:cNvSpPr>
          <p:nvPr>
            <p:ph type="sldImg"/>
          </p:nvPr>
        </p:nvSpPr>
        <p:spPr>
          <a:ln/>
        </p:spPr>
      </p:sp>
      <p:sp>
        <p:nvSpPr>
          <p:cNvPr id="74756" name="Rectangle 3">
            <a:extLst>
              <a:ext uri="{FF2B5EF4-FFF2-40B4-BE49-F238E27FC236}">
                <a16:creationId xmlns:a16="http://schemas.microsoft.com/office/drawing/2014/main" xmlns="" id="{8B773165-7752-8645-9E23-FB6BEE8D3AF6}"/>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470050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xmlns="" id="{EA794535-487D-9046-A7C7-563F7EFDD26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299118E-0F95-F34E-B403-CFE3C9DB13DB}" type="slidenum">
              <a:rPr lang="en-US" altLang="en-US" smtClean="0"/>
              <a:pPr>
                <a:spcBef>
                  <a:spcPct val="0"/>
                </a:spcBef>
              </a:pPr>
              <a:t>116</a:t>
            </a:fld>
            <a:endParaRPr lang="en-US" altLang="en-US"/>
          </a:p>
        </p:txBody>
      </p:sp>
      <p:sp>
        <p:nvSpPr>
          <p:cNvPr id="81923" name="Rectangle 2">
            <a:extLst>
              <a:ext uri="{FF2B5EF4-FFF2-40B4-BE49-F238E27FC236}">
                <a16:creationId xmlns:a16="http://schemas.microsoft.com/office/drawing/2014/main" xmlns="" id="{1EE98CDD-5364-5A4E-8F9F-C45A5538A86E}"/>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xmlns="" id="{25F2C09C-E426-3B47-B2A3-04AEA1F52C2C}"/>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1) In one study, students primed with WHITE recognized words like “educated” faster, and primed with </a:t>
            </a:r>
            <a:r>
              <a:rPr lang="en-US" altLang="en-US">
                <a:solidFill>
                  <a:srgbClr val="000000"/>
                </a:solidFill>
                <a:latin typeface="Arial" panose="020B0604020202020204" pitchFamily="34" charset="0"/>
                <a:cs typeface="Arial" panose="020B0604020202020204" pitchFamily="34" charset="0"/>
              </a:rPr>
              <a:t>BLACK</a:t>
            </a:r>
            <a:r>
              <a:rPr lang="en-US" altLang="en-US">
                <a:latin typeface="Arial" panose="020B0604020202020204" pitchFamily="34" charset="0"/>
                <a:cs typeface="Arial" panose="020B0604020202020204" pitchFamily="34" charset="0"/>
              </a:rPr>
              <a:t> recognized “athletic” faster </a:t>
            </a:r>
            <a:r>
              <a:rPr lang="en-US" altLang="en-US" sz="800" i="1">
                <a:solidFill>
                  <a:srgbClr val="C0C0C0"/>
                </a:solidFill>
                <a:latin typeface="Arial" panose="020B0604020202020204" pitchFamily="34" charset="0"/>
                <a:cs typeface="Arial" panose="020B0604020202020204" pitchFamily="34" charset="0"/>
              </a:rPr>
              <a:t>(Wittenbrink, Judd, &amp; Park, 1997)</a:t>
            </a:r>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2) You don’t purposefully think these thoughts; they are just triggered by a stimulus even if you are low-prejudiced person</a:t>
            </a:r>
          </a:p>
          <a:p>
            <a:pPr eaLnBrk="1" hangingPunct="1"/>
            <a:r>
              <a:rPr lang="en-US" altLang="en-US">
                <a:latin typeface="Arial" panose="020B0604020202020204" pitchFamily="34" charset="0"/>
                <a:cs typeface="Arial" panose="020B0604020202020204" pitchFamily="34" charset="0"/>
              </a:rPr>
              <a:t>3) This is not to say stereotypes are uncontrollable…For persons not deeply prejudiced, controlled processes can suppress or override the stereotypes: Stereotype is unfair; not all persons in group act this way; examples from personal life</a:t>
            </a:r>
          </a:p>
          <a:p>
            <a:pPr eaLnBrk="1" hangingPunct="1"/>
            <a:r>
              <a:rPr lang="en-US" altLang="en-US">
                <a:latin typeface="Arial" panose="020B0604020202020204" pitchFamily="34" charset="0"/>
                <a:cs typeface="Arial" panose="020B0604020202020204" pitchFamily="34" charset="0"/>
              </a:rPr>
              <a:t>4) Gets at intentionality choosing non-dominant alternative; if one has options, is paying attention, then whatever choice one makes is intentional;</a:t>
            </a:r>
          </a:p>
        </p:txBody>
      </p:sp>
    </p:spTree>
    <p:extLst>
      <p:ext uri="{BB962C8B-B14F-4D97-AF65-F5344CB8AC3E}">
        <p14:creationId xmlns:p14="http://schemas.microsoft.com/office/powerpoint/2010/main" val="238032824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xmlns="" id="{75E34919-44C8-8E41-9010-FE061FC25B1A}"/>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03C350D-F87D-FB4E-9F00-8E36827ABD19}" type="slidenum">
              <a:rPr lang="en-US" altLang="en-US" smtClean="0"/>
              <a:pPr>
                <a:spcBef>
                  <a:spcPct val="0"/>
                </a:spcBef>
              </a:pPr>
              <a:t>117</a:t>
            </a:fld>
            <a:endParaRPr lang="en-US" altLang="en-US"/>
          </a:p>
        </p:txBody>
      </p:sp>
      <p:sp>
        <p:nvSpPr>
          <p:cNvPr id="83971" name="Rectangle 2">
            <a:extLst>
              <a:ext uri="{FF2B5EF4-FFF2-40B4-BE49-F238E27FC236}">
                <a16:creationId xmlns:a16="http://schemas.microsoft.com/office/drawing/2014/main" xmlns="" id="{7209629A-2565-7942-B1D0-F87CA27FF690}"/>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xmlns="" id="{E91CAF2B-2DCE-2D42-8F43-BF1D1533B1F8}"/>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229979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xmlns="" id="{D52BAA5B-8897-F846-8BA8-585E48BE36C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E53D5EE-FAC5-AB45-B2C8-E282F8EDA7B3}" type="slidenum">
              <a:rPr lang="en-US" altLang="en-US" smtClean="0"/>
              <a:pPr>
                <a:spcBef>
                  <a:spcPct val="0"/>
                </a:spcBef>
              </a:pPr>
              <a:t>118</a:t>
            </a:fld>
            <a:endParaRPr lang="en-US" altLang="en-US"/>
          </a:p>
        </p:txBody>
      </p:sp>
      <p:sp>
        <p:nvSpPr>
          <p:cNvPr id="86019" name="Rectangle 2">
            <a:extLst>
              <a:ext uri="{FF2B5EF4-FFF2-40B4-BE49-F238E27FC236}">
                <a16:creationId xmlns:a16="http://schemas.microsoft.com/office/drawing/2014/main" xmlns="" id="{A96F58E1-5478-654C-8897-307C836CD0F4}"/>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xmlns="" id="{1262D9CB-6A9B-CF45-AAC6-FD44A35ED51F}"/>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820843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xmlns="" id="{FEC857BE-4127-BE41-81B5-C6854B17F76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6CAB0A8-50E0-404A-8527-7E7EAE7F9BCD}" type="slidenum">
              <a:rPr lang="en-US" altLang="en-US" smtClean="0"/>
              <a:pPr>
                <a:spcBef>
                  <a:spcPct val="0"/>
                </a:spcBef>
              </a:pPr>
              <a:t>119</a:t>
            </a:fld>
            <a:endParaRPr lang="en-US" altLang="en-US"/>
          </a:p>
        </p:txBody>
      </p:sp>
      <p:sp>
        <p:nvSpPr>
          <p:cNvPr id="100355" name="Rectangle 2">
            <a:extLst>
              <a:ext uri="{FF2B5EF4-FFF2-40B4-BE49-F238E27FC236}">
                <a16:creationId xmlns:a16="http://schemas.microsoft.com/office/drawing/2014/main" xmlns="" id="{39428771-B4A4-D344-9061-E2301E6F0EF4}"/>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xmlns="" id="{A5FF3043-ABDA-8446-A484-FA5FD1BD79D5}"/>
              </a:ext>
            </a:extLst>
          </p:cNvPr>
          <p:cNvSpPr>
            <a:spLocks noGrp="1" noChangeArrowheads="1"/>
          </p:cNvSpPr>
          <p:nvPr>
            <p:ph type="body" idx="1"/>
          </p:nvPr>
        </p:nvSpPr>
        <p:spPr>
          <a:noFill/>
        </p:spPr>
        <p:txBody>
          <a:bodyPr/>
          <a:lstStyle/>
          <a:p>
            <a:pPr eaLnBrk="1" hangingPunct="1">
              <a:lnSpc>
                <a:spcPct val="90000"/>
              </a:lnSpc>
            </a:pPr>
            <a:r>
              <a:rPr lang="fr-FR" altLang="en-US" sz="1000">
                <a:latin typeface="Times New Roman" panose="02020603050405020304" pitchFamily="18" charset="0"/>
                <a:cs typeface="Times New Roman" panose="02020603050405020304" pitchFamily="18" charset="0"/>
              </a:rPr>
              <a:t>Macrae, Bodhenausen, Milne, Jetten</a:t>
            </a:r>
            <a:r>
              <a:rPr lang="fr-FR" altLang="en-US" sz="1000" i="1">
                <a:latin typeface="Times New Roman" panose="02020603050405020304" pitchFamily="18" charset="0"/>
                <a:cs typeface="Times New Roman" panose="02020603050405020304" pitchFamily="18" charset="0"/>
              </a:rPr>
              <a:t> </a:t>
            </a:r>
            <a:r>
              <a:rPr lang="fr-FR" altLang="en-US" sz="1000">
                <a:latin typeface="Times New Roman" panose="02020603050405020304" pitchFamily="18" charset="0"/>
                <a:cs typeface="Times New Roman" panose="02020603050405020304" pitchFamily="18" charset="0"/>
              </a:rPr>
              <a:t>(1994)</a:t>
            </a:r>
            <a:endParaRPr lang="en-US" altLang="en-US" sz="1000">
              <a:latin typeface="Times New Roman" panose="02020603050405020304" pitchFamily="18" charset="0"/>
              <a:cs typeface="Times New Roman" panose="02020603050405020304" pitchFamily="18" charset="0"/>
            </a:endParaRPr>
          </a:p>
          <a:p>
            <a:pPr eaLnBrk="1" hangingPunct="1">
              <a:lnSpc>
                <a:spcPct val="90000"/>
              </a:lnSpc>
            </a:pPr>
            <a:r>
              <a:rPr lang="en-US" altLang="en-US" sz="1000">
                <a:latin typeface="Times New Roman" panose="02020603050405020304" pitchFamily="18" charset="0"/>
                <a:cs typeface="Times New Roman" panose="02020603050405020304" pitchFamily="18" charset="0"/>
              </a:rPr>
              <a:t>Individuals paradoxically enjoy the inverse mental state they desire : the </a:t>
            </a:r>
            <a:r>
              <a:rPr lang="en-US" altLang="en-US" sz="1000" u="sng">
                <a:latin typeface="Times New Roman" panose="02020603050405020304" pitchFamily="18" charset="0"/>
                <a:cs typeface="Times New Roman" panose="02020603050405020304" pitchFamily="18" charset="0"/>
              </a:rPr>
              <a:t>rebound effect</a:t>
            </a:r>
          </a:p>
          <a:p>
            <a:pPr eaLnBrk="1" hangingPunct="1">
              <a:lnSpc>
                <a:spcPct val="90000"/>
              </a:lnSpc>
            </a:pPr>
            <a:r>
              <a:rPr lang="en-GB" altLang="en-US" sz="1000" b="1">
                <a:solidFill>
                  <a:srgbClr val="000099"/>
                </a:solidFill>
                <a:latin typeface="Arial" panose="020B0604020202020204" pitchFamily="34" charset="0"/>
                <a:cs typeface="Arial" panose="020B0604020202020204" pitchFamily="34" charset="0"/>
              </a:rPr>
              <a:t>Study 1</a:t>
            </a:r>
            <a:r>
              <a:rPr lang="en-GB" altLang="en-US" sz="1000">
                <a:solidFill>
                  <a:srgbClr val="000099"/>
                </a:solidFill>
                <a:latin typeface="Arial" panose="020B0604020202020204" pitchFamily="34" charset="0"/>
                <a:cs typeface="Arial" panose="020B0604020202020204" pitchFamily="34" charset="0"/>
              </a:rPr>
              <a:t>: Can Stereotype Suppression induce a Rebound Effect?</a:t>
            </a:r>
          </a:p>
          <a:p>
            <a:pPr eaLnBrk="1" hangingPunct="1">
              <a:lnSpc>
                <a:spcPct val="90000"/>
              </a:lnSpc>
            </a:pPr>
            <a:r>
              <a:rPr lang="en-GB" altLang="en-US" sz="1000" i="1">
                <a:solidFill>
                  <a:srgbClr val="000099"/>
                </a:solidFill>
                <a:latin typeface="Arial" panose="020B0604020202020204" pitchFamily="34" charset="0"/>
                <a:cs typeface="Arial" panose="020B0604020202020204" pitchFamily="34" charset="0"/>
              </a:rPr>
              <a:t>Phase 1</a:t>
            </a:r>
            <a:r>
              <a:rPr lang="en-GB" altLang="en-US" sz="1000">
                <a:solidFill>
                  <a:srgbClr val="000099"/>
                </a:solidFill>
                <a:latin typeface="Arial" panose="020B0604020202020204" pitchFamily="34" charset="0"/>
                <a:cs typeface="Arial" panose="020B0604020202020204" pitchFamily="34" charset="0"/>
              </a:rPr>
              <a:t>: Tell story about a day in the life of a Skinhead (5 mins).</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Group 1: No Instructions about Stereotype use (Control Group).</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Group 2: Suppress use of Stereotype.</a:t>
            </a:r>
          </a:p>
          <a:p>
            <a:pPr eaLnBrk="1" hangingPunct="1">
              <a:lnSpc>
                <a:spcPct val="90000"/>
              </a:lnSpc>
            </a:pPr>
            <a:r>
              <a:rPr lang="en-GB" altLang="en-US" sz="1000" i="1">
                <a:solidFill>
                  <a:srgbClr val="000099"/>
                </a:solidFill>
                <a:latin typeface="Arial" panose="020B0604020202020204" pitchFamily="34" charset="0"/>
                <a:cs typeface="Arial" panose="020B0604020202020204" pitchFamily="34" charset="0"/>
              </a:rPr>
              <a:t>Phase 2</a:t>
            </a:r>
            <a:r>
              <a:rPr lang="en-GB" altLang="en-US" sz="1000">
                <a:solidFill>
                  <a:srgbClr val="000099"/>
                </a:solidFill>
                <a:latin typeface="Arial" panose="020B0604020202020204" pitchFamily="34" charset="0"/>
                <a:cs typeface="Arial" panose="020B0604020202020204" pitchFamily="34" charset="0"/>
              </a:rPr>
              <a:t>: Tell another story about a day in the life of a Skinhead.</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All Groups: No Instructions about using stereotypes.</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Essays rated for stereotypicality by judges, blind to condition.</a:t>
            </a:r>
          </a:p>
          <a:p>
            <a:pPr eaLnBrk="1" hangingPunct="1">
              <a:lnSpc>
                <a:spcPct val="90000"/>
              </a:lnSpc>
            </a:pPr>
            <a:endParaRPr lang="en-US" altLang="en-US" sz="1000" u="sng">
              <a:latin typeface="Times New Roman" panose="02020603050405020304" pitchFamily="18" charset="0"/>
              <a:cs typeface="Times New Roman" panose="02020603050405020304" pitchFamily="18" charset="0"/>
            </a:endParaRPr>
          </a:p>
          <a:p>
            <a:pPr eaLnBrk="1" hangingPunct="1">
              <a:lnSpc>
                <a:spcPct val="90000"/>
              </a:lnSpc>
            </a:pPr>
            <a:r>
              <a:rPr lang="en-GB" altLang="en-US" sz="1000" b="1">
                <a:solidFill>
                  <a:srgbClr val="000099"/>
                </a:solidFill>
                <a:latin typeface="Arial" panose="020B0604020202020204" pitchFamily="34" charset="0"/>
                <a:cs typeface="Arial" panose="020B0604020202020204" pitchFamily="34" charset="0"/>
              </a:rPr>
              <a:t>Study 2</a:t>
            </a:r>
            <a:r>
              <a:rPr lang="en-GB" altLang="en-US" sz="1000">
                <a:solidFill>
                  <a:srgbClr val="000099"/>
                </a:solidFill>
                <a:latin typeface="Arial" panose="020B0604020202020204" pitchFamily="34" charset="0"/>
                <a:cs typeface="Arial" panose="020B0604020202020204" pitchFamily="34" charset="0"/>
              </a:rPr>
              <a:t>: Does Stereotype Rebound affect Behaviour?</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Phase 1: Two groups, suppressors and controls, write a story about a day in the life of a Skinhead (shown in a photograph).</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Phase 2: Ps taken to different room with 8 chairs in a row.</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Told that they were now going to meet the person in the photograph</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On Chair 1, a dirty jacket and bag.</a:t>
            </a:r>
          </a:p>
          <a:p>
            <a:pPr eaLnBrk="1" hangingPunct="1">
              <a:lnSpc>
                <a:spcPct val="90000"/>
              </a:lnSpc>
            </a:pPr>
            <a:r>
              <a:rPr lang="en-GB" altLang="en-US" sz="1000" i="1">
                <a:solidFill>
                  <a:srgbClr val="000099"/>
                </a:solidFill>
                <a:latin typeface="Arial" panose="020B0604020202020204" pitchFamily="34" charset="0"/>
                <a:cs typeface="Arial" panose="020B0604020202020204" pitchFamily="34" charset="0"/>
              </a:rPr>
              <a:t>P</a:t>
            </a:r>
            <a:r>
              <a:rPr lang="en-GB" altLang="en-US" sz="1000">
                <a:solidFill>
                  <a:srgbClr val="000099"/>
                </a:solidFill>
                <a:latin typeface="Arial" panose="020B0604020202020204" pitchFamily="34" charset="0"/>
                <a:cs typeface="Arial" panose="020B0604020202020204" pitchFamily="34" charset="0"/>
              </a:rPr>
              <a:t>s told that Skinhead must have gone to toilet and to sit down while they wait for him to return.</a:t>
            </a:r>
          </a:p>
          <a:p>
            <a:pPr eaLnBrk="1" hangingPunct="1">
              <a:lnSpc>
                <a:spcPct val="90000"/>
              </a:lnSpc>
            </a:pPr>
            <a:r>
              <a:rPr lang="en-GB" altLang="en-US" sz="1000">
                <a:solidFill>
                  <a:srgbClr val="000099"/>
                </a:solidFill>
                <a:latin typeface="Arial" panose="020B0604020202020204" pitchFamily="34" charset="0"/>
                <a:cs typeface="Arial" panose="020B0604020202020204" pitchFamily="34" charset="0"/>
              </a:rPr>
              <a:t>Dependent Measure: Seat number (distance from belongings).</a:t>
            </a:r>
          </a:p>
          <a:p>
            <a:pPr eaLnBrk="1" hangingPunct="1">
              <a:lnSpc>
                <a:spcPct val="90000"/>
              </a:lnSpc>
            </a:pPr>
            <a:r>
              <a:rPr lang="en-GB" altLang="en-US" sz="1000">
                <a:latin typeface="Arial" panose="020B0604020202020204" pitchFamily="34" charset="0"/>
                <a:cs typeface="Arial" panose="020B0604020202020204" pitchFamily="34" charset="0"/>
              </a:rPr>
              <a:t>So stereotype suppression can produce ‘rebound’.</a:t>
            </a:r>
          </a:p>
          <a:p>
            <a:pPr eaLnBrk="1" hangingPunct="1">
              <a:lnSpc>
                <a:spcPct val="90000"/>
              </a:lnSpc>
            </a:pPr>
            <a:r>
              <a:rPr lang="en-GB" altLang="en-US" sz="1000">
                <a:latin typeface="Arial" panose="020B0604020202020204" pitchFamily="34" charset="0"/>
                <a:cs typeface="Arial" panose="020B0604020202020204" pitchFamily="34" charset="0"/>
              </a:rPr>
              <a:t>Why? Try not to think about a white bear</a:t>
            </a:r>
          </a:p>
          <a:p>
            <a:pPr eaLnBrk="1" hangingPunct="1">
              <a:lnSpc>
                <a:spcPct val="90000"/>
              </a:lnSpc>
            </a:pPr>
            <a:r>
              <a:rPr lang="en-GB" altLang="en-US" sz="1000">
                <a:latin typeface="Arial" panose="020B0604020202020204" pitchFamily="34" charset="0"/>
                <a:cs typeface="Arial" panose="020B0604020202020204" pitchFamily="34" charset="0"/>
              </a:rPr>
              <a:t>Suppressing a thought makes it more accessible</a:t>
            </a:r>
          </a:p>
          <a:p>
            <a:pPr eaLnBrk="1" hangingPunct="1">
              <a:lnSpc>
                <a:spcPct val="90000"/>
              </a:lnSpc>
            </a:pPr>
            <a:endParaRPr lang="en-US" altLang="en-US" sz="1000" u="sng">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800358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xmlns="" id="{7E6B639A-11D1-F24B-940C-071826FB8BB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64C11D0-CAC0-D949-8DCC-88F507465850}" type="slidenum">
              <a:rPr lang="en-US" altLang="en-US" smtClean="0"/>
              <a:pPr>
                <a:spcBef>
                  <a:spcPct val="0"/>
                </a:spcBef>
              </a:pPr>
              <a:t>120</a:t>
            </a:fld>
            <a:endParaRPr lang="en-US" altLang="en-US"/>
          </a:p>
        </p:txBody>
      </p:sp>
      <p:sp>
        <p:nvSpPr>
          <p:cNvPr id="108547" name="Rectangle 2">
            <a:extLst>
              <a:ext uri="{FF2B5EF4-FFF2-40B4-BE49-F238E27FC236}">
                <a16:creationId xmlns:a16="http://schemas.microsoft.com/office/drawing/2014/main" xmlns="" id="{1089E761-D815-1A42-961D-2F56F8F9A89A}"/>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xmlns="" id="{EFB8090E-B1BB-F243-850C-FB0E19A72728}"/>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163973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a:extLst>
              <a:ext uri="{FF2B5EF4-FFF2-40B4-BE49-F238E27FC236}">
                <a16:creationId xmlns:a16="http://schemas.microsoft.com/office/drawing/2014/main" xmlns="" id="{4BC410E2-067A-9F44-AEFA-772432CD39FA}"/>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A094370-5C32-D24D-B3DE-FA5B426890BA}" type="slidenum">
              <a:rPr lang="en-US" altLang="en-US" smtClean="0"/>
              <a:pPr>
                <a:spcBef>
                  <a:spcPct val="0"/>
                </a:spcBef>
              </a:pPr>
              <a:t>121</a:t>
            </a:fld>
            <a:endParaRPr lang="en-US" altLang="en-US"/>
          </a:p>
        </p:txBody>
      </p:sp>
      <p:sp>
        <p:nvSpPr>
          <p:cNvPr id="145411" name="Rectangle 2">
            <a:extLst>
              <a:ext uri="{FF2B5EF4-FFF2-40B4-BE49-F238E27FC236}">
                <a16:creationId xmlns:a16="http://schemas.microsoft.com/office/drawing/2014/main" xmlns="" id="{6AAE78F6-A213-2A46-9D1F-1B07AC366DE4}"/>
              </a:ext>
            </a:extLst>
          </p:cNvPr>
          <p:cNvSpPr>
            <a:spLocks noGrp="1" noRot="1" noChangeAspect="1" noChangeArrowheads="1" noTextEdit="1"/>
          </p:cNvSpPr>
          <p:nvPr>
            <p:ph type="sldImg"/>
          </p:nvPr>
        </p:nvSpPr>
        <p:spPr>
          <a:ln/>
        </p:spPr>
      </p:sp>
      <p:sp>
        <p:nvSpPr>
          <p:cNvPr id="145412" name="Rectangle 3">
            <a:extLst>
              <a:ext uri="{FF2B5EF4-FFF2-40B4-BE49-F238E27FC236}">
                <a16:creationId xmlns:a16="http://schemas.microsoft.com/office/drawing/2014/main" xmlns="" id="{103906DF-D508-A744-A412-37F9BFFBE862}"/>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8190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771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9453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06663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72191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xmlns=""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xmlns=""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11/28/2019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89264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82426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33956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79114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xmlns=""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11/28/2019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4565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xmlns=""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0793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330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xmlns=""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xmlns=""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17462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63029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5175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xmlns=""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xmlns=""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xmlns=""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1938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3228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956252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hart Placeholder 3"/>
          <p:cNvSpPr>
            <a:spLocks noGrp="1"/>
          </p:cNvSpPr>
          <p:nvPr>
            <p:ph type="chart" sz="half" idx="2"/>
          </p:nvPr>
        </p:nvSpPr>
        <p:spPr>
          <a:xfrm>
            <a:off x="6502400" y="1600201"/>
            <a:ext cx="5080000" cy="4530725"/>
          </a:xfrm>
        </p:spPr>
        <p:txBody>
          <a:bodyPr/>
          <a:lstStyle/>
          <a:p>
            <a:pPr lvl="0"/>
            <a:endParaRPr lang="en-US" noProof="0"/>
          </a:p>
        </p:txBody>
      </p:sp>
      <p:sp>
        <p:nvSpPr>
          <p:cNvPr id="5" name="Rectangle 9">
            <a:extLst>
              <a:ext uri="{FF2B5EF4-FFF2-40B4-BE49-F238E27FC236}">
                <a16:creationId xmlns:a16="http://schemas.microsoft.com/office/drawing/2014/main" xmlns="" id="{F39CA0D2-DFA4-7D41-99D3-5E9E44014B4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xmlns="" id="{E0A063D4-C003-A545-AD2F-96568136DE7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11">
            <a:extLst>
              <a:ext uri="{FF2B5EF4-FFF2-40B4-BE49-F238E27FC236}">
                <a16:creationId xmlns:a16="http://schemas.microsoft.com/office/drawing/2014/main" xmlns="" id="{6AF67FD2-EE8D-B649-BF5C-FA9B398C66B7}"/>
              </a:ext>
            </a:extLst>
          </p:cNvPr>
          <p:cNvSpPr>
            <a:spLocks noGrp="1" noChangeArrowheads="1"/>
          </p:cNvSpPr>
          <p:nvPr>
            <p:ph type="sldNum" sz="quarter" idx="12"/>
          </p:nvPr>
        </p:nvSpPr>
        <p:spPr>
          <a:ln/>
        </p:spPr>
        <p:txBody>
          <a:bodyPr/>
          <a:lstStyle>
            <a:lvl1pPr>
              <a:defRPr/>
            </a:lvl1pPr>
          </a:lstStyle>
          <a:p>
            <a:pPr>
              <a:defRPr/>
            </a:pPr>
            <a:fld id="{41C46A65-739F-1C46-9DC7-294BCD0E59B2}" type="slidenum">
              <a:rPr lang="en-US" altLang="en-US"/>
              <a:pPr>
                <a:defRPr/>
              </a:pPr>
              <a:t>‹#›</a:t>
            </a:fld>
            <a:endParaRPr lang="en-US" altLang="en-US"/>
          </a:p>
        </p:txBody>
      </p:sp>
    </p:spTree>
    <p:extLst>
      <p:ext uri="{BB962C8B-B14F-4D97-AF65-F5344CB8AC3E}">
        <p14:creationId xmlns:p14="http://schemas.microsoft.com/office/powerpoint/2010/main" val="21351194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56985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91235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11/28/2019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198850913"/>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91" r:id="rId3"/>
    <p:sldLayoutId id="2147483675" r:id="rId4"/>
    <p:sldLayoutId id="2147483676" r:id="rId5"/>
    <p:sldLayoutId id="2147483677" r:id="rId6"/>
    <p:sldLayoutId id="2147483678" r:id="rId7"/>
    <p:sldLayoutId id="2147483679" r:id="rId8"/>
    <p:sldLayoutId id="2147483680" r:id="rId9"/>
    <p:sldLayoutId id="2147483681" r:id="rId10"/>
    <p:sldLayoutId id="2147483688" r:id="rId11"/>
    <p:sldLayoutId id="2147483682" r:id="rId12"/>
    <p:sldLayoutId id="2147483683" r:id="rId13"/>
    <p:sldLayoutId id="2147483684" r:id="rId14"/>
    <p:sldLayoutId id="2147483685" r:id="rId15"/>
    <p:sldLayoutId id="2147483686" r:id="rId16"/>
    <p:sldLayoutId id="2147483687" r:id="rId17"/>
    <p:sldLayoutId id="2147483693" r:id="rId18"/>
    <p:sldLayoutId id="2147483694" r:id="rId19"/>
    <p:sldLayoutId id="2147483695" r:id="rId20"/>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babel.hathitrust.org/cgi/pt?id=iau.31858045077892;view=1up;seq=111" TargetMode="Externa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www.independent.co.uk/news/media/press/the-sun-front-page-on-british-muslims-sympathy-for-jihadis-attracts-record-complaints-a6745756.html" TargetMode="Externa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hyperlink" Target="http://www.google.co.uk/url?sa=i&amp;source=images&amp;cd=&amp;cad=rja&amp;docid=HC4xzJx-g1ozxM&amp;tbnid=abQ7Nknkt5yt-M:&amp;ved=0CAgQjRwwADgu&amp;url=http://www.marketmischief.com/gender-stereotypes-an-lazy-profiling/&amp;ei=iMGAUt6lF4WqhAftnYHIAQ&amp;psig=AFQjCNEEUq0R35vSrZsRCBIBQHeQZMHvvA&amp;ust=1384256264444955"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hyperlink" Target="http://www.google.co.uk/url?sa=i&amp;source=images&amp;cd=&amp;cad=rja&amp;docid=Y4O4tYPSjSLUxM&amp;tbnid=BPrwrOxs-J3hpM:&amp;ved=0CAgQjRwwAA&amp;url=http://uncyclopedia.wikia.com/wiki/File:French-stereotype.jpg&amp;ei=b8GAUoWyHIKWhQfa3ICYAw&amp;psig=AFQjCNGm0dBiJ9X_6e1ZcAtW4EcV0zNqGw&amp;ust=1384256239536891" TargetMode="Externa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hyperlink" Target="http://www.google.co.uk/url?sa=i&amp;source=images&amp;cd=&amp;cad=rja&amp;docid=_zxTUggbP_KahM&amp;tbnid=P4G4EzRc4TJT_M:&amp;ved=0CAgQjRwwADgy&amp;url=http://wildplanetmusic.storesecured.com/murdercapital.asp&amp;ei=XoscUpfQNMKshQeh9oDgDw&amp;psig=AFQjCNHu2i-XN1jSyaQzoKbRrHfJR9Pw3w&amp;ust=1377688798912678"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youtube.com/watch?v=nRz6PBDHJqc"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youtube.com/watch?v=nRz6PBDHJqc"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4.xml"/><Relationship Id="rId4" Type="http://schemas.openxmlformats.org/officeDocument/2006/relationships/image" Target="../media/image48.jpeg"/></Relationships>
</file>

<file path=ppt/slides/_rels/slide4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vmlDrawing" Target="../drawings/vmlDrawing1.vml"/><Relationship Id="rId5" Type="http://schemas.openxmlformats.org/officeDocument/2006/relationships/image" Target="../media/image54.emf"/><Relationship Id="rId4" Type="http://schemas.openxmlformats.org/officeDocument/2006/relationships/oleObject" Target="../embeddings/oleObject1.bin"/></Relationships>
</file>

<file path=ppt/slides/_rels/slide5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59.emf"/><Relationship Id="rId4" Type="http://schemas.openxmlformats.org/officeDocument/2006/relationships/oleObject" Target="../embeddings/oleObject2.bin"/></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60.emf"/><Relationship Id="rId4" Type="http://schemas.openxmlformats.org/officeDocument/2006/relationships/oleObject" Target="../embeddings/oleObject3.bin"/></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61.emf"/><Relationship Id="rId4" Type="http://schemas.openxmlformats.org/officeDocument/2006/relationships/oleObject" Target="../embeddings/oleObject4.bin"/></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mlDrawing" Target="../drawings/vmlDrawing5.vml"/><Relationship Id="rId5" Type="http://schemas.openxmlformats.org/officeDocument/2006/relationships/image" Target="../media/image62.emf"/><Relationship Id="rId4" Type="http://schemas.openxmlformats.org/officeDocument/2006/relationships/oleObject" Target="../embeddings/oleObject5.bin"/></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image" Target="../media/image63.emf"/><Relationship Id="rId4" Type="http://schemas.openxmlformats.org/officeDocument/2006/relationships/oleObject" Target="../embeddings/oleObject6.bin"/></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hyperlink" Target="http://www.jstor.org/stable/10.2307/i25089184"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7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slideLayout" Target="../slideLayouts/slideLayout4.xml"/><Relationship Id="rId1" Type="http://schemas.openxmlformats.org/officeDocument/2006/relationships/vmlDrawing" Target="../drawings/vmlDrawing7.vml"/><Relationship Id="rId6" Type="http://schemas.openxmlformats.org/officeDocument/2006/relationships/image" Target="../media/image68.emf"/><Relationship Id="rId5" Type="http://schemas.openxmlformats.org/officeDocument/2006/relationships/oleObject" Target="../embeddings/Microsoft_Word_97_-_2003_Document1.doc"/><Relationship Id="rId4" Type="http://schemas.openxmlformats.org/officeDocument/2006/relationships/image" Target="cid:3C95D7B0-66BF-4523-B502-711BD619B6E9@meertens.lan" TargetMode="External"/></Relationships>
</file>

<file path=ppt/slides/_rels/slide76.xml.rels><?xml version="1.0" encoding="UTF-8" standalone="yes"?>
<Relationships xmlns="http://schemas.openxmlformats.org/package/2006/relationships"><Relationship Id="rId3" Type="http://schemas.openxmlformats.org/officeDocument/2006/relationships/hyperlink" Target="http://rubytooth.com/link/45516"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hyperlink" Target="http://www.youtube.com/watch?v=44sXwJgqUyc&amp;NR=1" TargetMode="External"/><Relationship Id="rId4" Type="http://schemas.openxmlformats.org/officeDocument/2006/relationships/hyperlink" Target="http://www.world-wide-ed.com/2010/11/22/im-a-man-i-can-fix-that-part-i" TargetMode="Externa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en.wikipedia.org/wiki/List_of_heroic_stock_characters"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hyperlink" Target="http://www.snopes.com/photos/katrina/looters.asp" TargetMode="External"/></Relationships>
</file>

<file path=ppt/slides/_rels/slide9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9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10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image" Target="../media/image81.jpeg"/><Relationship Id="rId5" Type="http://schemas.openxmlformats.org/officeDocument/2006/relationships/image" Target="../media/image80.png"/><Relationship Id="rId4" Type="http://schemas.openxmlformats.org/officeDocument/2006/relationships/image" Target="../media/image79.png"/></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63.xml"/><Relationship Id="rId1" Type="http://schemas.openxmlformats.org/officeDocument/2006/relationships/slideLayout" Target="../slideLayouts/slideLayout2.xml"/><Relationship Id="rId6" Type="http://schemas.openxmlformats.org/officeDocument/2006/relationships/hyperlink" Target="https://implicit.harvard.edu/implicit/" TargetMode="External"/><Relationship Id="rId5" Type="http://schemas.openxmlformats.org/officeDocument/2006/relationships/hyperlink" Target="https://www.youtube.com/watch?v=Z72MHd0y-bs" TargetMode="External"/><Relationship Id="rId4" Type="http://schemas.openxmlformats.org/officeDocument/2006/relationships/hyperlink" Target="http://www.youtube.com/watch?v=2RSVz6VEybk" TargetMode="Externa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hyperlink" Target="http://www.youtube.com/watch?v=tjn6ZSU_zS0" TargetMode="External"/><Relationship Id="rId2" Type="http://schemas.openxmlformats.org/officeDocument/2006/relationships/notesSlide" Target="../notesSlides/notesSlide65.xml"/><Relationship Id="rId1" Type="http://schemas.openxmlformats.org/officeDocument/2006/relationships/slideLayout" Target="../slideLayouts/slideLayout2.xml"/><Relationship Id="rId4" Type="http://schemas.openxmlformats.org/officeDocument/2006/relationships/hyperlink" Target="https://immi.se/intercultural/nr43/gorbaniuk.html" TargetMode="Externa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445A6413-76DF-4DDF-84C5-18058D2A02B7}"/>
              </a:ext>
            </a:extLst>
          </p:cNvPr>
          <p:cNvPicPr>
            <a:picLocks noChangeAspect="1"/>
          </p:cNvPicPr>
          <p:nvPr/>
        </p:nvPicPr>
        <p:blipFill rotWithShape="1">
          <a:blip r:embed="rId3"/>
          <a:srcRect t="14644" b="1086"/>
          <a:stretch/>
        </p:blipFill>
        <p:spPr>
          <a:xfrm>
            <a:off x="20" y="10"/>
            <a:ext cx="12191981" cy="6857990"/>
          </a:xfrm>
          <a:prstGeom prst="rect">
            <a:avLst/>
          </a:prstGeom>
        </p:spPr>
      </p:pic>
      <p:sp useBgFill="1">
        <p:nvSpPr>
          <p:cNvPr id="9" name="Freeform 5">
            <a:extLst>
              <a:ext uri="{FF2B5EF4-FFF2-40B4-BE49-F238E27FC236}">
                <a16:creationId xmlns:a16="http://schemas.microsoft.com/office/drawing/2014/main" xmlns="" id="{FE469E50-3893-4ED6-92BA-2985C32B0C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rot="5400000">
            <a:off x="1028777"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2DB31E81-562A-574E-88C4-F876E0F8EDB1}"/>
              </a:ext>
            </a:extLst>
          </p:cNvPr>
          <p:cNvSpPr>
            <a:spLocks noGrp="1"/>
          </p:cNvSpPr>
          <p:nvPr>
            <p:ph type="ctrTitle"/>
          </p:nvPr>
        </p:nvSpPr>
        <p:spPr>
          <a:xfrm>
            <a:off x="1316965" y="1673524"/>
            <a:ext cx="3485073" cy="2420504"/>
          </a:xfrm>
        </p:spPr>
        <p:txBody>
          <a:bodyPr>
            <a:normAutofit fontScale="90000"/>
          </a:bodyPr>
          <a:lstStyle/>
          <a:p>
            <a:pPr algn="l"/>
            <a:r>
              <a:rPr lang="en-US" sz="4000" dirty="0"/>
              <a:t>Stereotypes - </a:t>
            </a:r>
            <a:r>
              <a:rPr lang="en-US" altLang="en-US" sz="4000" dirty="0"/>
              <a:t>What they are and what they do</a:t>
            </a:r>
            <a:endParaRPr lang="en-US" sz="4000" dirty="0"/>
          </a:p>
        </p:txBody>
      </p:sp>
      <p:sp>
        <p:nvSpPr>
          <p:cNvPr id="3" name="Subtitle 2">
            <a:extLst>
              <a:ext uri="{FF2B5EF4-FFF2-40B4-BE49-F238E27FC236}">
                <a16:creationId xmlns:a16="http://schemas.microsoft.com/office/drawing/2014/main" xmlns="" id="{BB19A46A-3E3F-0E45-8004-39D313165A69}"/>
              </a:ext>
            </a:extLst>
          </p:cNvPr>
          <p:cNvSpPr>
            <a:spLocks noGrp="1"/>
          </p:cNvSpPr>
          <p:nvPr>
            <p:ph type="subTitle" idx="1"/>
          </p:nvPr>
        </p:nvSpPr>
        <p:spPr>
          <a:xfrm>
            <a:off x="1316963" y="4157933"/>
            <a:ext cx="3485072" cy="1026544"/>
          </a:xfrm>
        </p:spPr>
        <p:txBody>
          <a:bodyPr>
            <a:normAutofit/>
          </a:bodyPr>
          <a:lstStyle/>
          <a:p>
            <a:pPr algn="l"/>
            <a:r>
              <a:rPr lang="en-US" dirty="0">
                <a:solidFill>
                  <a:srgbClr val="22D7FF"/>
                </a:solidFill>
              </a:rPr>
              <a:t>Dr Caroline Jawad 2019</a:t>
            </a:r>
          </a:p>
        </p:txBody>
      </p:sp>
    </p:spTree>
    <p:extLst>
      <p:ext uri="{BB962C8B-B14F-4D97-AF65-F5344CB8AC3E}">
        <p14:creationId xmlns:p14="http://schemas.microsoft.com/office/powerpoint/2010/main" val="722313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Stereotypes and communication</a:t>
            </a:r>
            <a:endParaRPr lang="en-GB" dirty="0"/>
          </a:p>
        </p:txBody>
      </p:sp>
      <p:sp>
        <p:nvSpPr>
          <p:cNvPr id="3" name="Content Placeholder 2"/>
          <p:cNvSpPr>
            <a:spLocks noGrp="1"/>
          </p:cNvSpPr>
          <p:nvPr>
            <p:ph idx="1"/>
          </p:nvPr>
        </p:nvSpPr>
        <p:spPr/>
        <p:txBody>
          <a:bodyPr/>
          <a:lstStyle/>
          <a:p>
            <a:r>
              <a:rPr lang="en-GB" dirty="0"/>
              <a:t>Previous studies have shown that despite progressive globalization and the blurring of borders between national markets, a phenomenon of the reinforcement of cultural differences between nations, regions and ethnic groups can be observed (Lillis &amp; Tian 2010), which often leads to communication problems in globalised business (Ferraro 2002)</a:t>
            </a:r>
          </a:p>
        </p:txBody>
      </p:sp>
    </p:spTree>
    <p:extLst>
      <p:ext uri="{BB962C8B-B14F-4D97-AF65-F5344CB8AC3E}">
        <p14:creationId xmlns:p14="http://schemas.microsoft.com/office/powerpoint/2010/main" val="835880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88A5677-771D-B147-847A-354B467D5EA9}"/>
              </a:ext>
            </a:extLst>
          </p:cNvPr>
          <p:cNvSpPr>
            <a:spLocks noGrp="1"/>
          </p:cNvSpPr>
          <p:nvPr>
            <p:ph type="title"/>
          </p:nvPr>
        </p:nvSpPr>
        <p:spPr>
          <a:xfrm>
            <a:off x="924443" y="1023257"/>
            <a:ext cx="3732902" cy="4570457"/>
          </a:xfrm>
          <a:effectLst/>
        </p:spPr>
        <p:txBody>
          <a:bodyPr>
            <a:normAutofit/>
          </a:bodyPr>
          <a:lstStyle/>
          <a:p>
            <a:pPr algn="l"/>
            <a:r>
              <a:rPr lang="en-GB" dirty="0">
                <a:effectLst/>
              </a:rPr>
              <a:t>Regional Identity Stereotypes</a:t>
            </a:r>
            <a:endParaRPr lang="en-US"/>
          </a:p>
        </p:txBody>
      </p:sp>
      <p:cxnSp>
        <p:nvCxnSpPr>
          <p:cNvPr id="12" name="Straight Connector 11">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C3F70657-1527-C54C-BCDC-21A4353F3027}"/>
              </a:ext>
            </a:extLst>
          </p:cNvPr>
          <p:cNvSpPr>
            <a:spLocks noGrp="1"/>
          </p:cNvSpPr>
          <p:nvPr>
            <p:ph idx="1"/>
          </p:nvPr>
        </p:nvSpPr>
        <p:spPr>
          <a:xfrm>
            <a:off x="5252560" y="1023257"/>
            <a:ext cx="6025645" cy="4570457"/>
          </a:xfrm>
          <a:effectLst/>
        </p:spPr>
        <p:txBody>
          <a:bodyPr anchor="ctr">
            <a:normAutofit/>
          </a:bodyPr>
          <a:lstStyle/>
          <a:p>
            <a:r>
              <a:rPr lang="en-GB" dirty="0">
                <a:effectLst/>
              </a:rPr>
              <a:t>Scotland</a:t>
            </a:r>
          </a:p>
          <a:p>
            <a:r>
              <a:rPr lang="en-GB" dirty="0">
                <a:effectLst/>
              </a:rPr>
              <a:t>Liverpool</a:t>
            </a:r>
          </a:p>
          <a:p>
            <a:r>
              <a:rPr lang="en-GB" dirty="0">
                <a:effectLst/>
              </a:rPr>
              <a:t>London</a:t>
            </a:r>
          </a:p>
          <a:p>
            <a:r>
              <a:rPr lang="en-GB" dirty="0">
                <a:effectLst/>
              </a:rPr>
              <a:t>Midlands</a:t>
            </a:r>
          </a:p>
          <a:p>
            <a:r>
              <a:rPr lang="en-GB" dirty="0">
                <a:effectLst/>
              </a:rPr>
              <a:t>Wales</a:t>
            </a:r>
          </a:p>
          <a:p>
            <a:r>
              <a:rPr lang="en-GB" dirty="0">
                <a:effectLst/>
              </a:rPr>
              <a:t>Ireland</a:t>
            </a:r>
            <a:endParaRPr lang="en-US" dirty="0"/>
          </a:p>
        </p:txBody>
      </p:sp>
    </p:spTree>
    <p:extLst>
      <p:ext uri="{BB962C8B-B14F-4D97-AF65-F5344CB8AC3E}">
        <p14:creationId xmlns:p14="http://schemas.microsoft.com/office/powerpoint/2010/main" val="357504501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88A5677-771D-B147-847A-354B467D5EA9}"/>
              </a:ext>
            </a:extLst>
          </p:cNvPr>
          <p:cNvSpPr>
            <a:spLocks noGrp="1"/>
          </p:cNvSpPr>
          <p:nvPr>
            <p:ph type="title"/>
          </p:nvPr>
        </p:nvSpPr>
        <p:spPr>
          <a:xfrm>
            <a:off x="924443" y="1023257"/>
            <a:ext cx="3732902" cy="4570457"/>
          </a:xfrm>
          <a:effectLst/>
        </p:spPr>
        <p:txBody>
          <a:bodyPr>
            <a:normAutofit/>
          </a:bodyPr>
          <a:lstStyle/>
          <a:p>
            <a:pPr algn="l"/>
            <a:r>
              <a:rPr lang="en-GB" dirty="0">
                <a:effectLst/>
              </a:rPr>
              <a:t>Regional Identity stereotypes</a:t>
            </a:r>
            <a:endParaRPr lang="en-US"/>
          </a:p>
        </p:txBody>
      </p:sp>
      <p:cxnSp>
        <p:nvCxnSpPr>
          <p:cNvPr id="12" name="Straight Connector 11">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C3F70657-1527-C54C-BCDC-21A4353F3027}"/>
              </a:ext>
            </a:extLst>
          </p:cNvPr>
          <p:cNvSpPr>
            <a:spLocks noGrp="1"/>
          </p:cNvSpPr>
          <p:nvPr>
            <p:ph idx="1"/>
          </p:nvPr>
        </p:nvSpPr>
        <p:spPr>
          <a:xfrm>
            <a:off x="5252560" y="1023257"/>
            <a:ext cx="6025645" cy="4570457"/>
          </a:xfrm>
          <a:effectLst/>
        </p:spPr>
        <p:txBody>
          <a:bodyPr anchor="ctr">
            <a:normAutofit/>
          </a:bodyPr>
          <a:lstStyle/>
          <a:p>
            <a:r>
              <a:rPr lang="en-GB" dirty="0">
                <a:effectLst/>
              </a:rPr>
              <a:t>Scotland: alcoholics, fat, ginger, accent, wet weather &amp; kilts </a:t>
            </a:r>
          </a:p>
          <a:p>
            <a:r>
              <a:rPr lang="en-GB" dirty="0" smtClean="0">
                <a:effectLst/>
              </a:rPr>
              <a:t>Liverpool: </a:t>
            </a:r>
            <a:r>
              <a:rPr lang="en-GB" dirty="0">
                <a:effectLst/>
              </a:rPr>
              <a:t>Crime, football, shell suits, Liverpudlian accent </a:t>
            </a:r>
          </a:p>
          <a:p>
            <a:r>
              <a:rPr lang="en-GB" dirty="0">
                <a:effectLst/>
              </a:rPr>
              <a:t>London: Rich and poor contrast, gun crime and stabbing, cockney accent, hoodies</a:t>
            </a:r>
          </a:p>
          <a:p>
            <a:r>
              <a:rPr lang="en-GB" dirty="0">
                <a:effectLst/>
              </a:rPr>
              <a:t>Midlands: Gloomy, diverse cultural background, boring, suicidal </a:t>
            </a:r>
          </a:p>
          <a:p>
            <a:r>
              <a:rPr lang="en-GB" dirty="0">
                <a:effectLst/>
              </a:rPr>
              <a:t>Wales: Sheep molesters, vast countryside, welsh accent, all live in ‘the valleys’ </a:t>
            </a:r>
          </a:p>
          <a:p>
            <a:r>
              <a:rPr lang="en-GB" dirty="0">
                <a:effectLst/>
              </a:rPr>
              <a:t>Ireland: Gingers, fast talking, accent, Guinness, Irish legends, leprechaun, four leaf clover</a:t>
            </a:r>
            <a:endParaRPr lang="en-US" dirty="0"/>
          </a:p>
        </p:txBody>
      </p:sp>
    </p:spTree>
    <p:extLst>
      <p:ext uri="{BB962C8B-B14F-4D97-AF65-F5344CB8AC3E}">
        <p14:creationId xmlns:p14="http://schemas.microsoft.com/office/powerpoint/2010/main" val="348006458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xmlns="" id="{52DC6D15-0652-BA46-9993-1326C0AB0E50}"/>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Stereotypes are often (inaccurately) stereotyped</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195" name="Rectangle 3">
            <a:extLst>
              <a:ext uri="{FF2B5EF4-FFF2-40B4-BE49-F238E27FC236}">
                <a16:creationId xmlns:a16="http://schemas.microsoft.com/office/drawing/2014/main" xmlns="" id="{6676FC0D-38FD-9D47-A8F2-8E382A20B055}"/>
              </a:ext>
            </a:extLst>
          </p:cNvPr>
          <p:cNvSpPr>
            <a:spLocks noGrp="1" noChangeArrowheads="1"/>
          </p:cNvSpPr>
          <p:nvPr>
            <p:ph idx="1"/>
          </p:nvPr>
        </p:nvSpPr>
        <p:spPr>
          <a:xfrm>
            <a:off x="5252560" y="1023257"/>
            <a:ext cx="6025645" cy="4570457"/>
          </a:xfrm>
          <a:effectLst/>
        </p:spPr>
        <p:txBody>
          <a:bodyPr anchor="ctr">
            <a:normAutofit/>
          </a:bodyPr>
          <a:lstStyle/>
          <a:p>
            <a:pPr eaLnBrk="1" hangingPunct="1">
              <a:lnSpc>
                <a:spcPct val="90000"/>
              </a:lnSpc>
            </a:pPr>
            <a:r>
              <a:rPr lang="en-US" altLang="en-US" dirty="0"/>
              <a:t>Typical “mainstream” definitions</a:t>
            </a:r>
          </a:p>
          <a:p>
            <a:pPr eaLnBrk="1" hangingPunct="1">
              <a:lnSpc>
                <a:spcPct val="90000"/>
              </a:lnSpc>
              <a:buFont typeface="Wingdings" pitchFamily="2" charset="2"/>
              <a:buNone/>
            </a:pPr>
            <a:endParaRPr lang="en-US" altLang="en-US" dirty="0"/>
          </a:p>
          <a:p>
            <a:pPr lvl="1" eaLnBrk="1" hangingPunct="1">
              <a:lnSpc>
                <a:spcPct val="90000"/>
              </a:lnSpc>
            </a:pPr>
            <a:r>
              <a:rPr lang="en-US" altLang="en-US" dirty="0"/>
              <a:t>“a conventional, formulaic, and oversimplified conception, opinion, or image” </a:t>
            </a:r>
            <a:r>
              <a:rPr lang="en-US" altLang="en-US" b="1" dirty="0"/>
              <a:t>(dictionary.com</a:t>
            </a:r>
            <a:r>
              <a:rPr lang="en-US" altLang="en-US" b="1" dirty="0" smtClean="0"/>
              <a:t>)</a:t>
            </a:r>
            <a:endParaRPr lang="en-US" altLang="en-US" dirty="0"/>
          </a:p>
          <a:p>
            <a:pPr lvl="1" eaLnBrk="1" hangingPunct="1">
              <a:lnSpc>
                <a:spcPct val="90000"/>
              </a:lnSpc>
            </a:pPr>
            <a:r>
              <a:rPr lang="en-US" altLang="en-US" dirty="0"/>
              <a:t>“a standardized mental picture that is held in common by members of a group and that represents an oversimplified opinion, prejudiced attitude, or uncritical judgment” </a:t>
            </a:r>
            <a:r>
              <a:rPr lang="en-US" altLang="en-US" b="1" dirty="0"/>
              <a:t>(</a:t>
            </a:r>
            <a:r>
              <a:rPr lang="en-US" altLang="en-US" b="1" dirty="0" smtClean="0"/>
              <a:t>webster.com</a:t>
            </a:r>
            <a:r>
              <a:rPr lang="en-US" altLang="en-US" b="1" dirty="0"/>
              <a:t>)</a:t>
            </a:r>
            <a:endParaRPr lang="en-US" altLang="en-US" b="1" dirty="0"/>
          </a:p>
          <a:p>
            <a:pPr lvl="1" eaLnBrk="1" hangingPunct="1">
              <a:lnSpc>
                <a:spcPct val="90000"/>
              </a:lnSpc>
            </a:pPr>
            <a:r>
              <a:rPr lang="en-US" altLang="en-US" dirty="0"/>
              <a:t>“a generalized image of a person or group, which does not acknowledge individual differences and which is often prejudicial to that person or group.” </a:t>
            </a:r>
            <a:r>
              <a:rPr lang="en-US" altLang="en-US" b="1" dirty="0"/>
              <a:t>(remember.org)</a:t>
            </a:r>
          </a:p>
          <a:p>
            <a:pPr lvl="1" eaLnBrk="1" hangingPunct="1">
              <a:lnSpc>
                <a:spcPct val="90000"/>
              </a:lnSpc>
            </a:pPr>
            <a:endParaRPr lang="en-US" altLang="en-US" dirty="0"/>
          </a:p>
          <a:p>
            <a:pPr lvl="2" eaLnBrk="1" hangingPunct="1">
              <a:lnSpc>
                <a:spcPct val="90000"/>
              </a:lnSpc>
              <a:spcBef>
                <a:spcPct val="50000"/>
              </a:spcBef>
              <a:buFont typeface="Wingdings" pitchFamily="2" charset="2"/>
              <a:buNone/>
            </a:pPr>
            <a:endParaRPr lang="en-US" altLang="en-US" dirty="0"/>
          </a:p>
          <a:p>
            <a:pPr lvl="1" eaLnBrk="1" hangingPunct="1">
              <a:lnSpc>
                <a:spcPct val="90000"/>
              </a:lnSpc>
              <a:spcBef>
                <a:spcPct val="50000"/>
              </a:spcBef>
              <a:buFont typeface="Wingdings" pitchFamily="2" charset="2"/>
              <a:buNone/>
            </a:pPr>
            <a:endParaRPr lang="en-US" altLang="en-US" dirty="0"/>
          </a:p>
        </p:txBody>
      </p:sp>
    </p:spTree>
    <p:extLst>
      <p:ext uri="{BB962C8B-B14F-4D97-AF65-F5344CB8AC3E}">
        <p14:creationId xmlns:p14="http://schemas.microsoft.com/office/powerpoint/2010/main" val="294065256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xmlns="" id="{9944B64C-363D-E049-B360-EE29A1333193}"/>
              </a:ext>
            </a:extLst>
          </p:cNvPr>
          <p:cNvSpPr>
            <a:spLocks noGrp="1" noChangeArrowheads="1"/>
          </p:cNvSpPr>
          <p:nvPr>
            <p:ph type="title"/>
          </p:nvPr>
        </p:nvSpPr>
        <p:spPr/>
        <p:txBody>
          <a:bodyPr>
            <a:normAutofit/>
          </a:bodyPr>
          <a:lstStyle/>
          <a:p>
            <a:pPr>
              <a:lnSpc>
                <a:spcPct val="80000"/>
              </a:lnSpc>
              <a:defRPr/>
            </a:pPr>
            <a:r>
              <a:rPr lang="en-US" altLang="en-US" dirty="0"/>
              <a:t>Fill in the gaps</a:t>
            </a:r>
          </a:p>
        </p:txBody>
      </p:sp>
      <p:sp>
        <p:nvSpPr>
          <p:cNvPr id="10243" name="Rectangle 3">
            <a:extLst>
              <a:ext uri="{FF2B5EF4-FFF2-40B4-BE49-F238E27FC236}">
                <a16:creationId xmlns:a16="http://schemas.microsoft.com/office/drawing/2014/main" xmlns="" id="{7A881ECA-7109-914D-81E0-C84D15C6D8AF}"/>
              </a:ext>
            </a:extLst>
          </p:cNvPr>
          <p:cNvSpPr>
            <a:spLocks noGrp="1" noChangeArrowheads="1"/>
          </p:cNvSpPr>
          <p:nvPr>
            <p:ph sz="half" idx="1"/>
          </p:nvPr>
        </p:nvSpPr>
        <p:spPr>
          <a:xfrm>
            <a:off x="756745" y="2076450"/>
            <a:ext cx="5013891" cy="4639660"/>
          </a:xfrm>
        </p:spPr>
        <p:txBody>
          <a:bodyPr>
            <a:normAutofit/>
          </a:bodyPr>
          <a:lstStyle/>
          <a:p>
            <a:pPr marL="36900" indent="0" eaLnBrk="1" hangingPunct="1">
              <a:lnSpc>
                <a:spcPct val="80000"/>
              </a:lnSpc>
              <a:buNone/>
            </a:pPr>
            <a:r>
              <a:rPr lang="en-US" altLang="en-US" sz="2400" dirty="0"/>
              <a:t>All athletes are </a:t>
            </a:r>
          </a:p>
          <a:p>
            <a:pPr marL="36900" indent="0" eaLnBrk="1" hangingPunct="1">
              <a:lnSpc>
                <a:spcPct val="80000"/>
              </a:lnSpc>
              <a:buNone/>
            </a:pPr>
            <a:r>
              <a:rPr lang="en-US" altLang="en-US" sz="2400" dirty="0"/>
              <a:t>People on benefits are all </a:t>
            </a:r>
          </a:p>
          <a:p>
            <a:pPr marL="36900" indent="0" eaLnBrk="1" hangingPunct="1">
              <a:lnSpc>
                <a:spcPct val="80000"/>
              </a:lnSpc>
              <a:buNone/>
            </a:pPr>
            <a:r>
              <a:rPr lang="en-US" altLang="en-US" sz="2400" dirty="0"/>
              <a:t>He's a cheap </a:t>
            </a:r>
          </a:p>
          <a:p>
            <a:pPr marL="36900" indent="0" eaLnBrk="1" hangingPunct="1">
              <a:lnSpc>
                <a:spcPct val="80000"/>
              </a:lnSpc>
              <a:buNone/>
            </a:pPr>
            <a:r>
              <a:rPr lang="en-US" altLang="en-US" sz="2400" dirty="0"/>
              <a:t>Drugs are used by virtually </a:t>
            </a:r>
          </a:p>
          <a:p>
            <a:pPr marL="36900" indent="0" eaLnBrk="1" hangingPunct="1">
              <a:lnSpc>
                <a:spcPct val="80000"/>
              </a:lnSpc>
              <a:buNone/>
            </a:pPr>
            <a:r>
              <a:rPr lang="en-US" altLang="en-US" sz="2400" dirty="0"/>
              <a:t>All gypsies are </a:t>
            </a:r>
          </a:p>
          <a:p>
            <a:pPr marL="36900" indent="0" eaLnBrk="1" hangingPunct="1">
              <a:lnSpc>
                <a:spcPct val="80000"/>
              </a:lnSpc>
              <a:buNone/>
            </a:pPr>
            <a:r>
              <a:rPr lang="en-US" altLang="en-US" sz="2400" dirty="0"/>
              <a:t>All politicians are </a:t>
            </a:r>
          </a:p>
          <a:p>
            <a:pPr marL="36900" indent="0" eaLnBrk="1" hangingPunct="1">
              <a:lnSpc>
                <a:spcPct val="80000"/>
              </a:lnSpc>
              <a:buNone/>
            </a:pPr>
            <a:r>
              <a:rPr lang="en-US" altLang="en-US" sz="2400" dirty="0"/>
              <a:t>All people with AIDS are </a:t>
            </a:r>
          </a:p>
          <a:p>
            <a:pPr marL="36900" indent="0" eaLnBrk="1" hangingPunct="1">
              <a:lnSpc>
                <a:spcPct val="80000"/>
              </a:lnSpc>
              <a:buNone/>
            </a:pPr>
            <a:r>
              <a:rPr lang="en-US" altLang="en-US" sz="2400" dirty="0"/>
              <a:t>All people who sleep on the streets are </a:t>
            </a:r>
          </a:p>
          <a:p>
            <a:pPr marL="36900" indent="0" eaLnBrk="1" hangingPunct="1">
              <a:lnSpc>
                <a:spcPct val="80000"/>
              </a:lnSpc>
              <a:buNone/>
            </a:pPr>
            <a:r>
              <a:rPr lang="en-US" altLang="en-US" sz="2400" dirty="0"/>
              <a:t>All  people who go to church are </a:t>
            </a:r>
          </a:p>
          <a:p>
            <a:pPr marL="36900" indent="0" eaLnBrk="1" hangingPunct="1">
              <a:lnSpc>
                <a:spcPct val="80000"/>
              </a:lnSpc>
              <a:buNone/>
            </a:pPr>
            <a:endParaRPr lang="en-US" altLang="en-US" sz="1700" dirty="0"/>
          </a:p>
        </p:txBody>
      </p:sp>
      <p:sp>
        <p:nvSpPr>
          <p:cNvPr id="2" name="Content Placeholder 1">
            <a:extLst>
              <a:ext uri="{FF2B5EF4-FFF2-40B4-BE49-F238E27FC236}">
                <a16:creationId xmlns:a16="http://schemas.microsoft.com/office/drawing/2014/main" xmlns="" id="{2854DCAC-36A1-E544-A293-320B7DE39DC2}"/>
              </a:ext>
            </a:extLst>
          </p:cNvPr>
          <p:cNvSpPr>
            <a:spLocks noGrp="1"/>
          </p:cNvSpPr>
          <p:nvPr>
            <p:ph sz="half" idx="2"/>
          </p:nvPr>
        </p:nvSpPr>
        <p:spPr>
          <a:xfrm>
            <a:off x="6410716" y="2076450"/>
            <a:ext cx="5024539" cy="4907673"/>
          </a:xfrm>
        </p:spPr>
        <p:txBody>
          <a:bodyPr>
            <a:normAutofit/>
          </a:bodyPr>
          <a:lstStyle/>
          <a:p>
            <a:pPr marL="36900" indent="0">
              <a:lnSpc>
                <a:spcPct val="80000"/>
              </a:lnSpc>
              <a:buNone/>
            </a:pPr>
            <a:r>
              <a:rPr lang="en-US" altLang="en-US" dirty="0"/>
              <a:t>All male hairdressers are </a:t>
            </a:r>
          </a:p>
          <a:p>
            <a:pPr marL="36900" indent="0">
              <a:lnSpc>
                <a:spcPct val="80000"/>
              </a:lnSpc>
              <a:buNone/>
            </a:pPr>
            <a:r>
              <a:rPr lang="en-US" altLang="en-US" dirty="0"/>
              <a:t>All male ballet dancers are </a:t>
            </a:r>
          </a:p>
          <a:p>
            <a:pPr marL="36900" indent="0">
              <a:lnSpc>
                <a:spcPct val="80000"/>
              </a:lnSpc>
              <a:buNone/>
            </a:pPr>
            <a:r>
              <a:rPr lang="en-US" altLang="en-US" dirty="0"/>
              <a:t>All mothers are </a:t>
            </a:r>
          </a:p>
          <a:p>
            <a:pPr marL="36900" indent="0">
              <a:lnSpc>
                <a:spcPct val="80000"/>
              </a:lnSpc>
              <a:buNone/>
            </a:pPr>
            <a:r>
              <a:rPr lang="en-US" altLang="en-US" dirty="0"/>
              <a:t>All Oxford graduates are </a:t>
            </a:r>
          </a:p>
          <a:p>
            <a:pPr marL="36900" indent="0">
              <a:lnSpc>
                <a:spcPct val="80000"/>
              </a:lnSpc>
              <a:buNone/>
            </a:pPr>
            <a:r>
              <a:rPr lang="en-US" altLang="en-US" dirty="0"/>
              <a:t>All  builders are </a:t>
            </a:r>
          </a:p>
          <a:p>
            <a:pPr marL="36900" indent="0">
              <a:lnSpc>
                <a:spcPct val="80000"/>
              </a:lnSpc>
              <a:buNone/>
            </a:pPr>
            <a:r>
              <a:rPr lang="en-US" altLang="en-US" dirty="0"/>
              <a:t>He's so dumb, he must be </a:t>
            </a:r>
          </a:p>
          <a:p>
            <a:pPr marL="36900" indent="0">
              <a:lnSpc>
                <a:spcPct val="80000"/>
              </a:lnSpc>
              <a:buNone/>
            </a:pPr>
            <a:r>
              <a:rPr lang="en-US" altLang="en-US" dirty="0"/>
              <a:t>He's so smart, he must be </a:t>
            </a:r>
          </a:p>
          <a:p>
            <a:pPr marL="36900" indent="0">
              <a:lnSpc>
                <a:spcPct val="80000"/>
              </a:lnSpc>
              <a:buNone/>
            </a:pPr>
            <a:r>
              <a:rPr lang="en-US" altLang="en-US" dirty="0"/>
              <a:t>He's quick-tempered, so he must be </a:t>
            </a:r>
          </a:p>
          <a:p>
            <a:pPr marL="36900" indent="0">
              <a:lnSpc>
                <a:spcPct val="80000"/>
              </a:lnSpc>
              <a:buNone/>
            </a:pPr>
            <a:r>
              <a:rPr lang="en-US" altLang="en-US" dirty="0"/>
              <a:t>He drinks like a fish, so he must be </a:t>
            </a:r>
          </a:p>
          <a:p>
            <a:endParaRPr lang="en-US" dirty="0"/>
          </a:p>
        </p:txBody>
      </p:sp>
    </p:spTree>
    <p:extLst>
      <p:ext uri="{BB962C8B-B14F-4D97-AF65-F5344CB8AC3E}">
        <p14:creationId xmlns:p14="http://schemas.microsoft.com/office/powerpoint/2010/main" val="266013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2BFC186A-5A9F-4A9A-A72D-DFBBE99344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xmlns="" id="{E8EE1E2B-262B-4EE5-9AB3-125FAB1A8A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xmlns="" id="{EBFE272D-0997-7043-9F72-37BA138497E9}"/>
              </a:ext>
            </a:extLst>
          </p:cNvPr>
          <p:cNvSpPr>
            <a:spLocks noGrp="1"/>
          </p:cNvSpPr>
          <p:nvPr>
            <p:ph type="title"/>
          </p:nvPr>
        </p:nvSpPr>
        <p:spPr>
          <a:xfrm>
            <a:off x="924444" y="966851"/>
            <a:ext cx="6889930" cy="4626864"/>
          </a:xfrm>
          <a:effectLst/>
        </p:spPr>
        <p:txBody>
          <a:bodyPr vert="horz" lIns="91440" tIns="45720" rIns="91440" bIns="45720" rtlCol="0" anchor="ctr">
            <a:normAutofit/>
          </a:bodyPr>
          <a:lstStyle/>
          <a:p>
            <a:pPr algn="r">
              <a:lnSpc>
                <a:spcPct val="90000"/>
              </a:lnSpc>
            </a:pPr>
            <a:r>
              <a:rPr lang="en-US" altLang="en-US" sz="4200"/>
              <a:t>Is there any prejudice and bigotry in your answers and what factors (e.g., television, newspapers, friendships, attitudes of their parents) may have contributed to such prejudice ?</a:t>
            </a:r>
            <a:endParaRPr lang="en-US" sz="4200"/>
          </a:p>
        </p:txBody>
      </p:sp>
      <p:cxnSp>
        <p:nvCxnSpPr>
          <p:cNvPr id="14" name="Straight Connector 13">
            <a:extLst>
              <a:ext uri="{FF2B5EF4-FFF2-40B4-BE49-F238E27FC236}">
                <a16:creationId xmlns:a16="http://schemas.microsoft.com/office/drawing/2014/main" xmlns="" id="{862CADB7-E9BE-4376-8036-0D21CBDC96A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36109"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112828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xmlns="" id="{94AB646F-3BE3-47A3-B14F-9CB84F6BF5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9" name="Rectangle 3">
            <a:extLst>
              <a:ext uri="{FF2B5EF4-FFF2-40B4-BE49-F238E27FC236}">
                <a16:creationId xmlns:a16="http://schemas.microsoft.com/office/drawing/2014/main" xmlns="" id="{DFE154E5-5160-4142-AE30-0CD120DC938A}"/>
              </a:ext>
            </a:extLst>
          </p:cNvPr>
          <p:cNvSpPr>
            <a:spLocks noGrp="1" noChangeArrowheads="1"/>
          </p:cNvSpPr>
          <p:nvPr>
            <p:ph type="title"/>
          </p:nvPr>
        </p:nvSpPr>
        <p:spPr>
          <a:xfrm>
            <a:off x="913795" y="609599"/>
            <a:ext cx="5978072" cy="1481150"/>
          </a:xfrm>
        </p:spPr>
        <p:txBody>
          <a:bodyPr>
            <a:normAutofit/>
          </a:bodyPr>
          <a:lstStyle/>
          <a:p>
            <a:pPr eaLnBrk="1" hangingPunct="1"/>
            <a:r>
              <a:rPr lang="en-US" altLang="en-US"/>
              <a:t>Is the media responsible for racism?</a:t>
            </a:r>
          </a:p>
        </p:txBody>
      </p:sp>
      <p:pic>
        <p:nvPicPr>
          <p:cNvPr id="34820" name="Picture 3">
            <a:extLst>
              <a:ext uri="{FF2B5EF4-FFF2-40B4-BE49-F238E27FC236}">
                <a16:creationId xmlns:a16="http://schemas.microsoft.com/office/drawing/2014/main" xmlns="" id="{C87E2DD2-5A21-5D4F-A9A9-6B34A67D60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92" r="16629"/>
          <a:stretch/>
        </p:blipFill>
        <p:spPr bwMode="auto">
          <a:xfrm>
            <a:off x="7620351" y="10"/>
            <a:ext cx="4571649"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0" name="Picture 139">
            <a:extLst>
              <a:ext uri="{FF2B5EF4-FFF2-40B4-BE49-F238E27FC236}">
                <a16:creationId xmlns:a16="http://schemas.microsoft.com/office/drawing/2014/main" xmlns="" id="{E0BE7827-5B1A-4F37-BF70-19F7C5C6BDE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
        <p:nvSpPr>
          <p:cNvPr id="9" name="Rectangle 1">
            <a:extLst>
              <a:ext uri="{FF2B5EF4-FFF2-40B4-BE49-F238E27FC236}">
                <a16:creationId xmlns:a16="http://schemas.microsoft.com/office/drawing/2014/main" xmlns="" id="{2BA2AC3A-1D6D-2446-9471-6E144D89B255}"/>
              </a:ext>
            </a:extLst>
          </p:cNvPr>
          <p:cNvSpPr>
            <a:spLocks noGrp="1" noChangeArrowheads="1"/>
          </p:cNvSpPr>
          <p:nvPr>
            <p:ph idx="1"/>
          </p:nvPr>
        </p:nvSpPr>
        <p:spPr bwMode="auto">
          <a:xfrm>
            <a:off x="914400" y="2296126"/>
            <a:ext cx="5976938" cy="341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spcAft>
                <a:spcPts val="600"/>
              </a:spcAft>
              <a:buClrTx/>
              <a:buSzTx/>
              <a:buFontTx/>
              <a:buNone/>
            </a:pPr>
            <a:r>
              <a:rPr lang="en-US" altLang="en-US" sz="1800" dirty="0"/>
              <a:t>“The greatest peril in America today is a knavish press … pouring out the floods of falsehoods, like poisoned gas which blinds us and makes it impossible for us to see straight or to think straight.” </a:t>
            </a:r>
            <a:br>
              <a:rPr lang="en-US" altLang="en-US" sz="1800" dirty="0"/>
            </a:br>
            <a:r>
              <a:rPr lang="en-US" altLang="en-US" sz="1800" dirty="0"/>
              <a:t>~ Upton Sinclair </a:t>
            </a:r>
            <a:r>
              <a:rPr lang="en-US" altLang="en-US" sz="1400" dirty="0"/>
              <a:t>(1918, </a:t>
            </a:r>
            <a:r>
              <a:rPr lang="en-US" altLang="en-US" sz="1400" dirty="0">
                <a:hlinkClick r:id="rId5"/>
              </a:rPr>
              <a:t>original source</a:t>
            </a:r>
            <a:r>
              <a:rPr lang="en-US" altLang="en-US" sz="1400" dirty="0"/>
              <a:t>)</a:t>
            </a:r>
          </a:p>
        </p:txBody>
      </p:sp>
    </p:spTree>
    <p:extLst>
      <p:ext uri="{BB962C8B-B14F-4D97-AF65-F5344CB8AC3E}">
        <p14:creationId xmlns:p14="http://schemas.microsoft.com/office/powerpoint/2010/main" val="3484955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4032325" y="761769"/>
            <a:ext cx="4127350" cy="5334462"/>
          </a:xfrm>
          <a:prstGeom prst="rect">
            <a:avLst/>
          </a:prstGeom>
        </p:spPr>
      </p:pic>
    </p:spTree>
    <p:extLst>
      <p:ext uri="{BB962C8B-B14F-4D97-AF65-F5344CB8AC3E}">
        <p14:creationId xmlns:p14="http://schemas.microsoft.com/office/powerpoint/2010/main" val="3694007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49429" y="432556"/>
            <a:ext cx="4493141" cy="5992887"/>
          </a:xfrm>
          <a:prstGeom prst="rect">
            <a:avLst/>
          </a:prstGeom>
        </p:spPr>
      </p:pic>
    </p:spTree>
    <p:extLst>
      <p:ext uri="{BB962C8B-B14F-4D97-AF65-F5344CB8AC3E}">
        <p14:creationId xmlns:p14="http://schemas.microsoft.com/office/powerpoint/2010/main" val="290685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032325" y="435604"/>
            <a:ext cx="4127350" cy="5986791"/>
          </a:xfrm>
          <a:prstGeom prst="rect">
            <a:avLst/>
          </a:prstGeom>
        </p:spPr>
      </p:pic>
    </p:spTree>
    <p:extLst>
      <p:ext uri="{BB962C8B-B14F-4D97-AF65-F5344CB8AC3E}">
        <p14:creationId xmlns:p14="http://schemas.microsoft.com/office/powerpoint/2010/main" val="2780410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700462" y="280987"/>
            <a:ext cx="4791075" cy="6296025"/>
          </a:xfrm>
          <a:prstGeom prst="rect">
            <a:avLst/>
          </a:prstGeom>
        </p:spPr>
      </p:pic>
    </p:spTree>
    <p:extLst>
      <p:ext uri="{BB962C8B-B14F-4D97-AF65-F5344CB8AC3E}">
        <p14:creationId xmlns:p14="http://schemas.microsoft.com/office/powerpoint/2010/main" val="910466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86000" y="885825"/>
            <a:ext cx="7620000" cy="5086350"/>
          </a:xfrm>
          <a:prstGeom prst="rect">
            <a:avLst/>
          </a:prstGeom>
        </p:spPr>
      </p:pic>
    </p:spTree>
    <p:extLst>
      <p:ext uri="{BB962C8B-B14F-4D97-AF65-F5344CB8AC3E}">
        <p14:creationId xmlns:p14="http://schemas.microsoft.com/office/powerpoint/2010/main" val="2255693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19475" y="1433512"/>
            <a:ext cx="5353050" cy="3990975"/>
          </a:xfrm>
          <a:prstGeom prst="rect">
            <a:avLst/>
          </a:prstGeom>
        </p:spPr>
      </p:pic>
    </p:spTree>
    <p:extLst>
      <p:ext uri="{BB962C8B-B14F-4D97-AF65-F5344CB8AC3E}">
        <p14:creationId xmlns:p14="http://schemas.microsoft.com/office/powerpoint/2010/main" val="213100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24100" y="471487"/>
            <a:ext cx="7543800" cy="5915025"/>
          </a:xfrm>
          <a:prstGeom prst="rect">
            <a:avLst/>
          </a:prstGeom>
        </p:spPr>
      </p:pic>
    </p:spTree>
    <p:extLst>
      <p:ext uri="{BB962C8B-B14F-4D97-AF65-F5344CB8AC3E}">
        <p14:creationId xmlns:p14="http://schemas.microsoft.com/office/powerpoint/2010/main" val="874443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33595" y="420363"/>
            <a:ext cx="4724809" cy="6017274"/>
          </a:xfrm>
          <a:prstGeom prst="rect">
            <a:avLst/>
          </a:prstGeom>
        </p:spPr>
      </p:pic>
    </p:spTree>
    <p:extLst>
      <p:ext uri="{BB962C8B-B14F-4D97-AF65-F5344CB8AC3E}">
        <p14:creationId xmlns:p14="http://schemas.microsoft.com/office/powerpoint/2010/main" val="1095629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16660" y="1343987"/>
            <a:ext cx="6358679" cy="4170025"/>
          </a:xfrm>
          <a:prstGeom prst="rect">
            <a:avLst/>
          </a:prstGeom>
        </p:spPr>
      </p:pic>
    </p:spTree>
    <p:extLst>
      <p:ext uri="{BB962C8B-B14F-4D97-AF65-F5344CB8AC3E}">
        <p14:creationId xmlns:p14="http://schemas.microsoft.com/office/powerpoint/2010/main" val="2497776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38200" y="365125"/>
            <a:ext cx="10515600" cy="1325563"/>
          </a:xfrm>
        </p:spPr>
        <p:txBody>
          <a:bodyPr/>
          <a:lstStyle/>
          <a:p>
            <a:r>
              <a:rPr lang="en-GB" dirty="0"/>
              <a:t>1</a:t>
            </a:r>
            <a:r>
              <a:rPr lang="en-GB" dirty="0" smtClean="0"/>
              <a:t> In 5</a:t>
            </a:r>
            <a:endParaRPr lang="en-GB" dirty="0"/>
          </a:p>
        </p:txBody>
      </p:sp>
      <p:sp>
        <p:nvSpPr>
          <p:cNvPr id="3" name="Content Placeholder 2"/>
          <p:cNvSpPr>
            <a:spLocks noGrp="1"/>
          </p:cNvSpPr>
          <p:nvPr>
            <p:ph idx="1"/>
          </p:nvPr>
        </p:nvSpPr>
        <p:spPr/>
        <p:txBody>
          <a:bodyPr/>
          <a:lstStyle/>
          <a:p>
            <a:r>
              <a:rPr lang="en-GB" dirty="0"/>
              <a:t>The Sun has been ordered to admit a controversial story that said one in five British Muslims had sympathy for Isis was "significantly misleading".</a:t>
            </a:r>
          </a:p>
          <a:p>
            <a:r>
              <a:rPr lang="en-GB" dirty="0"/>
              <a:t>Press watchdog the Independent Press Standards Organisation (Ipso) received </a:t>
            </a:r>
            <a:r>
              <a:rPr lang="en-GB" dirty="0">
                <a:hlinkClick r:id="rId2"/>
              </a:rPr>
              <a:t>an unprecedented 3,000 complaints</a:t>
            </a:r>
            <a:r>
              <a:rPr lang="en-GB" dirty="0"/>
              <a:t> over the article, which was headlined: ‘1 in 5 Brit Muslims’ sympathy for </a:t>
            </a:r>
            <a:r>
              <a:rPr lang="en-GB" dirty="0" err="1"/>
              <a:t>jihadis</a:t>
            </a:r>
            <a:r>
              <a:rPr lang="en-GB" dirty="0"/>
              <a:t>.’</a:t>
            </a:r>
          </a:p>
          <a:p>
            <a:endParaRPr lang="en-GB" dirty="0" smtClean="0"/>
          </a:p>
          <a:p>
            <a:endParaRPr lang="en-GB" dirty="0"/>
          </a:p>
        </p:txBody>
      </p:sp>
    </p:spTree>
    <p:extLst>
      <p:ext uri="{BB962C8B-B14F-4D97-AF65-F5344CB8AC3E}">
        <p14:creationId xmlns:p14="http://schemas.microsoft.com/office/powerpoint/2010/main" val="250735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38200" y="365125"/>
            <a:ext cx="10515600" cy="1325563"/>
          </a:xfrm>
        </p:spPr>
        <p:txBody>
          <a:bodyPr/>
          <a:lstStyle/>
          <a:p>
            <a:r>
              <a:rPr lang="en-GB" dirty="0" smtClean="0"/>
              <a:t>Accuracy</a:t>
            </a:r>
            <a:endParaRPr lang="en-GB" dirty="0"/>
          </a:p>
        </p:txBody>
      </p:sp>
      <p:sp>
        <p:nvSpPr>
          <p:cNvPr id="3" name="Content Placeholder 2"/>
          <p:cNvSpPr>
            <a:spLocks noGrp="1"/>
          </p:cNvSpPr>
          <p:nvPr>
            <p:ph idx="1"/>
          </p:nvPr>
        </p:nvSpPr>
        <p:spPr/>
        <p:txBody>
          <a:bodyPr/>
          <a:lstStyle/>
          <a:p>
            <a:r>
              <a:rPr lang="en-GB" dirty="0"/>
              <a:t>But an Ipso spokesman said: "The newspaper had provided various interpretations of the poll result which conflated important distinctions between those travelling to Syria and those already fighting in Syria; between 'sympathy' for these individuals and 'support for their actions; and between individuals attracted by the ideology of Isis, and the ideology of Isis itself.</a:t>
            </a:r>
          </a:p>
          <a:p>
            <a:r>
              <a:rPr lang="en-GB" dirty="0"/>
              <a:t>"The Complaints Committee deemed that the newspaper had failed to take appropriate care in its presentation of the poll results, and as a result the coverage was significantly misleading in breach of Clause 1 (Accuracy)."</a:t>
            </a:r>
          </a:p>
          <a:p>
            <a:endParaRPr lang="en-GB" dirty="0"/>
          </a:p>
        </p:txBody>
      </p:sp>
    </p:spTree>
    <p:extLst>
      <p:ext uri="{BB962C8B-B14F-4D97-AF65-F5344CB8AC3E}">
        <p14:creationId xmlns:p14="http://schemas.microsoft.com/office/powerpoint/2010/main" val="4193531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marketmischief.com/wp-content/uploads/2013/06/gender-stereotype-3.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41806" y="1050517"/>
            <a:ext cx="4751387" cy="320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4" descr="http://images.wikia.com/uncyclopedia/images/1/1a/French-stereotype.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47274" y="881449"/>
            <a:ext cx="2857500" cy="354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7978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xmlns="" id="{93F8C4F3-E85E-4839-B8A1-861AC8FAE417}"/>
              </a:ext>
            </a:extLst>
          </p:cNvPr>
          <p:cNvSpPr>
            <a:spLocks noGrp="1"/>
          </p:cNvSpPr>
          <p:nvPr>
            <p:ph type="title"/>
          </p:nvPr>
        </p:nvSpPr>
        <p:spPr>
          <a:xfrm>
            <a:off x="1857375" y="115888"/>
            <a:ext cx="8229600" cy="1143000"/>
          </a:xfrm>
        </p:spPr>
        <p:txBody>
          <a:bodyPr rtlCol="0">
            <a:normAutofit fontScale="90000"/>
          </a:bodyPr>
          <a:lstStyle/>
          <a:p>
            <a:pPr>
              <a:defRPr/>
            </a:pPr>
            <a:r>
              <a:rPr lang="en-GB" b="1" dirty="0">
                <a:solidFill>
                  <a:schemeClr val="accent1"/>
                </a:solidFill>
              </a:rPr>
              <a:t>‘Broken Britain’ Stereotypes in the Headlines</a:t>
            </a:r>
            <a:endParaRPr lang="en-GB" dirty="0"/>
          </a:p>
        </p:txBody>
      </p:sp>
      <p:pic>
        <p:nvPicPr>
          <p:cNvPr id="921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762126"/>
            <a:ext cx="2781300" cy="3578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8214" y="1922464"/>
            <a:ext cx="2592387" cy="3457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62825" y="1743076"/>
            <a:ext cx="2693988" cy="3597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059938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xmlns="" id="{09834E57-27FA-4A6A-A33D-8C2DCE6E1E6C}"/>
              </a:ext>
            </a:extLst>
          </p:cNvPr>
          <p:cNvSpPr>
            <a:spLocks noGrp="1"/>
          </p:cNvSpPr>
          <p:nvPr>
            <p:ph type="title"/>
          </p:nvPr>
        </p:nvSpPr>
        <p:spPr>
          <a:xfrm>
            <a:off x="1839913" y="0"/>
            <a:ext cx="8229600" cy="1143000"/>
          </a:xfrm>
        </p:spPr>
        <p:txBody>
          <a:bodyPr rtlCol="0">
            <a:normAutofit fontScale="90000"/>
          </a:bodyPr>
          <a:lstStyle/>
          <a:p>
            <a:pPr>
              <a:defRPr/>
            </a:pPr>
            <a:r>
              <a:rPr lang="en-GB" b="1" dirty="0">
                <a:solidFill>
                  <a:schemeClr val="accent1"/>
                </a:solidFill>
              </a:rPr>
              <a:t>Youth Stereotyping in the Headlines</a:t>
            </a:r>
            <a:endParaRPr lang="en-GB" dirty="0"/>
          </a:p>
        </p:txBody>
      </p:sp>
      <p:pic>
        <p:nvPicPr>
          <p:cNvPr id="13315" name="Picture 4" descr="http://wildplanetmusic.com/IMAGES/MurderCap/Hell_RaisingWS.jpg">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r="81" b="44609"/>
          <a:stretch>
            <a:fillRect/>
          </a:stretch>
        </p:blipFill>
        <p:spPr>
          <a:xfrm>
            <a:off x="3644590" y="2924220"/>
            <a:ext cx="5108575" cy="2028825"/>
          </a:xfrm>
        </p:spPr>
      </p:pic>
      <p:pic>
        <p:nvPicPr>
          <p:cNvPr id="13316"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2100" y="1566134"/>
            <a:ext cx="3095625" cy="3924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7"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05665" y="2596487"/>
            <a:ext cx="2916237" cy="3883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70061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a:t>https://www.theguardian.com/music/2019/nov/26/i-set-trends-dem-man-copy-michael-gove-mocks-stormzy-labour-support</a:t>
            </a:r>
          </a:p>
        </p:txBody>
      </p:sp>
    </p:spTree>
    <p:extLst>
      <p:ext uri="{BB962C8B-B14F-4D97-AF65-F5344CB8AC3E}">
        <p14:creationId xmlns:p14="http://schemas.microsoft.com/office/powerpoint/2010/main" val="10200671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839913" y="0"/>
            <a:ext cx="8229600" cy="1143000"/>
          </a:xfrm>
        </p:spPr>
        <p:txBody>
          <a:bodyPr/>
          <a:lstStyle/>
          <a:p>
            <a:pPr eaLnBrk="1" hangingPunct="1"/>
            <a:r>
              <a:rPr lang="en-GB" altLang="en-US" b="1" smtClean="0">
                <a:solidFill>
                  <a:schemeClr val="accent1"/>
                </a:solidFill>
              </a:rPr>
              <a:t>Stereotypes in the Headlines</a:t>
            </a:r>
            <a:endParaRPr lang="en-GB" altLang="en-US" smtClean="0"/>
          </a:p>
        </p:txBody>
      </p:sp>
      <p:sp>
        <p:nvSpPr>
          <p:cNvPr id="15363" name="Content Placeholder 2"/>
          <p:cNvSpPr>
            <a:spLocks noGrp="1"/>
          </p:cNvSpPr>
          <p:nvPr>
            <p:ph idx="1"/>
          </p:nvPr>
        </p:nvSpPr>
        <p:spPr>
          <a:xfrm>
            <a:off x="1992313" y="1125538"/>
            <a:ext cx="8229600" cy="4525962"/>
          </a:xfrm>
        </p:spPr>
        <p:txBody>
          <a:bodyPr/>
          <a:lstStyle/>
          <a:p>
            <a:pPr marL="514350" indent="-514350">
              <a:buFont typeface="Calibri" panose="020F0502020204030204" pitchFamily="34" charset="0"/>
              <a:buAutoNum type="arabicPeriod"/>
            </a:pPr>
            <a:r>
              <a:rPr lang="en-GB" altLang="en-US" dirty="0" smtClean="0"/>
              <a:t>What do these characters and images tell us about teenagers? </a:t>
            </a:r>
          </a:p>
          <a:p>
            <a:pPr marL="514350" indent="-514350">
              <a:buFont typeface="Calibri" panose="020F0502020204030204" pitchFamily="34" charset="0"/>
              <a:buAutoNum type="arabicPeriod"/>
            </a:pPr>
            <a:r>
              <a:rPr lang="en-GB" altLang="en-US" dirty="0" smtClean="0"/>
              <a:t>How do you feel about these stereotypes and the way in which they are used? </a:t>
            </a:r>
          </a:p>
          <a:p>
            <a:pPr marL="514350" indent="-514350">
              <a:buFont typeface="Calibri" panose="020F0502020204030204" pitchFamily="34" charset="0"/>
              <a:buAutoNum type="arabicPeriod"/>
            </a:pPr>
            <a:r>
              <a:rPr lang="en-GB" altLang="en-US" dirty="0" smtClean="0"/>
              <a:t>What effect do you think such stereotypes have on the audiences perceptions of </a:t>
            </a:r>
            <a:r>
              <a:rPr lang="en-GB" altLang="en-US" dirty="0" smtClean="0"/>
              <a:t>teenagers?</a:t>
            </a:r>
          </a:p>
          <a:p>
            <a:pPr marL="0" indent="0">
              <a:buNone/>
            </a:pPr>
            <a:endParaRPr lang="en-GB" altLang="en-US" dirty="0"/>
          </a:p>
          <a:p>
            <a:pPr marL="0" indent="0">
              <a:buNone/>
            </a:pPr>
            <a:r>
              <a:rPr lang="en-GB" altLang="en-US" dirty="0" smtClean="0"/>
              <a:t>https</a:t>
            </a:r>
            <a:r>
              <a:rPr lang="en-GB" altLang="en-US" dirty="0"/>
              <a:t>://www.youtube.com/watch?v=_W0zqm5zMdc</a:t>
            </a:r>
          </a:p>
          <a:p>
            <a:pPr marL="0" indent="0">
              <a:buNone/>
            </a:pPr>
            <a:r>
              <a:rPr lang="en-GB" altLang="en-US" dirty="0"/>
              <a:t>https://www.youtube.com/watch?v=XaCrQL_8eMY</a:t>
            </a:r>
            <a:endParaRPr lang="en-GB" altLang="en-US" dirty="0" smtClean="0"/>
          </a:p>
        </p:txBody>
      </p:sp>
    </p:spTree>
    <p:extLst>
      <p:ext uri="{BB962C8B-B14F-4D97-AF65-F5344CB8AC3E}">
        <p14:creationId xmlns:p14="http://schemas.microsoft.com/office/powerpoint/2010/main" val="39595819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F02F8B-1321-4B95-A2E7-AFBD6B6B7BA6}"/>
              </a:ext>
            </a:extLst>
          </p:cNvPr>
          <p:cNvSpPr>
            <a:spLocks noGrp="1"/>
          </p:cNvSpPr>
          <p:nvPr>
            <p:ph type="title"/>
          </p:nvPr>
        </p:nvSpPr>
        <p:spPr/>
        <p:txBody>
          <a:bodyPr rtlCol="0">
            <a:normAutofit/>
          </a:bodyPr>
          <a:lstStyle/>
          <a:p>
            <a:pPr>
              <a:defRPr/>
            </a:pPr>
            <a:r>
              <a:rPr lang="en-GB" sz="4900" b="1" dirty="0">
                <a:solidFill>
                  <a:schemeClr val="accent1"/>
                </a:solidFill>
              </a:rPr>
              <a:t>Why</a:t>
            </a:r>
            <a:r>
              <a:rPr lang="en-GB" dirty="0"/>
              <a:t> </a:t>
            </a:r>
            <a:r>
              <a:rPr lang="en-GB" sz="4900" b="1" dirty="0">
                <a:solidFill>
                  <a:schemeClr val="accent1"/>
                </a:solidFill>
              </a:rPr>
              <a:t>does the media use stereotypes?</a:t>
            </a:r>
          </a:p>
        </p:txBody>
      </p:sp>
      <p:sp>
        <p:nvSpPr>
          <p:cNvPr id="17411" name="Rectangle 3"/>
          <p:cNvSpPr>
            <a:spLocks noChangeArrowheads="1"/>
          </p:cNvSpPr>
          <p:nvPr/>
        </p:nvSpPr>
        <p:spPr bwMode="auto">
          <a:xfrm>
            <a:off x="1993901" y="1620838"/>
            <a:ext cx="8640763" cy="521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514350" indent="-5143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r>
              <a:rPr lang="en-GB" altLang="en-US" dirty="0"/>
              <a:t>For humour</a:t>
            </a:r>
          </a:p>
          <a:p>
            <a:pPr eaLnBrk="1" hangingPunct="1"/>
            <a:r>
              <a:rPr lang="en-GB" altLang="en-US" dirty="0"/>
              <a:t>Convey meaning quickly</a:t>
            </a:r>
          </a:p>
          <a:p>
            <a:pPr eaLnBrk="1" hangingPunct="1"/>
            <a:r>
              <a:rPr lang="en-GB" altLang="en-US" dirty="0"/>
              <a:t>Suggest shared societal values</a:t>
            </a:r>
          </a:p>
          <a:p>
            <a:pPr eaLnBrk="1" hangingPunct="1"/>
            <a:r>
              <a:rPr lang="en-GB" altLang="en-US" dirty="0"/>
              <a:t>Make a group feel special or superior etc.</a:t>
            </a:r>
          </a:p>
          <a:p>
            <a:pPr eaLnBrk="1" hangingPunct="1"/>
            <a:r>
              <a:rPr lang="en-GB" altLang="en-US" dirty="0"/>
              <a:t>Create distinctions (old vs. young, men vs. women)</a:t>
            </a:r>
          </a:p>
          <a:p>
            <a:pPr eaLnBrk="1" hangingPunct="1"/>
            <a:r>
              <a:rPr lang="en-GB" altLang="en-US" dirty="0"/>
              <a:t>Play to an audience</a:t>
            </a:r>
          </a:p>
          <a:p>
            <a:pPr eaLnBrk="1" hangingPunct="1"/>
            <a:r>
              <a:rPr lang="en-GB" altLang="en-US" dirty="0"/>
              <a:t>Sensationalise to get attention / make sales</a:t>
            </a:r>
          </a:p>
          <a:p>
            <a:pPr eaLnBrk="1" hangingPunct="1"/>
            <a:r>
              <a:rPr lang="en-GB" altLang="en-US" dirty="0"/>
              <a:t>Promote specific agendas</a:t>
            </a:r>
          </a:p>
        </p:txBody>
      </p:sp>
    </p:spTree>
    <p:extLst>
      <p:ext uri="{BB962C8B-B14F-4D97-AF65-F5344CB8AC3E}">
        <p14:creationId xmlns:p14="http://schemas.microsoft.com/office/powerpoint/2010/main" val="2182355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839913" y="0"/>
            <a:ext cx="8229600" cy="1143000"/>
          </a:xfrm>
        </p:spPr>
        <p:txBody>
          <a:bodyPr/>
          <a:lstStyle/>
          <a:p>
            <a:pPr eaLnBrk="1" hangingPunct="1"/>
            <a:r>
              <a:rPr lang="en-GB" altLang="en-US" b="1" smtClean="0">
                <a:solidFill>
                  <a:schemeClr val="accent1"/>
                </a:solidFill>
              </a:rPr>
              <a:t>Use of Stereotypes</a:t>
            </a:r>
            <a:endParaRPr lang="en-GB" altLang="en-US" smtClean="0"/>
          </a:p>
        </p:txBody>
      </p:sp>
      <p:sp>
        <p:nvSpPr>
          <p:cNvPr id="19459" name="Text Box 5"/>
          <p:cNvSpPr txBox="1">
            <a:spLocks noChangeArrowheads="1"/>
          </p:cNvSpPr>
          <p:nvPr/>
        </p:nvSpPr>
        <p:spPr bwMode="auto">
          <a:xfrm>
            <a:off x="4800600" y="3916363"/>
            <a:ext cx="228600" cy="22701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1000"/>
              </a:spcAft>
              <a:buNone/>
            </a:pPr>
            <a:r>
              <a:rPr lang="en-GB" altLang="en-US" sz="1100" b="1"/>
              <a:t>2</a:t>
            </a:r>
            <a:endParaRPr lang="en-US" altLang="en-US" sz="1800">
              <a:latin typeface="Arial" panose="020B0604020202020204" pitchFamily="34" charset="0"/>
            </a:endParaRPr>
          </a:p>
        </p:txBody>
      </p:sp>
      <p:sp>
        <p:nvSpPr>
          <p:cNvPr id="19460" name="Text Box 7"/>
          <p:cNvSpPr txBox="1">
            <a:spLocks noChangeArrowheads="1"/>
          </p:cNvSpPr>
          <p:nvPr/>
        </p:nvSpPr>
        <p:spPr bwMode="auto">
          <a:xfrm>
            <a:off x="6519863" y="4624388"/>
            <a:ext cx="228600" cy="2286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1000"/>
              </a:spcAft>
              <a:buNone/>
            </a:pPr>
            <a:r>
              <a:rPr lang="en-GB" altLang="en-US" sz="1100" b="1"/>
              <a:t>3</a:t>
            </a:r>
            <a:endParaRPr lang="en-US" altLang="en-US" sz="1800">
              <a:latin typeface="Arial" panose="020B0604020202020204" pitchFamily="34" charset="0"/>
            </a:endParaRPr>
          </a:p>
        </p:txBody>
      </p:sp>
      <p:sp>
        <p:nvSpPr>
          <p:cNvPr id="19461" name="Text Box 5"/>
          <p:cNvSpPr txBox="1">
            <a:spLocks noChangeArrowheads="1"/>
          </p:cNvSpPr>
          <p:nvPr/>
        </p:nvSpPr>
        <p:spPr bwMode="auto">
          <a:xfrm>
            <a:off x="8142288" y="5227638"/>
            <a:ext cx="228600" cy="22701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1000"/>
              </a:spcAft>
              <a:buNone/>
            </a:pPr>
            <a:r>
              <a:rPr lang="en-GB" altLang="en-US" sz="1100" b="1"/>
              <a:t>4</a:t>
            </a:r>
            <a:endParaRPr lang="en-US" altLang="en-US" sz="1800">
              <a:latin typeface="Arial" panose="020B0604020202020204" pitchFamily="34" charset="0"/>
            </a:endParaRPr>
          </a:p>
        </p:txBody>
      </p:sp>
      <p:pic>
        <p:nvPicPr>
          <p:cNvPr id="19462" name="Content Placeholder 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097213" y="1527175"/>
            <a:ext cx="5715000" cy="4667250"/>
          </a:xfrm>
        </p:spPr>
      </p:pic>
    </p:spTree>
    <p:extLst>
      <p:ext uri="{BB962C8B-B14F-4D97-AF65-F5344CB8AC3E}">
        <p14:creationId xmlns:p14="http://schemas.microsoft.com/office/powerpoint/2010/main" val="20937543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1839913" y="0"/>
            <a:ext cx="8229600" cy="1143000"/>
          </a:xfrm>
        </p:spPr>
        <p:txBody>
          <a:bodyPr/>
          <a:lstStyle/>
          <a:p>
            <a:pPr eaLnBrk="1" hangingPunct="1"/>
            <a:r>
              <a:rPr lang="en-GB" altLang="en-US" b="1" smtClean="0">
                <a:solidFill>
                  <a:schemeClr val="accent1"/>
                </a:solidFill>
              </a:rPr>
              <a:t>Video: Media &amp; Stereotypes</a:t>
            </a:r>
            <a:endParaRPr lang="en-GB" altLang="en-US" smtClean="0"/>
          </a:p>
        </p:txBody>
      </p:sp>
      <p:sp>
        <p:nvSpPr>
          <p:cNvPr id="21507" name="Content Placeholder 2"/>
          <p:cNvSpPr>
            <a:spLocks noGrp="1"/>
          </p:cNvSpPr>
          <p:nvPr>
            <p:ph idx="1"/>
          </p:nvPr>
        </p:nvSpPr>
        <p:spPr/>
        <p:txBody>
          <a:bodyPr/>
          <a:lstStyle/>
          <a:p>
            <a:pPr eaLnBrk="1" hangingPunct="1"/>
            <a:endParaRPr lang="en-GB" altLang="en-US" dirty="0" smtClean="0">
              <a:hlinkClick r:id="rId3"/>
            </a:endParaRPr>
          </a:p>
          <a:p>
            <a:pPr eaLnBrk="1" hangingPunct="1"/>
            <a:r>
              <a:rPr lang="en-GB" altLang="en-US" dirty="0" smtClean="0">
                <a:hlinkClick r:id="rId3"/>
              </a:rPr>
              <a:t>Where is the "Muslim World"? Professor Tony McEnery at </a:t>
            </a:r>
            <a:r>
              <a:rPr lang="en-GB" altLang="en-US" dirty="0" err="1" smtClean="0">
                <a:hlinkClick r:id="rId3"/>
              </a:rPr>
              <a:t>TEDxLancasterU</a:t>
            </a:r>
            <a:r>
              <a:rPr lang="en-GB" altLang="en-US" dirty="0" smtClean="0">
                <a:hlinkClick r:id="rId3"/>
              </a:rPr>
              <a:t> - YouTube</a:t>
            </a:r>
            <a:endParaRPr lang="en-GB" altLang="en-US" dirty="0" smtClean="0"/>
          </a:p>
        </p:txBody>
      </p:sp>
    </p:spTree>
    <p:extLst>
      <p:ext uri="{BB962C8B-B14F-4D97-AF65-F5344CB8AC3E}">
        <p14:creationId xmlns:p14="http://schemas.microsoft.com/office/powerpoint/2010/main" val="282583468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b="1" smtClean="0">
                <a:solidFill>
                  <a:schemeClr val="accent1"/>
                </a:solidFill>
              </a:rPr>
              <a:t>Stereotypes in the Headlines</a:t>
            </a:r>
            <a:endParaRPr lang="en-GB" altLang="en-US" smtClean="0"/>
          </a:p>
        </p:txBody>
      </p:sp>
      <p:sp>
        <p:nvSpPr>
          <p:cNvPr id="3" name="Content Placeholder 2">
            <a:extLst>
              <a:ext uri="{FF2B5EF4-FFF2-40B4-BE49-F238E27FC236}">
                <a16:creationId xmlns:a16="http://schemas.microsoft.com/office/drawing/2014/main" xmlns="" id="{29A74D8F-73FD-425F-8812-5CAB58F9A664}"/>
              </a:ext>
            </a:extLst>
          </p:cNvPr>
          <p:cNvSpPr>
            <a:spLocks noGrp="1"/>
          </p:cNvSpPr>
          <p:nvPr>
            <p:ph idx="1"/>
          </p:nvPr>
        </p:nvSpPr>
        <p:spPr/>
        <p:txBody>
          <a:bodyPr rtlCol="0">
            <a:normAutofit/>
          </a:bodyPr>
          <a:lstStyle/>
          <a:p>
            <a:pPr>
              <a:spcAft>
                <a:spcPts val="0"/>
              </a:spcAft>
              <a:defRPr/>
            </a:pPr>
            <a:r>
              <a:rPr lang="en-GB" dirty="0"/>
              <a:t>“He was a devout Muslim but he was a normal kid  who loved Manchester United and played football and cricket.” (</a:t>
            </a:r>
            <a:r>
              <a:rPr lang="en-GB" i="1" dirty="0"/>
              <a:t>The Mirror, </a:t>
            </a:r>
            <a:r>
              <a:rPr lang="en-GB" dirty="0"/>
              <a:t>1</a:t>
            </a:r>
            <a:r>
              <a:rPr lang="en-GB" baseline="30000" dirty="0"/>
              <a:t>st</a:t>
            </a:r>
            <a:r>
              <a:rPr lang="en-GB" dirty="0"/>
              <a:t> April 2004)</a:t>
            </a:r>
          </a:p>
          <a:p>
            <a:pPr>
              <a:spcAft>
                <a:spcPts val="0"/>
              </a:spcAft>
              <a:defRPr/>
            </a:pPr>
            <a:r>
              <a:rPr lang="en-GB" dirty="0"/>
              <a:t>“Former classmates of Miss Belgium said she had gone from being a normal girl to a devout Muslim almost overnight (</a:t>
            </a:r>
            <a:r>
              <a:rPr lang="en-GB" i="1" dirty="0"/>
              <a:t>Daily </a:t>
            </a:r>
            <a:r>
              <a:rPr lang="en-GB" i="1" dirty="0" err="1"/>
              <a:t>MaiI</a:t>
            </a:r>
            <a:r>
              <a:rPr lang="en-GB" i="1" dirty="0"/>
              <a:t>,</a:t>
            </a:r>
            <a:r>
              <a:rPr lang="en-GB" dirty="0"/>
              <a:t> 11 February 2006)</a:t>
            </a:r>
          </a:p>
          <a:p>
            <a:pPr>
              <a:spcAft>
                <a:spcPts val="0"/>
              </a:spcAft>
              <a:defRPr/>
            </a:pPr>
            <a:r>
              <a:rPr lang="en-GB" dirty="0" smtClean="0"/>
              <a:t>“Women </a:t>
            </a:r>
            <a:r>
              <a:rPr lang="en-GB" dirty="0"/>
              <a:t>are being forced to dress like </a:t>
            </a:r>
            <a:r>
              <a:rPr lang="en-GB" dirty="0" err="1"/>
              <a:t>daleks</a:t>
            </a:r>
            <a:r>
              <a:rPr lang="en-GB" dirty="0"/>
              <a:t>” (</a:t>
            </a:r>
            <a:r>
              <a:rPr lang="en-GB" i="1" dirty="0"/>
              <a:t>The Sun</a:t>
            </a:r>
            <a:r>
              <a:rPr lang="en-GB" dirty="0"/>
              <a:t>, 7 August 2009)</a:t>
            </a:r>
          </a:p>
          <a:p>
            <a:pPr>
              <a:spcAft>
                <a:spcPts val="0"/>
              </a:spcAft>
              <a:defRPr/>
            </a:pPr>
            <a:endParaRPr lang="en-GB" dirty="0"/>
          </a:p>
          <a:p>
            <a:pPr>
              <a:spcAft>
                <a:spcPts val="0"/>
              </a:spcAft>
              <a:defRPr/>
            </a:pPr>
            <a:endParaRPr lang="en-GB" dirty="0">
              <a:hlinkClick r:id="rId3"/>
            </a:endParaRPr>
          </a:p>
        </p:txBody>
      </p:sp>
    </p:spTree>
    <p:extLst>
      <p:ext uri="{BB962C8B-B14F-4D97-AF65-F5344CB8AC3E}">
        <p14:creationId xmlns:p14="http://schemas.microsoft.com/office/powerpoint/2010/main" val="304806225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428625"/>
            <a:ext cx="11430000" cy="6000750"/>
          </a:xfrm>
          <a:prstGeom prst="rect">
            <a:avLst/>
          </a:prstGeom>
        </p:spPr>
      </p:pic>
    </p:spTree>
    <p:extLst>
      <p:ext uri="{BB962C8B-B14F-4D97-AF65-F5344CB8AC3E}">
        <p14:creationId xmlns:p14="http://schemas.microsoft.com/office/powerpoint/2010/main" val="3904354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48000" y="1714500"/>
            <a:ext cx="6096000" cy="3429000"/>
          </a:xfrm>
          <a:prstGeom prst="rect">
            <a:avLst/>
          </a:prstGeom>
        </p:spPr>
      </p:pic>
    </p:spTree>
    <p:extLst>
      <p:ext uri="{BB962C8B-B14F-4D97-AF65-F5344CB8AC3E}">
        <p14:creationId xmlns:p14="http://schemas.microsoft.com/office/powerpoint/2010/main" val="34546777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41579" y="0"/>
            <a:ext cx="10308841" cy="6858000"/>
          </a:xfrm>
          <a:prstGeom prst="rect">
            <a:avLst/>
          </a:prstGeom>
        </p:spPr>
      </p:pic>
    </p:spTree>
    <p:extLst>
      <p:ext uri="{BB962C8B-B14F-4D97-AF65-F5344CB8AC3E}">
        <p14:creationId xmlns:p14="http://schemas.microsoft.com/office/powerpoint/2010/main" val="27607103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28900" y="833437"/>
            <a:ext cx="6934200" cy="5191125"/>
          </a:xfrm>
          <a:prstGeom prst="rect">
            <a:avLst/>
          </a:prstGeom>
        </p:spPr>
      </p:pic>
    </p:spTree>
    <p:extLst>
      <p:ext uri="{BB962C8B-B14F-4D97-AF65-F5344CB8AC3E}">
        <p14:creationId xmlns:p14="http://schemas.microsoft.com/office/powerpoint/2010/main" val="453308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39006" y="0"/>
            <a:ext cx="9513988" cy="6858000"/>
          </a:xfrm>
          <a:prstGeom prst="rect">
            <a:avLst/>
          </a:prstGeom>
        </p:spPr>
      </p:pic>
    </p:spTree>
    <p:extLst>
      <p:ext uri="{BB962C8B-B14F-4D97-AF65-F5344CB8AC3E}">
        <p14:creationId xmlns:p14="http://schemas.microsoft.com/office/powerpoint/2010/main" val="1512248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8500" y="571500"/>
            <a:ext cx="5715000" cy="5715000"/>
          </a:xfrm>
          <a:prstGeom prst="rect">
            <a:avLst/>
          </a:prstGeom>
        </p:spPr>
      </p:pic>
    </p:spTree>
    <p:extLst>
      <p:ext uri="{BB962C8B-B14F-4D97-AF65-F5344CB8AC3E}">
        <p14:creationId xmlns:p14="http://schemas.microsoft.com/office/powerpoint/2010/main" val="12853641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546" y="284892"/>
            <a:ext cx="2537769" cy="4511589"/>
          </a:xfrm>
          <a:prstGeom prst="rect">
            <a:avLst/>
          </a:prstGeom>
        </p:spPr>
      </p:pic>
      <p:pic>
        <p:nvPicPr>
          <p:cNvPr id="3" name="Picture 2"/>
          <p:cNvPicPr>
            <a:picLocks noChangeAspect="1"/>
          </p:cNvPicPr>
          <p:nvPr/>
        </p:nvPicPr>
        <p:blipFill>
          <a:blip r:embed="rId3"/>
          <a:stretch>
            <a:fillRect/>
          </a:stretch>
        </p:blipFill>
        <p:spPr>
          <a:xfrm>
            <a:off x="4802660" y="284892"/>
            <a:ext cx="2817855" cy="5009520"/>
          </a:xfrm>
          <a:prstGeom prst="rect">
            <a:avLst/>
          </a:prstGeom>
        </p:spPr>
      </p:pic>
      <p:pic>
        <p:nvPicPr>
          <p:cNvPr id="4" name="Picture 3"/>
          <p:cNvPicPr>
            <a:picLocks noChangeAspect="1"/>
          </p:cNvPicPr>
          <p:nvPr/>
        </p:nvPicPr>
        <p:blipFill>
          <a:blip r:embed="rId4"/>
          <a:stretch>
            <a:fillRect/>
          </a:stretch>
        </p:blipFill>
        <p:spPr>
          <a:xfrm>
            <a:off x="8888627" y="99999"/>
            <a:ext cx="2760190" cy="4907004"/>
          </a:xfrm>
          <a:prstGeom prst="rect">
            <a:avLst/>
          </a:prstGeom>
        </p:spPr>
      </p:pic>
      <p:pic>
        <p:nvPicPr>
          <p:cNvPr id="5" name="Picture 4"/>
          <p:cNvPicPr>
            <a:picLocks noChangeAspect="1"/>
          </p:cNvPicPr>
          <p:nvPr/>
        </p:nvPicPr>
        <p:blipFill>
          <a:blip r:embed="rId5"/>
          <a:stretch>
            <a:fillRect/>
          </a:stretch>
        </p:blipFill>
        <p:spPr>
          <a:xfrm>
            <a:off x="2799836" y="3107724"/>
            <a:ext cx="2002824" cy="3560576"/>
          </a:xfrm>
          <a:prstGeom prst="rect">
            <a:avLst/>
          </a:prstGeom>
        </p:spPr>
      </p:pic>
      <p:pic>
        <p:nvPicPr>
          <p:cNvPr id="6" name="Picture 5"/>
          <p:cNvPicPr>
            <a:picLocks noChangeAspect="1"/>
          </p:cNvPicPr>
          <p:nvPr/>
        </p:nvPicPr>
        <p:blipFill>
          <a:blip r:embed="rId6"/>
          <a:stretch>
            <a:fillRect/>
          </a:stretch>
        </p:blipFill>
        <p:spPr>
          <a:xfrm>
            <a:off x="7620515" y="3483003"/>
            <a:ext cx="1714500" cy="3048000"/>
          </a:xfrm>
          <a:prstGeom prst="rect">
            <a:avLst/>
          </a:prstGeom>
        </p:spPr>
      </p:pic>
    </p:spTree>
    <p:extLst>
      <p:ext uri="{BB962C8B-B14F-4D97-AF65-F5344CB8AC3E}">
        <p14:creationId xmlns:p14="http://schemas.microsoft.com/office/powerpoint/2010/main" val="35045983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2220913" y="1268414"/>
            <a:ext cx="7848600" cy="498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GB" altLang="en-US" sz="2000"/>
              <a:t>They encourage audiences to think large groups of people are all the same, and often have the same negative characteristics. </a:t>
            </a:r>
          </a:p>
          <a:p>
            <a:pPr eaLnBrk="1" hangingPunct="1">
              <a:spcBef>
                <a:spcPct val="0"/>
              </a:spcBef>
              <a:buFontTx/>
              <a:buNone/>
            </a:pPr>
            <a:endParaRPr lang="en-GB" altLang="en-US" sz="2000"/>
          </a:p>
          <a:p>
            <a:pPr eaLnBrk="1" hangingPunct="1">
              <a:spcBef>
                <a:spcPct val="0"/>
              </a:spcBef>
            </a:pPr>
            <a:r>
              <a:rPr lang="en-GB" altLang="en-US" sz="2000"/>
              <a:t>Our self-identity comes from the images and messages we see around us</a:t>
            </a:r>
          </a:p>
          <a:p>
            <a:pPr eaLnBrk="1" hangingPunct="1">
              <a:spcBef>
                <a:spcPct val="0"/>
              </a:spcBef>
            </a:pPr>
            <a:endParaRPr lang="en-GB" altLang="en-US" sz="2000"/>
          </a:p>
          <a:p>
            <a:pPr eaLnBrk="1" hangingPunct="1">
              <a:spcBef>
                <a:spcPct val="0"/>
              </a:spcBef>
            </a:pPr>
            <a:r>
              <a:rPr lang="en-GB" altLang="en-US" sz="2000"/>
              <a:t>Groups may feel unfairly represented.</a:t>
            </a:r>
          </a:p>
          <a:p>
            <a:pPr eaLnBrk="1" hangingPunct="1">
              <a:spcBef>
                <a:spcPct val="0"/>
              </a:spcBef>
            </a:pPr>
            <a:endParaRPr lang="en-GB" altLang="en-US" sz="2000"/>
          </a:p>
          <a:p>
            <a:pPr eaLnBrk="1" hangingPunct="1">
              <a:spcBef>
                <a:spcPct val="0"/>
              </a:spcBef>
            </a:pPr>
            <a:r>
              <a:rPr lang="en-GB" altLang="en-US" sz="2000"/>
              <a:t>What would happen if people were only to think in terms of stereotypes?</a:t>
            </a:r>
          </a:p>
          <a:p>
            <a:pPr eaLnBrk="1" hangingPunct="1">
              <a:spcBef>
                <a:spcPct val="0"/>
              </a:spcBef>
              <a:buFontTx/>
              <a:buNone/>
            </a:pPr>
            <a:r>
              <a:rPr lang="en-GB" altLang="en-US" sz="2000"/>
              <a:t> </a:t>
            </a:r>
          </a:p>
          <a:p>
            <a:pPr eaLnBrk="1" hangingPunct="1">
              <a:spcBef>
                <a:spcPct val="0"/>
              </a:spcBef>
            </a:pPr>
            <a:r>
              <a:rPr lang="en-GB" altLang="en-US" sz="2000"/>
              <a:t>They cause people to exaggerate differences among groups.</a:t>
            </a:r>
          </a:p>
          <a:p>
            <a:pPr eaLnBrk="1" hangingPunct="1">
              <a:spcBef>
                <a:spcPct val="0"/>
              </a:spcBef>
              <a:buFontTx/>
              <a:buNone/>
            </a:pPr>
            <a:endParaRPr lang="en-GB" altLang="en-US" sz="2000"/>
          </a:p>
          <a:p>
            <a:pPr eaLnBrk="1" hangingPunct="1">
              <a:spcBef>
                <a:spcPct val="0"/>
              </a:spcBef>
            </a:pPr>
            <a:r>
              <a:rPr lang="en-GB" altLang="en-US" sz="2000"/>
              <a:t>They lead people to focus selectively on information that agrees with the stereotype and ignore information that disagrees with it.</a:t>
            </a:r>
          </a:p>
          <a:p>
            <a:pPr eaLnBrk="1" hangingPunct="1">
              <a:spcBef>
                <a:spcPct val="0"/>
              </a:spcBef>
              <a:buFontTx/>
              <a:buNone/>
            </a:pPr>
            <a:endParaRPr lang="en-GB" altLang="en-US" sz="2000"/>
          </a:p>
        </p:txBody>
      </p:sp>
      <p:sp>
        <p:nvSpPr>
          <p:cNvPr id="25603" name="Title 1"/>
          <p:cNvSpPr txBox="1">
            <a:spLocks/>
          </p:cNvSpPr>
          <p:nvPr/>
        </p:nvSpPr>
        <p:spPr bwMode="auto">
          <a:xfrm>
            <a:off x="1839913"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400" b="1">
                <a:solidFill>
                  <a:schemeClr val="accent1"/>
                </a:solidFill>
              </a:rPr>
              <a:t>The Dangers of Stereotyping</a:t>
            </a:r>
            <a:endParaRPr lang="en-GB" altLang="en-US" sz="4400"/>
          </a:p>
        </p:txBody>
      </p:sp>
      <p:sp>
        <p:nvSpPr>
          <p:cNvPr id="25604" name="Rectangle 4"/>
          <p:cNvSpPr>
            <a:spLocks noChangeArrowheads="1"/>
          </p:cNvSpPr>
          <p:nvPr/>
        </p:nvSpPr>
        <p:spPr bwMode="auto">
          <a:xfrm>
            <a:off x="3216275" y="1628775"/>
            <a:ext cx="457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Tree>
    <p:extLst>
      <p:ext uri="{BB962C8B-B14F-4D97-AF65-F5344CB8AC3E}">
        <p14:creationId xmlns:p14="http://schemas.microsoft.com/office/powerpoint/2010/main" val="10494845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xmlns="" id="{3325885E-5BFE-4E26-8BAC-82C773EE2CCF}"/>
              </a:ext>
            </a:extLst>
          </p:cNvPr>
          <p:cNvSpPr>
            <a:spLocks noGrp="1"/>
          </p:cNvSpPr>
          <p:nvPr>
            <p:ph type="title"/>
          </p:nvPr>
        </p:nvSpPr>
        <p:spPr>
          <a:xfrm>
            <a:off x="1839913" y="0"/>
            <a:ext cx="8229600" cy="1143000"/>
          </a:xfrm>
        </p:spPr>
        <p:txBody>
          <a:bodyPr rtlCol="0">
            <a:normAutofit/>
          </a:bodyPr>
          <a:lstStyle/>
          <a:p>
            <a:pPr>
              <a:defRPr/>
            </a:pPr>
            <a:r>
              <a:rPr lang="en-GB" b="1" dirty="0">
                <a:solidFill>
                  <a:schemeClr val="accent1"/>
                </a:solidFill>
              </a:rPr>
              <a:t>When stereotypes </a:t>
            </a:r>
            <a:r>
              <a:rPr lang="en-GB" b="1">
                <a:solidFill>
                  <a:schemeClr val="accent1"/>
                </a:solidFill>
              </a:rPr>
              <a:t>are challenged…</a:t>
            </a:r>
            <a:endParaRPr lang="en-GB" dirty="0"/>
          </a:p>
        </p:txBody>
      </p:sp>
      <p:sp>
        <p:nvSpPr>
          <p:cNvPr id="27651" name="Text Box 5"/>
          <p:cNvSpPr txBox="1">
            <a:spLocks noChangeArrowheads="1"/>
          </p:cNvSpPr>
          <p:nvPr/>
        </p:nvSpPr>
        <p:spPr bwMode="auto">
          <a:xfrm>
            <a:off x="4800600" y="3916363"/>
            <a:ext cx="228600" cy="22701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1000"/>
              </a:spcAft>
              <a:buNone/>
            </a:pPr>
            <a:r>
              <a:rPr lang="en-GB" altLang="en-US" sz="1100" b="1"/>
              <a:t>2</a:t>
            </a:r>
            <a:endParaRPr lang="en-US" altLang="en-US" sz="1800">
              <a:latin typeface="Arial" panose="020B0604020202020204" pitchFamily="34" charset="0"/>
            </a:endParaRPr>
          </a:p>
        </p:txBody>
      </p:sp>
      <p:sp>
        <p:nvSpPr>
          <p:cNvPr id="27652" name="Text Box 7"/>
          <p:cNvSpPr txBox="1">
            <a:spLocks noChangeArrowheads="1"/>
          </p:cNvSpPr>
          <p:nvPr/>
        </p:nvSpPr>
        <p:spPr bwMode="auto">
          <a:xfrm>
            <a:off x="6519863" y="4624388"/>
            <a:ext cx="228600" cy="2286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1000"/>
              </a:spcAft>
              <a:buNone/>
            </a:pPr>
            <a:r>
              <a:rPr lang="en-GB" altLang="en-US" sz="1100" b="1"/>
              <a:t>3</a:t>
            </a:r>
            <a:endParaRPr lang="en-US" altLang="en-US" sz="1800">
              <a:latin typeface="Arial" panose="020B0604020202020204" pitchFamily="34" charset="0"/>
            </a:endParaRPr>
          </a:p>
        </p:txBody>
      </p:sp>
      <p:sp>
        <p:nvSpPr>
          <p:cNvPr id="27653" name="Text Box 10"/>
          <p:cNvSpPr txBox="1">
            <a:spLocks noChangeArrowheads="1"/>
          </p:cNvSpPr>
          <p:nvPr/>
        </p:nvSpPr>
        <p:spPr bwMode="auto">
          <a:xfrm>
            <a:off x="6634163" y="6156325"/>
            <a:ext cx="228600" cy="342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1000"/>
              </a:spcAft>
              <a:buNone/>
            </a:pPr>
            <a:r>
              <a:rPr lang="en-GB" altLang="en-US" sz="1100" b="1"/>
              <a:t>5</a:t>
            </a:r>
            <a:endParaRPr lang="en-US" altLang="en-US" sz="1800">
              <a:latin typeface="Arial" panose="020B0604020202020204" pitchFamily="34" charset="0"/>
            </a:endParaRPr>
          </a:p>
        </p:txBody>
      </p:sp>
      <p:sp>
        <p:nvSpPr>
          <p:cNvPr id="27654" name="Text Box 5"/>
          <p:cNvSpPr txBox="1">
            <a:spLocks noChangeArrowheads="1"/>
          </p:cNvSpPr>
          <p:nvPr/>
        </p:nvSpPr>
        <p:spPr bwMode="auto">
          <a:xfrm>
            <a:off x="8142288" y="5227638"/>
            <a:ext cx="228600" cy="22701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1000"/>
              </a:spcAft>
              <a:buNone/>
            </a:pPr>
            <a:r>
              <a:rPr lang="en-GB" altLang="en-US" sz="1100" b="1"/>
              <a:t>4</a:t>
            </a:r>
            <a:endParaRPr lang="en-US" altLang="en-US" sz="1800">
              <a:latin typeface="Arial" panose="020B0604020202020204" pitchFamily="34" charset="0"/>
            </a:endParaRPr>
          </a:p>
        </p:txBody>
      </p:sp>
      <p:pic>
        <p:nvPicPr>
          <p:cNvPr id="2765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8884" y="1324769"/>
            <a:ext cx="2476500"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52227" y="1324769"/>
            <a:ext cx="1908175" cy="2705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7"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66723" y="4029869"/>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8"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71574" y="1570832"/>
            <a:ext cx="2016125" cy="2319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9"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30825" y="4519614"/>
            <a:ext cx="3187700" cy="2122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767832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xmlns="" id="{B8C4AB5F-F6BB-A84C-A931-311E3DEEAB79}"/>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Why the definitions are misleading</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91" name="Rectangle 3">
            <a:extLst>
              <a:ext uri="{FF2B5EF4-FFF2-40B4-BE49-F238E27FC236}">
                <a16:creationId xmlns:a16="http://schemas.microsoft.com/office/drawing/2014/main" xmlns="" id="{FEB43B5E-9C20-8746-A19E-CB02D15F1F65}"/>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spcAft>
                <a:spcPct val="75000"/>
              </a:spcAft>
            </a:pPr>
            <a:r>
              <a:rPr lang="en-US" altLang="en-US"/>
              <a:t>Stereotypes are </a:t>
            </a:r>
            <a:r>
              <a:rPr lang="en-US" altLang="en-US" u="sng"/>
              <a:t>not</a:t>
            </a:r>
            <a:r>
              <a:rPr lang="en-US" altLang="en-US"/>
              <a:t> necessarily overgeneralizations or over-simplifications.  To the contrary, they are often contextually based (Brown, 2000).</a:t>
            </a:r>
          </a:p>
          <a:p>
            <a:pPr eaLnBrk="1" hangingPunct="1">
              <a:spcAft>
                <a:spcPct val="75000"/>
              </a:spcAft>
            </a:pPr>
            <a:r>
              <a:rPr lang="en-US" altLang="en-US"/>
              <a:t>Stereotypes are not necessarily false or erroneous beliefs.  They </a:t>
            </a:r>
            <a:r>
              <a:rPr lang="en-US" altLang="en-US" u="sng"/>
              <a:t>can be</a:t>
            </a:r>
            <a:r>
              <a:rPr lang="en-US" altLang="en-US"/>
              <a:t> accurate statements about base rates (McCauley) that represent real group differences (i.e., many stereotypes are prototypes).</a:t>
            </a:r>
          </a:p>
          <a:p>
            <a:pPr eaLnBrk="1" hangingPunct="1">
              <a:spcAft>
                <a:spcPct val="75000"/>
              </a:spcAft>
            </a:pPr>
            <a:r>
              <a:rPr lang="en-US" altLang="en-US"/>
              <a:t>Stereotypes have many useful functions</a:t>
            </a:r>
          </a:p>
        </p:txBody>
      </p:sp>
    </p:spTree>
    <p:extLst>
      <p:ext uri="{BB962C8B-B14F-4D97-AF65-F5344CB8AC3E}">
        <p14:creationId xmlns:p14="http://schemas.microsoft.com/office/powerpoint/2010/main" val="3132810578"/>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7CFAC9FD-BAD6-47B4-9C11-BE23CEAC75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45B67B9C-9B45-4084-9BB5-187071EE9A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xmlns="" id="{B2FAB2CD-6AD0-9341-8558-07CD1CF07D72}"/>
              </a:ext>
            </a:extLst>
          </p:cNvPr>
          <p:cNvSpPr>
            <a:spLocks noGrp="1" noChangeArrowheads="1"/>
          </p:cNvSpPr>
          <p:nvPr>
            <p:ph type="title"/>
          </p:nvPr>
        </p:nvSpPr>
        <p:spPr>
          <a:xfrm>
            <a:off x="695916" y="1078264"/>
            <a:ext cx="3422930" cy="4701473"/>
          </a:xfrm>
        </p:spPr>
        <p:txBody>
          <a:bodyPr>
            <a:normAutofit/>
          </a:bodyPr>
          <a:lstStyle/>
          <a:p>
            <a:pPr algn="r" eaLnBrk="1" hangingPunct="1"/>
            <a:r>
              <a:rPr lang="en-US" altLang="en-US" sz="4400">
                <a:solidFill>
                  <a:srgbClr val="FFFFFF"/>
                </a:solidFill>
              </a:rPr>
              <a:t>So…what are stereotypes?</a:t>
            </a:r>
          </a:p>
        </p:txBody>
      </p:sp>
      <p:sp>
        <p:nvSpPr>
          <p:cNvPr id="14339" name="Rectangle 3">
            <a:extLst>
              <a:ext uri="{FF2B5EF4-FFF2-40B4-BE49-F238E27FC236}">
                <a16:creationId xmlns:a16="http://schemas.microsoft.com/office/drawing/2014/main" xmlns="" id="{7C3859C7-D7D7-994D-A757-C356C91F4AA9}"/>
              </a:ext>
            </a:extLst>
          </p:cNvPr>
          <p:cNvSpPr>
            <a:spLocks noGrp="1" noChangeArrowheads="1"/>
          </p:cNvSpPr>
          <p:nvPr>
            <p:ph type="body" idx="1"/>
          </p:nvPr>
        </p:nvSpPr>
        <p:spPr>
          <a:xfrm>
            <a:off x="5114167" y="1078263"/>
            <a:ext cx="6117578" cy="4701474"/>
          </a:xfrm>
          <a:effectLst/>
        </p:spPr>
        <p:txBody>
          <a:bodyPr anchor="ctr">
            <a:normAutofit/>
          </a:bodyPr>
          <a:lstStyle/>
          <a:p>
            <a:pPr eaLnBrk="1" hangingPunct="1">
              <a:lnSpc>
                <a:spcPct val="90000"/>
              </a:lnSpc>
              <a:spcAft>
                <a:spcPct val="30000"/>
              </a:spcAft>
            </a:pPr>
            <a:r>
              <a:rPr lang="en-US" altLang="en-US"/>
              <a:t>Stereotypes are </a:t>
            </a:r>
          </a:p>
          <a:p>
            <a:pPr lvl="1" eaLnBrk="1" hangingPunct="1">
              <a:lnSpc>
                <a:spcPct val="90000"/>
              </a:lnSpc>
              <a:spcAft>
                <a:spcPct val="50000"/>
              </a:spcAft>
            </a:pPr>
            <a:r>
              <a:rPr lang="en-US" altLang="en-US"/>
              <a:t>Automatic and sometimes unconscious cognitive processes shared by many people and used by individuals to perceive and make sense of their environment</a:t>
            </a:r>
          </a:p>
          <a:p>
            <a:pPr lvl="1" eaLnBrk="1" hangingPunct="1">
              <a:lnSpc>
                <a:spcPct val="90000"/>
              </a:lnSpc>
            </a:pPr>
            <a:r>
              <a:rPr lang="en-US" altLang="en-US"/>
              <a:t>Shared group beliefs regarding specific traits that are attributed to people based on group membership</a:t>
            </a:r>
          </a:p>
          <a:p>
            <a:pPr lvl="2" eaLnBrk="1" hangingPunct="1">
              <a:lnSpc>
                <a:spcPct val="90000"/>
              </a:lnSpc>
            </a:pPr>
            <a:r>
              <a:rPr lang="en-US" altLang="en-US"/>
              <a:t>may be accurate or false</a:t>
            </a:r>
          </a:p>
          <a:p>
            <a:pPr lvl="2" eaLnBrk="1" hangingPunct="1">
              <a:lnSpc>
                <a:spcPct val="90000"/>
              </a:lnSpc>
            </a:pPr>
            <a:r>
              <a:rPr lang="en-US" altLang="en-US"/>
              <a:t>may be positive or negative</a:t>
            </a:r>
          </a:p>
          <a:p>
            <a:pPr lvl="2" eaLnBrk="1" hangingPunct="1">
              <a:lnSpc>
                <a:spcPct val="90000"/>
              </a:lnSpc>
            </a:pPr>
            <a:r>
              <a:rPr lang="en-US" altLang="en-US"/>
              <a:t>may be conscious or implicit (unconscious)</a:t>
            </a:r>
          </a:p>
          <a:p>
            <a:pPr lvl="2" eaLnBrk="1" hangingPunct="1">
              <a:lnSpc>
                <a:spcPct val="90000"/>
              </a:lnSpc>
            </a:pPr>
            <a:r>
              <a:rPr lang="en-US" altLang="en-US"/>
              <a:t>may be (consciously) endorsed or rejected </a:t>
            </a:r>
          </a:p>
          <a:p>
            <a:pPr lvl="2" eaLnBrk="1" hangingPunct="1">
              <a:lnSpc>
                <a:spcPct val="90000"/>
              </a:lnSpc>
            </a:pPr>
            <a:r>
              <a:rPr lang="en-US" altLang="en-US"/>
              <a:t>may or may not have an impact on behavior</a:t>
            </a:r>
          </a:p>
          <a:p>
            <a:pPr lvl="2" eaLnBrk="1" hangingPunct="1">
              <a:lnSpc>
                <a:spcPct val="90000"/>
              </a:lnSpc>
            </a:pPr>
            <a:r>
              <a:rPr lang="en-US" altLang="en-US"/>
              <a:t>have both positive and negative functions</a:t>
            </a:r>
          </a:p>
          <a:p>
            <a:pPr lvl="2" eaLnBrk="1" hangingPunct="1">
              <a:lnSpc>
                <a:spcPct val="90000"/>
              </a:lnSpc>
            </a:pPr>
            <a:r>
              <a:rPr lang="en-US" altLang="en-US"/>
              <a:t>may have either positive or negative outcomes</a:t>
            </a:r>
          </a:p>
        </p:txBody>
      </p:sp>
    </p:spTree>
    <p:extLst>
      <p:ext uri="{BB962C8B-B14F-4D97-AF65-F5344CB8AC3E}">
        <p14:creationId xmlns:p14="http://schemas.microsoft.com/office/powerpoint/2010/main" val="1797294223"/>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b="1" smtClean="0"/>
              <a:t>Gender Differences</a:t>
            </a:r>
          </a:p>
        </p:txBody>
      </p:sp>
      <p:pic>
        <p:nvPicPr>
          <p:cNvPr id="307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90800" y="1752600"/>
            <a:ext cx="6965950" cy="4248150"/>
          </a:xfrm>
        </p:spPr>
      </p:pic>
      <p:sp>
        <p:nvSpPr>
          <p:cNvPr id="307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C3A383E0-6E8F-4C30-9F79-EB9DE15496DD}" type="slidenum">
              <a:rPr lang="en-US" altLang="en-US" sz="1400"/>
              <a:pPr eaLnBrk="1" hangingPunct="1">
                <a:spcBef>
                  <a:spcPct val="0"/>
                </a:spcBef>
                <a:buFontTx/>
                <a:buNone/>
              </a:pPr>
              <a:t>40</a:t>
            </a:fld>
            <a:endParaRPr lang="en-US" altLang="en-US" sz="1400"/>
          </a:p>
        </p:txBody>
      </p:sp>
    </p:spTree>
    <p:extLst>
      <p:ext uri="{BB962C8B-B14F-4D97-AF65-F5344CB8AC3E}">
        <p14:creationId xmlns:p14="http://schemas.microsoft.com/office/powerpoint/2010/main" val="28209831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95601" y="838200"/>
            <a:ext cx="5934075" cy="4959350"/>
          </a:xfrm>
        </p:spPr>
      </p:pic>
      <p:sp>
        <p:nvSpPr>
          <p:cNvPr id="409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1ADAB765-045C-4ADB-8F19-7A2E77F3E7EF}" type="slidenum">
              <a:rPr lang="en-US" altLang="en-US" sz="1400"/>
              <a:pPr eaLnBrk="1" hangingPunct="1">
                <a:spcBef>
                  <a:spcPct val="0"/>
                </a:spcBef>
                <a:buFontTx/>
                <a:buNone/>
              </a:pPr>
              <a:t>41</a:t>
            </a:fld>
            <a:endParaRPr lang="en-US" altLang="en-US" sz="1400"/>
          </a:p>
        </p:txBody>
      </p:sp>
    </p:spTree>
    <p:extLst>
      <p:ext uri="{BB962C8B-B14F-4D97-AF65-F5344CB8AC3E}">
        <p14:creationId xmlns:p14="http://schemas.microsoft.com/office/powerpoint/2010/main" val="42667819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5"/>
          <p:cNvSpPr>
            <a:spLocks noGrp="1"/>
          </p:cNvSpPr>
          <p:nvPr>
            <p:ph type="title"/>
          </p:nvPr>
        </p:nvSpPr>
        <p:spPr/>
        <p:txBody>
          <a:bodyPr/>
          <a:lstStyle/>
          <a:p>
            <a:endParaRPr lang="en-US" altLang="en-US" smtClean="0"/>
          </a:p>
        </p:txBody>
      </p:sp>
      <p:sp>
        <p:nvSpPr>
          <p:cNvPr id="512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CEEF4B27-C2D6-417C-9B51-D1B349CEE02F}" type="slidenum">
              <a:rPr lang="en-US" altLang="en-US" sz="1400"/>
              <a:pPr eaLnBrk="1" hangingPunct="1">
                <a:spcBef>
                  <a:spcPct val="0"/>
                </a:spcBef>
                <a:buFontTx/>
                <a:buNone/>
              </a:pPr>
              <a:t>42</a:t>
            </a:fld>
            <a:endParaRPr lang="en-US" altLang="en-US" sz="1400"/>
          </a:p>
        </p:txBody>
      </p:sp>
      <p:pic>
        <p:nvPicPr>
          <p:cNvPr id="5124"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19201" y="914400"/>
            <a:ext cx="9586913" cy="5410200"/>
          </a:xfrm>
        </p:spPr>
      </p:pic>
    </p:spTree>
    <p:extLst>
      <p:ext uri="{BB962C8B-B14F-4D97-AF65-F5344CB8AC3E}">
        <p14:creationId xmlns:p14="http://schemas.microsoft.com/office/powerpoint/2010/main" val="21555081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p:cNvSpPr>
            <a:spLocks noGrp="1"/>
          </p:cNvSpPr>
          <p:nvPr>
            <p:ph type="title"/>
          </p:nvPr>
        </p:nvSpPr>
        <p:spPr/>
        <p:txBody>
          <a:bodyPr>
            <a:normAutofit fontScale="90000"/>
          </a:bodyPr>
          <a:lstStyle/>
          <a:p>
            <a:r>
              <a:rPr lang="en-US" altLang="en-US" b="1" smtClean="0"/>
              <a:t>Yarn Bombing</a:t>
            </a:r>
            <a:br>
              <a:rPr lang="en-US" altLang="en-US" b="1" smtClean="0"/>
            </a:br>
            <a:r>
              <a:rPr lang="en-US" altLang="en-US" b="1" smtClean="0"/>
              <a:t>How Women Protest</a:t>
            </a:r>
          </a:p>
        </p:txBody>
      </p:sp>
      <p:pic>
        <p:nvPicPr>
          <p:cNvPr id="6147"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576649" y="1784255"/>
            <a:ext cx="4038600" cy="2671763"/>
          </a:xfrm>
        </p:spPr>
      </p:pic>
      <p:pic>
        <p:nvPicPr>
          <p:cNvPr id="6148" name="Content Placeholder 8"/>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341973" y="1817545"/>
            <a:ext cx="4038600" cy="2692400"/>
          </a:xfrm>
        </p:spPr>
      </p:pic>
      <p:sp>
        <p:nvSpPr>
          <p:cNvPr id="614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DB4FB30C-6068-450A-A261-88EEA72BFB34}" type="slidenum">
              <a:rPr lang="en-US" altLang="en-US" sz="1400"/>
              <a:pPr eaLnBrk="1" hangingPunct="1">
                <a:spcBef>
                  <a:spcPct val="0"/>
                </a:spcBef>
                <a:buFontTx/>
                <a:buNone/>
              </a:pPr>
              <a:t>43</a:t>
            </a:fld>
            <a:endParaRPr lang="en-US" altLang="en-US" sz="1400"/>
          </a:p>
        </p:txBody>
      </p:sp>
      <p:pic>
        <p:nvPicPr>
          <p:cNvPr id="6150"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384591" y="4601973"/>
            <a:ext cx="2779713"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590421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US" altLang="en-US" b="1" smtClean="0"/>
              <a:t>Gender Roles:</a:t>
            </a:r>
          </a:p>
        </p:txBody>
      </p:sp>
      <p:sp>
        <p:nvSpPr>
          <p:cNvPr id="7171" name="Text Placeholder 1"/>
          <p:cNvSpPr>
            <a:spLocks noGrp="1"/>
          </p:cNvSpPr>
          <p:nvPr>
            <p:ph type="body" idx="1"/>
          </p:nvPr>
        </p:nvSpPr>
        <p:spPr/>
        <p:txBody>
          <a:bodyPr/>
          <a:lstStyle/>
          <a:p>
            <a:r>
              <a:rPr lang="en-US" altLang="en-US" smtClean="0"/>
              <a:t>This is Rita’s Role:</a:t>
            </a:r>
          </a:p>
        </p:txBody>
      </p:sp>
      <p:pic>
        <p:nvPicPr>
          <p:cNvPr id="7172"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21709" y="2822750"/>
            <a:ext cx="3863975" cy="3268663"/>
          </a:xfrm>
        </p:spPr>
      </p:pic>
      <p:sp>
        <p:nvSpPr>
          <p:cNvPr id="7173" name="Text Placeholder 2"/>
          <p:cNvSpPr>
            <a:spLocks noGrp="1"/>
          </p:cNvSpPr>
          <p:nvPr>
            <p:ph type="body" sz="quarter" idx="3"/>
          </p:nvPr>
        </p:nvSpPr>
        <p:spPr/>
        <p:txBody>
          <a:bodyPr/>
          <a:lstStyle/>
          <a:p>
            <a:r>
              <a:rPr lang="en-US" altLang="en-US" smtClean="0"/>
              <a:t>This is Rosie’s Role:</a:t>
            </a:r>
          </a:p>
        </p:txBody>
      </p:sp>
      <p:pic>
        <p:nvPicPr>
          <p:cNvPr id="7174" name="Content Placeholder 4"/>
          <p:cNvPicPr>
            <a:picLocks noGrp="1" noChangeAspect="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7255905" y="2688967"/>
            <a:ext cx="2851150" cy="3800475"/>
          </a:xfrm>
        </p:spPr>
      </p:pic>
      <p:sp>
        <p:nvSpPr>
          <p:cNvPr id="7175"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24856CFC-3F20-4B21-BCE9-101BAB9C09E7}" type="slidenum">
              <a:rPr lang="en-US" altLang="en-US" sz="1400"/>
              <a:pPr eaLnBrk="1" hangingPunct="1">
                <a:spcBef>
                  <a:spcPct val="0"/>
                </a:spcBef>
                <a:buFontTx/>
                <a:buNone/>
              </a:pPr>
              <a:t>44</a:t>
            </a:fld>
            <a:endParaRPr lang="en-US" altLang="en-US" sz="1400"/>
          </a:p>
        </p:txBody>
      </p:sp>
    </p:spTree>
    <p:extLst>
      <p:ext uri="{BB962C8B-B14F-4D97-AF65-F5344CB8AC3E}">
        <p14:creationId xmlns:p14="http://schemas.microsoft.com/office/powerpoint/2010/main" val="304307767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7"/>
          <p:cNvSpPr>
            <a:spLocks noGrp="1"/>
          </p:cNvSpPr>
          <p:nvPr>
            <p:ph type="title"/>
          </p:nvPr>
        </p:nvSpPr>
        <p:spPr/>
        <p:txBody>
          <a:bodyPr/>
          <a:lstStyle/>
          <a:p>
            <a:r>
              <a:rPr lang="en-US" altLang="en-US" b="1" smtClean="0"/>
              <a:t>I’m a man; I can fix that.</a:t>
            </a:r>
          </a:p>
        </p:txBody>
      </p:sp>
      <p:pic>
        <p:nvPicPr>
          <p:cNvPr id="8195"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36488" y="1687511"/>
            <a:ext cx="3508375" cy="4678363"/>
          </a:xfrm>
        </p:spPr>
      </p:pic>
      <p:sp>
        <p:nvSpPr>
          <p:cNvPr id="8196"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E19EF77D-02BD-4E84-831C-7688DD68840B}" type="slidenum">
              <a:rPr lang="en-US" altLang="en-US" sz="1400"/>
              <a:pPr eaLnBrk="1" hangingPunct="1">
                <a:spcBef>
                  <a:spcPct val="0"/>
                </a:spcBef>
                <a:buFontTx/>
                <a:buNone/>
              </a:pPr>
              <a:t>45</a:t>
            </a:fld>
            <a:endParaRPr lang="en-US" altLang="en-US" sz="1400"/>
          </a:p>
        </p:txBody>
      </p:sp>
    </p:spTree>
    <p:extLst>
      <p:ext uri="{BB962C8B-B14F-4D97-AF65-F5344CB8AC3E}">
        <p14:creationId xmlns:p14="http://schemas.microsoft.com/office/powerpoint/2010/main" val="61741993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US" altLang="en-US" sz="3200" b="1" dirty="0" err="1" smtClean="0">
                <a:solidFill>
                  <a:srgbClr val="C00000"/>
                </a:solidFill>
              </a:rPr>
              <a:t>Humour</a:t>
            </a:r>
            <a:r>
              <a:rPr lang="en-US" altLang="en-US" sz="3200" b="1" dirty="0" smtClean="0">
                <a:solidFill>
                  <a:srgbClr val="C00000"/>
                </a:solidFill>
              </a:rPr>
              <a:t> </a:t>
            </a:r>
            <a:r>
              <a:rPr lang="en-US" altLang="en-US" sz="3200" b="1" dirty="0">
                <a:solidFill>
                  <a:srgbClr val="C00000"/>
                </a:solidFill>
              </a:rPr>
              <a:t>and Gender Stereotyping</a:t>
            </a:r>
          </a:p>
        </p:txBody>
      </p:sp>
      <p:sp>
        <p:nvSpPr>
          <p:cNvPr id="3" name="Content Placeholder 2"/>
          <p:cNvSpPr>
            <a:spLocks noGrp="1"/>
          </p:cNvSpPr>
          <p:nvPr>
            <p:ph idx="1"/>
          </p:nvPr>
        </p:nvSpPr>
        <p:spPr/>
        <p:txBody>
          <a:bodyPr>
            <a:normAutofit lnSpcReduction="10000"/>
          </a:bodyPr>
          <a:lstStyle/>
          <a:p>
            <a:pPr marL="0" indent="0">
              <a:buNone/>
              <a:defRPr/>
            </a:pPr>
            <a:r>
              <a:rPr lang="en-US" sz="2400" b="1" dirty="0"/>
              <a:t>We need to study gender stereotyping so that we can recognize the stereotypes in literature, sit coms, standup comedy, etc. where:</a:t>
            </a:r>
          </a:p>
          <a:p>
            <a:pPr marL="0" indent="0">
              <a:buNone/>
              <a:defRPr/>
            </a:pPr>
            <a:endParaRPr lang="en-US" b="1" dirty="0"/>
          </a:p>
          <a:p>
            <a:pPr marL="0" indent="0">
              <a:buNone/>
              <a:defRPr/>
            </a:pPr>
            <a:r>
              <a:rPr lang="en-US" b="1" dirty="0">
                <a:solidFill>
                  <a:srgbClr val="C00000"/>
                </a:solidFill>
              </a:rPr>
              <a:t>. . . </a:t>
            </a:r>
            <a:r>
              <a:rPr lang="en-US" b="1" dirty="0"/>
              <a:t>The </a:t>
            </a:r>
            <a:r>
              <a:rPr lang="en-US" b="1" dirty="0" err="1" smtClean="0"/>
              <a:t>humour</a:t>
            </a:r>
            <a:r>
              <a:rPr lang="en-US" b="1" dirty="0" smtClean="0"/>
              <a:t> </a:t>
            </a:r>
            <a:r>
              <a:rPr lang="en-US" b="1" dirty="0"/>
              <a:t>might come from the stereotypes being adhered to.</a:t>
            </a:r>
          </a:p>
          <a:p>
            <a:pPr marL="514350" indent="-514350">
              <a:buFontTx/>
              <a:buAutoNum type="arabicPeriod"/>
              <a:defRPr/>
            </a:pPr>
            <a:endParaRPr lang="en-US" b="1" dirty="0"/>
          </a:p>
          <a:p>
            <a:pPr marL="0" indent="0">
              <a:buNone/>
              <a:defRPr/>
            </a:pPr>
            <a:r>
              <a:rPr lang="en-US" b="1" dirty="0">
                <a:solidFill>
                  <a:srgbClr val="C00000"/>
                </a:solidFill>
              </a:rPr>
              <a:t>. . . </a:t>
            </a:r>
            <a:r>
              <a:rPr lang="en-US" b="1" dirty="0"/>
              <a:t>Or from the stereotypes being reversed.</a:t>
            </a:r>
          </a:p>
          <a:p>
            <a:pPr marL="514350" indent="-514350">
              <a:buFontTx/>
              <a:buAutoNum type="arabicPeriod"/>
              <a:defRPr/>
            </a:pPr>
            <a:endParaRPr lang="en-US" b="1" dirty="0"/>
          </a:p>
          <a:p>
            <a:pPr marL="0" indent="0">
              <a:buNone/>
              <a:defRPr/>
            </a:pPr>
            <a:r>
              <a:rPr lang="en-US" b="1" dirty="0">
                <a:solidFill>
                  <a:srgbClr val="C00000"/>
                </a:solidFill>
              </a:rPr>
              <a:t>. . . </a:t>
            </a:r>
            <a:r>
              <a:rPr lang="en-US" b="1" dirty="0"/>
              <a:t>Or from additional gender stereotypes that are even funnier</a:t>
            </a:r>
          </a:p>
          <a:p>
            <a:pPr marL="0" indent="0">
              <a:buNone/>
              <a:defRPr/>
            </a:pPr>
            <a:r>
              <a:rPr lang="en-US" b="1" dirty="0"/>
              <a:t>     because listeners might not have thought of them before.</a:t>
            </a:r>
          </a:p>
        </p:txBody>
      </p:sp>
      <p:sp>
        <p:nvSpPr>
          <p:cNvPr id="922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30FF3F77-DE03-4B2B-A7C6-430F214771FC}" type="slidenum">
              <a:rPr lang="en-US" altLang="en-US" sz="1400"/>
              <a:pPr eaLnBrk="1" hangingPunct="1">
                <a:spcBef>
                  <a:spcPct val="0"/>
                </a:spcBef>
                <a:buFontTx/>
                <a:buNone/>
              </a:pPr>
              <a:t>46</a:t>
            </a:fld>
            <a:endParaRPr lang="en-US" altLang="en-US" sz="1400"/>
          </a:p>
        </p:txBody>
      </p:sp>
    </p:spTree>
    <p:extLst>
      <p:ext uri="{BB962C8B-B14F-4D97-AF65-F5344CB8AC3E}">
        <p14:creationId xmlns:p14="http://schemas.microsoft.com/office/powerpoint/2010/main" val="388258434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981200" y="274638"/>
            <a:ext cx="8229600" cy="2468562"/>
          </a:xfrm>
        </p:spPr>
        <p:txBody>
          <a:bodyPr/>
          <a:lstStyle/>
          <a:p>
            <a:r>
              <a:rPr lang="en-US" altLang="en-US" sz="3200" b="1"/>
              <a:t> These Three Are the Major Differences </a:t>
            </a:r>
            <a:r>
              <a:rPr lang="en-US" altLang="en-US" sz="2800" b="1"/>
              <a:t/>
            </a:r>
            <a:br>
              <a:rPr lang="en-US" altLang="en-US" sz="2800" b="1"/>
            </a:br>
            <a:r>
              <a:rPr lang="en-US" altLang="en-US" sz="3600" b="1">
                <a:solidFill>
                  <a:srgbClr val="C00000"/>
                </a:solidFill>
              </a:rPr>
              <a:t>Physical</a:t>
            </a:r>
            <a:r>
              <a:rPr lang="en-US" altLang="en-US" sz="2400" b="1"/>
              <a:t>: </a:t>
            </a:r>
            <a:r>
              <a:rPr lang="en-US" altLang="en-US" sz="2200" b="1"/>
              <a:t>Of course males and females have different bodies, but even here we aren’t sure how much of the difference is caused by inherent biology and how much by the way we raise boys and girls.</a:t>
            </a:r>
            <a:r>
              <a:rPr lang="en-US" altLang="en-US" sz="2400" b="1"/>
              <a:t> </a:t>
            </a:r>
            <a:endParaRPr lang="en-US" altLang="en-US" sz="2400"/>
          </a:p>
        </p:txBody>
      </p:sp>
      <p:sp>
        <p:nvSpPr>
          <p:cNvPr id="10243" name="Content Placeholder 2"/>
          <p:cNvSpPr>
            <a:spLocks noGrp="1"/>
          </p:cNvSpPr>
          <p:nvPr>
            <p:ph sz="half" idx="1"/>
          </p:nvPr>
        </p:nvSpPr>
        <p:spPr>
          <a:xfrm>
            <a:off x="1981200" y="2819401"/>
            <a:ext cx="4038600" cy="3306763"/>
          </a:xfrm>
        </p:spPr>
        <p:txBody>
          <a:bodyPr/>
          <a:lstStyle/>
          <a:p>
            <a:pPr marL="0" indent="0">
              <a:buNone/>
            </a:pPr>
            <a:r>
              <a:rPr lang="en-US" altLang="en-US" sz="3600" b="1">
                <a:solidFill>
                  <a:srgbClr val="C00000"/>
                </a:solidFill>
              </a:rPr>
              <a:t>Emotional</a:t>
            </a:r>
            <a:r>
              <a:rPr lang="en-US" altLang="en-US" sz="3600" b="1"/>
              <a:t>: </a:t>
            </a:r>
            <a:r>
              <a:rPr lang="en-US" altLang="en-US" sz="2400" b="1"/>
              <a:t>Women are assumed to be more caring and more emotional than are men.  They are stereotyped as sentimental and “sweet.”</a:t>
            </a:r>
          </a:p>
        </p:txBody>
      </p:sp>
      <p:sp>
        <p:nvSpPr>
          <p:cNvPr id="10244" name="Content Placeholder 3"/>
          <p:cNvSpPr>
            <a:spLocks noGrp="1"/>
          </p:cNvSpPr>
          <p:nvPr>
            <p:ph sz="half" idx="2"/>
          </p:nvPr>
        </p:nvSpPr>
        <p:spPr>
          <a:xfrm>
            <a:off x="6172200" y="2895601"/>
            <a:ext cx="4038600" cy="3230563"/>
          </a:xfrm>
        </p:spPr>
        <p:txBody>
          <a:bodyPr/>
          <a:lstStyle/>
          <a:p>
            <a:pPr marL="0" indent="0">
              <a:buNone/>
            </a:pPr>
            <a:r>
              <a:rPr lang="en-US" altLang="en-US" sz="3600" b="1">
                <a:solidFill>
                  <a:srgbClr val="C00000"/>
                </a:solidFill>
              </a:rPr>
              <a:t>Intellectual</a:t>
            </a:r>
            <a:r>
              <a:rPr lang="en-US" altLang="en-US" sz="3600" b="1"/>
              <a:t>: </a:t>
            </a:r>
            <a:r>
              <a:rPr lang="en-US" altLang="en-US" sz="2400" b="1"/>
              <a:t>Men are viewed as the protectors and providers of their families, which in pre- industrialized society meant being stronger, but today may mean being smarter.  </a:t>
            </a:r>
          </a:p>
        </p:txBody>
      </p:sp>
      <p:sp>
        <p:nvSpPr>
          <p:cNvPr id="10245"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EE712DC9-EEA3-413E-98ED-757112C3E74E}" type="slidenum">
              <a:rPr lang="en-US" altLang="en-US" sz="1400"/>
              <a:pPr eaLnBrk="1" hangingPunct="1">
                <a:spcBef>
                  <a:spcPct val="0"/>
                </a:spcBef>
                <a:buFontTx/>
                <a:buNone/>
              </a:pPr>
              <a:t>47</a:t>
            </a:fld>
            <a:endParaRPr lang="en-US" altLang="en-US" sz="1400"/>
          </a:p>
        </p:txBody>
      </p:sp>
    </p:spTree>
    <p:extLst>
      <p:ext uri="{BB962C8B-B14F-4D97-AF65-F5344CB8AC3E}">
        <p14:creationId xmlns:p14="http://schemas.microsoft.com/office/powerpoint/2010/main" val="6699971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981200" y="152400"/>
            <a:ext cx="8229600" cy="1676400"/>
          </a:xfrm>
        </p:spPr>
        <p:txBody>
          <a:bodyPr/>
          <a:lstStyle/>
          <a:p>
            <a:r>
              <a:rPr lang="en-US" altLang="en-US" sz="2400" b="1"/>
              <a:t>The one irrefutable difference between males and females is that the female gives birth and cares for the young—which can be a long and arduous process.</a:t>
            </a:r>
          </a:p>
        </p:txBody>
      </p:sp>
      <p:pic>
        <p:nvPicPr>
          <p:cNvPr id="11267"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048000" y="1828801"/>
            <a:ext cx="6034088" cy="4525963"/>
          </a:xfrm>
        </p:spPr>
      </p:pic>
      <p:sp>
        <p:nvSpPr>
          <p:cNvPr id="11268"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6B69E777-1A59-434B-80F3-C7950258C241}" type="slidenum">
              <a:rPr lang="en-US" altLang="en-US" sz="1400"/>
              <a:pPr eaLnBrk="1" hangingPunct="1">
                <a:spcBef>
                  <a:spcPct val="0"/>
                </a:spcBef>
                <a:buFontTx/>
                <a:buNone/>
              </a:pPr>
              <a:t>48</a:t>
            </a:fld>
            <a:endParaRPr lang="en-US" altLang="en-US" sz="1400"/>
          </a:p>
        </p:txBody>
      </p:sp>
    </p:spTree>
    <p:extLst>
      <p:ext uri="{BB962C8B-B14F-4D97-AF65-F5344CB8AC3E}">
        <p14:creationId xmlns:p14="http://schemas.microsoft.com/office/powerpoint/2010/main" val="107012104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that changing?</a:t>
            </a:r>
            <a:endParaRPr lang="en-GB" dirty="0"/>
          </a:p>
        </p:txBody>
      </p:sp>
      <p:sp>
        <p:nvSpPr>
          <p:cNvPr id="3" name="Content Placeholder 2"/>
          <p:cNvSpPr>
            <a:spLocks noGrp="1"/>
          </p:cNvSpPr>
          <p:nvPr>
            <p:ph idx="1"/>
          </p:nvPr>
        </p:nvSpPr>
        <p:spPr/>
        <p:txBody>
          <a:bodyPr/>
          <a:lstStyle/>
          <a:p>
            <a:r>
              <a:rPr lang="en-GB" dirty="0"/>
              <a:t>https://www.youtube.com/watch?v=EYX7ACuTBTY</a:t>
            </a:r>
          </a:p>
        </p:txBody>
      </p:sp>
    </p:spTree>
    <p:extLst>
      <p:ext uri="{BB962C8B-B14F-4D97-AF65-F5344CB8AC3E}">
        <p14:creationId xmlns:p14="http://schemas.microsoft.com/office/powerpoint/2010/main" val="38321621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057400" y="304800"/>
            <a:ext cx="8229600" cy="1143000"/>
          </a:xfrm>
        </p:spPr>
        <p:txBody>
          <a:bodyPr/>
          <a:lstStyle/>
          <a:p>
            <a:pPr eaLnBrk="1" hangingPunct="1"/>
            <a:r>
              <a:rPr lang="en-US" altLang="en-US" b="1" smtClean="0"/>
              <a:t>A Man’s Man: </a:t>
            </a:r>
            <a:r>
              <a:rPr lang="en-US" altLang="en-US" sz="3200" b="1"/>
              <a:t>True or False?</a:t>
            </a:r>
          </a:p>
        </p:txBody>
      </p:sp>
      <p:sp>
        <p:nvSpPr>
          <p:cNvPr id="12291" name="Content Placeholder 1"/>
          <p:cNvSpPr>
            <a:spLocks noGrp="1"/>
          </p:cNvSpPr>
          <p:nvPr>
            <p:ph sz="half" idx="1"/>
          </p:nvPr>
        </p:nvSpPr>
        <p:spPr/>
        <p:txBody>
          <a:bodyPr/>
          <a:lstStyle/>
          <a:p>
            <a:r>
              <a:rPr lang="en-US" altLang="en-US" b="1" smtClean="0"/>
              <a:t>Edgar Watson has observed:</a:t>
            </a:r>
          </a:p>
          <a:p>
            <a:endParaRPr lang="en-US" altLang="en-US" b="1" smtClean="0"/>
          </a:p>
          <a:p>
            <a:r>
              <a:rPr lang="en-US" altLang="en-US" b="1" smtClean="0"/>
              <a:t>“No man would listen to you talk, if he didn’t know it was </a:t>
            </a:r>
            <a:r>
              <a:rPr lang="en-US" altLang="en-US" b="1" u="sng" smtClean="0"/>
              <a:t>his</a:t>
            </a:r>
            <a:r>
              <a:rPr lang="en-US" altLang="en-US" b="1" smtClean="0"/>
              <a:t> turn next.”</a:t>
            </a:r>
          </a:p>
        </p:txBody>
      </p:sp>
      <p:sp>
        <p:nvSpPr>
          <p:cNvPr id="1229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A4C21E47-3E30-485B-8525-C790150594A1}" type="slidenum">
              <a:rPr lang="en-US" altLang="en-US" sz="1400"/>
              <a:pPr eaLnBrk="1" hangingPunct="1">
                <a:spcBef>
                  <a:spcPct val="0"/>
                </a:spcBef>
                <a:buFontTx/>
                <a:buNone/>
              </a:pPr>
              <a:t>50</a:t>
            </a:fld>
            <a:endParaRPr lang="en-US" altLang="en-US" sz="1400"/>
          </a:p>
        </p:txBody>
      </p:sp>
      <p:pic>
        <p:nvPicPr>
          <p:cNvPr id="12294" name="Picture 4" descr="popey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1612900"/>
            <a:ext cx="3962400" cy="459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183336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81200" y="304800"/>
            <a:ext cx="8229600" cy="1066800"/>
          </a:xfrm>
        </p:spPr>
        <p:txBody>
          <a:bodyPr/>
          <a:lstStyle/>
          <a:p>
            <a:r>
              <a:rPr lang="en-US" altLang="en-US" sz="3200" b="1"/>
              <a:t>The joke here is obviously related to a physical difference.</a:t>
            </a:r>
          </a:p>
        </p:txBody>
      </p:sp>
      <p:sp>
        <p:nvSpPr>
          <p:cNvPr id="13315" name="Content Placeholder 2"/>
          <p:cNvSpPr>
            <a:spLocks noGrp="1"/>
          </p:cNvSpPr>
          <p:nvPr>
            <p:ph sz="half" idx="1"/>
          </p:nvPr>
        </p:nvSpPr>
        <p:spPr/>
        <p:txBody>
          <a:bodyPr/>
          <a:lstStyle/>
          <a:p>
            <a:r>
              <a:rPr lang="en-US" altLang="en-US" sz="2400" b="1"/>
              <a:t>Some differences relate to our plumbing and our reproductive organs.</a:t>
            </a:r>
          </a:p>
          <a:p>
            <a:endParaRPr lang="en-US" altLang="en-US" sz="2400" b="1"/>
          </a:p>
          <a:p>
            <a:r>
              <a:rPr lang="en-US" altLang="en-US" sz="2400" b="1"/>
              <a:t>There are many jokes about whether the toilet seat should be up or down. </a:t>
            </a:r>
          </a:p>
        </p:txBody>
      </p:sp>
      <p:sp>
        <p:nvSpPr>
          <p:cNvPr id="13316" name="Content Placeholder 3"/>
          <p:cNvSpPr>
            <a:spLocks noGrp="1"/>
          </p:cNvSpPr>
          <p:nvPr>
            <p:ph sz="half" idx="2"/>
          </p:nvPr>
        </p:nvSpPr>
        <p:spPr/>
        <p:txBody>
          <a:bodyPr/>
          <a:lstStyle/>
          <a:p>
            <a:endParaRPr lang="en-US" altLang="en-US" smtClean="0"/>
          </a:p>
        </p:txBody>
      </p:sp>
      <p:sp>
        <p:nvSpPr>
          <p:cNvPr id="13317"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909AFE47-5EDC-4D70-806B-22364149A5E2}" type="slidenum">
              <a:rPr lang="en-US" altLang="en-US" sz="1400"/>
              <a:pPr eaLnBrk="1" hangingPunct="1">
                <a:spcBef>
                  <a:spcPct val="0"/>
                </a:spcBef>
                <a:buFontTx/>
                <a:buNone/>
              </a:pPr>
              <a:t>51</a:t>
            </a:fld>
            <a:endParaRPr lang="en-US" altLang="en-US" sz="1400"/>
          </a:p>
        </p:txBody>
      </p:sp>
      <p:graphicFrame>
        <p:nvGraphicFramePr>
          <p:cNvPr id="13318" name="Object 3"/>
          <p:cNvGraphicFramePr>
            <a:graphicFrameLocks noChangeAspect="1"/>
          </p:cNvGraphicFramePr>
          <p:nvPr/>
        </p:nvGraphicFramePr>
        <p:xfrm>
          <a:off x="6400800" y="1549401"/>
          <a:ext cx="3810000" cy="4443413"/>
        </p:xfrm>
        <a:graphic>
          <a:graphicData uri="http://schemas.openxmlformats.org/presentationml/2006/ole">
            <mc:AlternateContent xmlns:mc="http://schemas.openxmlformats.org/markup-compatibility/2006">
              <mc:Choice xmlns:v="urn:schemas-microsoft-com:vml" Requires="v">
                <p:oleObj spid="_x0000_s230408" name="Document" r:id="rId4" imgW="4228177" imgH="4928933" progId="Word.Document.8">
                  <p:embed/>
                </p:oleObj>
              </mc:Choice>
              <mc:Fallback>
                <p:oleObj name="Document" r:id="rId4" imgW="4228177" imgH="4928933"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0" y="1549401"/>
                        <a:ext cx="3810000" cy="444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01438183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1981200" y="349250"/>
            <a:ext cx="8229600" cy="1022350"/>
          </a:xfrm>
        </p:spPr>
        <p:txBody>
          <a:bodyPr/>
          <a:lstStyle/>
          <a:p>
            <a:r>
              <a:rPr lang="en-US" altLang="en-US" sz="2400" b="1"/>
              <a:t>Is this a male or a female?  What is your evidence?</a:t>
            </a:r>
          </a:p>
        </p:txBody>
      </p:sp>
      <p:pic>
        <p:nvPicPr>
          <p:cNvPr id="14339"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95600" y="1219201"/>
            <a:ext cx="6324600" cy="5014913"/>
          </a:xfrm>
        </p:spPr>
      </p:pic>
      <p:sp>
        <p:nvSpPr>
          <p:cNvPr id="14340"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E8F8B9D4-EA1C-4972-AD01-86E55011A23F}" type="slidenum">
              <a:rPr lang="en-US" altLang="en-US" sz="1400"/>
              <a:pPr eaLnBrk="1" hangingPunct="1">
                <a:spcBef>
                  <a:spcPct val="0"/>
                </a:spcBef>
                <a:buFontTx/>
                <a:buNone/>
              </a:pPr>
              <a:t>52</a:t>
            </a:fld>
            <a:endParaRPr lang="en-US" altLang="en-US" sz="1400"/>
          </a:p>
        </p:txBody>
      </p:sp>
    </p:spTree>
    <p:extLst>
      <p:ext uri="{BB962C8B-B14F-4D97-AF65-F5344CB8AC3E}">
        <p14:creationId xmlns:p14="http://schemas.microsoft.com/office/powerpoint/2010/main" val="20073460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81200" y="274638"/>
            <a:ext cx="8229600" cy="1249362"/>
          </a:xfrm>
        </p:spPr>
        <p:txBody>
          <a:bodyPr>
            <a:normAutofit fontScale="90000"/>
          </a:bodyPr>
          <a:lstStyle/>
          <a:p>
            <a:r>
              <a:rPr lang="en-US" altLang="en-US" sz="2800" b="1"/>
              <a:t>Guess What Day This Is?  How can this one cartoon relate to all three characteristics: Physical, Emotional, and Intellectual?</a:t>
            </a:r>
          </a:p>
        </p:txBody>
      </p:sp>
      <p:sp>
        <p:nvSpPr>
          <p:cNvPr id="15363" name="Rectangle 3"/>
          <p:cNvSpPr>
            <a:spLocks noGrp="1" noChangeArrowheads="1"/>
          </p:cNvSpPr>
          <p:nvPr>
            <p:ph type="body" idx="1"/>
          </p:nvPr>
        </p:nvSpPr>
        <p:spPr>
          <a:xfrm>
            <a:off x="2362200" y="2286001"/>
            <a:ext cx="7315200" cy="3840163"/>
          </a:xfrm>
        </p:spPr>
        <p:txBody>
          <a:bodyPr/>
          <a:lstStyle/>
          <a:p>
            <a:endParaRPr lang="en-US" altLang="en-US" smtClean="0"/>
          </a:p>
        </p:txBody>
      </p:sp>
      <p:pic>
        <p:nvPicPr>
          <p:cNvPr id="15364" name="Picture 4" descr="gender hum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5438" y="1752601"/>
            <a:ext cx="9072562" cy="493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ED96E31A-10A6-4C31-8D28-D53D3D1B1858}" type="slidenum">
              <a:rPr lang="en-US" altLang="en-US" sz="1400"/>
              <a:pPr eaLnBrk="1" hangingPunct="1">
                <a:spcBef>
                  <a:spcPct val="0"/>
                </a:spcBef>
                <a:buFontTx/>
                <a:buNone/>
              </a:pPr>
              <a:t>53</a:t>
            </a:fld>
            <a:endParaRPr lang="en-US" altLang="en-US" sz="1400"/>
          </a:p>
        </p:txBody>
      </p:sp>
    </p:spTree>
    <p:extLst>
      <p:ext uri="{BB962C8B-B14F-4D97-AF65-F5344CB8AC3E}">
        <p14:creationId xmlns:p14="http://schemas.microsoft.com/office/powerpoint/2010/main" val="147853119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901741DD-CB18-494C-A581-F3932072DBE6}" type="slidenum">
              <a:rPr lang="en-US" altLang="en-US" sz="1400"/>
              <a:pPr eaLnBrk="1" hangingPunct="1">
                <a:spcBef>
                  <a:spcPct val="0"/>
                </a:spcBef>
                <a:buFontTx/>
                <a:buNone/>
              </a:pPr>
              <a:t>54</a:t>
            </a:fld>
            <a:endParaRPr lang="en-US" altLang="en-US" sz="1400"/>
          </a:p>
        </p:txBody>
      </p:sp>
      <p:sp>
        <p:nvSpPr>
          <p:cNvPr id="16387" name="Rectangle 2"/>
          <p:cNvSpPr>
            <a:spLocks noGrp="1" noChangeArrowheads="1"/>
          </p:cNvSpPr>
          <p:nvPr>
            <p:ph type="title"/>
          </p:nvPr>
        </p:nvSpPr>
        <p:spPr/>
        <p:txBody>
          <a:bodyPr/>
          <a:lstStyle/>
          <a:p>
            <a:pPr eaLnBrk="1" hangingPunct="1"/>
            <a:r>
              <a:rPr lang="en-US" altLang="en-US" sz="2800" b="1" dirty="0"/>
              <a:t>What characteristics were at the root of the  </a:t>
            </a:r>
            <a:r>
              <a:rPr lang="en-US" altLang="en-US" sz="2800" b="1" dirty="0" smtClean="0"/>
              <a:t>Barbie </a:t>
            </a:r>
            <a:r>
              <a:rPr lang="en-US" altLang="en-US" sz="2800" b="1" dirty="0"/>
              <a:t>icon created in the </a:t>
            </a:r>
            <a:r>
              <a:rPr lang="en-US" altLang="en-US" sz="2800" b="1" dirty="0" smtClean="0"/>
              <a:t>1950s</a:t>
            </a:r>
            <a:r>
              <a:rPr lang="en-US" altLang="en-US" sz="2800" b="1" dirty="0"/>
              <a:t>?</a:t>
            </a:r>
          </a:p>
        </p:txBody>
      </p:sp>
      <p:pic>
        <p:nvPicPr>
          <p:cNvPr id="2" name="Picture 1"/>
          <p:cNvPicPr>
            <a:picLocks noChangeAspect="1"/>
          </p:cNvPicPr>
          <p:nvPr/>
        </p:nvPicPr>
        <p:blipFill>
          <a:blip r:embed="rId3"/>
          <a:stretch>
            <a:fillRect/>
          </a:stretch>
        </p:blipFill>
        <p:spPr>
          <a:xfrm>
            <a:off x="1294040" y="1866900"/>
            <a:ext cx="3440939" cy="4666735"/>
          </a:xfrm>
          <a:prstGeom prst="rect">
            <a:avLst/>
          </a:prstGeom>
        </p:spPr>
      </p:pic>
      <p:pic>
        <p:nvPicPr>
          <p:cNvPr id="3" name="Picture 2"/>
          <p:cNvPicPr>
            <a:picLocks noChangeAspect="1"/>
          </p:cNvPicPr>
          <p:nvPr/>
        </p:nvPicPr>
        <p:blipFill>
          <a:blip r:embed="rId4"/>
          <a:stretch>
            <a:fillRect/>
          </a:stretch>
        </p:blipFill>
        <p:spPr>
          <a:xfrm>
            <a:off x="6168081" y="2400084"/>
            <a:ext cx="3783227" cy="3783227"/>
          </a:xfrm>
          <a:prstGeom prst="rect">
            <a:avLst/>
          </a:prstGeom>
        </p:spPr>
      </p:pic>
    </p:spTree>
    <p:extLst>
      <p:ext uri="{BB962C8B-B14F-4D97-AF65-F5344CB8AC3E}">
        <p14:creationId xmlns:p14="http://schemas.microsoft.com/office/powerpoint/2010/main" val="27037095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180E8F71-3C22-4910-B891-492B389265EC}" type="slidenum">
              <a:rPr lang="en-US" altLang="en-US" sz="1400"/>
              <a:pPr eaLnBrk="1" hangingPunct="1">
                <a:spcBef>
                  <a:spcPct val="0"/>
                </a:spcBef>
                <a:buFontTx/>
                <a:buNone/>
              </a:pPr>
              <a:t>55</a:t>
            </a:fld>
            <a:endParaRPr lang="en-US" altLang="en-US" sz="1400"/>
          </a:p>
        </p:txBody>
      </p:sp>
      <p:sp>
        <p:nvSpPr>
          <p:cNvPr id="18435" name="Rectangle 2"/>
          <p:cNvSpPr>
            <a:spLocks noGrp="1" noChangeArrowheads="1"/>
          </p:cNvSpPr>
          <p:nvPr>
            <p:ph type="body" idx="1"/>
          </p:nvPr>
        </p:nvSpPr>
        <p:spPr>
          <a:xfrm>
            <a:off x="1905000" y="304801"/>
            <a:ext cx="8305800" cy="5826125"/>
          </a:xfrm>
        </p:spPr>
        <p:txBody>
          <a:bodyPr/>
          <a:lstStyle/>
          <a:p>
            <a:pPr eaLnBrk="1" hangingPunct="1"/>
            <a:endParaRPr lang="en-US" altLang="en-US" smtClean="0"/>
          </a:p>
        </p:txBody>
      </p:sp>
      <p:graphicFrame>
        <p:nvGraphicFramePr>
          <p:cNvPr id="18436" name="Object 3"/>
          <p:cNvGraphicFramePr>
            <a:graphicFrameLocks noChangeAspect="1"/>
          </p:cNvGraphicFramePr>
          <p:nvPr/>
        </p:nvGraphicFramePr>
        <p:xfrm>
          <a:off x="1905000" y="328613"/>
          <a:ext cx="8153400" cy="5961062"/>
        </p:xfrm>
        <a:graphic>
          <a:graphicData uri="http://schemas.openxmlformats.org/presentationml/2006/ole">
            <mc:AlternateContent xmlns:mc="http://schemas.openxmlformats.org/markup-compatibility/2006">
              <mc:Choice xmlns:v="urn:schemas-microsoft-com:vml" Requires="v">
                <p:oleObj spid="_x0000_s231432" name="Document" r:id="rId4" imgW="3808317" imgH="2784305" progId="Word.Document.8">
                  <p:embed/>
                </p:oleObj>
              </mc:Choice>
              <mc:Fallback>
                <p:oleObj name="Document" r:id="rId4" imgW="3808317" imgH="2784305"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328613"/>
                        <a:ext cx="8153400" cy="5961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40064575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0E7D0902-AE03-46DC-95EA-09B84A3E024F}" type="slidenum">
              <a:rPr lang="en-US" altLang="en-US" sz="1400"/>
              <a:pPr eaLnBrk="1" hangingPunct="1">
                <a:spcBef>
                  <a:spcPct val="0"/>
                </a:spcBef>
                <a:buFontTx/>
                <a:buNone/>
              </a:pPr>
              <a:t>56</a:t>
            </a:fld>
            <a:endParaRPr lang="en-US" altLang="en-US" sz="1400"/>
          </a:p>
        </p:txBody>
      </p:sp>
      <p:sp>
        <p:nvSpPr>
          <p:cNvPr id="19459" name="Rectangle 2"/>
          <p:cNvSpPr>
            <a:spLocks noGrp="1" noChangeArrowheads="1"/>
          </p:cNvSpPr>
          <p:nvPr>
            <p:ph type="title"/>
          </p:nvPr>
        </p:nvSpPr>
        <p:spPr/>
        <p:txBody>
          <a:bodyPr/>
          <a:lstStyle/>
          <a:p>
            <a:pPr eaLnBrk="1" hangingPunct="1"/>
            <a:r>
              <a:rPr lang="en-US" altLang="en-US" sz="3600" b="1"/>
              <a:t>If Women Designed Bowling Alleys.</a:t>
            </a:r>
          </a:p>
        </p:txBody>
      </p:sp>
      <p:graphicFrame>
        <p:nvGraphicFramePr>
          <p:cNvPr id="19460" name="Object 4"/>
          <p:cNvGraphicFramePr>
            <a:graphicFrameLocks noChangeAspect="1"/>
          </p:cNvGraphicFramePr>
          <p:nvPr>
            <p:ph idx="1"/>
          </p:nvPr>
        </p:nvGraphicFramePr>
        <p:xfrm>
          <a:off x="1524000" y="1905000"/>
          <a:ext cx="8382000" cy="4311650"/>
        </p:xfrm>
        <a:graphic>
          <a:graphicData uri="http://schemas.openxmlformats.org/presentationml/2006/ole">
            <mc:AlternateContent xmlns:mc="http://schemas.openxmlformats.org/markup-compatibility/2006">
              <mc:Choice xmlns:v="urn:schemas-microsoft-com:vml" Requires="v">
                <p:oleObj spid="_x0000_s232456" name="Document" r:id="rId4" imgW="4762380" imgH="2449150" progId="Word.Document.8">
                  <p:embed/>
                </p:oleObj>
              </mc:Choice>
              <mc:Fallback>
                <p:oleObj name="Document" r:id="rId4" imgW="4762380" imgH="2449150"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1905000"/>
                        <a:ext cx="8382000" cy="431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95925720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r>
              <a:rPr lang="en-US" altLang="en-US" sz="3200" b="1"/>
              <a:t>If Women Designed Parking Lots</a:t>
            </a:r>
            <a:br>
              <a:rPr lang="en-US" altLang="en-US" sz="3200" b="1"/>
            </a:br>
            <a:r>
              <a:rPr lang="en-US" altLang="en-US" sz="2400" b="1"/>
              <a:t>NOTE:  A City in Germany Recently Marked Bigger Places for Women Drivers.</a:t>
            </a:r>
            <a:endParaRPr lang="en-US" altLang="en-US" sz="3200" b="1"/>
          </a:p>
        </p:txBody>
      </p:sp>
      <p:sp>
        <p:nvSpPr>
          <p:cNvPr id="2048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1BA32CA6-7A10-4EA8-9811-12DF5C6CCF53}" type="slidenum">
              <a:rPr lang="en-US" altLang="en-US" sz="1400"/>
              <a:pPr eaLnBrk="1" hangingPunct="1">
                <a:spcBef>
                  <a:spcPct val="0"/>
                </a:spcBef>
                <a:buFontTx/>
                <a:buNone/>
              </a:pPr>
              <a:t>57</a:t>
            </a:fld>
            <a:endParaRPr lang="en-US" altLang="en-US" sz="1400"/>
          </a:p>
        </p:txBody>
      </p:sp>
      <p:graphicFrame>
        <p:nvGraphicFramePr>
          <p:cNvPr id="20485" name="Object 3"/>
          <p:cNvGraphicFramePr>
            <a:graphicFrameLocks noChangeAspect="1"/>
          </p:cNvGraphicFramePr>
          <p:nvPr>
            <p:extLst>
              <p:ext uri="{D42A27DB-BD31-4B8C-83A1-F6EECF244321}">
                <p14:modId xmlns:p14="http://schemas.microsoft.com/office/powerpoint/2010/main" val="1453367293"/>
              </p:ext>
            </p:extLst>
          </p:nvPr>
        </p:nvGraphicFramePr>
        <p:xfrm>
          <a:off x="3080776" y="1959274"/>
          <a:ext cx="6019800" cy="4414838"/>
        </p:xfrm>
        <a:graphic>
          <a:graphicData uri="http://schemas.openxmlformats.org/presentationml/2006/ole">
            <mc:AlternateContent xmlns:mc="http://schemas.openxmlformats.org/markup-compatibility/2006">
              <mc:Choice xmlns:v="urn:schemas-microsoft-com:vml" Requires="v">
                <p:oleObj spid="_x0000_s233480" name="Document" r:id="rId4" imgW="2663081" imgH="1905335" progId="Word.Document.8">
                  <p:embed/>
                </p:oleObj>
              </mc:Choice>
              <mc:Fallback>
                <p:oleObj name="Document" r:id="rId4" imgW="2663081" imgH="1905335"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80776" y="1959274"/>
                        <a:ext cx="6019800" cy="4414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82099358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981200" y="152400"/>
            <a:ext cx="8229600" cy="2362200"/>
          </a:xfrm>
        </p:spPr>
        <p:txBody>
          <a:bodyPr>
            <a:normAutofit fontScale="90000"/>
          </a:bodyPr>
          <a:lstStyle/>
          <a:p>
            <a:pPr algn="l" eaLnBrk="1" hangingPunct="1"/>
            <a:r>
              <a:rPr lang="en-US" altLang="en-US" sz="2400" b="1"/>
              <a:t/>
            </a:r>
            <a:br>
              <a:rPr lang="en-US" altLang="en-US" sz="2400" b="1"/>
            </a:br>
            <a:r>
              <a:rPr lang="en-US" altLang="en-US" sz="2400" b="1"/>
              <a:t/>
            </a:r>
            <a:br>
              <a:rPr lang="en-US" altLang="en-US" sz="2400" b="1"/>
            </a:br>
            <a:r>
              <a:rPr lang="en-US" altLang="en-US" sz="2400" b="1"/>
              <a:t/>
            </a:r>
            <a:br>
              <a:rPr lang="en-US" altLang="en-US" sz="2400" b="1"/>
            </a:br>
            <a:r>
              <a:rPr lang="en-US" altLang="en-US" sz="2400" b="1"/>
              <a:t/>
            </a:r>
            <a:br>
              <a:rPr lang="en-US" altLang="en-US" sz="2400" b="1"/>
            </a:br>
            <a:r>
              <a:rPr lang="en-US" altLang="en-US" sz="3200" b="1"/>
              <a:t>Explain: “woman barber,” “male nurse,” “woman driver,” “mailman,” and the “Powder Puff Derby” for “women pilots.”</a:t>
            </a:r>
            <a:r>
              <a:rPr lang="en-US" altLang="en-US" sz="2400" b="1"/>
              <a:t/>
            </a:r>
            <a:br>
              <a:rPr lang="en-US" altLang="en-US" sz="2400" b="1"/>
            </a:br>
            <a:r>
              <a:rPr lang="en-US" altLang="en-US" sz="2400" b="1"/>
              <a:t/>
            </a:r>
            <a:br>
              <a:rPr lang="en-US" altLang="en-US" sz="2400" b="1"/>
            </a:br>
            <a:r>
              <a:rPr lang="en-US" altLang="en-US" sz="2400" b="1"/>
              <a:t> </a:t>
            </a:r>
            <a:br>
              <a:rPr lang="en-US" altLang="en-US" sz="2400" b="1"/>
            </a:br>
            <a:r>
              <a:rPr lang="en-US" altLang="en-US" sz="2400" b="1"/>
              <a:t/>
            </a:r>
            <a:br>
              <a:rPr lang="en-US" altLang="en-US" sz="2400" b="1"/>
            </a:br>
            <a:endParaRPr lang="en-US" altLang="en-US" sz="3200" b="1"/>
          </a:p>
        </p:txBody>
      </p:sp>
      <p:sp>
        <p:nvSpPr>
          <p:cNvPr id="21507" name="Rectangle 3"/>
          <p:cNvSpPr>
            <a:spLocks noGrp="1" noChangeArrowheads="1"/>
          </p:cNvSpPr>
          <p:nvPr>
            <p:ph sz="half" idx="1"/>
          </p:nvPr>
        </p:nvSpPr>
        <p:spPr>
          <a:xfrm>
            <a:off x="2209800" y="2133600"/>
            <a:ext cx="3810000" cy="3581400"/>
          </a:xfrm>
        </p:spPr>
        <p:txBody>
          <a:bodyPr>
            <a:normAutofit lnSpcReduction="10000"/>
          </a:bodyPr>
          <a:lstStyle/>
          <a:p>
            <a:pPr eaLnBrk="1" hangingPunct="1">
              <a:lnSpc>
                <a:spcPct val="80000"/>
              </a:lnSpc>
              <a:buFontTx/>
              <a:buNone/>
            </a:pPr>
            <a:endParaRPr lang="en-US" altLang="en-US" b="1" dirty="0" smtClean="0"/>
          </a:p>
          <a:p>
            <a:pPr eaLnBrk="1" hangingPunct="1">
              <a:lnSpc>
                <a:spcPct val="80000"/>
              </a:lnSpc>
              <a:buFontTx/>
              <a:buNone/>
            </a:pPr>
            <a:r>
              <a:rPr lang="en-US" altLang="en-US" b="1" dirty="0" smtClean="0"/>
              <a:t>Male		   Female</a:t>
            </a:r>
          </a:p>
          <a:p>
            <a:pPr eaLnBrk="1" hangingPunct="1">
              <a:lnSpc>
                <a:spcPct val="80000"/>
              </a:lnSpc>
              <a:buFontTx/>
              <a:buNone/>
            </a:pPr>
            <a:endParaRPr lang="en-US" altLang="en-US" sz="1800" b="1" dirty="0"/>
          </a:p>
          <a:p>
            <a:pPr eaLnBrk="1" hangingPunct="1">
              <a:lnSpc>
                <a:spcPct val="80000"/>
              </a:lnSpc>
            </a:pPr>
            <a:r>
              <a:rPr lang="en-US" altLang="en-US" b="1" dirty="0" smtClean="0"/>
              <a:t>Chef</a:t>
            </a:r>
            <a:r>
              <a:rPr lang="en-US" altLang="en-US" b="1" dirty="0"/>
              <a:t>		    Cook</a:t>
            </a:r>
          </a:p>
          <a:p>
            <a:pPr eaLnBrk="1" hangingPunct="1">
              <a:lnSpc>
                <a:spcPct val="80000"/>
              </a:lnSpc>
            </a:pPr>
            <a:r>
              <a:rPr lang="en-US" altLang="en-US" b="1" dirty="0">
                <a:solidFill>
                  <a:srgbClr val="C00000"/>
                </a:solidFill>
              </a:rPr>
              <a:t>Clerk 	    Secretary</a:t>
            </a:r>
          </a:p>
          <a:p>
            <a:pPr eaLnBrk="1" hangingPunct="1">
              <a:lnSpc>
                <a:spcPct val="80000"/>
              </a:lnSpc>
            </a:pPr>
            <a:r>
              <a:rPr lang="en-US" altLang="en-US" b="1" dirty="0"/>
              <a:t>Medic	    Nurse</a:t>
            </a:r>
          </a:p>
          <a:p>
            <a:pPr eaLnBrk="1" hangingPunct="1">
              <a:lnSpc>
                <a:spcPct val="80000"/>
              </a:lnSpc>
            </a:pPr>
            <a:r>
              <a:rPr lang="en-US" altLang="en-US" b="1" dirty="0" smtClean="0">
                <a:solidFill>
                  <a:srgbClr val="C00000"/>
                </a:solidFill>
              </a:rPr>
              <a:t>Doctor</a:t>
            </a:r>
            <a:r>
              <a:rPr lang="en-US" altLang="en-US" b="1" dirty="0">
                <a:solidFill>
                  <a:srgbClr val="C00000"/>
                </a:solidFill>
              </a:rPr>
              <a:t>	   </a:t>
            </a:r>
            <a:r>
              <a:rPr lang="en-US" altLang="en-US" b="1" dirty="0" smtClean="0">
                <a:solidFill>
                  <a:srgbClr val="C00000"/>
                </a:solidFill>
              </a:rPr>
              <a:t>Nurse</a:t>
            </a:r>
            <a:endParaRPr lang="en-US" altLang="en-US" b="1" dirty="0">
              <a:solidFill>
                <a:srgbClr val="C00000"/>
              </a:solidFill>
            </a:endParaRPr>
          </a:p>
          <a:p>
            <a:pPr eaLnBrk="1" hangingPunct="1">
              <a:lnSpc>
                <a:spcPct val="80000"/>
              </a:lnSpc>
            </a:pPr>
            <a:r>
              <a:rPr lang="en-US" altLang="en-US" b="1" dirty="0"/>
              <a:t>Duke	    Duchess</a:t>
            </a:r>
          </a:p>
          <a:p>
            <a:pPr eaLnBrk="1" hangingPunct="1">
              <a:lnSpc>
                <a:spcPct val="80000"/>
              </a:lnSpc>
            </a:pPr>
            <a:r>
              <a:rPr lang="en-US" altLang="en-US" b="1" dirty="0">
                <a:solidFill>
                  <a:srgbClr val="C00000"/>
                </a:solidFill>
              </a:rPr>
              <a:t>King		    Queen</a:t>
            </a:r>
          </a:p>
          <a:p>
            <a:pPr eaLnBrk="1" hangingPunct="1">
              <a:lnSpc>
                <a:spcPct val="80000"/>
              </a:lnSpc>
            </a:pPr>
            <a:r>
              <a:rPr lang="en-US" altLang="en-US" b="1" dirty="0" smtClean="0"/>
              <a:t>King-Size    </a:t>
            </a:r>
            <a:r>
              <a:rPr lang="en-US" altLang="en-US" b="1" dirty="0"/>
              <a:t>Queen-Sized</a:t>
            </a:r>
          </a:p>
          <a:p>
            <a:pPr eaLnBrk="1" hangingPunct="1">
              <a:lnSpc>
                <a:spcPct val="80000"/>
              </a:lnSpc>
            </a:pPr>
            <a:endParaRPr lang="en-US" altLang="en-US" sz="1800" b="1" dirty="0"/>
          </a:p>
        </p:txBody>
      </p:sp>
      <p:sp>
        <p:nvSpPr>
          <p:cNvPr id="2" name="Content Placeholder 1"/>
          <p:cNvSpPr>
            <a:spLocks noGrp="1"/>
          </p:cNvSpPr>
          <p:nvPr>
            <p:ph sz="half" idx="2"/>
          </p:nvPr>
        </p:nvSpPr>
        <p:spPr>
          <a:xfrm>
            <a:off x="6172200" y="2514600"/>
            <a:ext cx="4038600" cy="3276600"/>
          </a:xfrm>
        </p:spPr>
        <p:txBody>
          <a:bodyPr>
            <a:normAutofit lnSpcReduction="10000"/>
          </a:bodyPr>
          <a:lstStyle/>
          <a:p>
            <a:pPr marL="0" indent="0">
              <a:buNone/>
              <a:defRPr/>
            </a:pPr>
            <a:r>
              <a:rPr lang="en-US" b="1" dirty="0" smtClean="0"/>
              <a:t>Male		Female</a:t>
            </a:r>
            <a:endParaRPr lang="en-US" sz="3200" b="1" dirty="0"/>
          </a:p>
          <a:p>
            <a:pPr>
              <a:defRPr/>
            </a:pPr>
            <a:r>
              <a:rPr lang="en-US" b="1" dirty="0" err="1"/>
              <a:t>Maitre</a:t>
            </a:r>
            <a:r>
              <a:rPr lang="en-US" b="1" dirty="0"/>
              <a:t> D </a:t>
            </a:r>
            <a:r>
              <a:rPr lang="en-US" b="1" dirty="0" smtClean="0"/>
              <a:t> </a:t>
            </a:r>
            <a:r>
              <a:rPr lang="en-US" b="1" dirty="0"/>
              <a:t>Hostess</a:t>
            </a:r>
          </a:p>
          <a:p>
            <a:pPr>
              <a:defRPr/>
            </a:pPr>
            <a:r>
              <a:rPr lang="en-US" b="1" dirty="0" smtClean="0"/>
              <a:t>Orderly</a:t>
            </a:r>
            <a:r>
              <a:rPr lang="en-US" b="1" dirty="0"/>
              <a:t>	 Cleaning Lady</a:t>
            </a:r>
          </a:p>
          <a:p>
            <a:pPr>
              <a:defRPr/>
            </a:pPr>
            <a:r>
              <a:rPr lang="en-US" b="1" dirty="0">
                <a:solidFill>
                  <a:srgbClr val="C00000"/>
                </a:solidFill>
              </a:rPr>
              <a:t>Paternity	 Maternity</a:t>
            </a:r>
          </a:p>
          <a:p>
            <a:pPr marL="0" indent="0">
              <a:buNone/>
              <a:defRPr/>
            </a:pPr>
            <a:r>
              <a:rPr lang="en-US" b="1" dirty="0"/>
              <a:t>        </a:t>
            </a:r>
            <a:r>
              <a:rPr lang="en-US" b="1" dirty="0">
                <a:solidFill>
                  <a:srgbClr val="C00000"/>
                </a:solidFill>
              </a:rPr>
              <a:t>Suit</a:t>
            </a:r>
            <a:r>
              <a:rPr lang="en-US" b="1" dirty="0"/>
              <a:t>	   </a:t>
            </a:r>
            <a:r>
              <a:rPr lang="en-US" b="1" dirty="0">
                <a:solidFill>
                  <a:srgbClr val="C00000"/>
                </a:solidFill>
              </a:rPr>
              <a:t>Suit</a:t>
            </a:r>
          </a:p>
          <a:p>
            <a:pPr>
              <a:defRPr/>
            </a:pPr>
            <a:r>
              <a:rPr lang="en-US" b="1" dirty="0"/>
              <a:t>Professional  </a:t>
            </a:r>
            <a:r>
              <a:rPr lang="en-US" b="1" dirty="0" err="1"/>
              <a:t>Professional</a:t>
            </a:r>
            <a:endParaRPr lang="en-US" b="1" dirty="0"/>
          </a:p>
          <a:p>
            <a:pPr>
              <a:defRPr/>
            </a:pPr>
            <a:r>
              <a:rPr lang="en-US" b="1" dirty="0">
                <a:solidFill>
                  <a:srgbClr val="C00000"/>
                </a:solidFill>
              </a:rPr>
              <a:t>Tailor	  Seamstress</a:t>
            </a:r>
          </a:p>
          <a:p>
            <a:pPr>
              <a:defRPr/>
            </a:pPr>
            <a:endParaRPr lang="en-US" b="1" dirty="0"/>
          </a:p>
        </p:txBody>
      </p:sp>
      <p:sp>
        <p:nvSpPr>
          <p:cNvPr id="2150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CEA044AD-56E7-44FD-87A0-899F43DA905A}" type="slidenum">
              <a:rPr lang="en-US" altLang="en-US" sz="1400"/>
              <a:pPr eaLnBrk="1" hangingPunct="1">
                <a:spcBef>
                  <a:spcPct val="0"/>
                </a:spcBef>
                <a:buFontTx/>
                <a:buNone/>
              </a:pPr>
              <a:t>58</a:t>
            </a:fld>
            <a:endParaRPr lang="en-US" altLang="en-US" sz="1400"/>
          </a:p>
        </p:txBody>
      </p:sp>
    </p:spTree>
    <p:extLst>
      <p:ext uri="{BB962C8B-B14F-4D97-AF65-F5344CB8AC3E}">
        <p14:creationId xmlns:p14="http://schemas.microsoft.com/office/powerpoint/2010/main" val="63207431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9260BC55-A00E-4690-B818-DE7F467CCF3B}" type="slidenum">
              <a:rPr lang="en-US" altLang="en-US" sz="1400"/>
              <a:pPr eaLnBrk="1" hangingPunct="1">
                <a:spcBef>
                  <a:spcPct val="0"/>
                </a:spcBef>
                <a:buFontTx/>
                <a:buNone/>
              </a:pPr>
              <a:t>59</a:t>
            </a:fld>
            <a:endParaRPr lang="en-US" altLang="en-US" sz="1400"/>
          </a:p>
        </p:txBody>
      </p:sp>
      <p:sp>
        <p:nvSpPr>
          <p:cNvPr id="22531" name="Rectangle 2"/>
          <p:cNvSpPr>
            <a:spLocks noGrp="1" noChangeArrowheads="1"/>
          </p:cNvSpPr>
          <p:nvPr>
            <p:ph type="title"/>
          </p:nvPr>
        </p:nvSpPr>
        <p:spPr/>
        <p:txBody>
          <a:bodyPr/>
          <a:lstStyle/>
          <a:p>
            <a:pPr eaLnBrk="1" hangingPunct="1"/>
            <a:r>
              <a:rPr lang="en-US" altLang="en-US" b="1" smtClean="0"/>
              <a:t>Animal Sexual Discrimination</a:t>
            </a:r>
          </a:p>
        </p:txBody>
      </p:sp>
      <p:sp>
        <p:nvSpPr>
          <p:cNvPr id="22532" name="Rectangle 3"/>
          <p:cNvSpPr>
            <a:spLocks noGrp="1" noChangeArrowheads="1"/>
          </p:cNvSpPr>
          <p:nvPr>
            <p:ph type="body" idx="1"/>
          </p:nvPr>
        </p:nvSpPr>
        <p:spPr/>
        <p:txBody>
          <a:bodyPr>
            <a:normAutofit fontScale="92500" lnSpcReduction="10000"/>
          </a:bodyPr>
          <a:lstStyle/>
          <a:p>
            <a:pPr eaLnBrk="1" hangingPunct="1"/>
            <a:r>
              <a:rPr lang="en-US" altLang="en-US" sz="2800" b="1" dirty="0"/>
              <a:t>What is a “</a:t>
            </a:r>
            <a:r>
              <a:rPr lang="en-US" altLang="en-US" sz="2800" b="1" dirty="0" err="1"/>
              <a:t>sexter</a:t>
            </a:r>
            <a:r>
              <a:rPr lang="en-US" altLang="en-US" sz="2800" b="1" dirty="0"/>
              <a:t>” at chicken hatcheries?  Is this an example of reverse discrimination?</a:t>
            </a:r>
          </a:p>
          <a:p>
            <a:pPr eaLnBrk="1" hangingPunct="1"/>
            <a:endParaRPr lang="en-US" altLang="en-US" sz="2800" b="1" dirty="0"/>
          </a:p>
          <a:p>
            <a:pPr eaLnBrk="1" hangingPunct="1"/>
            <a:r>
              <a:rPr lang="en-US" altLang="en-US" sz="2800" b="1" dirty="0"/>
              <a:t>The phrase “Cock of the Walk” comes from the fact that on farms only one rooster is needed for a flock of chickens.</a:t>
            </a:r>
          </a:p>
          <a:p>
            <a:pPr eaLnBrk="1" hangingPunct="1"/>
            <a:endParaRPr lang="en-US" altLang="en-US" sz="2800" b="1" dirty="0"/>
          </a:p>
          <a:p>
            <a:pPr eaLnBrk="1" hangingPunct="1"/>
            <a:r>
              <a:rPr lang="en-US" altLang="en-US" sz="2800" b="1" dirty="0"/>
              <a:t>Explain “cocky,” “to cock a gun,” “to strut like a rooster,” “to crow about something.”</a:t>
            </a:r>
          </a:p>
        </p:txBody>
      </p:sp>
    </p:spTree>
    <p:extLst>
      <p:ext uri="{BB962C8B-B14F-4D97-AF65-F5344CB8AC3E}">
        <p14:creationId xmlns:p14="http://schemas.microsoft.com/office/powerpoint/2010/main" val="235287457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23555" name="Rectangle 3"/>
          <p:cNvSpPr>
            <a:spLocks noGrp="1" noChangeArrowheads="1"/>
          </p:cNvSpPr>
          <p:nvPr>
            <p:ph idx="1"/>
          </p:nvPr>
        </p:nvSpPr>
        <p:spPr/>
        <p:txBody>
          <a:bodyPr>
            <a:normAutofit fontScale="85000" lnSpcReduction="10000"/>
          </a:bodyPr>
          <a:lstStyle/>
          <a:p>
            <a:pPr eaLnBrk="1" hangingPunct="1">
              <a:lnSpc>
                <a:spcPct val="90000"/>
              </a:lnSpc>
            </a:pPr>
            <a:r>
              <a:rPr lang="en-US" altLang="en-US" sz="2600" b="1"/>
              <a:t>On a farm or cattle ranch, most of the male cattle are castrated to become steers and soon slaughtered as beef, because they cannot produce milk or calves.</a:t>
            </a:r>
          </a:p>
          <a:p>
            <a:pPr eaLnBrk="1" hangingPunct="1">
              <a:lnSpc>
                <a:spcPct val="90000"/>
              </a:lnSpc>
            </a:pPr>
            <a:endParaRPr lang="en-US" altLang="en-US" sz="2600" b="1"/>
          </a:p>
          <a:p>
            <a:pPr eaLnBrk="1" hangingPunct="1">
              <a:lnSpc>
                <a:spcPct val="90000"/>
              </a:lnSpc>
            </a:pPr>
            <a:r>
              <a:rPr lang="en-US" altLang="en-US" sz="2600" b="1"/>
              <a:t>How does </a:t>
            </a:r>
            <a:r>
              <a:rPr lang="en-US" altLang="en-US" sz="2600" b="1">
                <a:solidFill>
                  <a:srgbClr val="00B0F0"/>
                </a:solidFill>
              </a:rPr>
              <a:t>peacock</a:t>
            </a:r>
            <a:r>
              <a:rPr lang="en-US" altLang="en-US" sz="2600" b="1">
                <a:solidFill>
                  <a:srgbClr val="0070C0"/>
                </a:solidFill>
              </a:rPr>
              <a:t> </a:t>
            </a:r>
            <a:r>
              <a:rPr lang="en-US" altLang="en-US" sz="2600" b="1"/>
              <a:t>compare to </a:t>
            </a:r>
            <a:r>
              <a:rPr lang="en-US" altLang="en-US" sz="2600" b="1">
                <a:solidFill>
                  <a:srgbClr val="00B0F0"/>
                </a:solidFill>
              </a:rPr>
              <a:t>peahen</a:t>
            </a:r>
            <a:r>
              <a:rPr lang="en-US" altLang="en-US" sz="2600" b="1"/>
              <a:t> go against the farm animal system? </a:t>
            </a:r>
          </a:p>
          <a:p>
            <a:pPr eaLnBrk="1" hangingPunct="1">
              <a:lnSpc>
                <a:spcPct val="90000"/>
              </a:lnSpc>
            </a:pPr>
            <a:endParaRPr lang="en-US" altLang="en-US" sz="2600" b="1"/>
          </a:p>
          <a:p>
            <a:pPr eaLnBrk="1" hangingPunct="1">
              <a:lnSpc>
                <a:spcPct val="90000"/>
              </a:lnSpc>
            </a:pPr>
            <a:r>
              <a:rPr lang="en-US" altLang="en-US" sz="2600" b="1"/>
              <a:t>Which is the male, and which the female, in such pairs as </a:t>
            </a:r>
            <a:r>
              <a:rPr lang="en-US" altLang="en-US" sz="2600" b="1">
                <a:solidFill>
                  <a:srgbClr val="C00000"/>
                </a:solidFill>
              </a:rPr>
              <a:t>goose</a:t>
            </a:r>
            <a:r>
              <a:rPr lang="en-US" altLang="en-US" sz="2600" b="1">
                <a:solidFill>
                  <a:srgbClr val="FF0000"/>
                </a:solidFill>
              </a:rPr>
              <a:t> </a:t>
            </a:r>
            <a:r>
              <a:rPr lang="en-US" altLang="en-US" sz="2600" b="1"/>
              <a:t>vs. </a:t>
            </a:r>
            <a:r>
              <a:rPr lang="en-US" altLang="en-US" sz="2600" b="1">
                <a:solidFill>
                  <a:srgbClr val="C00000"/>
                </a:solidFill>
              </a:rPr>
              <a:t>gander</a:t>
            </a:r>
            <a:r>
              <a:rPr lang="en-US" altLang="en-US" sz="2600" b="1"/>
              <a:t>,</a:t>
            </a:r>
            <a:r>
              <a:rPr lang="en-US" altLang="en-US" sz="2600" b="1">
                <a:solidFill>
                  <a:srgbClr val="C00000"/>
                </a:solidFill>
              </a:rPr>
              <a:t> </a:t>
            </a:r>
            <a:r>
              <a:rPr lang="en-US" altLang="en-US" sz="2600" b="1"/>
              <a:t>and </a:t>
            </a:r>
            <a:r>
              <a:rPr lang="en-US" altLang="en-US" sz="2600" b="1">
                <a:solidFill>
                  <a:srgbClr val="C00000"/>
                </a:solidFill>
              </a:rPr>
              <a:t>cow </a:t>
            </a:r>
            <a:r>
              <a:rPr lang="en-US" altLang="en-US" sz="2600" b="1"/>
              <a:t>vs. </a:t>
            </a:r>
            <a:r>
              <a:rPr lang="en-US" altLang="en-US" sz="2600" b="1">
                <a:solidFill>
                  <a:srgbClr val="C00000"/>
                </a:solidFill>
              </a:rPr>
              <a:t>bull.</a:t>
            </a:r>
          </a:p>
          <a:p>
            <a:pPr eaLnBrk="1" hangingPunct="1">
              <a:lnSpc>
                <a:spcPct val="90000"/>
              </a:lnSpc>
            </a:pPr>
            <a:endParaRPr lang="en-US" altLang="en-US" sz="2600" b="1">
              <a:solidFill>
                <a:srgbClr val="C00000"/>
              </a:solidFill>
            </a:endParaRPr>
          </a:p>
          <a:p>
            <a:pPr eaLnBrk="1" hangingPunct="1">
              <a:lnSpc>
                <a:spcPct val="90000"/>
              </a:lnSpc>
            </a:pPr>
            <a:r>
              <a:rPr lang="en-US" altLang="en-US" sz="2600" b="1">
                <a:solidFill>
                  <a:srgbClr val="C00000"/>
                </a:solidFill>
              </a:rPr>
              <a:t>Lady bug</a:t>
            </a:r>
            <a:r>
              <a:rPr lang="en-US" altLang="en-US" sz="2600" b="1"/>
              <a:t>,</a:t>
            </a:r>
            <a:r>
              <a:rPr lang="en-US" altLang="en-US" sz="2600" b="1">
                <a:solidFill>
                  <a:srgbClr val="C00000"/>
                </a:solidFill>
              </a:rPr>
              <a:t> Black Widow</a:t>
            </a:r>
            <a:r>
              <a:rPr lang="en-US" altLang="en-US" sz="2600" b="1"/>
              <a:t>,</a:t>
            </a:r>
            <a:r>
              <a:rPr lang="en-US" altLang="en-US" sz="2600" b="1">
                <a:solidFill>
                  <a:srgbClr val="C00000"/>
                </a:solidFill>
              </a:rPr>
              <a:t> </a:t>
            </a:r>
            <a:r>
              <a:rPr lang="en-US" altLang="en-US" sz="2600" b="1"/>
              <a:t>and</a:t>
            </a:r>
            <a:r>
              <a:rPr lang="en-US" altLang="en-US" sz="2600" b="1">
                <a:solidFill>
                  <a:srgbClr val="C00000"/>
                </a:solidFill>
              </a:rPr>
              <a:t> Sea Cow</a:t>
            </a:r>
            <a:r>
              <a:rPr lang="en-US" altLang="en-US" sz="2600" b="1"/>
              <a:t> are female generics.  What does this tell you about female stereotypes?</a:t>
            </a:r>
            <a:endParaRPr lang="en-US" altLang="en-US" sz="2600" b="1">
              <a:solidFill>
                <a:srgbClr val="C00000"/>
              </a:solidFill>
            </a:endParaRPr>
          </a:p>
        </p:txBody>
      </p:sp>
      <p:sp>
        <p:nvSpPr>
          <p:cNvPr id="2355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4AA53C1B-07E0-4E28-B4C5-55F8CCDF09B7}" type="slidenum">
              <a:rPr lang="en-US" altLang="en-US" sz="1400"/>
              <a:pPr eaLnBrk="1" hangingPunct="1">
                <a:spcBef>
                  <a:spcPct val="0"/>
                </a:spcBef>
                <a:buFontTx/>
                <a:buNone/>
              </a:pPr>
              <a:t>60</a:t>
            </a:fld>
            <a:endParaRPr lang="en-US" altLang="en-US" sz="1400"/>
          </a:p>
        </p:txBody>
      </p:sp>
    </p:spTree>
    <p:extLst>
      <p:ext uri="{BB962C8B-B14F-4D97-AF65-F5344CB8AC3E}">
        <p14:creationId xmlns:p14="http://schemas.microsoft.com/office/powerpoint/2010/main" val="149880235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r>
              <a:rPr lang="en-US" altLang="en-US" b="1"/>
              <a:t>So, Is It a Compliment to Call a Female “A Chick”? </a:t>
            </a:r>
            <a:endParaRPr lang="en-US" altLang="en-US"/>
          </a:p>
        </p:txBody>
      </p:sp>
      <p:sp>
        <p:nvSpPr>
          <p:cNvPr id="24579" name="Content Placeholder 2"/>
          <p:cNvSpPr>
            <a:spLocks noGrp="1"/>
          </p:cNvSpPr>
          <p:nvPr>
            <p:ph idx="1"/>
          </p:nvPr>
        </p:nvSpPr>
        <p:spPr/>
        <p:txBody>
          <a:bodyPr/>
          <a:lstStyle/>
          <a:p>
            <a:pPr eaLnBrk="1" hangingPunct="1">
              <a:lnSpc>
                <a:spcPct val="90000"/>
              </a:lnSpc>
            </a:pPr>
            <a:r>
              <a:rPr lang="en-US" altLang="en-US" sz="2400" b="1"/>
              <a:t>The “chicken metaphor” tells the whole story of a girl’s life.  First, a young woman is a </a:t>
            </a:r>
            <a:r>
              <a:rPr lang="en-US" altLang="en-US" sz="2400" b="1" i="1"/>
              <a:t>chick</a:t>
            </a:r>
            <a:r>
              <a:rPr lang="en-US" altLang="en-US" sz="2400" b="1"/>
              <a:t>; then she marries and begins feeling </a:t>
            </a:r>
            <a:r>
              <a:rPr lang="en-US" altLang="en-US" sz="2400" b="1" i="1"/>
              <a:t>cooped up</a:t>
            </a:r>
            <a:r>
              <a:rPr lang="en-US" altLang="en-US" sz="2400" b="1"/>
              <a:t>, so she goes to </a:t>
            </a:r>
            <a:r>
              <a:rPr lang="en-US" altLang="en-US" sz="2400" b="1" i="1"/>
              <a:t>hen parties </a:t>
            </a:r>
            <a:r>
              <a:rPr lang="en-US" altLang="en-US" sz="2400" b="1"/>
              <a:t>where she</a:t>
            </a:r>
            <a:r>
              <a:rPr lang="en-US" altLang="en-US" sz="2400" b="1" i="1"/>
              <a:t> cackles </a:t>
            </a:r>
            <a:r>
              <a:rPr lang="en-US" altLang="en-US" sz="2400" b="1"/>
              <a:t>with her friends.</a:t>
            </a:r>
          </a:p>
          <a:p>
            <a:pPr eaLnBrk="1" hangingPunct="1">
              <a:lnSpc>
                <a:spcPct val="90000"/>
              </a:lnSpc>
            </a:pPr>
            <a:endParaRPr lang="en-US" altLang="en-US" sz="2400" b="1"/>
          </a:p>
          <a:p>
            <a:pPr eaLnBrk="1" hangingPunct="1">
              <a:lnSpc>
                <a:spcPct val="90000"/>
              </a:lnSpc>
            </a:pPr>
            <a:r>
              <a:rPr lang="en-US" altLang="en-US" sz="2400" b="1"/>
              <a:t>Then she has her </a:t>
            </a:r>
            <a:r>
              <a:rPr lang="en-US" altLang="en-US" sz="2400" b="1" i="1"/>
              <a:t>brood</a:t>
            </a:r>
            <a:r>
              <a:rPr lang="en-US" altLang="en-US" sz="2400" b="1"/>
              <a:t>.  And when they </a:t>
            </a:r>
            <a:r>
              <a:rPr lang="en-US" altLang="en-US" sz="2400" b="1" i="1"/>
              <a:t>leave the nest</a:t>
            </a:r>
            <a:r>
              <a:rPr lang="en-US" altLang="en-US" sz="2400" b="1"/>
              <a:t>, she begins to </a:t>
            </a:r>
            <a:r>
              <a:rPr lang="en-US" altLang="en-US" sz="2400" b="1" i="1"/>
              <a:t>henpeck</a:t>
            </a:r>
            <a:r>
              <a:rPr lang="en-US" altLang="en-US" sz="2400" b="1"/>
              <a:t> her husband, and finally turns into an </a:t>
            </a:r>
            <a:r>
              <a:rPr lang="en-US" altLang="en-US" sz="2400" b="1" i="1"/>
              <a:t>old biddy</a:t>
            </a:r>
            <a:r>
              <a:rPr lang="en-US" altLang="en-US" sz="2400" b="1"/>
              <a:t>.</a:t>
            </a:r>
          </a:p>
          <a:p>
            <a:pPr eaLnBrk="1" hangingPunct="1">
              <a:lnSpc>
                <a:spcPct val="90000"/>
              </a:lnSpc>
            </a:pPr>
            <a:endParaRPr lang="en-US" altLang="en-US" sz="2400" b="1"/>
          </a:p>
          <a:p>
            <a:r>
              <a:rPr lang="en-US" altLang="en-US" sz="2400" b="1">
                <a:solidFill>
                  <a:srgbClr val="C00000"/>
                </a:solidFill>
              </a:rPr>
              <a:t>This shows that gender and aging stereotypes are related.</a:t>
            </a:r>
          </a:p>
        </p:txBody>
      </p:sp>
      <p:sp>
        <p:nvSpPr>
          <p:cNvPr id="24580"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DB05D86A-4094-4195-ABBF-4EA6F1A7E87C}" type="slidenum">
              <a:rPr lang="en-US" altLang="en-US" sz="1400"/>
              <a:pPr eaLnBrk="1" hangingPunct="1">
                <a:spcBef>
                  <a:spcPct val="0"/>
                </a:spcBef>
                <a:buFontTx/>
                <a:buNone/>
              </a:pPr>
              <a:t>61</a:t>
            </a:fld>
            <a:endParaRPr lang="en-US" altLang="en-US" sz="1400"/>
          </a:p>
        </p:txBody>
      </p:sp>
    </p:spTree>
    <p:extLst>
      <p:ext uri="{BB962C8B-B14F-4D97-AF65-F5344CB8AC3E}">
        <p14:creationId xmlns:p14="http://schemas.microsoft.com/office/powerpoint/2010/main" val="71149447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p:txBody>
          <a:bodyPr/>
          <a:lstStyle/>
          <a:p>
            <a:pPr eaLnBrk="1" hangingPunct="1"/>
            <a:r>
              <a:rPr lang="en-US" altLang="en-US" sz="2400" b="1"/>
              <a:t>A Serious Side of Human Sexual Discrimination</a:t>
            </a:r>
          </a:p>
        </p:txBody>
      </p:sp>
      <p:sp>
        <p:nvSpPr>
          <p:cNvPr id="25604" name="Rectangle 3"/>
          <p:cNvSpPr>
            <a:spLocks noGrp="1" noChangeArrowheads="1"/>
          </p:cNvSpPr>
          <p:nvPr>
            <p:ph idx="1"/>
          </p:nvPr>
        </p:nvSpPr>
        <p:spPr/>
        <p:txBody>
          <a:bodyPr>
            <a:normAutofit fontScale="92500" lnSpcReduction="10000"/>
          </a:bodyPr>
          <a:lstStyle/>
          <a:p>
            <a:pPr eaLnBrk="1" hangingPunct="1">
              <a:lnSpc>
                <a:spcPct val="80000"/>
              </a:lnSpc>
            </a:pPr>
            <a:r>
              <a:rPr lang="en-US" altLang="en-US" b="1"/>
              <a:t>When the Nilsens visited an orphanage in Afghanistan they found mostly male orphans.</a:t>
            </a:r>
          </a:p>
          <a:p>
            <a:pPr eaLnBrk="1" hangingPunct="1">
              <a:lnSpc>
                <a:spcPct val="80000"/>
              </a:lnSpc>
            </a:pPr>
            <a:endParaRPr lang="en-US" altLang="en-US" b="1"/>
          </a:p>
          <a:p>
            <a:pPr eaLnBrk="1" hangingPunct="1">
              <a:lnSpc>
                <a:spcPct val="80000"/>
              </a:lnSpc>
            </a:pPr>
            <a:r>
              <a:rPr lang="en-US" altLang="en-US" b="1"/>
              <a:t>At first we assumed that families worked hard to keep their daughters home, or that cute little girls were adopted first, but then they learned that female babies were more likely to have been abandoned and left to die.</a:t>
            </a:r>
          </a:p>
          <a:p>
            <a:pPr eaLnBrk="1" hangingPunct="1">
              <a:lnSpc>
                <a:spcPct val="80000"/>
              </a:lnSpc>
            </a:pPr>
            <a:endParaRPr lang="en-US" altLang="en-US" b="1"/>
          </a:p>
          <a:p>
            <a:pPr eaLnBrk="1" hangingPunct="1">
              <a:lnSpc>
                <a:spcPct val="90000"/>
              </a:lnSpc>
            </a:pPr>
            <a:r>
              <a:rPr lang="en-US" altLang="en-US" b="1"/>
              <a:t>A March 10, 2008, BBC news story, “Chinese Facing Shortage of Wives,” warned that by 2020 China is expected to have 30 million more men than women.</a:t>
            </a:r>
          </a:p>
          <a:p>
            <a:pPr eaLnBrk="1" hangingPunct="1">
              <a:lnSpc>
                <a:spcPct val="90000"/>
              </a:lnSpc>
            </a:pPr>
            <a:endParaRPr lang="en-US" altLang="en-US" b="1"/>
          </a:p>
          <a:p>
            <a:pPr eaLnBrk="1" hangingPunct="1">
              <a:lnSpc>
                <a:spcPct val="90000"/>
              </a:lnSpc>
            </a:pPr>
            <a:r>
              <a:rPr lang="en-US" altLang="en-US" b="1"/>
              <a:t>The ability to determine the sex of a baby before birth has resulted in the abortion of many female fetuses so that the difference between boys and girls in the South of China is already as great as 130 boys to 100 girls.  </a:t>
            </a:r>
          </a:p>
          <a:p>
            <a:pPr eaLnBrk="1" hangingPunct="1">
              <a:lnSpc>
                <a:spcPct val="80000"/>
              </a:lnSpc>
            </a:pPr>
            <a:endParaRPr lang="en-US" altLang="en-US" sz="2400" b="1"/>
          </a:p>
        </p:txBody>
      </p:sp>
      <p:sp>
        <p:nvSpPr>
          <p:cNvPr id="2560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C990F8F0-D2B3-42A4-BA61-1142E3EAEFC4}" type="slidenum">
              <a:rPr lang="en-US" altLang="en-US" sz="1400"/>
              <a:pPr eaLnBrk="1" hangingPunct="1">
                <a:spcBef>
                  <a:spcPct val="0"/>
                </a:spcBef>
                <a:buFontTx/>
                <a:buNone/>
              </a:pPr>
              <a:t>62</a:t>
            </a:fld>
            <a:endParaRPr lang="en-US" altLang="en-US" sz="1400"/>
          </a:p>
        </p:txBody>
      </p:sp>
    </p:spTree>
    <p:extLst>
      <p:ext uri="{BB962C8B-B14F-4D97-AF65-F5344CB8AC3E}">
        <p14:creationId xmlns:p14="http://schemas.microsoft.com/office/powerpoint/2010/main" val="388151793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altLang="en-US" sz="2800" b="1"/>
              <a:t>This Tool Kit for Women is making fun of women as “handymen”</a:t>
            </a:r>
          </a:p>
        </p:txBody>
      </p:sp>
      <p:sp>
        <p:nvSpPr>
          <p:cNvPr id="26627" name="Content Placeholder 2"/>
          <p:cNvSpPr>
            <a:spLocks noGrp="1"/>
          </p:cNvSpPr>
          <p:nvPr>
            <p:ph idx="1"/>
          </p:nvPr>
        </p:nvSpPr>
        <p:spPr/>
        <p:txBody>
          <a:bodyPr/>
          <a:lstStyle/>
          <a:p>
            <a:r>
              <a:rPr lang="en-US" altLang="en-US" sz="2400" b="1"/>
              <a:t>Such jokes are to be expected as women venture into roles formerly reserved for men.</a:t>
            </a:r>
          </a:p>
          <a:p>
            <a:endParaRPr lang="en-US" altLang="en-US" sz="1000" b="1"/>
          </a:p>
          <a:p>
            <a:r>
              <a:rPr lang="en-US" altLang="en-US" sz="2400" b="1"/>
              <a:t>In contrast there is “I Can Fix This; I’m a Man,”  which includes dozens of photos of haphazard home repairs.</a:t>
            </a:r>
          </a:p>
        </p:txBody>
      </p:sp>
      <p:sp>
        <p:nvSpPr>
          <p:cNvPr id="2662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523317EC-6F87-41BC-A44E-E0635F76636D}" type="slidenum">
              <a:rPr lang="en-US" altLang="en-US" sz="1400"/>
              <a:pPr eaLnBrk="1" hangingPunct="1">
                <a:spcBef>
                  <a:spcPct val="0"/>
                </a:spcBef>
                <a:buFontTx/>
                <a:buNone/>
              </a:pPr>
              <a:t>63</a:t>
            </a:fld>
            <a:endParaRPr lang="en-US" altLang="en-US" sz="1400"/>
          </a:p>
        </p:txBody>
      </p:sp>
      <p:graphicFrame>
        <p:nvGraphicFramePr>
          <p:cNvPr id="26630" name="Object 3"/>
          <p:cNvGraphicFramePr>
            <a:graphicFrameLocks noChangeAspect="1"/>
          </p:cNvGraphicFramePr>
          <p:nvPr>
            <p:extLst>
              <p:ext uri="{D42A27DB-BD31-4B8C-83A1-F6EECF244321}">
                <p14:modId xmlns:p14="http://schemas.microsoft.com/office/powerpoint/2010/main" val="2753728076"/>
              </p:ext>
            </p:extLst>
          </p:nvPr>
        </p:nvGraphicFramePr>
        <p:xfrm>
          <a:off x="9504971" y="3847070"/>
          <a:ext cx="1897872" cy="2659149"/>
        </p:xfrm>
        <a:graphic>
          <a:graphicData uri="http://schemas.openxmlformats.org/presentationml/2006/ole">
            <mc:AlternateContent xmlns:mc="http://schemas.openxmlformats.org/markup-compatibility/2006">
              <mc:Choice xmlns:v="urn:schemas-microsoft-com:vml" Requires="v">
                <p:oleObj spid="_x0000_s234504" name="Document" r:id="rId4" imgW="4180564" imgH="5854392" progId="Word.Document.8">
                  <p:embed/>
                </p:oleObj>
              </mc:Choice>
              <mc:Fallback>
                <p:oleObj name="Document" r:id="rId4" imgW="4180564" imgH="5854392"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04971" y="3847070"/>
                        <a:ext cx="1897872" cy="2659149"/>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401058291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7BF693D0-B912-4A63-9A02-0EBED2ABA2BB}" type="slidenum">
              <a:rPr lang="en-US" altLang="en-US" sz="1400"/>
              <a:pPr eaLnBrk="1" hangingPunct="1">
                <a:spcBef>
                  <a:spcPct val="0"/>
                </a:spcBef>
                <a:buFontTx/>
                <a:buNone/>
              </a:pPr>
              <a:t>64</a:t>
            </a:fld>
            <a:endParaRPr lang="en-US" altLang="en-US" sz="1400"/>
          </a:p>
        </p:txBody>
      </p:sp>
      <p:sp>
        <p:nvSpPr>
          <p:cNvPr id="27651" name="Rectangle 2"/>
          <p:cNvSpPr>
            <a:spLocks noGrp="1" noChangeArrowheads="1"/>
          </p:cNvSpPr>
          <p:nvPr>
            <p:ph type="title"/>
          </p:nvPr>
        </p:nvSpPr>
        <p:spPr/>
        <p:txBody>
          <a:bodyPr/>
          <a:lstStyle/>
          <a:p>
            <a:pPr eaLnBrk="1" hangingPunct="1"/>
            <a:r>
              <a:rPr lang="en-US" altLang="en-US" b="1" smtClean="0"/>
              <a:t>The C-Word</a:t>
            </a:r>
          </a:p>
        </p:txBody>
      </p:sp>
      <p:sp>
        <p:nvSpPr>
          <p:cNvPr id="27652" name="Rectangle 3"/>
          <p:cNvSpPr>
            <a:spLocks noGrp="1" noChangeArrowheads="1"/>
          </p:cNvSpPr>
          <p:nvPr>
            <p:ph type="body" idx="1"/>
          </p:nvPr>
        </p:nvSpPr>
        <p:spPr/>
        <p:txBody>
          <a:bodyPr/>
          <a:lstStyle/>
          <a:p>
            <a:pPr eaLnBrk="1" hangingPunct="1"/>
            <a:r>
              <a:rPr lang="en-US" altLang="en-US" sz="2800" b="1"/>
              <a:t>In a 2009 article entitled “In Defense of the ‘Chick Flick,” Gloria Steinem suggested that the ‘chick flick’ is not such a bad genre:  </a:t>
            </a:r>
          </a:p>
          <a:p>
            <a:pPr eaLnBrk="1" hangingPunct="1"/>
            <a:endParaRPr lang="en-US" altLang="en-US" sz="2800" b="1"/>
          </a:p>
          <a:p>
            <a:pPr eaLnBrk="1" hangingPunct="1"/>
            <a:r>
              <a:rPr lang="en-US" altLang="en-US" sz="2800" b="1"/>
              <a:t>“It has more dialogue than special effects, more relationships than violence, and relies for its suspense on how people live instead of how they die.”</a:t>
            </a:r>
          </a:p>
        </p:txBody>
      </p:sp>
    </p:spTree>
    <p:extLst>
      <p:ext uri="{BB962C8B-B14F-4D97-AF65-F5344CB8AC3E}">
        <p14:creationId xmlns:p14="http://schemas.microsoft.com/office/powerpoint/2010/main" val="323466963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EBA39182-D935-4692-8554-DA22FA4CEB32}" type="slidenum">
              <a:rPr lang="en-US" altLang="en-US" sz="1400"/>
              <a:pPr eaLnBrk="1" hangingPunct="1">
                <a:spcBef>
                  <a:spcPct val="0"/>
                </a:spcBef>
                <a:buFontTx/>
                <a:buNone/>
              </a:pPr>
              <a:t>65</a:t>
            </a:fld>
            <a:endParaRPr lang="en-US" altLang="en-US" sz="1400"/>
          </a:p>
        </p:txBody>
      </p:sp>
      <p:sp>
        <p:nvSpPr>
          <p:cNvPr id="28675" name="Rectangle 2"/>
          <p:cNvSpPr>
            <a:spLocks noGrp="1" noChangeArrowheads="1"/>
          </p:cNvSpPr>
          <p:nvPr>
            <p:ph type="title"/>
          </p:nvPr>
        </p:nvSpPr>
        <p:spPr/>
        <p:txBody>
          <a:bodyPr/>
          <a:lstStyle/>
          <a:p>
            <a:pPr eaLnBrk="1" hangingPunct="1"/>
            <a:r>
              <a:rPr lang="en-US" altLang="en-US" b="1" smtClean="0"/>
              <a:t>The C-Word vs. the P-Word</a:t>
            </a:r>
          </a:p>
        </p:txBody>
      </p:sp>
      <p:sp>
        <p:nvSpPr>
          <p:cNvPr id="28676" name="Rectangle 3"/>
          <p:cNvSpPr>
            <a:spLocks noGrp="1" noChangeArrowheads="1"/>
          </p:cNvSpPr>
          <p:nvPr>
            <p:ph type="body" idx="1"/>
          </p:nvPr>
        </p:nvSpPr>
        <p:spPr>
          <a:xfrm>
            <a:off x="1981200" y="1524001"/>
            <a:ext cx="8229600" cy="4525963"/>
          </a:xfrm>
        </p:spPr>
        <p:txBody>
          <a:bodyPr>
            <a:normAutofit lnSpcReduction="10000"/>
          </a:bodyPr>
          <a:lstStyle/>
          <a:p>
            <a:pPr eaLnBrk="1" hangingPunct="1">
              <a:lnSpc>
                <a:spcPct val="90000"/>
              </a:lnSpc>
            </a:pPr>
            <a:r>
              <a:rPr lang="en-US" altLang="en-US" sz="2200" b="1"/>
              <a:t>Steinem suggested that the opposite of the “</a:t>
            </a:r>
            <a:r>
              <a:rPr lang="en-US" altLang="en-US" sz="2200" b="1">
                <a:solidFill>
                  <a:srgbClr val="C00000"/>
                </a:solidFill>
              </a:rPr>
              <a:t>chick</a:t>
            </a:r>
            <a:r>
              <a:rPr lang="en-US" altLang="en-US" sz="2200" b="1">
                <a:solidFill>
                  <a:srgbClr val="00B0F0"/>
                </a:solidFill>
              </a:rPr>
              <a:t> </a:t>
            </a:r>
            <a:r>
              <a:rPr lang="en-US" altLang="en-US" sz="2200" b="1">
                <a:solidFill>
                  <a:srgbClr val="C00000"/>
                </a:solidFill>
              </a:rPr>
              <a:t>flick</a:t>
            </a:r>
            <a:r>
              <a:rPr lang="en-US" altLang="en-US" sz="2200" b="1"/>
              <a:t>” should be called the “</a:t>
            </a:r>
            <a:r>
              <a:rPr lang="en-US" altLang="en-US" sz="2200" b="1">
                <a:solidFill>
                  <a:srgbClr val="C00000"/>
                </a:solidFill>
              </a:rPr>
              <a:t>prick flick</a:t>
            </a:r>
            <a:r>
              <a:rPr lang="en-US" altLang="en-US" sz="2200" b="1"/>
              <a:t>.”  These would include:</a:t>
            </a:r>
          </a:p>
          <a:p>
            <a:pPr eaLnBrk="1" hangingPunct="1">
              <a:lnSpc>
                <a:spcPct val="90000"/>
              </a:lnSpc>
            </a:pPr>
            <a:endParaRPr lang="en-US" altLang="en-US" sz="2200" b="1"/>
          </a:p>
          <a:p>
            <a:pPr eaLnBrk="1" hangingPunct="1">
              <a:lnSpc>
                <a:spcPct val="90000"/>
              </a:lnSpc>
            </a:pPr>
            <a:r>
              <a:rPr lang="en-US" altLang="en-US" sz="2200" b="1"/>
              <a:t>All the movies that glorify war,</a:t>
            </a:r>
          </a:p>
          <a:p>
            <a:pPr eaLnBrk="1" hangingPunct="1">
              <a:lnSpc>
                <a:spcPct val="90000"/>
              </a:lnSpc>
            </a:pPr>
            <a:endParaRPr lang="en-US" altLang="en-US" sz="2200" b="1"/>
          </a:p>
          <a:p>
            <a:pPr eaLnBrk="1" hangingPunct="1">
              <a:lnSpc>
                <a:spcPct val="90000"/>
              </a:lnSpc>
            </a:pPr>
            <a:r>
              <a:rPr lang="en-US" altLang="en-US" sz="2200" b="1"/>
              <a:t>All of the movies that glorify bloody deaths and vigilanteism,</a:t>
            </a:r>
          </a:p>
          <a:p>
            <a:pPr eaLnBrk="1" hangingPunct="1">
              <a:lnSpc>
                <a:spcPct val="90000"/>
              </a:lnSpc>
            </a:pPr>
            <a:endParaRPr lang="en-US" altLang="en-US" sz="2200" b="1"/>
          </a:p>
          <a:p>
            <a:pPr eaLnBrk="1" hangingPunct="1">
              <a:lnSpc>
                <a:spcPct val="90000"/>
              </a:lnSpc>
            </a:pPr>
            <a:r>
              <a:rPr lang="en-US" altLang="en-US" sz="2200" b="1"/>
              <a:t>All the movies that portray violence,</a:t>
            </a:r>
          </a:p>
          <a:p>
            <a:pPr eaLnBrk="1" hangingPunct="1">
              <a:lnSpc>
                <a:spcPct val="90000"/>
              </a:lnSpc>
            </a:pPr>
            <a:endParaRPr lang="en-US" altLang="en-US" sz="2200" b="1"/>
          </a:p>
          <a:p>
            <a:pPr eaLnBrk="1" hangingPunct="1">
              <a:lnSpc>
                <a:spcPct val="90000"/>
              </a:lnSpc>
            </a:pPr>
            <a:r>
              <a:rPr lang="en-US" altLang="en-US" sz="2200" b="1"/>
              <a:t>Especiallyl violence against women, preferably beautiful, sexy, half-naked women,</a:t>
            </a:r>
          </a:p>
          <a:p>
            <a:pPr eaLnBrk="1" hangingPunct="1">
              <a:lnSpc>
                <a:spcPct val="90000"/>
              </a:lnSpc>
            </a:pPr>
            <a:endParaRPr lang="en-US" altLang="en-US" b="1"/>
          </a:p>
          <a:p>
            <a:pPr algn="r" eaLnBrk="1" hangingPunct="1">
              <a:lnSpc>
                <a:spcPct val="90000"/>
              </a:lnSpc>
              <a:buFontTx/>
              <a:buNone/>
            </a:pPr>
            <a:endParaRPr lang="en-US" altLang="en-US" sz="2400" b="1"/>
          </a:p>
        </p:txBody>
      </p:sp>
    </p:spTree>
    <p:extLst>
      <p:ext uri="{BB962C8B-B14F-4D97-AF65-F5344CB8AC3E}">
        <p14:creationId xmlns:p14="http://schemas.microsoft.com/office/powerpoint/2010/main" val="62820813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AA260114-5F9C-4300-BB96-3B5EB118D906}" type="slidenum">
              <a:rPr lang="en-US" altLang="en-US" sz="1400"/>
              <a:pPr eaLnBrk="1" hangingPunct="1">
                <a:spcBef>
                  <a:spcPct val="0"/>
                </a:spcBef>
                <a:buFontTx/>
                <a:buNone/>
              </a:pPr>
              <a:t>66</a:t>
            </a:fld>
            <a:endParaRPr lang="en-US" altLang="en-US" sz="1400"/>
          </a:p>
        </p:txBody>
      </p:sp>
      <p:sp>
        <p:nvSpPr>
          <p:cNvPr id="29699" name="Rectangle 2"/>
          <p:cNvSpPr>
            <a:spLocks noGrp="1" noChangeArrowheads="1"/>
          </p:cNvSpPr>
          <p:nvPr>
            <p:ph type="title"/>
          </p:nvPr>
        </p:nvSpPr>
        <p:spPr/>
        <p:txBody>
          <a:bodyPr/>
          <a:lstStyle/>
          <a:p>
            <a:pPr eaLnBrk="1" hangingPunct="1"/>
            <a:r>
              <a:rPr lang="en-US" altLang="en-US" b="1"/>
              <a:t>Girl Behavior vs. Boy Behavior</a:t>
            </a:r>
          </a:p>
        </p:txBody>
      </p:sp>
      <p:sp>
        <p:nvSpPr>
          <p:cNvPr id="30724" name="Rectangle 3"/>
          <p:cNvSpPr>
            <a:spLocks noGrp="1" noChangeArrowheads="1"/>
          </p:cNvSpPr>
          <p:nvPr>
            <p:ph type="body" idx="1"/>
          </p:nvPr>
        </p:nvSpPr>
        <p:spPr/>
        <p:txBody>
          <a:bodyPr>
            <a:normAutofit lnSpcReduction="10000"/>
          </a:bodyPr>
          <a:lstStyle/>
          <a:p>
            <a:pPr eaLnBrk="1" hangingPunct="1">
              <a:lnSpc>
                <a:spcPct val="90000"/>
              </a:lnSpc>
              <a:defRPr/>
            </a:pPr>
            <a:r>
              <a:rPr lang="en-US" sz="2400" b="1" dirty="0"/>
              <a:t>In a London, England study, toddlers at a day-care center were dressed in “opposite” colors—boys in pink and girls in blue.</a:t>
            </a:r>
          </a:p>
          <a:p>
            <a:pPr marL="0" indent="0">
              <a:lnSpc>
                <a:spcPct val="90000"/>
              </a:lnSpc>
              <a:buNone/>
              <a:defRPr/>
            </a:pPr>
            <a:r>
              <a:rPr lang="en-US" sz="2400" b="1" dirty="0"/>
              <a:t>  </a:t>
            </a:r>
          </a:p>
          <a:p>
            <a:pPr eaLnBrk="1" hangingPunct="1">
              <a:lnSpc>
                <a:spcPct val="90000"/>
              </a:lnSpc>
              <a:defRPr/>
            </a:pPr>
            <a:r>
              <a:rPr lang="en-US" sz="2400" b="1" dirty="0"/>
              <a:t>The researchers found that the little boy babies (dressed in pink) were socialized more—the caregivers talked to them and checked on them more frequently.</a:t>
            </a:r>
          </a:p>
          <a:p>
            <a:pPr eaLnBrk="1" hangingPunct="1">
              <a:lnSpc>
                <a:spcPct val="90000"/>
              </a:lnSpc>
              <a:defRPr/>
            </a:pPr>
            <a:endParaRPr lang="en-US" sz="2400" b="1" dirty="0"/>
          </a:p>
          <a:p>
            <a:pPr eaLnBrk="1" hangingPunct="1">
              <a:lnSpc>
                <a:spcPct val="90000"/>
              </a:lnSpc>
              <a:defRPr/>
            </a:pPr>
            <a:r>
              <a:rPr lang="en-US" sz="2400" b="1" dirty="0"/>
              <a:t>The little girls (dressed in blue) were allowed to go off on their own, climb on furniture, and get into all kinds of mischief.</a:t>
            </a:r>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a:p>
            <a:pPr eaLnBrk="1" hangingPunct="1">
              <a:lnSpc>
                <a:spcPct val="90000"/>
              </a:lnSpc>
              <a:defRPr/>
            </a:pPr>
            <a:endParaRPr lang="en-US" sz="2400" b="1" dirty="0"/>
          </a:p>
        </p:txBody>
      </p:sp>
    </p:spTree>
    <p:extLst>
      <p:ext uri="{BB962C8B-B14F-4D97-AF65-F5344CB8AC3E}">
        <p14:creationId xmlns:p14="http://schemas.microsoft.com/office/powerpoint/2010/main" val="208200988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US" altLang="en-US" sz="2400" b="1"/>
              <a:t>This speedometer goes from </a:t>
            </a:r>
            <a:r>
              <a:rPr lang="en-US" altLang="en-US" sz="2400" b="1">
                <a:solidFill>
                  <a:srgbClr val="C00000"/>
                </a:solidFill>
              </a:rPr>
              <a:t>STOP</a:t>
            </a:r>
            <a:r>
              <a:rPr lang="en-US" altLang="en-US" sz="2400" b="1"/>
              <a:t>, to </a:t>
            </a:r>
            <a:r>
              <a:rPr lang="en-US" altLang="en-US" sz="2400" b="1">
                <a:solidFill>
                  <a:srgbClr val="C00000"/>
                </a:solidFill>
              </a:rPr>
              <a:t>QUICKISH</a:t>
            </a:r>
            <a:r>
              <a:rPr lang="en-US" altLang="en-US" sz="2400" b="1"/>
              <a:t>, to </a:t>
            </a:r>
            <a:r>
              <a:rPr lang="en-US" altLang="en-US" sz="2400" b="1">
                <a:solidFill>
                  <a:srgbClr val="C00000"/>
                </a:solidFill>
              </a:rPr>
              <a:t>OOH!, </a:t>
            </a:r>
            <a:r>
              <a:rPr lang="en-US" altLang="en-US" sz="2400" b="1"/>
              <a:t>to </a:t>
            </a:r>
            <a:r>
              <a:rPr lang="en-US" altLang="en-US" sz="2400" b="1">
                <a:solidFill>
                  <a:srgbClr val="C00000"/>
                </a:solidFill>
              </a:rPr>
              <a:t>HOLD ON</a:t>
            </a:r>
            <a:r>
              <a:rPr lang="en-US" altLang="en-US" sz="2400" b="1"/>
              <a:t>, and to </a:t>
            </a:r>
            <a:r>
              <a:rPr lang="en-US" altLang="en-US" sz="2400" b="1">
                <a:solidFill>
                  <a:srgbClr val="C00000"/>
                </a:solidFill>
              </a:rPr>
              <a:t>BITE</a:t>
            </a:r>
            <a:r>
              <a:rPr lang="en-US" altLang="en-US" sz="2400" b="1"/>
              <a:t> </a:t>
            </a:r>
            <a:r>
              <a:rPr lang="en-US" altLang="en-US" sz="2400" b="1">
                <a:solidFill>
                  <a:srgbClr val="C00000"/>
                </a:solidFill>
              </a:rPr>
              <a:t>LIP</a:t>
            </a:r>
            <a:r>
              <a:rPr lang="en-US" altLang="en-US" sz="2400" b="1"/>
              <a:t>, </a:t>
            </a:r>
            <a:r>
              <a:rPr lang="en-US" altLang="en-US" sz="2400" b="1">
                <a:solidFill>
                  <a:srgbClr val="C00000"/>
                </a:solidFill>
              </a:rPr>
              <a:t>SHUT EYES</a:t>
            </a:r>
            <a:r>
              <a:rPr lang="en-US" altLang="en-US" sz="2400" b="1"/>
              <a:t>, and </a:t>
            </a:r>
            <a:r>
              <a:rPr lang="en-US" altLang="en-US" sz="2400" b="1">
                <a:solidFill>
                  <a:srgbClr val="C00000"/>
                </a:solidFill>
              </a:rPr>
              <a:t>STOP NOW.  </a:t>
            </a:r>
            <a:r>
              <a:rPr lang="en-US" altLang="en-US" sz="2400" b="1">
                <a:solidFill>
                  <a:schemeClr val="tx1"/>
                </a:solidFill>
              </a:rPr>
              <a:t>Is it</a:t>
            </a:r>
            <a:r>
              <a:rPr lang="en-US" altLang="en-US" sz="2400" b="1">
                <a:solidFill>
                  <a:srgbClr val="C00000"/>
                </a:solidFill>
              </a:rPr>
              <a:t> </a:t>
            </a:r>
            <a:r>
              <a:rPr lang="en-US" altLang="en-US" sz="2400" b="1"/>
              <a:t>sexist?  Why?</a:t>
            </a:r>
          </a:p>
        </p:txBody>
      </p:sp>
      <p:sp>
        <p:nvSpPr>
          <p:cNvPr id="3072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4CB4261E-38D6-4DFB-B077-A6E30218142A}" type="slidenum">
              <a:rPr lang="en-US" altLang="en-US" sz="1400"/>
              <a:pPr eaLnBrk="1" hangingPunct="1">
                <a:spcBef>
                  <a:spcPct val="0"/>
                </a:spcBef>
                <a:buFontTx/>
                <a:buNone/>
              </a:pPr>
              <a:t>67</a:t>
            </a:fld>
            <a:endParaRPr lang="en-US" altLang="en-US" sz="1400"/>
          </a:p>
        </p:txBody>
      </p:sp>
      <p:graphicFrame>
        <p:nvGraphicFramePr>
          <p:cNvPr id="30725" name="Object 3"/>
          <p:cNvGraphicFramePr>
            <a:graphicFrameLocks noChangeAspect="1"/>
          </p:cNvGraphicFramePr>
          <p:nvPr/>
        </p:nvGraphicFramePr>
        <p:xfrm>
          <a:off x="3352800" y="1676401"/>
          <a:ext cx="4953000" cy="4371975"/>
        </p:xfrm>
        <a:graphic>
          <a:graphicData uri="http://schemas.openxmlformats.org/presentationml/2006/ole">
            <mc:AlternateContent xmlns:mc="http://schemas.openxmlformats.org/markup-compatibility/2006">
              <mc:Choice xmlns:v="urn:schemas-microsoft-com:vml" Requires="v">
                <p:oleObj spid="_x0000_s235528" name="Document" r:id="rId4" imgW="3712731" imgH="3278388" progId="Word.Document.8">
                  <p:embed/>
                </p:oleObj>
              </mc:Choice>
              <mc:Fallback>
                <p:oleObj name="Document" r:id="rId4" imgW="3712731" imgH="3278388"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52800" y="1676401"/>
                        <a:ext cx="4953000" cy="437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78876945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A499F364-E8C4-464E-A06C-AEE022BC590E}" type="slidenum">
              <a:rPr lang="en-US" altLang="en-US" sz="1400"/>
              <a:pPr eaLnBrk="1" hangingPunct="1">
                <a:spcBef>
                  <a:spcPct val="0"/>
                </a:spcBef>
                <a:buFontTx/>
                <a:buNone/>
              </a:pPr>
              <a:t>68</a:t>
            </a:fld>
            <a:endParaRPr lang="en-US" altLang="en-US" sz="1400"/>
          </a:p>
        </p:txBody>
      </p:sp>
      <p:sp>
        <p:nvSpPr>
          <p:cNvPr id="31747" name="Rectangle 2"/>
          <p:cNvSpPr>
            <a:spLocks noGrp="1" noChangeArrowheads="1"/>
          </p:cNvSpPr>
          <p:nvPr>
            <p:ph type="title"/>
          </p:nvPr>
        </p:nvSpPr>
        <p:spPr>
          <a:xfrm>
            <a:off x="1981200" y="274638"/>
            <a:ext cx="8229600" cy="1325562"/>
          </a:xfrm>
        </p:spPr>
        <p:txBody>
          <a:bodyPr/>
          <a:lstStyle/>
          <a:p>
            <a:pPr eaLnBrk="1" hangingPunct="1"/>
            <a:r>
              <a:rPr lang="en-US" altLang="en-US" sz="3200" b="1"/>
              <a:t>Common Observations about Male vs. Female Language Strategies:</a:t>
            </a:r>
            <a:endParaRPr lang="en-US" altLang="en-US" sz="2800" b="1">
              <a:solidFill>
                <a:srgbClr val="C00000"/>
              </a:solidFill>
            </a:endParaRPr>
          </a:p>
        </p:txBody>
      </p:sp>
      <p:sp>
        <p:nvSpPr>
          <p:cNvPr id="31748" name="Rectangle 3"/>
          <p:cNvSpPr>
            <a:spLocks noGrp="1" noChangeArrowheads="1"/>
          </p:cNvSpPr>
          <p:nvPr>
            <p:ph type="body" idx="1"/>
          </p:nvPr>
        </p:nvSpPr>
        <p:spPr/>
        <p:txBody>
          <a:bodyPr/>
          <a:lstStyle/>
          <a:p>
            <a:pPr eaLnBrk="1" hangingPunct="1">
              <a:lnSpc>
                <a:spcPct val="90000"/>
              </a:lnSpc>
            </a:pPr>
            <a:r>
              <a:rPr lang="en-US" altLang="en-US" sz="2400" b="1" dirty="0"/>
              <a:t>Men are lecturers; women are listeners; Men hold the floor longer.</a:t>
            </a:r>
          </a:p>
          <a:p>
            <a:pPr eaLnBrk="1" hangingPunct="1">
              <a:lnSpc>
                <a:spcPct val="90000"/>
              </a:lnSpc>
            </a:pPr>
            <a:endParaRPr lang="en-US" altLang="en-US" sz="1000" b="1" dirty="0"/>
          </a:p>
          <a:p>
            <a:pPr eaLnBrk="1" hangingPunct="1">
              <a:lnSpc>
                <a:spcPct val="90000"/>
              </a:lnSpc>
            </a:pPr>
            <a:r>
              <a:rPr lang="en-US" altLang="en-US" sz="2400" b="1" dirty="0"/>
              <a:t>Men use more negative face; women use more positive face.</a:t>
            </a:r>
          </a:p>
          <a:p>
            <a:pPr eaLnBrk="1" hangingPunct="1">
              <a:lnSpc>
                <a:spcPct val="90000"/>
              </a:lnSpc>
            </a:pPr>
            <a:endParaRPr lang="en-US" altLang="en-US" sz="1000" b="1" dirty="0"/>
          </a:p>
          <a:p>
            <a:pPr eaLnBrk="1" hangingPunct="1">
              <a:lnSpc>
                <a:spcPct val="90000"/>
              </a:lnSpc>
            </a:pPr>
            <a:r>
              <a:rPr lang="en-US" altLang="en-US" sz="2400" b="1" dirty="0"/>
              <a:t>Men are more exclusive; women are more inclusive.</a:t>
            </a:r>
          </a:p>
          <a:p>
            <a:pPr eaLnBrk="1" hangingPunct="1">
              <a:lnSpc>
                <a:spcPct val="90000"/>
              </a:lnSpc>
            </a:pPr>
            <a:endParaRPr lang="en-US" altLang="en-US" sz="1000" b="1" dirty="0"/>
          </a:p>
          <a:p>
            <a:pPr eaLnBrk="1" hangingPunct="1">
              <a:lnSpc>
                <a:spcPct val="90000"/>
              </a:lnSpc>
            </a:pPr>
            <a:r>
              <a:rPr lang="en-US" altLang="en-US" sz="2400" b="1" dirty="0"/>
              <a:t>Men’s language is vertical (competitive); women’s language is horizontal (social).</a:t>
            </a:r>
          </a:p>
          <a:p>
            <a:pPr eaLnBrk="1" hangingPunct="1">
              <a:lnSpc>
                <a:spcPct val="90000"/>
              </a:lnSpc>
            </a:pPr>
            <a:endParaRPr lang="en-US" altLang="en-US" sz="1000" b="1" dirty="0"/>
          </a:p>
          <a:p>
            <a:pPr eaLnBrk="1" hangingPunct="1">
              <a:lnSpc>
                <a:spcPct val="90000"/>
              </a:lnSpc>
            </a:pPr>
            <a:r>
              <a:rPr lang="en-US" altLang="en-US" b="1" dirty="0" smtClean="0"/>
              <a:t>However for many men and women, these tendencies are becoming reversed.</a:t>
            </a:r>
          </a:p>
        </p:txBody>
      </p:sp>
    </p:spTree>
    <p:extLst>
      <p:ext uri="{BB962C8B-B14F-4D97-AF65-F5344CB8AC3E}">
        <p14:creationId xmlns:p14="http://schemas.microsoft.com/office/powerpoint/2010/main" val="9770231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US" altLang="en-US" b="1" dirty="0" smtClean="0"/>
              <a:t>The First Humane </a:t>
            </a:r>
            <a:r>
              <a:rPr lang="en-US" altLang="en-US" b="1" dirty="0" err="1" smtClean="0"/>
              <a:t>humour</a:t>
            </a:r>
            <a:r>
              <a:rPr lang="en-US" altLang="en-US" b="1" dirty="0" smtClean="0"/>
              <a:t> </a:t>
            </a:r>
            <a:r>
              <a:rPr lang="en-US" altLang="en-US" b="1" dirty="0" smtClean="0"/>
              <a:t>Rule</a:t>
            </a:r>
          </a:p>
        </p:txBody>
      </p:sp>
      <p:sp>
        <p:nvSpPr>
          <p:cNvPr id="3" name="Content Placeholder 2"/>
          <p:cNvSpPr>
            <a:spLocks noGrp="1"/>
          </p:cNvSpPr>
          <p:nvPr>
            <p:ph idx="1"/>
          </p:nvPr>
        </p:nvSpPr>
        <p:spPr/>
        <p:txBody>
          <a:bodyPr/>
          <a:lstStyle/>
          <a:p>
            <a:pPr marL="0" indent="0">
              <a:buNone/>
              <a:defRPr/>
            </a:pPr>
            <a:r>
              <a:rPr lang="en-US" sz="2400" b="1" dirty="0"/>
              <a:t>Emily Toth</a:t>
            </a:r>
            <a:r>
              <a:rPr lang="en-US" sz="2400" b="1" dirty="0"/>
              <a:t> is responsible for the first Humane </a:t>
            </a:r>
            <a:r>
              <a:rPr lang="en-US" sz="2400" b="1" dirty="0" err="1" smtClean="0"/>
              <a:t>humour</a:t>
            </a:r>
            <a:r>
              <a:rPr lang="en-US" sz="2400" b="1" dirty="0" smtClean="0"/>
              <a:t> </a:t>
            </a:r>
            <a:r>
              <a:rPr lang="en-US" sz="2400" b="1" dirty="0"/>
              <a:t>Rule: "Never target a quality that a person can't change.“</a:t>
            </a:r>
          </a:p>
          <a:p>
            <a:pPr marL="0" indent="0">
              <a:buNone/>
              <a:defRPr/>
            </a:pPr>
            <a:endParaRPr lang="en-US" sz="2400" dirty="0"/>
          </a:p>
          <a:p>
            <a:pPr marL="0" indent="0">
              <a:buNone/>
              <a:defRPr/>
            </a:pPr>
            <a:r>
              <a:rPr lang="en-US" sz="2400" b="1" dirty="0"/>
              <a:t>The original humane humour rule appeared in "Female Wits" by Emily Toth The Massachusetts Review Vol. 22, No. 4, (Winter 1981).</a:t>
            </a:r>
          </a:p>
          <a:p>
            <a:pPr marL="0" indent="0">
              <a:buNone/>
              <a:defRPr/>
            </a:pPr>
            <a:endParaRPr lang="en-US" sz="2400" dirty="0"/>
          </a:p>
          <a:p>
            <a:pPr marL="0" indent="0">
              <a:buNone/>
              <a:defRPr/>
            </a:pPr>
            <a:r>
              <a:rPr lang="en-US" sz="2400" b="1" dirty="0"/>
              <a:t>http</a:t>
            </a:r>
            <a:r>
              <a:rPr lang="en-US" sz="2400" b="1" dirty="0">
                <a:hlinkClick r:id="rId2"/>
              </a:rPr>
              <a:t>://www.jstor.org/stable/10.2307/i25089184</a:t>
            </a:r>
            <a:endParaRPr lang="en-US" sz="2400" dirty="0"/>
          </a:p>
          <a:p>
            <a:pPr>
              <a:defRPr/>
            </a:pPr>
            <a:endParaRPr lang="en-US" sz="2400" dirty="0"/>
          </a:p>
        </p:txBody>
      </p:sp>
      <p:sp>
        <p:nvSpPr>
          <p:cNvPr id="3277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02D8DA8E-032A-442C-8525-4226D233DBC0}" type="slidenum">
              <a:rPr lang="en-US" altLang="en-US" sz="1400"/>
              <a:pPr eaLnBrk="1" hangingPunct="1">
                <a:spcBef>
                  <a:spcPct val="0"/>
                </a:spcBef>
                <a:buFontTx/>
                <a:buNone/>
              </a:pPr>
              <a:t>69</a:t>
            </a:fld>
            <a:endParaRPr lang="en-US" altLang="en-US" sz="1400"/>
          </a:p>
        </p:txBody>
      </p:sp>
    </p:spTree>
    <p:extLst>
      <p:ext uri="{BB962C8B-B14F-4D97-AF65-F5344CB8AC3E}">
        <p14:creationId xmlns:p14="http://schemas.microsoft.com/office/powerpoint/2010/main" val="167306105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US" altLang="en-US" sz="3600" b="1" dirty="0"/>
              <a:t>Additional Humane </a:t>
            </a:r>
            <a:r>
              <a:rPr lang="en-US" altLang="en-US" sz="3600" b="1" dirty="0" err="1" smtClean="0"/>
              <a:t>humour</a:t>
            </a:r>
            <a:r>
              <a:rPr lang="en-US" altLang="en-US" sz="3600" b="1" dirty="0" smtClean="0"/>
              <a:t> </a:t>
            </a:r>
            <a:r>
              <a:rPr lang="en-US" altLang="en-US" sz="3600" b="1" dirty="0"/>
              <a:t>Rules</a:t>
            </a:r>
          </a:p>
        </p:txBody>
      </p:sp>
      <p:sp>
        <p:nvSpPr>
          <p:cNvPr id="31747" name="Content Placeholder 2"/>
          <p:cNvSpPr>
            <a:spLocks noGrp="1"/>
          </p:cNvSpPr>
          <p:nvPr>
            <p:ph idx="1"/>
          </p:nvPr>
        </p:nvSpPr>
        <p:spPr/>
        <p:txBody>
          <a:bodyPr>
            <a:normAutofit fontScale="92500" lnSpcReduction="20000"/>
          </a:bodyPr>
          <a:lstStyle/>
          <a:p>
            <a:pPr marL="457200" indent="-457200">
              <a:lnSpc>
                <a:spcPct val="80000"/>
              </a:lnSpc>
              <a:buFontTx/>
              <a:buAutoNum type="arabicPeriod"/>
              <a:defRPr/>
            </a:pPr>
            <a:r>
              <a:rPr lang="en-US" altLang="en-US" b="1" dirty="0"/>
              <a:t>Target yourself, i.e. </a:t>
            </a:r>
            <a:r>
              <a:rPr lang="en-US" altLang="en-US" b="1" dirty="0"/>
              <a:t>use self-deprecating </a:t>
            </a:r>
            <a:r>
              <a:rPr lang="en-US" altLang="en-US" b="1" dirty="0" err="1" smtClean="0"/>
              <a:t>humour</a:t>
            </a:r>
            <a:r>
              <a:rPr lang="en-US" altLang="en-US" b="1" dirty="0" smtClean="0"/>
              <a:t>.</a:t>
            </a:r>
            <a:endParaRPr lang="en-US" altLang="en-US" b="1" dirty="0"/>
          </a:p>
          <a:p>
            <a:pPr marL="457200" indent="-457200">
              <a:lnSpc>
                <a:spcPct val="80000"/>
              </a:lnSpc>
              <a:buFontTx/>
              <a:buAutoNum type="arabicPeriod"/>
              <a:defRPr/>
            </a:pPr>
            <a:endParaRPr lang="en-US" altLang="en-US" b="1" dirty="0"/>
          </a:p>
          <a:p>
            <a:pPr marL="457200" indent="-457200">
              <a:lnSpc>
                <a:spcPct val="80000"/>
              </a:lnSpc>
              <a:buFontTx/>
              <a:buAutoNum type="arabicPeriod"/>
              <a:defRPr/>
            </a:pPr>
            <a:r>
              <a:rPr lang="en-US" altLang="en-US" b="1" dirty="0"/>
              <a:t>Target your own ethnic group or gender, but no other ethnic group or gender. </a:t>
            </a:r>
          </a:p>
          <a:p>
            <a:pPr marL="457200" indent="-457200">
              <a:lnSpc>
                <a:spcPct val="80000"/>
              </a:lnSpc>
              <a:buFontTx/>
              <a:buAutoNum type="arabicPeriod"/>
              <a:defRPr/>
            </a:pPr>
            <a:endParaRPr lang="en-US" altLang="en-US" b="1" dirty="0"/>
          </a:p>
          <a:p>
            <a:pPr marL="457200" indent="-457200">
              <a:lnSpc>
                <a:spcPct val="80000"/>
              </a:lnSpc>
              <a:buFontTx/>
              <a:buAutoNum type="arabicPeriod"/>
              <a:defRPr/>
            </a:pPr>
            <a:r>
              <a:rPr lang="en-US" altLang="en-US" b="1" dirty="0"/>
              <a:t>Never target the victim.</a:t>
            </a:r>
          </a:p>
          <a:p>
            <a:pPr marL="457200" indent="-457200">
              <a:lnSpc>
                <a:spcPct val="80000"/>
              </a:lnSpc>
              <a:buFontTx/>
              <a:buAutoNum type="arabicPeriod"/>
              <a:defRPr/>
            </a:pPr>
            <a:endParaRPr lang="en-US" altLang="en-US" b="1" dirty="0"/>
          </a:p>
          <a:p>
            <a:pPr marL="457200" indent="-457200">
              <a:lnSpc>
                <a:spcPct val="80000"/>
              </a:lnSpc>
              <a:buFontTx/>
              <a:buAutoNum type="arabicPeriod"/>
              <a:defRPr/>
            </a:pPr>
            <a:r>
              <a:rPr lang="en-US" altLang="en-US" b="1" dirty="0"/>
              <a:t>Always target a strength so that it empowers rather than humiliates the target. </a:t>
            </a:r>
          </a:p>
          <a:p>
            <a:pPr marL="457200" indent="-457200">
              <a:lnSpc>
                <a:spcPct val="80000"/>
              </a:lnSpc>
              <a:buFontTx/>
              <a:buAutoNum type="arabicPeriod"/>
              <a:defRPr/>
            </a:pPr>
            <a:endParaRPr lang="en-US" altLang="en-US" b="1" dirty="0"/>
          </a:p>
          <a:p>
            <a:pPr marL="457200" indent="-457200">
              <a:lnSpc>
                <a:spcPct val="80000"/>
              </a:lnSpc>
              <a:buFontTx/>
              <a:buAutoNum type="arabicPeriod"/>
              <a:defRPr/>
            </a:pPr>
            <a:r>
              <a:rPr lang="en-US" altLang="en-US" b="1" dirty="0"/>
              <a:t>Be sure that there is </a:t>
            </a:r>
            <a:r>
              <a:rPr lang="en-US" altLang="en-US" b="1" dirty="0" err="1"/>
              <a:t>spacial</a:t>
            </a:r>
            <a:r>
              <a:rPr lang="en-US" altLang="en-US" b="1" dirty="0"/>
              <a:t>, temporal and psychological distance before making fun of a tragedy.  </a:t>
            </a:r>
          </a:p>
          <a:p>
            <a:pPr marL="457200" indent="-457200">
              <a:lnSpc>
                <a:spcPct val="80000"/>
              </a:lnSpc>
              <a:buFontTx/>
              <a:buAutoNum type="arabicPeriod"/>
              <a:defRPr/>
            </a:pPr>
            <a:endParaRPr lang="en-US" altLang="en-US" b="1" dirty="0"/>
          </a:p>
          <a:p>
            <a:pPr marL="457200" indent="-457200">
              <a:lnSpc>
                <a:spcPct val="80000"/>
              </a:lnSpc>
              <a:buFontTx/>
              <a:buAutoNum type="arabicPeriod"/>
              <a:defRPr/>
            </a:pPr>
            <a:r>
              <a:rPr lang="en-US" altLang="en-US" b="1" dirty="0"/>
              <a:t>Remember: Tragedy + Time = Comedy</a:t>
            </a:r>
            <a:endParaRPr lang="en-US" altLang="en-US" dirty="0"/>
          </a:p>
          <a:p>
            <a:pPr>
              <a:defRPr/>
            </a:pPr>
            <a:endParaRPr lang="en-US" altLang="en-US" dirty="0"/>
          </a:p>
        </p:txBody>
      </p:sp>
      <p:sp>
        <p:nvSpPr>
          <p:cNvPr id="3379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E07D3C4C-29B8-46BD-8FEF-CC191712C4FD}" type="slidenum">
              <a:rPr lang="en-US" altLang="en-US" sz="1400"/>
              <a:pPr eaLnBrk="1" hangingPunct="1">
                <a:spcBef>
                  <a:spcPct val="0"/>
                </a:spcBef>
                <a:buFontTx/>
                <a:buNone/>
              </a:pPr>
              <a:t>70</a:t>
            </a:fld>
            <a:endParaRPr lang="en-US" altLang="en-US" sz="1400"/>
          </a:p>
        </p:txBody>
      </p:sp>
    </p:spTree>
    <p:extLst>
      <p:ext uri="{BB962C8B-B14F-4D97-AF65-F5344CB8AC3E}">
        <p14:creationId xmlns:p14="http://schemas.microsoft.com/office/powerpoint/2010/main" val="19018749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AA02945A-98B3-4D2C-A084-16611DBD787B}" type="slidenum">
              <a:rPr lang="en-US" altLang="en-US" sz="1400"/>
              <a:pPr eaLnBrk="1" hangingPunct="1">
                <a:spcBef>
                  <a:spcPct val="0"/>
                </a:spcBef>
                <a:buFontTx/>
                <a:buNone/>
              </a:pPr>
              <a:t>71</a:t>
            </a:fld>
            <a:endParaRPr lang="en-US" altLang="en-US" sz="1400"/>
          </a:p>
        </p:txBody>
      </p:sp>
      <p:sp>
        <p:nvSpPr>
          <p:cNvPr id="34819" name="Rectangle 2"/>
          <p:cNvSpPr>
            <a:spLocks noGrp="1" noChangeArrowheads="1"/>
          </p:cNvSpPr>
          <p:nvPr>
            <p:ph type="title"/>
          </p:nvPr>
        </p:nvSpPr>
        <p:spPr/>
        <p:txBody>
          <a:bodyPr>
            <a:normAutofit fontScale="90000"/>
          </a:bodyPr>
          <a:lstStyle/>
          <a:p>
            <a:pPr eaLnBrk="1" hangingPunct="1"/>
            <a:r>
              <a:rPr lang="en-US" altLang="en-US" b="1"/>
              <a:t>A FAMOUS RETORT BY AN EARLY LESBIAN CELEBRITY</a:t>
            </a:r>
          </a:p>
        </p:txBody>
      </p:sp>
      <p:sp>
        <p:nvSpPr>
          <p:cNvPr id="34820" name="Rectangle 3"/>
          <p:cNvSpPr>
            <a:spLocks noGrp="1" noChangeArrowheads="1"/>
          </p:cNvSpPr>
          <p:nvPr>
            <p:ph type="body" idx="1"/>
          </p:nvPr>
        </p:nvSpPr>
        <p:spPr/>
        <p:txBody>
          <a:bodyPr/>
          <a:lstStyle/>
          <a:p>
            <a:pPr eaLnBrk="1" hangingPunct="1">
              <a:lnSpc>
                <a:spcPct val="90000"/>
              </a:lnSpc>
            </a:pPr>
            <a:endParaRPr lang="en-US" altLang="en-US" b="1" dirty="0" smtClean="0"/>
          </a:p>
          <a:p>
            <a:pPr eaLnBrk="1" hangingPunct="1">
              <a:lnSpc>
                <a:spcPct val="90000"/>
              </a:lnSpc>
            </a:pPr>
            <a:r>
              <a:rPr lang="en-US" altLang="en-US" b="1" dirty="0" smtClean="0"/>
              <a:t>At a fashionable social event, Noel Coward (1899-1973) approached Edna Ferber (1885-1963), who was wearing a mannish looking suit.  He looked at her and said, “You look almost like a man</a:t>
            </a:r>
            <a:r>
              <a:rPr lang="en-US" altLang="en-US" b="1" dirty="0" smtClean="0"/>
              <a:t>.”</a:t>
            </a:r>
            <a:endParaRPr lang="en-US" altLang="en-US" b="1" dirty="0" smtClean="0"/>
          </a:p>
          <a:p>
            <a:pPr eaLnBrk="1" hangingPunct="1">
              <a:lnSpc>
                <a:spcPct val="90000"/>
              </a:lnSpc>
            </a:pPr>
            <a:r>
              <a:rPr lang="en-US" altLang="en-US" b="1" dirty="0" smtClean="0"/>
              <a:t>Her response was, “So do you.”</a:t>
            </a:r>
          </a:p>
        </p:txBody>
      </p:sp>
      <p:pic>
        <p:nvPicPr>
          <p:cNvPr id="2" name="Picture 1"/>
          <p:cNvPicPr>
            <a:picLocks noChangeAspect="1"/>
          </p:cNvPicPr>
          <p:nvPr/>
        </p:nvPicPr>
        <p:blipFill>
          <a:blip r:embed="rId3"/>
          <a:stretch>
            <a:fillRect/>
          </a:stretch>
        </p:blipFill>
        <p:spPr>
          <a:xfrm>
            <a:off x="5526302" y="3236955"/>
            <a:ext cx="1847850" cy="2476500"/>
          </a:xfrm>
          <a:prstGeom prst="rect">
            <a:avLst/>
          </a:prstGeom>
        </p:spPr>
      </p:pic>
      <p:pic>
        <p:nvPicPr>
          <p:cNvPr id="3" name="Picture 2"/>
          <p:cNvPicPr>
            <a:picLocks noChangeAspect="1"/>
          </p:cNvPicPr>
          <p:nvPr/>
        </p:nvPicPr>
        <p:blipFill>
          <a:blip r:embed="rId4"/>
          <a:stretch>
            <a:fillRect/>
          </a:stretch>
        </p:blipFill>
        <p:spPr>
          <a:xfrm>
            <a:off x="8598114" y="3236955"/>
            <a:ext cx="1800225" cy="2533650"/>
          </a:xfrm>
          <a:prstGeom prst="rect">
            <a:avLst/>
          </a:prstGeom>
        </p:spPr>
      </p:pic>
    </p:spTree>
    <p:extLst>
      <p:ext uri="{BB962C8B-B14F-4D97-AF65-F5344CB8AC3E}">
        <p14:creationId xmlns:p14="http://schemas.microsoft.com/office/powerpoint/2010/main" val="2817648374"/>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p:cNvSpPr>
            <a:spLocks noGrp="1"/>
          </p:cNvSpPr>
          <p:nvPr>
            <p:ph type="title"/>
          </p:nvPr>
        </p:nvSpPr>
        <p:spPr/>
        <p:txBody>
          <a:bodyPr/>
          <a:lstStyle/>
          <a:p>
            <a:r>
              <a:rPr lang="en-US" altLang="en-US" b="1" smtClean="0"/>
              <a:t>What does a feminist look like?</a:t>
            </a:r>
          </a:p>
        </p:txBody>
      </p:sp>
      <p:pic>
        <p:nvPicPr>
          <p:cNvPr id="35843"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362200" y="1600201"/>
            <a:ext cx="2998788" cy="4525963"/>
          </a:xfrm>
        </p:spPr>
      </p:pic>
      <p:pic>
        <p:nvPicPr>
          <p:cNvPr id="35844" name="Content Placeholder 8"/>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934200" y="1600201"/>
            <a:ext cx="2998788" cy="4525963"/>
          </a:xfrm>
        </p:spPr>
      </p:pic>
      <p:sp>
        <p:nvSpPr>
          <p:cNvPr id="35845"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79A2A9FC-157C-4216-A2C5-DBEBEB15D79C}" type="slidenum">
              <a:rPr lang="en-US" altLang="en-US" sz="1400"/>
              <a:pPr eaLnBrk="1" hangingPunct="1">
                <a:spcBef>
                  <a:spcPct val="0"/>
                </a:spcBef>
                <a:buFontTx/>
                <a:buNone/>
              </a:pPr>
              <a:t>72</a:t>
            </a:fld>
            <a:endParaRPr lang="en-US" altLang="en-US" sz="1400"/>
          </a:p>
        </p:txBody>
      </p:sp>
    </p:spTree>
    <p:extLst>
      <p:ext uri="{BB962C8B-B14F-4D97-AF65-F5344CB8AC3E}">
        <p14:creationId xmlns:p14="http://schemas.microsoft.com/office/powerpoint/2010/main" val="80354917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l"/>
            <a:r>
              <a:rPr lang="en-US" altLang="en-US" sz="2800" b="1">
                <a:solidFill>
                  <a:srgbClr val="C00000"/>
                </a:solidFill>
              </a:rPr>
              <a:t>People who say that “Computers Are Female”  </a:t>
            </a:r>
            <a:r>
              <a:rPr lang="en-US" altLang="en-US" sz="2800" b="1">
                <a:solidFill>
                  <a:schemeClr val="tx1"/>
                </a:solidFill>
              </a:rPr>
              <a:t>base their logic on the ideas that . . .</a:t>
            </a:r>
            <a:endParaRPr lang="en-US" altLang="en-US" sz="2800" b="1"/>
          </a:p>
        </p:txBody>
      </p:sp>
      <p:sp>
        <p:nvSpPr>
          <p:cNvPr id="36867" name="Content Placeholder 2"/>
          <p:cNvSpPr>
            <a:spLocks noGrp="1"/>
          </p:cNvSpPr>
          <p:nvPr>
            <p:ph idx="1"/>
          </p:nvPr>
        </p:nvSpPr>
        <p:spPr/>
        <p:txBody>
          <a:bodyPr>
            <a:normAutofit/>
          </a:bodyPr>
          <a:lstStyle/>
          <a:p>
            <a:pPr eaLnBrk="1" hangingPunct="1">
              <a:lnSpc>
                <a:spcPct val="90000"/>
              </a:lnSpc>
            </a:pPr>
            <a:r>
              <a:rPr lang="en-US" altLang="en-US" sz="2400" b="1" dirty="0"/>
              <a:t> No one but the Creator understands their internal logic</a:t>
            </a:r>
            <a:r>
              <a:rPr lang="en-US" altLang="en-US" sz="2400" b="1" dirty="0" smtClean="0"/>
              <a:t>.</a:t>
            </a:r>
            <a:endParaRPr lang="en-US" altLang="en-US" sz="2400" b="1" dirty="0"/>
          </a:p>
          <a:p>
            <a:pPr eaLnBrk="1" hangingPunct="1">
              <a:lnSpc>
                <a:spcPct val="90000"/>
              </a:lnSpc>
            </a:pPr>
            <a:r>
              <a:rPr lang="en-US" altLang="en-US" sz="2400" b="1" dirty="0"/>
              <a:t>Also, the language they use to communicate with other computers is incomprehensible to everyone else</a:t>
            </a:r>
            <a:r>
              <a:rPr lang="en-US" altLang="en-US" sz="2400" b="1" dirty="0" smtClean="0"/>
              <a:t>.</a:t>
            </a:r>
            <a:endParaRPr lang="en-US" altLang="en-US" sz="2400" b="1" dirty="0"/>
          </a:p>
          <a:p>
            <a:pPr eaLnBrk="1" hangingPunct="1">
              <a:lnSpc>
                <a:spcPct val="90000"/>
              </a:lnSpc>
            </a:pPr>
            <a:r>
              <a:rPr lang="en-US" altLang="en-US" sz="2400" b="1" dirty="0"/>
              <a:t>Even your smallest mistakes are stored in long-term memory for later retrieval</a:t>
            </a:r>
            <a:r>
              <a:rPr lang="en-US" altLang="en-US" sz="2400" b="1" dirty="0" smtClean="0"/>
              <a:t>.</a:t>
            </a:r>
            <a:endParaRPr lang="en-US" altLang="en-US" sz="2400" b="1" dirty="0"/>
          </a:p>
          <a:p>
            <a:pPr eaLnBrk="1" hangingPunct="1">
              <a:lnSpc>
                <a:spcPct val="90000"/>
              </a:lnSpc>
            </a:pPr>
            <a:r>
              <a:rPr lang="en-US" altLang="en-US" sz="2400" b="1" dirty="0"/>
              <a:t>As soon as you make a commitment  to one, you find yourself spending half your paychecks on accessories for it.</a:t>
            </a:r>
          </a:p>
          <a:p>
            <a:endParaRPr lang="en-US" altLang="en-US" dirty="0" smtClean="0"/>
          </a:p>
        </p:txBody>
      </p:sp>
      <p:sp>
        <p:nvSpPr>
          <p:cNvPr id="3686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33D26B30-EFB1-44CE-B04D-D5BE1B708F34}" type="slidenum">
              <a:rPr lang="en-US" altLang="en-US" sz="1400"/>
              <a:pPr eaLnBrk="1" hangingPunct="1">
                <a:spcBef>
                  <a:spcPct val="0"/>
                </a:spcBef>
                <a:buFontTx/>
                <a:buNone/>
              </a:pPr>
              <a:t>73</a:t>
            </a:fld>
            <a:endParaRPr lang="en-US" altLang="en-US" sz="1400"/>
          </a:p>
        </p:txBody>
      </p:sp>
    </p:spTree>
    <p:extLst>
      <p:ext uri="{BB962C8B-B14F-4D97-AF65-F5344CB8AC3E}">
        <p14:creationId xmlns:p14="http://schemas.microsoft.com/office/powerpoint/2010/main" val="3567771937"/>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lgn="l"/>
            <a:r>
              <a:rPr lang="en-US" altLang="en-US" sz="2800" b="1">
                <a:solidFill>
                  <a:srgbClr val="C00000"/>
                </a:solidFill>
              </a:rPr>
              <a:t>People who say that “Computers Are Male” </a:t>
            </a:r>
            <a:r>
              <a:rPr lang="en-US" altLang="en-US" sz="2800" b="1"/>
              <a:t>base their logic on the ideas that... </a:t>
            </a:r>
            <a:endParaRPr lang="en-US" altLang="en-US" sz="2800"/>
          </a:p>
        </p:txBody>
      </p:sp>
      <p:sp>
        <p:nvSpPr>
          <p:cNvPr id="37891" name="Content Placeholder 3"/>
          <p:cNvSpPr>
            <a:spLocks noGrp="1"/>
          </p:cNvSpPr>
          <p:nvPr>
            <p:ph idx="1"/>
          </p:nvPr>
        </p:nvSpPr>
        <p:spPr/>
        <p:txBody>
          <a:bodyPr>
            <a:normAutofit/>
          </a:bodyPr>
          <a:lstStyle/>
          <a:p>
            <a:pPr eaLnBrk="1" hangingPunct="1">
              <a:lnSpc>
                <a:spcPct val="90000"/>
              </a:lnSpc>
            </a:pPr>
            <a:r>
              <a:rPr lang="en-US" altLang="en-US" sz="2400" b="1" dirty="0"/>
              <a:t>in order to get their attention, you have to turn them on</a:t>
            </a:r>
            <a:r>
              <a:rPr lang="en-US" altLang="en-US" sz="2400" b="1" dirty="0" smtClean="0"/>
              <a:t>.</a:t>
            </a:r>
            <a:endParaRPr lang="en-US" altLang="en-US" sz="2400" b="1" dirty="0"/>
          </a:p>
          <a:p>
            <a:pPr eaLnBrk="1" hangingPunct="1">
              <a:lnSpc>
                <a:spcPct val="90000"/>
              </a:lnSpc>
            </a:pPr>
            <a:r>
              <a:rPr lang="en-US" altLang="en-US" sz="2400" b="1" dirty="0"/>
              <a:t>Also, they have a lot of data but are still clueless</a:t>
            </a:r>
            <a:r>
              <a:rPr lang="en-US" altLang="en-US" sz="2400" b="1" dirty="0" smtClean="0"/>
              <a:t>.</a:t>
            </a:r>
            <a:endParaRPr lang="en-US" altLang="en-US" sz="2400" b="1" dirty="0"/>
          </a:p>
          <a:p>
            <a:pPr eaLnBrk="1" hangingPunct="1">
              <a:lnSpc>
                <a:spcPct val="90000"/>
              </a:lnSpc>
            </a:pPr>
            <a:r>
              <a:rPr lang="en-US" altLang="en-US" sz="2400" b="1" dirty="0"/>
              <a:t>They are supposed to help you solve problems, but half the time they are the problem</a:t>
            </a:r>
            <a:r>
              <a:rPr lang="en-US" altLang="en-US" sz="2400" b="1" dirty="0" smtClean="0"/>
              <a:t>.</a:t>
            </a:r>
            <a:endParaRPr lang="en-US" altLang="en-US" sz="2400" b="1" dirty="0"/>
          </a:p>
          <a:p>
            <a:pPr eaLnBrk="1" hangingPunct="1">
              <a:lnSpc>
                <a:spcPct val="90000"/>
              </a:lnSpc>
            </a:pPr>
            <a:r>
              <a:rPr lang="en-US" altLang="en-US" sz="2400" b="1" dirty="0"/>
              <a:t>As soon as you commit to one, you realize that if you had waited a little longer, you could have had a better model.</a:t>
            </a:r>
          </a:p>
          <a:p>
            <a:endParaRPr lang="en-US" altLang="en-US" sz="2400" dirty="0"/>
          </a:p>
        </p:txBody>
      </p:sp>
      <p:sp>
        <p:nvSpPr>
          <p:cNvPr id="3789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0015F109-0E4E-4ADD-A3F7-7881AD28278C}" type="slidenum">
              <a:rPr lang="en-US" altLang="en-US" sz="1400"/>
              <a:pPr eaLnBrk="1" hangingPunct="1">
                <a:spcBef>
                  <a:spcPct val="0"/>
                </a:spcBef>
                <a:buFontTx/>
                <a:buNone/>
              </a:pPr>
              <a:t>74</a:t>
            </a:fld>
            <a:endParaRPr lang="en-US" altLang="en-US" sz="1400"/>
          </a:p>
        </p:txBody>
      </p:sp>
    </p:spTree>
    <p:extLst>
      <p:ext uri="{BB962C8B-B14F-4D97-AF65-F5344CB8AC3E}">
        <p14:creationId xmlns:p14="http://schemas.microsoft.com/office/powerpoint/2010/main" val="360309053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3"/>
          <p:cNvSpPr>
            <a:spLocks noGrp="1"/>
          </p:cNvSpPr>
          <p:nvPr>
            <p:ph type="title"/>
          </p:nvPr>
        </p:nvSpPr>
        <p:spPr>
          <a:xfrm>
            <a:off x="1981200" y="274638"/>
            <a:ext cx="8229600" cy="1858962"/>
          </a:xfrm>
        </p:spPr>
        <p:txBody>
          <a:bodyPr>
            <a:normAutofit fontScale="90000"/>
          </a:bodyPr>
          <a:lstStyle/>
          <a:p>
            <a:r>
              <a:rPr lang="en-US" altLang="en-US" b="1">
                <a:solidFill>
                  <a:srgbClr val="C00000"/>
                </a:solidFill>
              </a:rPr>
              <a:t>What do these two images communicate about male vs. female stereotypes?</a:t>
            </a:r>
          </a:p>
        </p:txBody>
      </p:sp>
      <p:sp>
        <p:nvSpPr>
          <p:cNvPr id="38915"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C6036C08-31C4-425A-98E3-D2B0E6D4EACF}" type="slidenum">
              <a:rPr lang="en-US" altLang="en-US" sz="1400"/>
              <a:pPr eaLnBrk="1" hangingPunct="1">
                <a:spcBef>
                  <a:spcPct val="0"/>
                </a:spcBef>
                <a:buFontTx/>
                <a:buNone/>
              </a:pPr>
              <a:t>75</a:t>
            </a:fld>
            <a:endParaRPr lang="en-US" altLang="en-US" sz="1400"/>
          </a:p>
        </p:txBody>
      </p:sp>
      <p:pic>
        <p:nvPicPr>
          <p:cNvPr id="38916" name="Picture 4" descr="cid:3C95D7B0-66BF-4523-B502-711BD619B6E9@meertens.lan"/>
          <p:cNvPicPr>
            <a:picLocks noGrp="1" noChangeAspect="1" noChangeArrowheads="1"/>
          </p:cNvPicPr>
          <p:nvPr>
            <p:ph sz="half" idx="1"/>
          </p:nvPr>
        </p:nvPicPr>
        <p:blipFill>
          <a:blip r:embed="rId3" r:link="rId4">
            <a:extLst>
              <a:ext uri="{28A0092B-C50C-407E-A947-70E740481C1C}">
                <a14:useLocalDpi xmlns:a14="http://schemas.microsoft.com/office/drawing/2010/main" val="0"/>
              </a:ext>
            </a:extLst>
          </a:blip>
          <a:srcRect/>
          <a:stretch>
            <a:fillRect/>
          </a:stretch>
        </p:blipFill>
        <p:spPr>
          <a:xfrm>
            <a:off x="2971800" y="2895601"/>
            <a:ext cx="2514600" cy="1914525"/>
          </a:xfrm>
          <a:noFill/>
        </p:spPr>
      </p:pic>
      <p:graphicFrame>
        <p:nvGraphicFramePr>
          <p:cNvPr id="38917" name="Object 7"/>
          <p:cNvGraphicFramePr>
            <a:graphicFrameLocks noChangeAspect="1"/>
          </p:cNvGraphicFramePr>
          <p:nvPr>
            <p:extLst>
              <p:ext uri="{D42A27DB-BD31-4B8C-83A1-F6EECF244321}">
                <p14:modId xmlns:p14="http://schemas.microsoft.com/office/powerpoint/2010/main" val="1878821504"/>
              </p:ext>
            </p:extLst>
          </p:nvPr>
        </p:nvGraphicFramePr>
        <p:xfrm>
          <a:off x="1260390" y="2541588"/>
          <a:ext cx="4119563" cy="2895600"/>
        </p:xfrm>
        <a:graphic>
          <a:graphicData uri="http://schemas.openxmlformats.org/presentationml/2006/ole">
            <mc:AlternateContent xmlns:mc="http://schemas.openxmlformats.org/markup-compatibility/2006">
              <mc:Choice xmlns:v="urn:schemas-microsoft-com:vml" Requires="v">
                <p:oleObj spid="_x0000_s236552" name="Document" r:id="rId5" imgW="3541035" imgH="2660694" progId="Word.Document.8">
                  <p:embed/>
                </p:oleObj>
              </mc:Choice>
              <mc:Fallback>
                <p:oleObj name="Document" r:id="rId5" imgW="3541035" imgH="2660694" progId="Word.Document.8">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60390" y="2541588"/>
                        <a:ext cx="4119563"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38918" name="Picture 4" descr="cid:3C95D7B0-66BF-4523-B502-711BD619B6E9@meertens.lan"/>
          <p:cNvPicPr>
            <a:picLocks noGrp="1" noChangeAspect="1" noChangeArrowheads="1"/>
          </p:cNvPicPr>
          <p:nvPr>
            <p:ph sz="half" idx="2"/>
          </p:nvPr>
        </p:nvPicPr>
        <p:blipFill>
          <a:blip r:embed="rId3" r:link="rId4">
            <a:extLst>
              <a:ext uri="{28A0092B-C50C-407E-A947-70E740481C1C}">
                <a14:useLocalDpi xmlns:a14="http://schemas.microsoft.com/office/drawing/2010/main" val="0"/>
              </a:ext>
            </a:extLst>
          </a:blip>
          <a:srcRect/>
          <a:stretch>
            <a:fillRect/>
          </a:stretch>
        </p:blipFill>
        <p:spPr>
          <a:xfrm>
            <a:off x="6248400" y="2362200"/>
            <a:ext cx="4038600" cy="3074988"/>
          </a:xfrm>
          <a:noFill/>
        </p:spPr>
      </p:pic>
    </p:spTree>
    <p:extLst>
      <p:ext uri="{BB962C8B-B14F-4D97-AF65-F5344CB8AC3E}">
        <p14:creationId xmlns:p14="http://schemas.microsoft.com/office/powerpoint/2010/main" val="1369525353"/>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a:t>
            </a:r>
            <a:endParaRPr lang="en-GB" dirty="0"/>
          </a:p>
        </p:txBody>
      </p:sp>
      <p:sp>
        <p:nvSpPr>
          <p:cNvPr id="39939" name="Rectangle 3"/>
          <p:cNvSpPr>
            <a:spLocks noGrp="1" noChangeArrowheads="1"/>
          </p:cNvSpPr>
          <p:nvPr>
            <p:ph idx="1"/>
          </p:nvPr>
        </p:nvSpPr>
        <p:spPr/>
        <p:txBody>
          <a:bodyPr/>
          <a:lstStyle/>
          <a:p>
            <a:pPr eaLnBrk="1" hangingPunct="1">
              <a:lnSpc>
                <a:spcPct val="80000"/>
              </a:lnSpc>
              <a:buFontTx/>
              <a:buNone/>
            </a:pPr>
            <a:r>
              <a:rPr lang="en-US" altLang="en-US" sz="1800" b="1"/>
              <a:t>THE GREAT FLYDINI (STEVE MARTIN on JOHNNY CARSON SHOW):</a:t>
            </a:r>
          </a:p>
          <a:p>
            <a:pPr eaLnBrk="1" hangingPunct="1">
              <a:lnSpc>
                <a:spcPct val="80000"/>
              </a:lnSpc>
              <a:buFontTx/>
              <a:buNone/>
            </a:pPr>
            <a:r>
              <a:rPr lang="en-US" altLang="en-US" sz="1800" b="1">
                <a:hlinkClick r:id="rId3"/>
              </a:rPr>
              <a:t>http://rubytooth.com/link/45516</a:t>
            </a:r>
            <a:r>
              <a:rPr lang="en-US" altLang="en-US" sz="1800" b="1"/>
              <a:t> </a:t>
            </a:r>
          </a:p>
          <a:p>
            <a:pPr eaLnBrk="1" hangingPunct="1">
              <a:lnSpc>
                <a:spcPct val="80000"/>
              </a:lnSpc>
              <a:buFontTx/>
              <a:buNone/>
            </a:pPr>
            <a:endParaRPr lang="en-US" altLang="en-US" sz="1800" b="1"/>
          </a:p>
          <a:p>
            <a:pPr eaLnBrk="1" hangingPunct="1">
              <a:lnSpc>
                <a:spcPct val="80000"/>
              </a:lnSpc>
              <a:buFontTx/>
              <a:buNone/>
            </a:pPr>
            <a:r>
              <a:rPr lang="en-US" altLang="en-US" sz="1800" b="1"/>
              <a:t>I’M A MAN.  I CAN FIX THAT:</a:t>
            </a:r>
          </a:p>
          <a:p>
            <a:pPr eaLnBrk="1" hangingPunct="1">
              <a:lnSpc>
                <a:spcPct val="80000"/>
              </a:lnSpc>
              <a:buFontTx/>
              <a:buNone/>
            </a:pPr>
            <a:r>
              <a:rPr lang="en-US" altLang="en-US" sz="1800" b="1">
                <a:hlinkClick r:id="rId4"/>
              </a:rPr>
              <a:t>http://www.world-wide-ed.com/2010/11/22/im-a-man-i-can-fix-that-part-i</a:t>
            </a:r>
            <a:r>
              <a:rPr lang="en-US" altLang="en-US" sz="1800" b="1"/>
              <a:t> </a:t>
            </a:r>
          </a:p>
          <a:p>
            <a:pPr eaLnBrk="1" hangingPunct="1">
              <a:lnSpc>
                <a:spcPct val="80000"/>
              </a:lnSpc>
              <a:buFontTx/>
              <a:buNone/>
            </a:pPr>
            <a:endParaRPr lang="en-US" altLang="en-US" sz="1800" b="1"/>
          </a:p>
          <a:p>
            <a:pPr eaLnBrk="1" hangingPunct="1">
              <a:lnSpc>
                <a:spcPct val="80000"/>
              </a:lnSpc>
              <a:buFontTx/>
              <a:buNone/>
            </a:pPr>
            <a:r>
              <a:rPr lang="en-US" altLang="en-US" sz="1800" b="1"/>
              <a:t>TAYLOR MALI (ON GIRLS LENDING PENS):</a:t>
            </a:r>
          </a:p>
          <a:p>
            <a:pPr eaLnBrk="1" hangingPunct="1">
              <a:lnSpc>
                <a:spcPct val="80000"/>
              </a:lnSpc>
              <a:buFontTx/>
              <a:buNone/>
            </a:pPr>
            <a:r>
              <a:rPr lang="en-US" altLang="en-US" sz="1800" b="1">
                <a:hlinkClick r:id="rId5"/>
              </a:rPr>
              <a:t>http://www.youtube.com/watch?v=44sXwJgqUyc&amp;NR=1</a:t>
            </a:r>
            <a:r>
              <a:rPr lang="en-US" altLang="en-US" sz="1800" b="1"/>
              <a:t> </a:t>
            </a:r>
          </a:p>
          <a:p>
            <a:pPr eaLnBrk="1" hangingPunct="1">
              <a:lnSpc>
                <a:spcPct val="80000"/>
              </a:lnSpc>
              <a:buFontTx/>
              <a:buNone/>
            </a:pPr>
            <a:endParaRPr lang="en-US" altLang="en-US" sz="1800" b="1"/>
          </a:p>
          <a:p>
            <a:pPr eaLnBrk="1" hangingPunct="1">
              <a:lnSpc>
                <a:spcPct val="80000"/>
              </a:lnSpc>
              <a:buFontTx/>
              <a:buNone/>
            </a:pPr>
            <a:endParaRPr lang="en-US" altLang="en-US" sz="1800" b="1"/>
          </a:p>
        </p:txBody>
      </p:sp>
      <p:sp>
        <p:nvSpPr>
          <p:cNvPr id="3993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DDC66F2F-53E2-41EA-981B-C715B22F0EE3}" type="slidenum">
              <a:rPr lang="en-US" altLang="en-US" sz="1400"/>
              <a:pPr eaLnBrk="1" hangingPunct="1">
                <a:spcBef>
                  <a:spcPct val="0"/>
                </a:spcBef>
                <a:buFontTx/>
                <a:buNone/>
              </a:pPr>
              <a:t>76</a:t>
            </a:fld>
            <a:endParaRPr lang="en-US" altLang="en-US" sz="1400"/>
          </a:p>
        </p:txBody>
      </p:sp>
    </p:spTree>
    <p:extLst>
      <p:ext uri="{BB962C8B-B14F-4D97-AF65-F5344CB8AC3E}">
        <p14:creationId xmlns:p14="http://schemas.microsoft.com/office/powerpoint/2010/main" val="3575407584"/>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xmlns="" id="{74AE87EF-7367-8943-BF46-EF5F4FE80F9E}"/>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Related definitions</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387" name="Rectangle 3">
            <a:extLst>
              <a:ext uri="{FF2B5EF4-FFF2-40B4-BE49-F238E27FC236}">
                <a16:creationId xmlns:a16="http://schemas.microsoft.com/office/drawing/2014/main" xmlns="" id="{AD542252-B2DC-8B4B-8D33-EDCF08090FF7}"/>
              </a:ext>
            </a:extLst>
          </p:cNvPr>
          <p:cNvSpPr>
            <a:spLocks noGrp="1" noChangeArrowheads="1"/>
          </p:cNvSpPr>
          <p:nvPr>
            <p:ph idx="1"/>
          </p:nvPr>
        </p:nvSpPr>
        <p:spPr>
          <a:xfrm>
            <a:off x="5252560" y="1023257"/>
            <a:ext cx="6025645" cy="4570457"/>
          </a:xfrm>
          <a:effectLst/>
        </p:spPr>
        <p:txBody>
          <a:bodyPr anchor="ctr">
            <a:normAutofit/>
          </a:bodyPr>
          <a:lstStyle/>
          <a:p>
            <a:pPr eaLnBrk="1" hangingPunct="1">
              <a:lnSpc>
                <a:spcPct val="90000"/>
              </a:lnSpc>
            </a:pPr>
            <a:r>
              <a:rPr lang="en-US" altLang="en-US" sz="1600"/>
              <a:t>Prejudice (affect) </a:t>
            </a:r>
          </a:p>
          <a:p>
            <a:pPr eaLnBrk="1" hangingPunct="1">
              <a:lnSpc>
                <a:spcPct val="90000"/>
              </a:lnSpc>
              <a:buFont typeface="Wingdings" pitchFamily="2" charset="2"/>
              <a:buNone/>
            </a:pPr>
            <a:r>
              <a:rPr lang="en-US" altLang="en-US" sz="1600"/>
              <a:t> 	An attitude (usually negative) toward a distinguishable group or an individual member of that group based on group membership and without just ground (i.e., pre-judging). </a:t>
            </a:r>
          </a:p>
          <a:p>
            <a:pPr eaLnBrk="1" hangingPunct="1">
              <a:lnSpc>
                <a:spcPct val="90000"/>
              </a:lnSpc>
              <a:buFont typeface="Wingdings" pitchFamily="2" charset="2"/>
              <a:buNone/>
            </a:pPr>
            <a:r>
              <a:rPr lang="en-US" altLang="en-US" sz="1600"/>
              <a:t>	</a:t>
            </a:r>
          </a:p>
          <a:p>
            <a:pPr eaLnBrk="1" hangingPunct="1">
              <a:lnSpc>
                <a:spcPct val="90000"/>
              </a:lnSpc>
            </a:pPr>
            <a:r>
              <a:rPr lang="en-US" altLang="en-US" sz="1600"/>
              <a:t>Discrimination </a:t>
            </a:r>
          </a:p>
          <a:p>
            <a:pPr eaLnBrk="1" hangingPunct="1">
              <a:lnSpc>
                <a:spcPct val="90000"/>
              </a:lnSpc>
              <a:buFont typeface="Wingdings" pitchFamily="2" charset="2"/>
              <a:buNone/>
            </a:pPr>
            <a:r>
              <a:rPr lang="en-US" altLang="en-US" sz="1600"/>
              <a:t>	Negative or harmful action (behavior) directed toward a distinguishable group or an individual member of that group based on group membership.</a:t>
            </a:r>
          </a:p>
          <a:p>
            <a:pPr eaLnBrk="1" hangingPunct="1">
              <a:lnSpc>
                <a:spcPct val="90000"/>
              </a:lnSpc>
              <a:buFont typeface="Wingdings" pitchFamily="2" charset="2"/>
              <a:buNone/>
            </a:pPr>
            <a:r>
              <a:rPr lang="en-US" altLang="en-US" sz="1600" i="1"/>
              <a:t>	</a:t>
            </a:r>
          </a:p>
          <a:p>
            <a:pPr eaLnBrk="1" hangingPunct="1">
              <a:lnSpc>
                <a:spcPct val="90000"/>
              </a:lnSpc>
              <a:buFont typeface="Wingdings" pitchFamily="2" charset="2"/>
              <a:buNone/>
            </a:pPr>
            <a:r>
              <a:rPr lang="en-US" altLang="en-US" sz="1600" i="1"/>
              <a:t>	Any distinction, exclusion, restriction or preference based on race, color, descent, or national or ethnic origin which has the purpose or effect of nullifying or impairing the recognition, enjoyment or exercise, on an equal footing, of human rights and fundamental freedoms in the political, economic, social, cultural or any other field of public life</a:t>
            </a:r>
            <a:r>
              <a:rPr lang="en-US" altLang="en-US" sz="1600"/>
              <a:t> (UN International Convention)</a:t>
            </a:r>
          </a:p>
        </p:txBody>
      </p:sp>
    </p:spTree>
    <p:extLst>
      <p:ext uri="{BB962C8B-B14F-4D97-AF65-F5344CB8AC3E}">
        <p14:creationId xmlns:p14="http://schemas.microsoft.com/office/powerpoint/2010/main" val="1208529544"/>
      </p:ext>
    </p:extLst>
  </p:cSld>
  <p:clrMapOvr>
    <a:overrideClrMapping bg1="lt1" tx1="dk1" bg2="lt2" tx2="dk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xmlns="" id="{5028ADBC-FCE4-7D4B-8C4B-41DC969EDD90}"/>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Why are stereotypes shared?</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435" name="Rectangle 3">
            <a:extLst>
              <a:ext uri="{FF2B5EF4-FFF2-40B4-BE49-F238E27FC236}">
                <a16:creationId xmlns:a16="http://schemas.microsoft.com/office/drawing/2014/main" xmlns="" id="{731C9E0D-70F8-D844-B1B4-36776B7B7572}"/>
              </a:ext>
            </a:extLst>
          </p:cNvPr>
          <p:cNvSpPr>
            <a:spLocks noGrp="1" noChangeArrowheads="1"/>
          </p:cNvSpPr>
          <p:nvPr>
            <p:ph idx="1"/>
          </p:nvPr>
        </p:nvSpPr>
        <p:spPr>
          <a:xfrm>
            <a:off x="5252560" y="1023257"/>
            <a:ext cx="6025645" cy="4570457"/>
          </a:xfrm>
          <a:effectLst/>
        </p:spPr>
        <p:txBody>
          <a:bodyPr anchor="ctr">
            <a:normAutofit/>
          </a:bodyPr>
          <a:lstStyle/>
          <a:p>
            <a:pPr marL="533400" indent="-533400">
              <a:lnSpc>
                <a:spcPct val="90000"/>
              </a:lnSpc>
              <a:spcAft>
                <a:spcPct val="30000"/>
              </a:spcAft>
            </a:pPr>
            <a:r>
              <a:rPr lang="en-US" altLang="en-US" sz="1500" dirty="0"/>
              <a:t>Two possible explanations</a:t>
            </a:r>
          </a:p>
          <a:p>
            <a:pPr marL="952500" lvl="1" indent="-495300">
              <a:lnSpc>
                <a:spcPct val="90000"/>
              </a:lnSpc>
              <a:buFont typeface="Wingdings" pitchFamily="2" charset="2"/>
              <a:buAutoNum type="arabicPeriod"/>
            </a:pPr>
            <a:r>
              <a:rPr lang="en-US" altLang="en-US" sz="1500" dirty="0"/>
              <a:t>Stereotypes as individual beliefs (social cognition):</a:t>
            </a:r>
          </a:p>
          <a:p>
            <a:pPr marL="952500" lvl="1" indent="-495300">
              <a:lnSpc>
                <a:spcPct val="90000"/>
              </a:lnSpc>
              <a:buNone/>
            </a:pPr>
            <a:r>
              <a:rPr lang="en-US" altLang="en-US" sz="1500" dirty="0"/>
              <a:t>	</a:t>
            </a:r>
            <a:r>
              <a:rPr lang="en-US" altLang="en-US" sz="1500" i="1" dirty="0"/>
              <a:t>A common environment provides similar stimulus experience to different people and therefore similar stereotypes emerge</a:t>
            </a:r>
            <a:r>
              <a:rPr lang="en-US" altLang="en-US" sz="1500" i="1" dirty="0" smtClean="0"/>
              <a:t>.</a:t>
            </a:r>
            <a:endParaRPr lang="en-US" altLang="en-US" sz="1500" dirty="0"/>
          </a:p>
          <a:p>
            <a:pPr marL="952500" lvl="1" indent="-495300">
              <a:lnSpc>
                <a:spcPct val="90000"/>
              </a:lnSpc>
              <a:buFont typeface="Wingdings" pitchFamily="2" charset="2"/>
              <a:buAutoNum type="arabicPeriod" startAt="2"/>
            </a:pPr>
            <a:r>
              <a:rPr lang="en-US" altLang="en-US" sz="1500" dirty="0"/>
              <a:t>Stereotypes as collective belief systems (cultural perspective): </a:t>
            </a:r>
          </a:p>
          <a:p>
            <a:pPr marL="952500" lvl="1" indent="-495300">
              <a:lnSpc>
                <a:spcPct val="90000"/>
              </a:lnSpc>
              <a:buNone/>
            </a:pPr>
            <a:r>
              <a:rPr lang="en-US" altLang="en-US" sz="1500" dirty="0"/>
              <a:t>	</a:t>
            </a:r>
            <a:r>
              <a:rPr lang="en-US" altLang="en-US" sz="1500" i="1" dirty="0"/>
              <a:t>A shared cultural pool of knowledge, social representations, ideology or culture from which different people sample and it is this which produces the commonality of views</a:t>
            </a:r>
            <a:r>
              <a:rPr lang="en-US" altLang="en-US" sz="1500" i="1" dirty="0" smtClean="0"/>
              <a:t>.</a:t>
            </a:r>
            <a:endParaRPr lang="en-US" altLang="en-US" sz="1500" i="1" dirty="0"/>
          </a:p>
          <a:p>
            <a:pPr marL="533400" indent="-533400">
              <a:lnSpc>
                <a:spcPct val="90000"/>
              </a:lnSpc>
            </a:pPr>
            <a:r>
              <a:rPr lang="en-US" altLang="en-US" sz="1500" dirty="0"/>
              <a:t>Conclusion: Stereotypes are shared by members of groups not just through the coincidence of common experience or the existence of shared knowledge within society, but because the members of groups act to coordinate their behavior.</a:t>
            </a:r>
          </a:p>
        </p:txBody>
      </p:sp>
    </p:spTree>
    <p:extLst>
      <p:ext uri="{BB962C8B-B14F-4D97-AF65-F5344CB8AC3E}">
        <p14:creationId xmlns:p14="http://schemas.microsoft.com/office/powerpoint/2010/main" val="1346431685"/>
      </p:ext>
    </p:extLst>
  </p:cSld>
  <p:clrMapOvr>
    <a:overrideClrMapping bg1="lt1" tx1="dk1" bg2="lt2" tx2="dk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xmlns="" id="{7CFAC9FD-BAD6-47B4-9C11-BE23CEAC75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xmlns="" id="{45B67B9C-9B45-4084-9BB5-187071EE9A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xmlns="" id="{05AA537D-FB9B-C142-ADD2-D9CB2DFC0DAC}"/>
              </a:ext>
            </a:extLst>
          </p:cNvPr>
          <p:cNvSpPr>
            <a:spLocks noGrp="1" noChangeArrowheads="1"/>
          </p:cNvSpPr>
          <p:nvPr>
            <p:ph type="title"/>
          </p:nvPr>
        </p:nvSpPr>
        <p:spPr>
          <a:xfrm>
            <a:off x="695916" y="1078264"/>
            <a:ext cx="3422930" cy="4701473"/>
          </a:xfrm>
        </p:spPr>
        <p:txBody>
          <a:bodyPr>
            <a:normAutofit/>
          </a:bodyPr>
          <a:lstStyle/>
          <a:p>
            <a:pPr algn="r" eaLnBrk="1" hangingPunct="1"/>
            <a:r>
              <a:rPr lang="en-US" altLang="en-US" sz="4400">
                <a:solidFill>
                  <a:srgbClr val="FFFFFF"/>
                </a:solidFill>
              </a:rPr>
              <a:t>The benefits of stereotypes </a:t>
            </a:r>
          </a:p>
        </p:txBody>
      </p:sp>
      <p:sp>
        <p:nvSpPr>
          <p:cNvPr id="20483" name="Rectangle 3">
            <a:extLst>
              <a:ext uri="{FF2B5EF4-FFF2-40B4-BE49-F238E27FC236}">
                <a16:creationId xmlns:a16="http://schemas.microsoft.com/office/drawing/2014/main" xmlns="" id="{8EFE37A6-2CCE-F64A-BA9E-AD2454926B8F}"/>
              </a:ext>
            </a:extLst>
          </p:cNvPr>
          <p:cNvSpPr>
            <a:spLocks noGrp="1" noChangeArrowheads="1"/>
          </p:cNvSpPr>
          <p:nvPr>
            <p:ph type="body" idx="1"/>
          </p:nvPr>
        </p:nvSpPr>
        <p:spPr>
          <a:xfrm>
            <a:off x="5029200" y="126124"/>
            <a:ext cx="6466883" cy="6731875"/>
          </a:xfrm>
          <a:effectLst/>
        </p:spPr>
        <p:txBody>
          <a:bodyPr anchor="ctr">
            <a:normAutofit/>
          </a:bodyPr>
          <a:lstStyle/>
          <a:p>
            <a:pPr eaLnBrk="1" hangingPunct="1">
              <a:lnSpc>
                <a:spcPct val="90000"/>
              </a:lnSpc>
            </a:pPr>
            <a:r>
              <a:rPr lang="en-US" altLang="en-US"/>
              <a:t>Helps one deal with the social world more efficiently by simplifying the environment (cognitive miser hypothesis).  This is useful as long as our understanding of base rates is relatively accurate</a:t>
            </a:r>
          </a:p>
          <a:p>
            <a:pPr eaLnBrk="1" hangingPunct="1">
              <a:lnSpc>
                <a:spcPct val="90000"/>
              </a:lnSpc>
            </a:pPr>
            <a:r>
              <a:rPr lang="en-US" altLang="en-US"/>
              <a:t>Helps people fit in and identify with social group by underscoring the positive features of the in-group, relative to out-groups (social identity theory).</a:t>
            </a:r>
          </a:p>
          <a:p>
            <a:pPr eaLnBrk="1" hangingPunct="1">
              <a:lnSpc>
                <a:spcPct val="90000"/>
              </a:lnSpc>
            </a:pPr>
            <a:r>
              <a:rPr lang="en-US" altLang="en-US"/>
              <a:t>May serve a defensive function: stereotyping others may make us feel better about ourselves (self-serving bias)</a:t>
            </a:r>
          </a:p>
          <a:p>
            <a:pPr eaLnBrk="1" hangingPunct="1">
              <a:lnSpc>
                <a:spcPct val="90000"/>
              </a:lnSpc>
            </a:pPr>
            <a:r>
              <a:rPr lang="en-US" altLang="en-US"/>
              <a:t>In drama, allows quick introduction of characters that the audience understands and relates to                           (see </a:t>
            </a:r>
            <a:r>
              <a:rPr lang="en-US" altLang="en-US">
                <a:hlinkClick r:id="rId3"/>
              </a:rPr>
              <a:t>http://en.wikipedia.org/wiki/List_of_heroic_stock_characters</a:t>
            </a:r>
            <a:r>
              <a:rPr lang="en-US" altLang="en-US"/>
              <a:t>)</a:t>
            </a:r>
          </a:p>
        </p:txBody>
      </p:sp>
    </p:spTree>
    <p:extLst>
      <p:ext uri="{BB962C8B-B14F-4D97-AF65-F5344CB8AC3E}">
        <p14:creationId xmlns:p14="http://schemas.microsoft.com/office/powerpoint/2010/main" val="1376120437"/>
      </p:ext>
    </p:extLst>
  </p:cSld>
  <p:clrMapOvr>
    <a:overrideClrMapping bg1="lt1" tx1="dk1" bg2="lt2" tx2="dk2" accent1="accent1" accent2="accent2" accent3="accent3" accent4="accent4" accent5="accent5" accent6="accent6" hlink="hlink" folHlink="folHlink"/>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38" name="Rectangle 137">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Rectangle 2">
            <a:extLst>
              <a:ext uri="{FF2B5EF4-FFF2-40B4-BE49-F238E27FC236}">
                <a16:creationId xmlns:a16="http://schemas.microsoft.com/office/drawing/2014/main" xmlns="" id="{43A35F37-6910-7846-813D-FAE0A99D83FD}"/>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The problem with stereotypes</a:t>
            </a:r>
          </a:p>
        </p:txBody>
      </p:sp>
      <p:cxnSp>
        <p:nvCxnSpPr>
          <p:cNvPr id="140" name="Straight Connector 139">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531" name="Rectangle 3">
            <a:extLst>
              <a:ext uri="{FF2B5EF4-FFF2-40B4-BE49-F238E27FC236}">
                <a16:creationId xmlns:a16="http://schemas.microsoft.com/office/drawing/2014/main" xmlns="" id="{3697440A-A872-AF4A-892C-1067A5BAD3F5}"/>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lnSpc>
                <a:spcPct val="90000"/>
              </a:lnSpc>
              <a:spcAft>
                <a:spcPct val="45000"/>
              </a:spcAft>
            </a:pPr>
            <a:r>
              <a:rPr lang="en-US" altLang="en-US" sz="1900"/>
              <a:t>Stereotypes get in the way of critical and complex thinking and can prevent us from more complex understanding</a:t>
            </a:r>
          </a:p>
          <a:p>
            <a:pPr eaLnBrk="1" hangingPunct="1">
              <a:lnSpc>
                <a:spcPct val="90000"/>
              </a:lnSpc>
              <a:spcAft>
                <a:spcPct val="45000"/>
              </a:spcAft>
            </a:pPr>
            <a:r>
              <a:rPr lang="en-US" altLang="en-US" sz="1900" u="sng"/>
              <a:t>Unexamined</a:t>
            </a:r>
            <a:r>
              <a:rPr lang="en-US" altLang="en-US" sz="1900"/>
              <a:t> stereotypes may not represent all, or perhaps even most individuals within a group and, therefore, lead to misunderstanding</a:t>
            </a:r>
          </a:p>
          <a:p>
            <a:pPr eaLnBrk="1" hangingPunct="1">
              <a:lnSpc>
                <a:spcPct val="90000"/>
              </a:lnSpc>
              <a:spcAft>
                <a:spcPct val="45000"/>
              </a:spcAft>
            </a:pPr>
            <a:r>
              <a:rPr lang="en-US" altLang="en-US" sz="1900"/>
              <a:t>Some stereotypes enhance our own self-identity by devaluing others and, in so doing, serve as the foundation for prejudice and discrimination </a:t>
            </a:r>
          </a:p>
          <a:p>
            <a:pPr eaLnBrk="1" hangingPunct="1">
              <a:lnSpc>
                <a:spcPct val="90000"/>
              </a:lnSpc>
              <a:spcAft>
                <a:spcPct val="45000"/>
              </a:spcAft>
            </a:pPr>
            <a:r>
              <a:rPr lang="en-US" altLang="en-US" sz="1900"/>
              <a:t>Stereotypes can be obstacles in getting to know others as they really are versus how we think they might be</a:t>
            </a:r>
          </a:p>
          <a:p>
            <a:pPr eaLnBrk="1" hangingPunct="1">
              <a:lnSpc>
                <a:spcPct val="90000"/>
              </a:lnSpc>
              <a:spcAft>
                <a:spcPct val="45000"/>
              </a:spcAft>
            </a:pPr>
            <a:r>
              <a:rPr lang="en-US" altLang="en-US" sz="1900"/>
              <a:t>Stereotypes can Stereotypes can serve to maintain systems of privilege and injustice</a:t>
            </a:r>
          </a:p>
        </p:txBody>
      </p:sp>
    </p:spTree>
    <p:extLst>
      <p:ext uri="{BB962C8B-B14F-4D97-AF65-F5344CB8AC3E}">
        <p14:creationId xmlns:p14="http://schemas.microsoft.com/office/powerpoint/2010/main" val="2608342924"/>
      </p:ext>
    </p:extLst>
  </p:cSld>
  <p:clrMapOvr>
    <a:overrideClrMapping bg1="lt1" tx1="dk1" bg2="lt2" tx2="dk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7CFAC9FD-BAD6-47B4-9C11-BE23CEAC75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45B67B9C-9B45-4084-9BB5-187071EE9A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xmlns="" id="{098F1171-D19C-F946-8A84-5C03CF01C23E}"/>
              </a:ext>
            </a:extLst>
          </p:cNvPr>
          <p:cNvSpPr>
            <a:spLocks noGrp="1" noChangeArrowheads="1"/>
          </p:cNvSpPr>
          <p:nvPr>
            <p:ph type="title"/>
          </p:nvPr>
        </p:nvSpPr>
        <p:spPr>
          <a:xfrm>
            <a:off x="695916" y="1078264"/>
            <a:ext cx="3422930" cy="4701473"/>
          </a:xfrm>
        </p:spPr>
        <p:txBody>
          <a:bodyPr>
            <a:normAutofit/>
          </a:bodyPr>
          <a:lstStyle/>
          <a:p>
            <a:pPr algn="r" eaLnBrk="1" hangingPunct="1"/>
            <a:r>
              <a:rPr lang="en-US" altLang="en-US" sz="3700">
                <a:solidFill>
                  <a:srgbClr val="FFFFFF"/>
                </a:solidFill>
              </a:rPr>
              <a:t>Development of stereotypes:</a:t>
            </a:r>
            <a:br>
              <a:rPr lang="en-US" altLang="en-US" sz="3700">
                <a:solidFill>
                  <a:srgbClr val="FFFFFF"/>
                </a:solidFill>
              </a:rPr>
            </a:br>
            <a:r>
              <a:rPr lang="en-US" altLang="en-US" sz="3700">
                <a:solidFill>
                  <a:srgbClr val="FFFFFF"/>
                </a:solidFill>
              </a:rPr>
              <a:t>Psychodynamic approach (1940s-1950s)</a:t>
            </a:r>
          </a:p>
        </p:txBody>
      </p:sp>
      <p:sp>
        <p:nvSpPr>
          <p:cNvPr id="24579" name="Rectangle 3">
            <a:extLst>
              <a:ext uri="{FF2B5EF4-FFF2-40B4-BE49-F238E27FC236}">
                <a16:creationId xmlns:a16="http://schemas.microsoft.com/office/drawing/2014/main" xmlns="" id="{B3C25B68-17DA-B148-8A17-BD07A3CA1B32}"/>
              </a:ext>
            </a:extLst>
          </p:cNvPr>
          <p:cNvSpPr>
            <a:spLocks noGrp="1" noChangeArrowheads="1"/>
          </p:cNvSpPr>
          <p:nvPr>
            <p:ph type="body" idx="1"/>
          </p:nvPr>
        </p:nvSpPr>
        <p:spPr>
          <a:xfrm>
            <a:off x="5114166" y="1078262"/>
            <a:ext cx="6505019" cy="5574785"/>
          </a:xfrm>
          <a:effectLst/>
        </p:spPr>
        <p:txBody>
          <a:bodyPr anchor="ctr">
            <a:normAutofit/>
          </a:bodyPr>
          <a:lstStyle/>
          <a:p>
            <a:pPr eaLnBrk="1" hangingPunct="1">
              <a:lnSpc>
                <a:spcPct val="90000"/>
              </a:lnSpc>
            </a:pPr>
            <a:r>
              <a:rPr lang="en-US" altLang="en-US" dirty="0"/>
              <a:t>The authoritarian personality – ethnocentrism, fascism, homophobia, and anti-Semitism part of authoritarian syndrome</a:t>
            </a:r>
          </a:p>
          <a:p>
            <a:pPr lvl="1" eaLnBrk="1" hangingPunct="1">
              <a:lnSpc>
                <a:spcPct val="90000"/>
              </a:lnSpc>
            </a:pPr>
            <a:r>
              <a:rPr lang="en-US" altLang="en-US" dirty="0"/>
              <a:t>Raised in a family highly structured and focused around the traditional authority of the father (usually)</a:t>
            </a:r>
          </a:p>
          <a:p>
            <a:pPr lvl="1" eaLnBrk="1" hangingPunct="1">
              <a:lnSpc>
                <a:spcPct val="90000"/>
              </a:lnSpc>
            </a:pPr>
            <a:r>
              <a:rPr lang="en-US" altLang="en-US" dirty="0"/>
              <a:t>Climate of repression prevents expression of hostility; in order not to explode, hostility and aggression must be projected</a:t>
            </a:r>
          </a:p>
          <a:p>
            <a:pPr lvl="1" eaLnBrk="1" hangingPunct="1">
              <a:lnSpc>
                <a:spcPct val="90000"/>
              </a:lnSpc>
              <a:spcAft>
                <a:spcPct val="30000"/>
              </a:spcAft>
            </a:pPr>
            <a:r>
              <a:rPr lang="en-US" altLang="en-US" dirty="0"/>
              <a:t>Due to family background, thinking is rigid, dichotomous, and stereotyped (i.e., the “closed mind”; )</a:t>
            </a:r>
          </a:p>
        </p:txBody>
      </p:sp>
    </p:spTree>
    <p:extLst>
      <p:ext uri="{BB962C8B-B14F-4D97-AF65-F5344CB8AC3E}">
        <p14:creationId xmlns:p14="http://schemas.microsoft.com/office/powerpoint/2010/main" val="24988314"/>
      </p:ext>
    </p:extLst>
  </p:cSld>
  <p:clrMapOvr>
    <a:overrideClrMapping bg1="lt1" tx1="dk1" bg2="lt2" tx2="dk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Rectangle 4">
            <a:extLst>
              <a:ext uri="{FF2B5EF4-FFF2-40B4-BE49-F238E27FC236}">
                <a16:creationId xmlns:a16="http://schemas.microsoft.com/office/drawing/2014/main" xmlns="" id="{911606D3-1AD0-3D43-A97F-C63E0E056155}"/>
              </a:ext>
            </a:extLst>
          </p:cNvPr>
          <p:cNvSpPr>
            <a:spLocks noChangeArrowheads="1"/>
          </p:cNvSpPr>
          <p:nvPr/>
        </p:nvSpPr>
        <p:spPr bwMode="auto">
          <a:xfrm>
            <a:off x="924443" y="1023257"/>
            <a:ext cx="3732902" cy="4570457"/>
          </a:xfrm>
          <a:prstGeom prst="rect">
            <a:avLst/>
          </a:prstGeom>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ClrTx/>
              <a:buSzTx/>
              <a:buNone/>
            </a:pPr>
            <a:r>
              <a:rPr lang="en-US" altLang="en-US" sz="40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Development of stereotypes:</a:t>
            </a:r>
            <a:br>
              <a:rPr lang="en-US" altLang="en-US" sz="40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br>
            <a:r>
              <a:rPr lang="en-US" altLang="en-US" sz="40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Validity of psychodynamic approach</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626" name="Rectangle 3">
            <a:extLst>
              <a:ext uri="{FF2B5EF4-FFF2-40B4-BE49-F238E27FC236}">
                <a16:creationId xmlns:a16="http://schemas.microsoft.com/office/drawing/2014/main" xmlns="" id="{071AF9BF-7D79-084F-968E-98B3EAB0D1D0}"/>
              </a:ext>
            </a:extLst>
          </p:cNvPr>
          <p:cNvSpPr>
            <a:spLocks noGrp="1" noChangeArrowheads="1"/>
          </p:cNvSpPr>
          <p:nvPr>
            <p:ph type="body" idx="1"/>
          </p:nvPr>
        </p:nvSpPr>
        <p:spPr>
          <a:xfrm>
            <a:off x="5252560" y="1023257"/>
            <a:ext cx="6025645" cy="4570457"/>
          </a:xfrm>
          <a:effectLst/>
        </p:spPr>
        <p:txBody>
          <a:bodyPr vert="horz" lIns="91440" tIns="45720" rIns="91440" bIns="45720" rtlCol="0" anchor="ctr">
            <a:normAutofit/>
          </a:bodyPr>
          <a:lstStyle/>
          <a:p>
            <a:pPr>
              <a:lnSpc>
                <a:spcPct val="90000"/>
              </a:lnSpc>
            </a:pPr>
            <a:r>
              <a:rPr lang="en-US" altLang="en-US" sz="1500" dirty="0"/>
              <a:t>Original studies promising, but... </a:t>
            </a:r>
          </a:p>
          <a:p>
            <a:pPr lvl="1">
              <a:lnSpc>
                <a:spcPct val="90000"/>
              </a:lnSpc>
            </a:pPr>
            <a:r>
              <a:rPr lang="en-US" altLang="en-US" sz="1500" dirty="0"/>
              <a:t>1958 southern state study: </a:t>
            </a:r>
          </a:p>
          <a:p>
            <a:pPr lvl="2">
              <a:lnSpc>
                <a:spcPct val="90000"/>
              </a:lnSpc>
            </a:pPr>
            <a:r>
              <a:rPr lang="en-US" altLang="en-US" sz="1500" dirty="0"/>
              <a:t>White subjects showed high levels of anti-Black prejudice, regardless of whether or not personality was </a:t>
            </a:r>
            <a:r>
              <a:rPr lang="en-US" altLang="en-US" sz="1500" dirty="0" smtClean="0"/>
              <a:t>authoritarian</a:t>
            </a:r>
            <a:endParaRPr lang="en-US" altLang="en-US" sz="1500" dirty="0"/>
          </a:p>
          <a:p>
            <a:pPr lvl="1">
              <a:lnSpc>
                <a:spcPct val="90000"/>
              </a:lnSpc>
            </a:pPr>
            <a:r>
              <a:rPr lang="en-US" altLang="en-US" sz="1500" dirty="0"/>
              <a:t>1952 Virginia mine study:</a:t>
            </a:r>
          </a:p>
          <a:p>
            <a:pPr lvl="2">
              <a:lnSpc>
                <a:spcPct val="90000"/>
              </a:lnSpc>
            </a:pPr>
            <a:r>
              <a:rPr lang="en-US" altLang="en-US" sz="1500" dirty="0"/>
              <a:t>80% of white miners exhibited friendship and solidarity toward Black co-workers at work</a:t>
            </a:r>
          </a:p>
          <a:p>
            <a:pPr lvl="2">
              <a:lnSpc>
                <a:spcPct val="90000"/>
              </a:lnSpc>
            </a:pPr>
            <a:r>
              <a:rPr lang="en-US" altLang="en-US" sz="1500" dirty="0"/>
              <a:t>Out of the mines, &lt; 20% of the white miners maintained friendly relations with Black </a:t>
            </a:r>
            <a:r>
              <a:rPr lang="en-US" altLang="en-US" sz="1500" dirty="0" smtClean="0"/>
              <a:t>colleagues</a:t>
            </a:r>
            <a:endParaRPr lang="en-US" altLang="en-US" sz="1500" dirty="0"/>
          </a:p>
          <a:p>
            <a:pPr lvl="1">
              <a:lnSpc>
                <a:spcPct val="90000"/>
              </a:lnSpc>
            </a:pPr>
            <a:r>
              <a:rPr lang="en-US" altLang="en-US" sz="1500" dirty="0"/>
              <a:t>Individual personality differences cannot explain why prejudice is almost uniform in some cultures or predict which target will be chosen and when.</a:t>
            </a:r>
          </a:p>
          <a:p>
            <a:pPr lvl="2">
              <a:lnSpc>
                <a:spcPct val="90000"/>
              </a:lnSpc>
              <a:buFont typeface="Wingdings 2" charset="2"/>
              <a:buNone/>
            </a:pPr>
            <a:endParaRPr lang="en-US" altLang="en-US" sz="1500" dirty="0"/>
          </a:p>
        </p:txBody>
      </p:sp>
    </p:spTree>
    <p:extLst>
      <p:ext uri="{BB962C8B-B14F-4D97-AF65-F5344CB8AC3E}">
        <p14:creationId xmlns:p14="http://schemas.microsoft.com/office/powerpoint/2010/main" val="1901932173"/>
      </p:ext>
    </p:extLst>
  </p:cSld>
  <p:clrMapOvr>
    <a:overrideClrMapping bg1="lt1" tx1="dk1" bg2="lt2" tx2="dk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5" name="Rectangle 5">
            <a:extLst>
              <a:ext uri="{FF2B5EF4-FFF2-40B4-BE49-F238E27FC236}">
                <a16:creationId xmlns:a16="http://schemas.microsoft.com/office/drawing/2014/main" xmlns="" id="{BD457320-C59C-BF44-8DAE-56C2EB980A6F}"/>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Development of stereotypes:</a:t>
            </a:r>
            <a:br>
              <a:rPr lang="en-US" altLang="en-US"/>
            </a:br>
            <a:r>
              <a:rPr lang="en-US" altLang="en-US"/>
              <a:t>Socio-cultural approach </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8674" name="Rectangle 3">
            <a:extLst>
              <a:ext uri="{FF2B5EF4-FFF2-40B4-BE49-F238E27FC236}">
                <a16:creationId xmlns:a16="http://schemas.microsoft.com/office/drawing/2014/main" xmlns="" id="{4621C035-E222-F844-8117-A62C5A2DCE56}"/>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lnSpc>
                <a:spcPct val="90000"/>
              </a:lnSpc>
              <a:spcAft>
                <a:spcPct val="40000"/>
              </a:spcAft>
            </a:pPr>
            <a:r>
              <a:rPr lang="en-US" altLang="en-US" sz="1500" dirty="0"/>
              <a:t>Social Learning Theory – stereotypes are learned  through direct observation of group differences or from exposure to media and other information (remember the Bobo doll studies?)</a:t>
            </a:r>
          </a:p>
          <a:p>
            <a:pPr lvl="1" eaLnBrk="1" hangingPunct="1">
              <a:lnSpc>
                <a:spcPct val="90000"/>
              </a:lnSpc>
            </a:pPr>
            <a:r>
              <a:rPr lang="en-US" altLang="en-US" sz="1500" dirty="0"/>
              <a:t>Illusory Correlations—tendency to see relationships between events that are unrelated (e.g., Jane Elliot’s exercise—). Happen when we are exposed to non-typical occurrences</a:t>
            </a:r>
          </a:p>
          <a:p>
            <a:pPr lvl="2" eaLnBrk="1" hangingPunct="1">
              <a:lnSpc>
                <a:spcPct val="90000"/>
              </a:lnSpc>
            </a:pPr>
            <a:r>
              <a:rPr lang="en-US" altLang="en-US" sz="1500" dirty="0"/>
              <a:t>Imagine you read (or see) a female CEO acting aggressively. </a:t>
            </a:r>
          </a:p>
          <a:p>
            <a:pPr lvl="2" eaLnBrk="1" hangingPunct="1">
              <a:lnSpc>
                <a:spcPct val="90000"/>
              </a:lnSpc>
            </a:pPr>
            <a:r>
              <a:rPr lang="en-US" altLang="en-US" sz="1500" dirty="0"/>
              <a:t>Because it is unusual to see female CEOs, the event becomes salient and memorable.</a:t>
            </a:r>
          </a:p>
          <a:p>
            <a:pPr lvl="2" eaLnBrk="1" hangingPunct="1">
              <a:lnSpc>
                <a:spcPct val="90000"/>
              </a:lnSpc>
            </a:pPr>
            <a:r>
              <a:rPr lang="en-US" altLang="en-US" sz="1500" dirty="0"/>
              <a:t>As a result (because you already have such a schema), you are more likely to notice and remember future incidents of women in positions of power acting aggressively whereas contradictory info may be not noticed or disregarded</a:t>
            </a:r>
          </a:p>
          <a:p>
            <a:pPr lvl="2" eaLnBrk="1" hangingPunct="1">
              <a:lnSpc>
                <a:spcPct val="90000"/>
              </a:lnSpc>
            </a:pPr>
            <a:r>
              <a:rPr lang="en-US" altLang="en-US" sz="1500" dirty="0"/>
              <a:t>Result is an illusory correlation between women leaders and </a:t>
            </a:r>
            <a:r>
              <a:rPr lang="en-US" altLang="en-US" sz="1500" dirty="0" smtClean="0"/>
              <a:t>aggressiveness.</a:t>
            </a:r>
            <a:endParaRPr lang="en-US" altLang="en-US" sz="1500" dirty="0"/>
          </a:p>
        </p:txBody>
      </p:sp>
    </p:spTree>
    <p:extLst>
      <p:ext uri="{BB962C8B-B14F-4D97-AF65-F5344CB8AC3E}">
        <p14:creationId xmlns:p14="http://schemas.microsoft.com/office/powerpoint/2010/main" val="3823454029"/>
      </p:ext>
    </p:extLst>
  </p:cSld>
  <p:clrMapOvr>
    <a:overrideClrMapping bg1="lt1" tx1="dk1" bg2="lt2" tx2="dk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3" name="Rectangle 3">
            <a:extLst>
              <a:ext uri="{FF2B5EF4-FFF2-40B4-BE49-F238E27FC236}">
                <a16:creationId xmlns:a16="http://schemas.microsoft.com/office/drawing/2014/main" xmlns="" id="{647A65EE-8083-224B-B88C-970CAFE53973}"/>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Development of stereotypes:</a:t>
            </a:r>
            <a:br>
              <a:rPr lang="en-US" altLang="en-US"/>
            </a:br>
            <a:r>
              <a:rPr lang="en-US" altLang="en-US"/>
              <a:t>Socio-cultural approach (cont.)</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722" name="Rectangle 2">
            <a:extLst>
              <a:ext uri="{FF2B5EF4-FFF2-40B4-BE49-F238E27FC236}">
                <a16:creationId xmlns:a16="http://schemas.microsoft.com/office/drawing/2014/main" xmlns="" id="{489CFBB5-691D-1D44-B519-9725EB112540}"/>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spcAft>
                <a:spcPct val="40000"/>
              </a:spcAft>
            </a:pPr>
            <a:r>
              <a:rPr lang="en-US" altLang="en-US"/>
              <a:t>Kernel of Truth Hypothesis – considers whether stereotypes that people commonly hold may in fact be partially accurate</a:t>
            </a:r>
          </a:p>
          <a:p>
            <a:pPr lvl="1" eaLnBrk="1" hangingPunct="1">
              <a:spcAft>
                <a:spcPct val="40000"/>
              </a:spcAft>
            </a:pPr>
            <a:r>
              <a:rPr lang="en-US" altLang="en-US"/>
              <a:t>Racial stereotypes are formed in part due to group SES differences; In the U.S., Blacks can be observed more often than whites in roles that imply less competence and less power.  Due to conflation of race and class, class differences are attributed to race</a:t>
            </a:r>
          </a:p>
          <a:p>
            <a:pPr lvl="1" eaLnBrk="1" hangingPunct="1">
              <a:spcBef>
                <a:spcPct val="10000"/>
              </a:spcBef>
            </a:pPr>
            <a:r>
              <a:rPr lang="en-US" altLang="en-US"/>
              <a:t>Stereotypes of Jews as</a:t>
            </a:r>
            <a:r>
              <a:rPr lang="en-US" altLang="en-US" i="1"/>
              <a:t> “cheap” and as “trying to make money” </a:t>
            </a:r>
          </a:p>
          <a:p>
            <a:pPr lvl="2" eaLnBrk="1" hangingPunct="1">
              <a:spcBef>
                <a:spcPct val="10000"/>
              </a:spcBef>
            </a:pPr>
            <a:r>
              <a:rPr lang="en-US" altLang="en-US" i="1"/>
              <a:t>What’s the kernel of truth?</a:t>
            </a:r>
          </a:p>
          <a:p>
            <a:pPr lvl="2" eaLnBrk="1" hangingPunct="1">
              <a:spcBef>
                <a:spcPct val="10000"/>
              </a:spcBef>
            </a:pPr>
            <a:r>
              <a:rPr lang="en-US" altLang="en-US" i="1"/>
              <a:t>Where does the kernel come from?</a:t>
            </a:r>
          </a:p>
          <a:p>
            <a:pPr lvl="2" eaLnBrk="1" hangingPunct="1">
              <a:spcBef>
                <a:spcPct val="10000"/>
              </a:spcBef>
            </a:pPr>
            <a:r>
              <a:rPr lang="en-US" altLang="en-US" i="1"/>
              <a:t>What’s the rest of the truth?</a:t>
            </a:r>
          </a:p>
        </p:txBody>
      </p:sp>
    </p:spTree>
    <p:extLst>
      <p:ext uri="{BB962C8B-B14F-4D97-AF65-F5344CB8AC3E}">
        <p14:creationId xmlns:p14="http://schemas.microsoft.com/office/powerpoint/2010/main" val="2110065138"/>
      </p:ext>
    </p:extLst>
  </p:cSld>
  <p:clrMapOvr>
    <a:overrideClrMapping bg1="lt1" tx1="dk1" bg2="lt2" tx2="dk2" accent1="accent1" accent2="accent2" accent3="accent3" accent4="accent4" accent5="accent5" accent6="accent6" hlink="hlink" folHlink="folHlink"/>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7CFAC9FD-BAD6-47B4-9C11-BE23CEAC75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45B67B9C-9B45-4084-9BB5-187071EE9A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2771" name="Rectangle 3">
            <a:extLst>
              <a:ext uri="{FF2B5EF4-FFF2-40B4-BE49-F238E27FC236}">
                <a16:creationId xmlns:a16="http://schemas.microsoft.com/office/drawing/2014/main" xmlns="" id="{1179EAF1-C563-3747-ABBB-2F44F70309A1}"/>
              </a:ext>
            </a:extLst>
          </p:cNvPr>
          <p:cNvSpPr>
            <a:spLocks noGrp="1" noChangeArrowheads="1"/>
          </p:cNvSpPr>
          <p:nvPr>
            <p:ph type="title"/>
          </p:nvPr>
        </p:nvSpPr>
        <p:spPr>
          <a:xfrm>
            <a:off x="695916" y="1078264"/>
            <a:ext cx="3422930" cy="4701473"/>
          </a:xfrm>
        </p:spPr>
        <p:txBody>
          <a:bodyPr>
            <a:normAutofit/>
          </a:bodyPr>
          <a:lstStyle/>
          <a:p>
            <a:pPr algn="r" eaLnBrk="1" hangingPunct="1">
              <a:lnSpc>
                <a:spcPct val="90000"/>
              </a:lnSpc>
            </a:pPr>
            <a:r>
              <a:rPr lang="en-US" altLang="en-US" sz="4400">
                <a:solidFill>
                  <a:srgbClr val="FFFFFF"/>
                </a:solidFill>
              </a:rPr>
              <a:t>Development of stereotypes:</a:t>
            </a:r>
            <a:br>
              <a:rPr lang="en-US" altLang="en-US" sz="4400">
                <a:solidFill>
                  <a:srgbClr val="FFFFFF"/>
                </a:solidFill>
              </a:rPr>
            </a:br>
            <a:r>
              <a:rPr lang="en-US" altLang="en-US" sz="4400">
                <a:solidFill>
                  <a:srgbClr val="FFFFFF"/>
                </a:solidFill>
              </a:rPr>
              <a:t>Socio-cultural approach (cont.)</a:t>
            </a:r>
          </a:p>
        </p:txBody>
      </p:sp>
      <p:sp>
        <p:nvSpPr>
          <p:cNvPr id="32770" name="Rectangle 2">
            <a:extLst>
              <a:ext uri="{FF2B5EF4-FFF2-40B4-BE49-F238E27FC236}">
                <a16:creationId xmlns:a16="http://schemas.microsoft.com/office/drawing/2014/main" xmlns="" id="{9CFEB1B0-E28E-A64E-A9A7-722F0E998909}"/>
              </a:ext>
            </a:extLst>
          </p:cNvPr>
          <p:cNvSpPr>
            <a:spLocks noGrp="1" noChangeArrowheads="1"/>
          </p:cNvSpPr>
          <p:nvPr>
            <p:ph type="body" idx="1"/>
          </p:nvPr>
        </p:nvSpPr>
        <p:spPr>
          <a:xfrm>
            <a:off x="5114167" y="1078263"/>
            <a:ext cx="6117578" cy="4701474"/>
          </a:xfrm>
          <a:effectLst/>
        </p:spPr>
        <p:txBody>
          <a:bodyPr anchor="ctr">
            <a:normAutofit/>
          </a:bodyPr>
          <a:lstStyle/>
          <a:p>
            <a:pPr eaLnBrk="1" hangingPunct="1"/>
            <a:r>
              <a:rPr lang="en-US" altLang="en-US"/>
              <a:t>Cognitive dissonance theory – tendency for individuals to seek consistency between behaviors and beliefs as well as among their different beliefs and opinions. </a:t>
            </a:r>
          </a:p>
          <a:p>
            <a:pPr eaLnBrk="1" hangingPunct="1"/>
            <a:endParaRPr lang="en-US" altLang="en-US"/>
          </a:p>
          <a:p>
            <a:pPr lvl="1" eaLnBrk="1" hangingPunct="1"/>
            <a:r>
              <a:rPr lang="en-US" altLang="en-US"/>
              <a:t>Information in conflict with belief system is unpleasant; something must change to relieve dissonance</a:t>
            </a:r>
          </a:p>
          <a:p>
            <a:pPr lvl="1" eaLnBrk="1" hangingPunct="1"/>
            <a:r>
              <a:rPr lang="en-US" altLang="en-US"/>
              <a:t>Information in contrast to belief is avoided, actively refuted, or seen as an “exception”</a:t>
            </a:r>
          </a:p>
          <a:p>
            <a:pPr lvl="1" eaLnBrk="1" hangingPunct="1"/>
            <a:r>
              <a:rPr lang="en-US" altLang="en-US"/>
              <a:t> Stereotypes are reinforced</a:t>
            </a:r>
          </a:p>
          <a:p>
            <a:pPr eaLnBrk="1" hangingPunct="1">
              <a:spcAft>
                <a:spcPct val="40000"/>
              </a:spcAft>
            </a:pPr>
            <a:endParaRPr lang="en-US" altLang="en-US" i="1"/>
          </a:p>
        </p:txBody>
      </p:sp>
    </p:spTree>
    <p:extLst>
      <p:ext uri="{BB962C8B-B14F-4D97-AF65-F5344CB8AC3E}">
        <p14:creationId xmlns:p14="http://schemas.microsoft.com/office/powerpoint/2010/main" val="3595240980"/>
      </p:ext>
    </p:extLst>
  </p:cSld>
  <p:clrMapOvr>
    <a:overrideClrMapping bg1="lt1" tx1="dk1" bg2="lt2" tx2="dk2" accent1="accent1" accent2="accent2" accent3="accent3" accent4="accent4" accent5="accent5" accent6="accent6" hlink="hlink" folHlink="folHlink"/>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https://www.arabnews.com/node/1558271/saudi-arabia</a:t>
            </a:r>
          </a:p>
        </p:txBody>
      </p:sp>
    </p:spTree>
    <p:extLst>
      <p:ext uri="{BB962C8B-B14F-4D97-AF65-F5344CB8AC3E}">
        <p14:creationId xmlns:p14="http://schemas.microsoft.com/office/powerpoint/2010/main" val="78353644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Trust in the media</a:t>
            </a:r>
            <a:endParaRPr lang="en-GB" dirty="0"/>
          </a:p>
        </p:txBody>
      </p:sp>
      <p:sp>
        <p:nvSpPr>
          <p:cNvPr id="4" name="Content Placeholder 3"/>
          <p:cNvSpPr>
            <a:spLocks noGrp="1"/>
          </p:cNvSpPr>
          <p:nvPr>
            <p:ph idx="1"/>
          </p:nvPr>
        </p:nvSpPr>
        <p:spPr/>
        <p:txBody>
          <a:bodyPr/>
          <a:lstStyle/>
          <a:p>
            <a:r>
              <a:rPr lang="en-GB" dirty="0" smtClean="0"/>
              <a:t>Radio</a:t>
            </a:r>
          </a:p>
          <a:p>
            <a:r>
              <a:rPr lang="en-GB" dirty="0" smtClean="0"/>
              <a:t>TV</a:t>
            </a:r>
          </a:p>
          <a:p>
            <a:r>
              <a:rPr lang="en-GB" dirty="0" smtClean="0"/>
              <a:t>Newspapers</a:t>
            </a:r>
          </a:p>
          <a:p>
            <a:r>
              <a:rPr lang="en-GB" dirty="0" smtClean="0"/>
              <a:t>Internet</a:t>
            </a:r>
          </a:p>
          <a:p>
            <a:endParaRPr lang="en-GB" dirty="0"/>
          </a:p>
          <a:p>
            <a:r>
              <a:rPr lang="en-GB" dirty="0" smtClean="0"/>
              <a:t>Which country in the world trusts news the most?</a:t>
            </a:r>
          </a:p>
          <a:p>
            <a:endParaRPr lang="en-GB" dirty="0"/>
          </a:p>
          <a:p>
            <a:r>
              <a:rPr lang="en-GB" dirty="0"/>
              <a:t>https://www.statista.com/topics/3303/trust-in-media-in-europe/</a:t>
            </a:r>
          </a:p>
        </p:txBody>
      </p:sp>
    </p:spTree>
    <p:extLst>
      <p:ext uri="{BB962C8B-B14F-4D97-AF65-F5344CB8AC3E}">
        <p14:creationId xmlns:p14="http://schemas.microsoft.com/office/powerpoint/2010/main" val="257311093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stereotypes and communication</a:t>
            </a:r>
            <a:endParaRPr lang="en-GB" dirty="0"/>
          </a:p>
        </p:txBody>
      </p:sp>
      <p:sp>
        <p:nvSpPr>
          <p:cNvPr id="3" name="Content Placeholder 2"/>
          <p:cNvSpPr>
            <a:spLocks noGrp="1"/>
          </p:cNvSpPr>
          <p:nvPr>
            <p:ph idx="1"/>
          </p:nvPr>
        </p:nvSpPr>
        <p:spPr/>
        <p:txBody>
          <a:bodyPr>
            <a:normAutofit/>
          </a:bodyPr>
          <a:lstStyle/>
          <a:p>
            <a:r>
              <a:rPr lang="en-GB" dirty="0" smtClean="0"/>
              <a:t>We need to look at to </a:t>
            </a:r>
            <a:r>
              <a:rPr lang="en-GB" dirty="0"/>
              <a:t>what extent </a:t>
            </a:r>
            <a:r>
              <a:rPr lang="en-GB" dirty="0" smtClean="0"/>
              <a:t>culture – in terms of knowledge</a:t>
            </a:r>
            <a:r>
              <a:rPr lang="en-GB" dirty="0"/>
              <a:t>, beliefs, art, moral rules, ideas, standards, law, customs, capabilities and habits acquired by people and shared by them with other members of society (Benedict 1934; Tylor 1958; Hill </a:t>
            </a:r>
            <a:r>
              <a:rPr lang="en-GB" dirty="0" smtClean="0"/>
              <a:t>2005) affects </a:t>
            </a:r>
            <a:r>
              <a:rPr lang="en-GB" dirty="0"/>
              <a:t>the ways company employees perceive communication practices in a multinational business environment, and to what extent intercultural interactions shape the picture of intercultural business communication as seen by the very participants of the process of communication.</a:t>
            </a:r>
          </a:p>
        </p:txBody>
      </p:sp>
    </p:spTree>
    <p:extLst>
      <p:ext uri="{BB962C8B-B14F-4D97-AF65-F5344CB8AC3E}">
        <p14:creationId xmlns:p14="http://schemas.microsoft.com/office/powerpoint/2010/main" val="288033078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Values</a:t>
            </a:r>
            <a:endParaRPr lang="en-GB" dirty="0"/>
          </a:p>
        </p:txBody>
      </p:sp>
      <p:sp>
        <p:nvSpPr>
          <p:cNvPr id="3" name="Content Placeholder 2"/>
          <p:cNvSpPr>
            <a:spLocks noGrp="1"/>
          </p:cNvSpPr>
          <p:nvPr>
            <p:ph idx="1"/>
          </p:nvPr>
        </p:nvSpPr>
        <p:spPr/>
        <p:txBody>
          <a:bodyPr>
            <a:normAutofit/>
          </a:bodyPr>
          <a:lstStyle/>
          <a:p>
            <a:r>
              <a:rPr lang="en-GB" dirty="0"/>
              <a:t>As for the role of cultural values in intercultural business communication, recent studies have </a:t>
            </a:r>
            <a:r>
              <a:rPr lang="en-GB" dirty="0" err="1"/>
              <a:t>signaled</a:t>
            </a:r>
            <a:r>
              <a:rPr lang="en-GB" dirty="0"/>
              <a:t> a relationship between Hofstede’s dimensions (esp. power distance, collectivism vs. individualism, uncertainty avoidance, long-term orientation and masculinity vs. femininity) and modes of decision-making, communication models, management styles and the values which guide managers when building business relationships (Abramson </a:t>
            </a:r>
            <a:r>
              <a:rPr lang="en-GB" i="1" dirty="0"/>
              <a:t>et al</a:t>
            </a:r>
            <a:r>
              <a:rPr lang="en-GB" dirty="0"/>
              <a:t>. 1993; Tang &amp; Ward 2003; Kobayashi &amp; </a:t>
            </a:r>
            <a:r>
              <a:rPr lang="en-GB" dirty="0" err="1"/>
              <a:t>Viswat</a:t>
            </a:r>
            <a:r>
              <a:rPr lang="en-GB" dirty="0"/>
              <a:t> 2011; </a:t>
            </a:r>
            <a:r>
              <a:rPr lang="en-GB" dirty="0" err="1"/>
              <a:t>Neuliep</a:t>
            </a:r>
            <a:r>
              <a:rPr lang="en-GB" dirty="0"/>
              <a:t> 2011). </a:t>
            </a:r>
          </a:p>
        </p:txBody>
      </p:sp>
    </p:spTree>
    <p:extLst>
      <p:ext uri="{BB962C8B-B14F-4D97-AF65-F5344CB8AC3E}">
        <p14:creationId xmlns:p14="http://schemas.microsoft.com/office/powerpoint/2010/main" val="290458685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Some research findings show that the selection of a style of communication may be affected by the values which guide employees. For instance, Koreans prefer an indirect style of communication because of such Confucian values as harmony, consensus or egalitarianism (</a:t>
            </a:r>
            <a:r>
              <a:rPr lang="en-GB" dirty="0" err="1"/>
              <a:t>Merkin</a:t>
            </a:r>
            <a:r>
              <a:rPr lang="en-GB" dirty="0"/>
              <a:t> 2005), and also because they are sensitive to face (saving face), preferring compromise to resolve conflicts (Park 1993; Lim &amp; Choi 1996). </a:t>
            </a:r>
            <a:r>
              <a:rPr lang="en-GB" dirty="0" smtClean="0"/>
              <a:t>s</a:t>
            </a:r>
            <a:r>
              <a:rPr lang="en-GB" dirty="0"/>
              <a:t>.</a:t>
            </a:r>
          </a:p>
          <a:p>
            <a:endParaRPr lang="en-GB" dirty="0"/>
          </a:p>
        </p:txBody>
      </p:sp>
    </p:spTree>
    <p:extLst>
      <p:ext uri="{BB962C8B-B14F-4D97-AF65-F5344CB8AC3E}">
        <p14:creationId xmlns:p14="http://schemas.microsoft.com/office/powerpoint/2010/main" val="29492610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Most comparative research into the influence of </a:t>
            </a:r>
            <a:r>
              <a:rPr lang="en-GB" dirty="0" smtClean="0"/>
              <a:t>Confucian</a:t>
            </a:r>
            <a:r>
              <a:rPr lang="en-GB" dirty="0"/>
              <a:t>, Buddhist or Protestant </a:t>
            </a:r>
            <a:r>
              <a:rPr lang="en-GB" dirty="0" smtClean="0"/>
              <a:t>philosophies </a:t>
            </a:r>
            <a:r>
              <a:rPr lang="en-GB" dirty="0"/>
              <a:t>on business communication practices has traditionally consisted in comparing Asians with Americans and exploring the values which guide them in business communication (harmony, cooperation, win-win principle, long-term relationships, respectful manners, etiquette, perseverance, attitude to changes, flexibility to the rules, loyalty, etc.), treating these two groups as model representatives of high-context and low-context cultures (see e.g. Ting-Toomey et al. 1991; </a:t>
            </a:r>
            <a:r>
              <a:rPr lang="en-GB" dirty="0" err="1"/>
              <a:t>Gernet</a:t>
            </a:r>
            <a:r>
              <a:rPr lang="en-GB" dirty="0"/>
              <a:t> 1995: 471;Yook &amp; </a:t>
            </a:r>
            <a:r>
              <a:rPr lang="en-GB" dirty="0" err="1"/>
              <a:t>Ahn</a:t>
            </a:r>
            <a:r>
              <a:rPr lang="en-GB" dirty="0"/>
              <a:t> 1999; </a:t>
            </a:r>
            <a:r>
              <a:rPr lang="en-GB" dirty="0" err="1"/>
              <a:t>Aune</a:t>
            </a:r>
            <a:r>
              <a:rPr lang="en-GB" dirty="0"/>
              <a:t> et al. 2001; Li &amp; Moreira 2009). </a:t>
            </a:r>
          </a:p>
        </p:txBody>
      </p:sp>
    </p:spTree>
    <p:extLst>
      <p:ext uri="{BB962C8B-B14F-4D97-AF65-F5344CB8AC3E}">
        <p14:creationId xmlns:p14="http://schemas.microsoft.com/office/powerpoint/2010/main" val="225909595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However, unique research into the presence of Confucian and Protestant values in the work ethics of Asian and non-Asian countries (Phuong-Mai 2005; </a:t>
            </a:r>
            <a:r>
              <a:rPr lang="en-GB" dirty="0" err="1"/>
              <a:t>Domurat</a:t>
            </a:r>
            <a:r>
              <a:rPr lang="en-GB" dirty="0"/>
              <a:t> et al. 2012) shows that Confucian values do not have to be limited to Asian cultures, and—surprisingly—certain non-Asian countries (e.g. the Polish one) are characterized by a high level of collectivism and even higher level of “Confucian Work Ethics” than, e.g., </a:t>
            </a:r>
            <a:r>
              <a:rPr lang="en-GB" dirty="0" smtClean="0"/>
              <a:t>Koreans.</a:t>
            </a:r>
            <a:endParaRPr lang="en-GB" dirty="0"/>
          </a:p>
        </p:txBody>
      </p:sp>
    </p:spTree>
    <p:extLst>
      <p:ext uri="{BB962C8B-B14F-4D97-AF65-F5344CB8AC3E}">
        <p14:creationId xmlns:p14="http://schemas.microsoft.com/office/powerpoint/2010/main" val="346555205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bring it to the </a:t>
            </a:r>
            <a:r>
              <a:rPr lang="en-GB" dirty="0" smtClean="0"/>
              <a:t>module</a:t>
            </a:r>
            <a:endParaRPr lang="en-GB" dirty="0"/>
          </a:p>
        </p:txBody>
      </p:sp>
      <p:sp>
        <p:nvSpPr>
          <p:cNvPr id="3" name="Content Placeholder 2"/>
          <p:cNvSpPr>
            <a:spLocks noGrp="1"/>
          </p:cNvSpPr>
          <p:nvPr>
            <p:ph idx="1"/>
          </p:nvPr>
        </p:nvSpPr>
        <p:spPr/>
        <p:txBody>
          <a:bodyPr>
            <a:normAutofit/>
          </a:bodyPr>
          <a:lstStyle/>
          <a:p>
            <a:r>
              <a:rPr lang="en-GB" dirty="0" smtClean="0"/>
              <a:t>So communication </a:t>
            </a:r>
            <a:r>
              <a:rPr lang="en-GB" dirty="0"/>
              <a:t>practices are not exclusively determined by </a:t>
            </a:r>
            <a:r>
              <a:rPr lang="en-GB" dirty="0" smtClean="0"/>
              <a:t>culture but </a:t>
            </a:r>
            <a:r>
              <a:rPr lang="en-GB" dirty="0"/>
              <a:t>also by </a:t>
            </a:r>
            <a:r>
              <a:rPr lang="en-GB" dirty="0" smtClean="0"/>
              <a:t>preferences </a:t>
            </a:r>
            <a:r>
              <a:rPr lang="en-GB" dirty="0"/>
              <a:t>(e.g. working for the common wealth, specific perspective on material issues) and by external contexts (e.g. by an economic interrelation between a country’s economic development and the values of </a:t>
            </a:r>
            <a:r>
              <a:rPr lang="en-GB" dirty="0" smtClean="0"/>
              <a:t>collectivism and </a:t>
            </a:r>
            <a:r>
              <a:rPr lang="en-GB" dirty="0"/>
              <a:t>individualism). </a:t>
            </a:r>
            <a:endParaRPr lang="en-GB" dirty="0" smtClean="0"/>
          </a:p>
          <a:p>
            <a:r>
              <a:rPr lang="en-GB" dirty="0" smtClean="0"/>
              <a:t>If we categorize </a:t>
            </a:r>
            <a:r>
              <a:rPr lang="en-GB" dirty="0"/>
              <a:t>employees according to their cultural backgrounds and predicting their attitudes toward other cultures, </a:t>
            </a:r>
            <a:r>
              <a:rPr lang="en-GB" dirty="0" smtClean="0"/>
              <a:t>this results in </a:t>
            </a:r>
            <a:r>
              <a:rPr lang="en-GB" dirty="0"/>
              <a:t>a distorted image of the process of intercultural business communication—especially if we take into account the role of corporate culture in determining communication interactions in a company. </a:t>
            </a:r>
          </a:p>
        </p:txBody>
      </p:sp>
    </p:spTree>
    <p:extLst>
      <p:ext uri="{BB962C8B-B14F-4D97-AF65-F5344CB8AC3E}">
        <p14:creationId xmlns:p14="http://schemas.microsoft.com/office/powerpoint/2010/main" val="215156372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so </a:t>
            </a:r>
            <a:endParaRPr lang="en-GB" dirty="0"/>
          </a:p>
        </p:txBody>
      </p:sp>
      <p:sp>
        <p:nvSpPr>
          <p:cNvPr id="3" name="Content Placeholder 2"/>
          <p:cNvSpPr>
            <a:spLocks noGrp="1"/>
          </p:cNvSpPr>
          <p:nvPr>
            <p:ph idx="1"/>
          </p:nvPr>
        </p:nvSpPr>
        <p:spPr/>
        <p:txBody>
          <a:bodyPr/>
          <a:lstStyle/>
          <a:p>
            <a:r>
              <a:rPr lang="en-GB" dirty="0" smtClean="0"/>
              <a:t>Maybe we </a:t>
            </a:r>
            <a:r>
              <a:rPr lang="en-GB" dirty="0"/>
              <a:t>assume that </a:t>
            </a:r>
            <a:r>
              <a:rPr lang="en-GB" dirty="0" smtClean="0"/>
              <a:t>employees </a:t>
            </a:r>
            <a:r>
              <a:rPr lang="en-GB" dirty="0"/>
              <a:t>will regard communication with people from other cultures as a positive and significant process due to a high level of collectivism, construing the self interdependently, and </a:t>
            </a:r>
            <a:r>
              <a:rPr lang="en-GB" dirty="0" smtClean="0"/>
              <a:t>see it in </a:t>
            </a:r>
            <a:r>
              <a:rPr lang="en-GB" dirty="0"/>
              <a:t>terms of a means to maintain in-group relations which works for the group’s welfare.</a:t>
            </a:r>
          </a:p>
          <a:p>
            <a:endParaRPr lang="en-GB" dirty="0"/>
          </a:p>
        </p:txBody>
      </p:sp>
    </p:spTree>
    <p:extLst>
      <p:ext uri="{BB962C8B-B14F-4D97-AF65-F5344CB8AC3E}">
        <p14:creationId xmlns:p14="http://schemas.microsoft.com/office/powerpoint/2010/main" val="296892144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to stereotypes</a:t>
            </a:r>
            <a:endParaRPr lang="en-GB" dirty="0"/>
          </a:p>
        </p:txBody>
      </p:sp>
      <p:sp>
        <p:nvSpPr>
          <p:cNvPr id="3" name="Content Placeholder 2"/>
          <p:cNvSpPr>
            <a:spLocks noGrp="1"/>
          </p:cNvSpPr>
          <p:nvPr>
            <p:ph idx="1"/>
          </p:nvPr>
        </p:nvSpPr>
        <p:spPr/>
        <p:txBody>
          <a:bodyPr>
            <a:normAutofit/>
          </a:bodyPr>
          <a:lstStyle/>
          <a:p>
            <a:r>
              <a:rPr lang="en-GB" dirty="0"/>
              <a:t>S</a:t>
            </a:r>
            <a:r>
              <a:rPr lang="en-GB" dirty="0" smtClean="0"/>
              <a:t>tereotypes </a:t>
            </a:r>
            <a:r>
              <a:rPr lang="en-GB" dirty="0"/>
              <a:t>are “widely-accepted, culturally shared beliefs describing personal traits and characteristics of groups of individuals” (</a:t>
            </a:r>
            <a:r>
              <a:rPr lang="en-GB" dirty="0" err="1"/>
              <a:t>Ramasubramanian</a:t>
            </a:r>
            <a:r>
              <a:rPr lang="en-GB" dirty="0"/>
              <a:t> 2011). According to W. Lipmann (1922), stereotypes are simplified and often distorted “pictures in our heads” which refer to phenomena and people, and which help people overcome an overwhelming amount of information, complexity of the surrounding world (cf. </a:t>
            </a:r>
            <a:r>
              <a:rPr lang="en-GB" dirty="0" err="1"/>
              <a:t>McGarty</a:t>
            </a:r>
            <a:r>
              <a:rPr lang="en-GB" dirty="0"/>
              <a:t> et al. 2002: 2-3), and enable them to “make sense of their worldly encounters” (Hager 2010: 127). Even if a stereotypical perception may be false, stereotype answers the question of what something should be like if we want to believe—basing on our cultural experiences—that that thing is what it is (</a:t>
            </a:r>
            <a:r>
              <a:rPr lang="en-GB" dirty="0" err="1"/>
              <a:t>Habrajska</a:t>
            </a:r>
            <a:r>
              <a:rPr lang="en-GB" dirty="0"/>
              <a:t> 1998: 117). </a:t>
            </a:r>
          </a:p>
        </p:txBody>
      </p:sp>
    </p:spTree>
    <p:extLst>
      <p:ext uri="{BB962C8B-B14F-4D97-AF65-F5344CB8AC3E}">
        <p14:creationId xmlns:p14="http://schemas.microsoft.com/office/powerpoint/2010/main" val="347057080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Some </a:t>
            </a:r>
            <a:r>
              <a:rPr lang="en-GB" dirty="0" smtClean="0"/>
              <a:t>believe </a:t>
            </a:r>
            <a:r>
              <a:rPr lang="en-GB" dirty="0"/>
              <a:t>that </a:t>
            </a:r>
            <a:r>
              <a:rPr lang="en-GB" dirty="0" smtClean="0"/>
              <a:t>stereotyping is oversimplified</a:t>
            </a:r>
            <a:r>
              <a:rPr lang="en-GB" dirty="0"/>
              <a:t>, schematic, and often wrong (</a:t>
            </a:r>
            <a:r>
              <a:rPr lang="en-GB" dirty="0" err="1"/>
              <a:t>Shaumjan</a:t>
            </a:r>
            <a:r>
              <a:rPr lang="en-GB" dirty="0"/>
              <a:t> 2006: 179), and that it falsifies the picture of people and objects it refers to. However, performing the nominal function, stereotype helps people categorize the elements of the surrounding reality and understand their experiences. Similarly to symbol or myth, stereotype is of ambivalent character and conveys both positive and negative meanings and references, relying on such factors as age, gender, race, religion, profession and nationality (</a:t>
            </a:r>
            <a:r>
              <a:rPr lang="en-GB" dirty="0" err="1"/>
              <a:t>Permyakova</a:t>
            </a:r>
            <a:r>
              <a:rPr lang="en-GB" dirty="0"/>
              <a:t> 2015), which are modelled by history tradition, politics, and essentially by the mass media (</a:t>
            </a:r>
            <a:r>
              <a:rPr lang="en-GB" dirty="0" err="1"/>
              <a:t>Michajłowa</a:t>
            </a:r>
            <a:r>
              <a:rPr lang="en-GB" dirty="0"/>
              <a:t> 2007: 176).</a:t>
            </a:r>
          </a:p>
          <a:p>
            <a:endParaRPr lang="en-GB" dirty="0"/>
          </a:p>
        </p:txBody>
      </p:sp>
    </p:spTree>
    <p:extLst>
      <p:ext uri="{BB962C8B-B14F-4D97-AF65-F5344CB8AC3E}">
        <p14:creationId xmlns:p14="http://schemas.microsoft.com/office/powerpoint/2010/main" val="232037288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looting">
            <a:extLst>
              <a:ext uri="{FF2B5EF4-FFF2-40B4-BE49-F238E27FC236}">
                <a16:creationId xmlns:a16="http://schemas.microsoft.com/office/drawing/2014/main" xmlns="" id="{714C62CE-1269-2642-92DF-0A7F58795C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1676401"/>
            <a:ext cx="6477000" cy="50006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0963" name="Rectangle 3">
            <a:extLst>
              <a:ext uri="{FF2B5EF4-FFF2-40B4-BE49-F238E27FC236}">
                <a16:creationId xmlns:a16="http://schemas.microsoft.com/office/drawing/2014/main" xmlns="" id="{318D6BC7-18DF-D64B-87EE-FF4204B1AE63}"/>
              </a:ext>
            </a:extLst>
          </p:cNvPr>
          <p:cNvSpPr>
            <a:spLocks noChangeArrowheads="1"/>
          </p:cNvSpPr>
          <p:nvPr/>
        </p:nvSpPr>
        <p:spPr bwMode="auto">
          <a:xfrm>
            <a:off x="8534400" y="2209800"/>
            <a:ext cx="18288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US" altLang="en-US" sz="1600">
                <a:hlinkClick r:id="rId4"/>
              </a:rPr>
              <a:t>Read full story at Snopes.com</a:t>
            </a:r>
            <a:endParaRPr lang="en-US" altLang="en-US" sz="1600"/>
          </a:p>
        </p:txBody>
      </p:sp>
      <p:sp>
        <p:nvSpPr>
          <p:cNvPr id="40964" name="Text Box 4">
            <a:extLst>
              <a:ext uri="{FF2B5EF4-FFF2-40B4-BE49-F238E27FC236}">
                <a16:creationId xmlns:a16="http://schemas.microsoft.com/office/drawing/2014/main" xmlns="" id="{20EA846E-B8D0-2244-827F-CBB719B2B252}"/>
              </a:ext>
            </a:extLst>
          </p:cNvPr>
          <p:cNvSpPr txBox="1">
            <a:spLocks noChangeArrowheads="1"/>
          </p:cNvSpPr>
          <p:nvPr/>
        </p:nvSpPr>
        <p:spPr bwMode="auto">
          <a:xfrm>
            <a:off x="2209801" y="93664"/>
            <a:ext cx="7591425" cy="132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r>
              <a:rPr lang="en-US" altLang="en-US" sz="4000"/>
              <a:t>Media (implicit?) bias in coverage of Hurricane Katrina</a:t>
            </a:r>
          </a:p>
        </p:txBody>
      </p:sp>
    </p:spTree>
    <p:extLst>
      <p:ext uri="{BB962C8B-B14F-4D97-AF65-F5344CB8AC3E}">
        <p14:creationId xmlns:p14="http://schemas.microsoft.com/office/powerpoint/2010/main" val="262321200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1E70A317-DCED-4E80-AA2D-467D8702E5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Title 1">
            <a:extLst>
              <a:ext uri="{FF2B5EF4-FFF2-40B4-BE49-F238E27FC236}">
                <a16:creationId xmlns:a16="http://schemas.microsoft.com/office/drawing/2014/main" xmlns="" id="{63A2EBDC-2B00-9A43-AC80-E5DA7C5443DB}"/>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altLang="en-US" sz="4200"/>
              <a:t>Setting the Agenda</a:t>
            </a:r>
          </a:p>
        </p:txBody>
      </p:sp>
      <p:sp>
        <p:nvSpPr>
          <p:cNvPr id="74" name="Rectangle 73">
            <a:extLst>
              <a:ext uri="{FF2B5EF4-FFF2-40B4-BE49-F238E27FC236}">
                <a16:creationId xmlns:a16="http://schemas.microsoft.com/office/drawing/2014/main" xmlns="" id="{A6D87845-294F-40CB-BC48-46455460D2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011" name="Picture 2">
            <a:extLst>
              <a:ext uri="{FF2B5EF4-FFF2-40B4-BE49-F238E27FC236}">
                <a16:creationId xmlns:a16="http://schemas.microsoft.com/office/drawing/2014/main" xmlns="" id="{E8C8291B-AD68-294F-AA51-B7183A7130FD}"/>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5324315" y="1228827"/>
            <a:ext cx="6197668" cy="4400345"/>
          </a:xfrm>
          <a:prstGeom prst="rect">
            <a:avLst/>
          </a:prstGeom>
        </p:spPr>
      </p:pic>
    </p:spTree>
    <p:extLst>
      <p:ext uri="{BB962C8B-B14F-4D97-AF65-F5344CB8AC3E}">
        <p14:creationId xmlns:p14="http://schemas.microsoft.com/office/powerpoint/2010/main" val="390051243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727160" y="2932133"/>
            <a:ext cx="737680" cy="993734"/>
          </a:xfrm>
          <a:prstGeom prst="rect">
            <a:avLst/>
          </a:prstGeom>
        </p:spPr>
      </p:pic>
    </p:spTree>
    <p:extLst>
      <p:ext uri="{BB962C8B-B14F-4D97-AF65-F5344CB8AC3E}">
        <p14:creationId xmlns:p14="http://schemas.microsoft.com/office/powerpoint/2010/main" val="319531077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37686" y="1040680"/>
            <a:ext cx="3986011" cy="5367301"/>
          </a:xfrm>
          <a:prstGeom prst="rect">
            <a:avLst/>
          </a:prstGeom>
        </p:spPr>
      </p:pic>
    </p:spTree>
    <p:extLst>
      <p:ext uri="{BB962C8B-B14F-4D97-AF65-F5344CB8AC3E}">
        <p14:creationId xmlns:p14="http://schemas.microsoft.com/office/powerpoint/2010/main" val="146860818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xmlns="" id="{B715A86B-F318-5548-8D55-516EDF1E94A1}"/>
              </a:ext>
            </a:extLst>
          </p:cNvPr>
          <p:cNvSpPr>
            <a:spLocks noGrp="1"/>
          </p:cNvSpPr>
          <p:nvPr>
            <p:ph type="title"/>
          </p:nvPr>
        </p:nvSpPr>
        <p:spPr>
          <a:xfrm>
            <a:off x="2438400" y="277814"/>
            <a:ext cx="7772400" cy="865187"/>
          </a:xfrm>
        </p:spPr>
        <p:txBody>
          <a:bodyPr/>
          <a:lstStyle/>
          <a:p>
            <a:r>
              <a:rPr lang="en-US" altLang="en-US"/>
              <a:t>Framing the Story</a:t>
            </a:r>
          </a:p>
        </p:txBody>
      </p:sp>
      <p:sp>
        <p:nvSpPr>
          <p:cNvPr id="3" name="Content Placeholder 2">
            <a:extLst>
              <a:ext uri="{FF2B5EF4-FFF2-40B4-BE49-F238E27FC236}">
                <a16:creationId xmlns:a16="http://schemas.microsoft.com/office/drawing/2014/main" xmlns="" id="{EC10C069-2533-3C45-BD11-A636CA314364}"/>
              </a:ext>
            </a:extLst>
          </p:cNvPr>
          <p:cNvSpPr>
            <a:spLocks noGrp="1"/>
          </p:cNvSpPr>
          <p:nvPr>
            <p:ph idx="1"/>
          </p:nvPr>
        </p:nvSpPr>
        <p:spPr>
          <a:xfrm>
            <a:off x="1309816" y="1600200"/>
            <a:ext cx="9129584" cy="5029200"/>
          </a:xfrm>
        </p:spPr>
        <p:txBody>
          <a:bodyPr/>
          <a:lstStyle/>
          <a:p>
            <a:pPr>
              <a:defRPr/>
            </a:pPr>
            <a:r>
              <a:rPr lang="en-US" dirty="0"/>
              <a:t>Foreground vs background</a:t>
            </a:r>
          </a:p>
          <a:p>
            <a:pPr marL="0" indent="0">
              <a:buNone/>
              <a:defRPr/>
            </a:pPr>
            <a:endParaRPr lang="en-US" dirty="0"/>
          </a:p>
          <a:p>
            <a:pPr>
              <a:defRPr/>
            </a:pPr>
            <a:endParaRPr lang="en-US" dirty="0"/>
          </a:p>
          <a:p>
            <a:pPr>
              <a:defRPr/>
            </a:pPr>
            <a:endParaRPr lang="en-US" sz="2400" b="1" dirty="0">
              <a:solidFill>
                <a:schemeClr val="accent6">
                  <a:lumMod val="50000"/>
                </a:schemeClr>
              </a:solidFill>
            </a:endParaRPr>
          </a:p>
          <a:p>
            <a:pPr>
              <a:defRPr/>
            </a:pPr>
            <a:endParaRPr lang="en-US" sz="2400" b="1" dirty="0">
              <a:solidFill>
                <a:schemeClr val="accent6">
                  <a:lumMod val="50000"/>
                </a:schemeClr>
              </a:solidFill>
            </a:endParaRPr>
          </a:p>
          <a:p>
            <a:pPr>
              <a:defRPr/>
            </a:pPr>
            <a:endParaRPr lang="en-US" sz="2400" b="1" dirty="0">
              <a:solidFill>
                <a:schemeClr val="accent6">
                  <a:lumMod val="50000"/>
                </a:schemeClr>
              </a:solidFill>
            </a:endParaRPr>
          </a:p>
          <a:p>
            <a:pPr>
              <a:defRPr/>
            </a:pPr>
            <a:endParaRPr lang="en-US" sz="2400" b="1" dirty="0">
              <a:solidFill>
                <a:schemeClr val="accent6">
                  <a:lumMod val="50000"/>
                </a:schemeClr>
              </a:solidFill>
            </a:endParaRPr>
          </a:p>
        </p:txBody>
      </p:sp>
      <p:pic>
        <p:nvPicPr>
          <p:cNvPr id="45060" name="Picture 2">
            <a:extLst>
              <a:ext uri="{FF2B5EF4-FFF2-40B4-BE49-F238E27FC236}">
                <a16:creationId xmlns:a16="http://schemas.microsoft.com/office/drawing/2014/main" xmlns="" id="{C67D36B1-7883-C84B-B72A-D4BADCB9D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2764" y="2228850"/>
            <a:ext cx="6086475" cy="2400300"/>
          </a:xfrm>
          <a:prstGeom prst="rect">
            <a:avLst/>
          </a:prstGeom>
          <a:noFill/>
          <a:ln w="1587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71043183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xmlns="" id="{F3A1878C-9E2C-6D4F-BDE1-4965CD6E1620}"/>
              </a:ext>
            </a:extLst>
          </p:cNvPr>
          <p:cNvSpPr>
            <a:spLocks noGrp="1"/>
          </p:cNvSpPr>
          <p:nvPr>
            <p:ph type="title"/>
          </p:nvPr>
        </p:nvSpPr>
        <p:spPr>
          <a:xfrm>
            <a:off x="2438400" y="277814"/>
            <a:ext cx="7772400" cy="941387"/>
          </a:xfrm>
        </p:spPr>
        <p:txBody>
          <a:bodyPr/>
          <a:lstStyle/>
          <a:p>
            <a:r>
              <a:rPr lang="en-US" altLang="en-US" dirty="0"/>
              <a:t>Framing the </a:t>
            </a:r>
            <a:r>
              <a:rPr lang="en-US" altLang="en-US" dirty="0" smtClean="0"/>
              <a:t>Story</a:t>
            </a:r>
            <a:endParaRPr lang="en-US" altLang="en-US" dirty="0"/>
          </a:p>
        </p:txBody>
      </p:sp>
      <p:sp>
        <p:nvSpPr>
          <p:cNvPr id="3" name="Content Placeholder 2">
            <a:extLst>
              <a:ext uri="{FF2B5EF4-FFF2-40B4-BE49-F238E27FC236}">
                <a16:creationId xmlns:a16="http://schemas.microsoft.com/office/drawing/2014/main" xmlns="" id="{8F457ABA-0783-CA49-9316-2ED2B647D737}"/>
              </a:ext>
            </a:extLst>
          </p:cNvPr>
          <p:cNvSpPr>
            <a:spLocks noGrp="1"/>
          </p:cNvSpPr>
          <p:nvPr>
            <p:ph idx="1"/>
          </p:nvPr>
        </p:nvSpPr>
        <p:spPr>
          <a:xfrm>
            <a:off x="1112108" y="1622425"/>
            <a:ext cx="7916562" cy="5105400"/>
          </a:xfrm>
        </p:spPr>
        <p:txBody>
          <a:bodyPr/>
          <a:lstStyle/>
          <a:p>
            <a:pPr>
              <a:defRPr/>
            </a:pPr>
            <a:r>
              <a:rPr lang="en-US" dirty="0"/>
              <a:t>Distance determines what </a:t>
            </a:r>
            <a:r>
              <a:rPr lang="en-US" dirty="0" smtClean="0"/>
              <a:t>level of </a:t>
            </a:r>
            <a:r>
              <a:rPr lang="en-US" dirty="0"/>
              <a:t>detail we see</a:t>
            </a:r>
          </a:p>
          <a:p>
            <a:pPr marL="0" indent="0">
              <a:buNone/>
              <a:defRPr/>
            </a:pPr>
            <a:endParaRPr lang="en-US" sz="2400" dirty="0"/>
          </a:p>
          <a:p>
            <a:pPr marL="0" indent="0">
              <a:buNone/>
              <a:defRPr/>
            </a:pPr>
            <a:endParaRPr lang="en-US" dirty="0"/>
          </a:p>
          <a:p>
            <a:pPr lvl="1">
              <a:spcBef>
                <a:spcPts val="0"/>
              </a:spcBef>
              <a:spcAft>
                <a:spcPts val="1800"/>
              </a:spcAft>
              <a:defRPr/>
            </a:pPr>
            <a:r>
              <a:rPr lang="en-US" sz="2400" dirty="0"/>
              <a:t>People of color often see certain things differently from white Americans in regard to race, because they are much closer to the many ways that racism and racial bias operate in our society. </a:t>
            </a:r>
          </a:p>
          <a:p>
            <a:pPr lvl="2">
              <a:spcBef>
                <a:spcPts val="0"/>
              </a:spcBef>
              <a:spcAft>
                <a:spcPts val="1800"/>
              </a:spcAft>
              <a:defRPr/>
            </a:pPr>
            <a:r>
              <a:rPr lang="en-US" sz="2000" dirty="0"/>
              <a:t>Normally, those closest are presumed to see best, but not when it comes to racism.</a:t>
            </a:r>
          </a:p>
          <a:p>
            <a:pPr lvl="2">
              <a:spcBef>
                <a:spcPts val="0"/>
              </a:spcBef>
              <a:spcAft>
                <a:spcPts val="1800"/>
              </a:spcAft>
              <a:defRPr/>
            </a:pPr>
            <a:r>
              <a:rPr lang="en-US" sz="2000" dirty="0"/>
              <a:t>It's possible to get so close to something that it’s no longer possible to see all of it clearly.</a:t>
            </a:r>
          </a:p>
        </p:txBody>
      </p:sp>
      <p:pic>
        <p:nvPicPr>
          <p:cNvPr id="133122" name="Picture 2" descr="https://cdn.psychologytoday.com/sites/default/files/styles/article-inline-half/public/blogs/33955/2014/12/165916-170589.jpg?itok=jHg-oain">
            <a:extLst>
              <a:ext uri="{FF2B5EF4-FFF2-40B4-BE49-F238E27FC236}">
                <a16:creationId xmlns:a16="http://schemas.microsoft.com/office/drawing/2014/main" xmlns="" id="{925F8A0C-C07B-2743-A335-77FE9CEE0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005" y="2288059"/>
            <a:ext cx="738188"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23" name="Picture 3">
            <a:extLst>
              <a:ext uri="{FF2B5EF4-FFF2-40B4-BE49-F238E27FC236}">
                <a16:creationId xmlns:a16="http://schemas.microsoft.com/office/drawing/2014/main" xmlns="" id="{76C1A096-DA54-FD4F-8CA0-B9631D6759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56678" y="277813"/>
            <a:ext cx="3078815" cy="4145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117668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2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1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xmlns="" id="{4ED919AB-5C38-AE42-973C-9B2BBA37E862}"/>
              </a:ext>
            </a:extLst>
          </p:cNvPr>
          <p:cNvSpPr>
            <a:spLocks noGrp="1"/>
          </p:cNvSpPr>
          <p:nvPr>
            <p:ph type="title"/>
          </p:nvPr>
        </p:nvSpPr>
        <p:spPr>
          <a:xfrm>
            <a:off x="2438400" y="277814"/>
            <a:ext cx="7772400" cy="865187"/>
          </a:xfrm>
        </p:spPr>
        <p:txBody>
          <a:bodyPr/>
          <a:lstStyle/>
          <a:p>
            <a:r>
              <a:rPr lang="en-US" altLang="en-US"/>
              <a:t>Framing the story (cont)</a:t>
            </a:r>
          </a:p>
        </p:txBody>
      </p:sp>
      <p:sp>
        <p:nvSpPr>
          <p:cNvPr id="3" name="Content Placeholder 2">
            <a:extLst>
              <a:ext uri="{FF2B5EF4-FFF2-40B4-BE49-F238E27FC236}">
                <a16:creationId xmlns:a16="http://schemas.microsoft.com/office/drawing/2014/main" xmlns="" id="{135F3E16-B433-7643-9B56-2BB112CA2296}"/>
              </a:ext>
            </a:extLst>
          </p:cNvPr>
          <p:cNvSpPr>
            <a:spLocks noGrp="1"/>
          </p:cNvSpPr>
          <p:nvPr>
            <p:ph idx="1"/>
          </p:nvPr>
        </p:nvSpPr>
        <p:spPr>
          <a:xfrm>
            <a:off x="980303" y="1210962"/>
            <a:ext cx="9535297" cy="5494638"/>
          </a:xfrm>
        </p:spPr>
        <p:txBody>
          <a:bodyPr/>
          <a:lstStyle/>
          <a:p>
            <a:pPr>
              <a:defRPr/>
            </a:pPr>
            <a:r>
              <a:rPr lang="en-US" sz="2600" dirty="0"/>
              <a:t>Our location determines our point of view</a:t>
            </a:r>
          </a:p>
          <a:p>
            <a:pPr>
              <a:defRPr/>
            </a:pPr>
            <a:endParaRPr lang="en-US" dirty="0"/>
          </a:p>
          <a:p>
            <a:pPr>
              <a:defRPr/>
            </a:pPr>
            <a:endParaRPr lang="en-US" dirty="0"/>
          </a:p>
          <a:p>
            <a:pPr>
              <a:defRPr/>
            </a:pPr>
            <a:endParaRPr lang="en-US" dirty="0"/>
          </a:p>
          <a:p>
            <a:pPr>
              <a:defRPr/>
            </a:pPr>
            <a:endParaRPr lang="en-US" dirty="0"/>
          </a:p>
          <a:p>
            <a:pPr>
              <a:defRPr/>
            </a:pPr>
            <a:endParaRPr lang="en-US" dirty="0"/>
          </a:p>
          <a:p>
            <a:pPr marL="0" indent="0">
              <a:buNone/>
              <a:defRPr/>
            </a:pPr>
            <a:endParaRPr lang="en-US" dirty="0"/>
          </a:p>
          <a:p>
            <a:pPr marL="400050" lvl="1" indent="0">
              <a:buNone/>
              <a:defRPr/>
            </a:pPr>
            <a:r>
              <a:rPr lang="en-US" dirty="0"/>
              <a:t>This also applies to social location</a:t>
            </a:r>
          </a:p>
          <a:p>
            <a:pPr marL="400050" lvl="1" indent="0">
              <a:buNone/>
              <a:defRPr/>
            </a:pPr>
            <a:r>
              <a:rPr lang="en-US" dirty="0"/>
              <a:t>Respectability politics are more likely to be asserted by folks like Bill Cosby, Charles Barkley, and the handful of other Blacks who have the good fortune to either be part of the top 1% or realistically aspire to get there.</a:t>
            </a:r>
          </a:p>
        </p:txBody>
      </p:sp>
      <p:pic>
        <p:nvPicPr>
          <p:cNvPr id="49156" name="Picture 2" descr="https://cdn.psychologytoday.com/sites/default/files/styles/image-article_inline_full/public/blogs/33955/2014/12/165916-170592.jpg?itok=z9QSohXU">
            <a:extLst>
              <a:ext uri="{FF2B5EF4-FFF2-40B4-BE49-F238E27FC236}">
                <a16:creationId xmlns:a16="http://schemas.microsoft.com/office/drawing/2014/main" xmlns="" id="{6DE5D527-23AA-4E47-8352-CC2E47D709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5423" y="1797489"/>
            <a:ext cx="4083907" cy="243573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20245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xmlns="" id="{DAFA85E2-A4CD-8445-B361-267208935D65}"/>
              </a:ext>
            </a:extLst>
          </p:cNvPr>
          <p:cNvSpPr>
            <a:spLocks noGrp="1"/>
          </p:cNvSpPr>
          <p:nvPr>
            <p:ph type="title"/>
          </p:nvPr>
        </p:nvSpPr>
        <p:spPr>
          <a:xfrm>
            <a:off x="2438400" y="277814"/>
            <a:ext cx="7772400" cy="788987"/>
          </a:xfrm>
        </p:spPr>
        <p:txBody>
          <a:bodyPr/>
          <a:lstStyle/>
          <a:p>
            <a:pPr eaLnBrk="1" hangingPunct="1"/>
            <a:r>
              <a:rPr lang="en-US" altLang="en-US">
                <a:ea typeface="ＭＳ Ｐゴシック" panose="020B0600070205080204" pitchFamily="34" charset="-128"/>
              </a:rPr>
              <a:t>Representing the Actors: Images</a:t>
            </a:r>
            <a:endParaRPr lang="en-US" altLang="en-US" sz="2400"/>
          </a:p>
        </p:txBody>
      </p:sp>
      <p:pic>
        <p:nvPicPr>
          <p:cNvPr id="53251" name="Picture 1" descr="OJcovers.gif">
            <a:extLst>
              <a:ext uri="{FF2B5EF4-FFF2-40B4-BE49-F238E27FC236}">
                <a16:creationId xmlns:a16="http://schemas.microsoft.com/office/drawing/2014/main" xmlns="" id="{BCC98967-AD8D-9C40-9E48-76EAC47D8A8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36138" y="3506788"/>
            <a:ext cx="4886325"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11">
            <a:extLst>
              <a:ext uri="{FF2B5EF4-FFF2-40B4-BE49-F238E27FC236}">
                <a16:creationId xmlns:a16="http://schemas.microsoft.com/office/drawing/2014/main" xmlns="" id="{8D04C31E-BAFB-B247-BF2C-7EC91C513A9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7101" y="3265489"/>
            <a:ext cx="3865563"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3" name="Picture 12">
            <a:extLst>
              <a:ext uri="{FF2B5EF4-FFF2-40B4-BE49-F238E27FC236}">
                <a16:creationId xmlns:a16="http://schemas.microsoft.com/office/drawing/2014/main" xmlns="" id="{E51CBA18-7153-4648-A095-D87E4FA3CD6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324600" y="1484312"/>
            <a:ext cx="2536825" cy="190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4" name="Picture 5" descr="Ferguson3.jpeg">
            <a:extLst>
              <a:ext uri="{FF2B5EF4-FFF2-40B4-BE49-F238E27FC236}">
                <a16:creationId xmlns:a16="http://schemas.microsoft.com/office/drawing/2014/main" xmlns="" id="{431C1D65-D7AC-3B4A-B0C6-8F62D366501F}"/>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405313" y="5589588"/>
            <a:ext cx="2009775"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5" name="TextBox 3">
            <a:extLst>
              <a:ext uri="{FF2B5EF4-FFF2-40B4-BE49-F238E27FC236}">
                <a16:creationId xmlns:a16="http://schemas.microsoft.com/office/drawing/2014/main" xmlns="" id="{1D612CF1-7B26-244E-9C7B-3516ACF30F6A}"/>
              </a:ext>
            </a:extLst>
          </p:cNvPr>
          <p:cNvSpPr txBox="1">
            <a:spLocks noChangeArrowheads="1"/>
          </p:cNvSpPr>
          <p:nvPr/>
        </p:nvSpPr>
        <p:spPr bwMode="auto">
          <a:xfrm>
            <a:off x="2590801" y="1981201"/>
            <a:ext cx="21685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US" altLang="en-US" sz="1800"/>
              <a:t>Slide (and images) courtesy of Chris Benson</a:t>
            </a:r>
          </a:p>
        </p:txBody>
      </p:sp>
    </p:spTree>
    <p:extLst>
      <p:ext uri="{BB962C8B-B14F-4D97-AF65-F5344CB8AC3E}">
        <p14:creationId xmlns:p14="http://schemas.microsoft.com/office/powerpoint/2010/main" val="4034422591"/>
      </p:ext>
    </p:extLst>
  </p:cSld>
  <p:clrMapOvr>
    <a:masterClrMapping/>
  </p:clrMapOvr>
  <p:transition spd="slow"/>
</p:sld>
</file>

<file path=ppt/slides/slide10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xmlns="" id="{4D94C90E-D6CB-1E4F-997E-492B85A77FBB}"/>
              </a:ext>
            </a:extLst>
          </p:cNvPr>
          <p:cNvSpPr>
            <a:spLocks noGrp="1"/>
          </p:cNvSpPr>
          <p:nvPr>
            <p:ph type="title"/>
          </p:nvPr>
        </p:nvSpPr>
        <p:spPr>
          <a:xfrm>
            <a:off x="2438400" y="277814"/>
            <a:ext cx="7772400" cy="865187"/>
          </a:xfrm>
        </p:spPr>
        <p:txBody>
          <a:bodyPr/>
          <a:lstStyle/>
          <a:p>
            <a:pPr eaLnBrk="1" hangingPunct="1"/>
            <a:r>
              <a:rPr lang="en-US" altLang="en-US"/>
              <a:t>Representing the Actors: Words</a:t>
            </a:r>
          </a:p>
        </p:txBody>
      </p:sp>
      <p:sp>
        <p:nvSpPr>
          <p:cNvPr id="24578" name="Content Placeholder 2">
            <a:extLst>
              <a:ext uri="{FF2B5EF4-FFF2-40B4-BE49-F238E27FC236}">
                <a16:creationId xmlns:a16="http://schemas.microsoft.com/office/drawing/2014/main" xmlns="" id="{BC58D0A9-8C0D-5F4D-93F5-F1D80A4E127A}"/>
              </a:ext>
            </a:extLst>
          </p:cNvPr>
          <p:cNvSpPr>
            <a:spLocks noGrp="1"/>
          </p:cNvSpPr>
          <p:nvPr>
            <p:ph idx="1"/>
          </p:nvPr>
        </p:nvSpPr>
        <p:spPr>
          <a:xfrm>
            <a:off x="2438400" y="1600200"/>
            <a:ext cx="7772400" cy="5105400"/>
          </a:xfrm>
        </p:spPr>
        <p:txBody>
          <a:bodyPr>
            <a:normAutofit fontScale="92500" lnSpcReduction="20000"/>
          </a:bodyPr>
          <a:lstStyle/>
          <a:p>
            <a:pPr>
              <a:defRPr/>
            </a:pPr>
            <a:r>
              <a:rPr lang="en-US" altLang="en-US" sz="2400" dirty="0"/>
              <a:t>Racially coded language</a:t>
            </a:r>
          </a:p>
          <a:p>
            <a:pPr marL="400050" lvl="1" indent="0">
              <a:defRPr/>
            </a:pPr>
            <a:r>
              <a:rPr lang="en-US" altLang="ja-JP" dirty="0"/>
              <a:t>“Inner City”</a:t>
            </a:r>
          </a:p>
          <a:p>
            <a:pPr marL="400050" lvl="1" indent="0">
              <a:defRPr/>
            </a:pPr>
            <a:r>
              <a:rPr lang="en-US" altLang="ja-JP" dirty="0"/>
              <a:t>“South Side”</a:t>
            </a:r>
          </a:p>
          <a:p>
            <a:pPr marL="400050" lvl="1" indent="0">
              <a:defRPr/>
            </a:pPr>
            <a:r>
              <a:rPr lang="ja-JP" altLang="en-US" dirty="0"/>
              <a:t>“</a:t>
            </a:r>
            <a:r>
              <a:rPr lang="en-US" altLang="ja-JP" dirty="0"/>
              <a:t>racial preferences</a:t>
            </a:r>
            <a:r>
              <a:rPr lang="ja-JP" altLang="en-US" dirty="0"/>
              <a:t>”</a:t>
            </a:r>
            <a:endParaRPr lang="en-US" altLang="ja-JP" dirty="0"/>
          </a:p>
          <a:p>
            <a:pPr marL="400050" lvl="1" indent="0">
              <a:defRPr/>
            </a:pPr>
            <a:r>
              <a:rPr lang="ja-JP" altLang="en-US" dirty="0"/>
              <a:t>“</a:t>
            </a:r>
            <a:r>
              <a:rPr lang="en-US" altLang="ja-JP" dirty="0"/>
              <a:t>reverse discrimination</a:t>
            </a:r>
            <a:r>
              <a:rPr lang="ja-JP" altLang="en-US" dirty="0"/>
              <a:t>”</a:t>
            </a:r>
            <a:endParaRPr lang="en-US" altLang="ja-JP" dirty="0"/>
          </a:p>
          <a:p>
            <a:pPr marL="400050" lvl="1" indent="0">
              <a:defRPr/>
            </a:pPr>
            <a:r>
              <a:rPr lang="en-US" altLang="ja-JP" dirty="0"/>
              <a:t>“illegal immigrant”</a:t>
            </a:r>
          </a:p>
          <a:p>
            <a:pPr marL="400050" lvl="1" indent="0">
              <a:defRPr/>
            </a:pPr>
            <a:r>
              <a:rPr lang="en-US" altLang="ja-JP" dirty="0"/>
              <a:t>“radical Islam”</a:t>
            </a:r>
          </a:p>
          <a:p>
            <a:pPr marL="400050" lvl="1" indent="0">
              <a:defRPr/>
            </a:pPr>
            <a:r>
              <a:rPr lang="en-US" altLang="en-US" dirty="0"/>
              <a:t>“Ground Zero Mosque”</a:t>
            </a:r>
          </a:p>
          <a:p>
            <a:pPr marL="400050" lvl="1" indent="0">
              <a:defRPr/>
            </a:pPr>
            <a:r>
              <a:rPr lang="en-US" altLang="en-US" dirty="0"/>
              <a:t>“Model Minority”</a:t>
            </a:r>
          </a:p>
          <a:p>
            <a:pPr marL="0" indent="0">
              <a:defRPr/>
            </a:pPr>
            <a:endParaRPr lang="en-US" altLang="en-US" sz="2200" dirty="0">
              <a:latin typeface="Franklin Gothic Book" charset="0"/>
            </a:endParaRPr>
          </a:p>
          <a:p>
            <a:pPr marL="0" indent="0">
              <a:defRPr/>
            </a:pPr>
            <a:r>
              <a:rPr lang="en-US" altLang="en-US" sz="2200" dirty="0">
                <a:latin typeface="Franklin Gothic Book" charset="0"/>
              </a:rPr>
              <a:t>  Mediated reality</a:t>
            </a:r>
            <a:endParaRPr lang="en-US" altLang="ja-JP" sz="2200" dirty="0">
              <a:latin typeface="Franklin Gothic Book" charset="0"/>
            </a:endParaRPr>
          </a:p>
          <a:p>
            <a:pPr marL="400050" lvl="1" indent="0">
              <a:defRPr/>
            </a:pPr>
            <a:r>
              <a:rPr lang="en-US" altLang="en-US" dirty="0">
                <a:latin typeface="Franklin Gothic Book" charset="0"/>
              </a:rPr>
              <a:t>There is the event, and there is what we say about the event </a:t>
            </a:r>
          </a:p>
          <a:p>
            <a:pPr marL="400050" lvl="1" indent="0">
              <a:defRPr/>
            </a:pPr>
            <a:r>
              <a:rPr lang="en-US" altLang="ja-JP" dirty="0">
                <a:latin typeface="Franklin Gothic Book" charset="0"/>
              </a:rPr>
              <a:t>We depend on media to introduce, inform, interpret</a:t>
            </a:r>
          </a:p>
          <a:p>
            <a:pPr marL="400050" lvl="1" indent="0">
              <a:defRPr/>
            </a:pPr>
            <a:r>
              <a:rPr lang="en-US" altLang="ja-JP" dirty="0">
                <a:latin typeface="Franklin Gothic Book" charset="0"/>
              </a:rPr>
              <a:t>Our reality is filtered and processed</a:t>
            </a:r>
          </a:p>
        </p:txBody>
      </p:sp>
    </p:spTree>
    <p:extLst>
      <p:ext uri="{BB962C8B-B14F-4D97-AF65-F5344CB8AC3E}">
        <p14:creationId xmlns:p14="http://schemas.microsoft.com/office/powerpoint/2010/main" val="1490546249"/>
      </p:ext>
    </p:extLst>
  </p:cSld>
  <p:clrMapOvr>
    <a:masterClrMapping/>
  </p:clrMapOvr>
  <p:transition spd="slow"/>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2BFC186A-5A9F-4A9A-A72D-DFBBE99344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xmlns="" id="{E8EE1E2B-262B-4EE5-9AB3-125FAB1A8A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46" name="Rectangle 4">
            <a:extLst>
              <a:ext uri="{FF2B5EF4-FFF2-40B4-BE49-F238E27FC236}">
                <a16:creationId xmlns:a16="http://schemas.microsoft.com/office/drawing/2014/main" xmlns="" id="{8282E99C-007A-204C-B351-A716D25C3AAA}"/>
              </a:ext>
            </a:extLst>
          </p:cNvPr>
          <p:cNvSpPr>
            <a:spLocks noGrp="1" noChangeArrowheads="1"/>
          </p:cNvSpPr>
          <p:nvPr>
            <p:ph type="title"/>
          </p:nvPr>
        </p:nvSpPr>
        <p:spPr>
          <a:xfrm>
            <a:off x="924444" y="966851"/>
            <a:ext cx="6889930" cy="4626864"/>
          </a:xfrm>
          <a:effectLst/>
        </p:spPr>
        <p:txBody>
          <a:bodyPr vert="horz" lIns="91440" tIns="45720" rIns="91440" bIns="45720" rtlCol="0" anchor="ctr">
            <a:normAutofit/>
          </a:bodyPr>
          <a:lstStyle/>
          <a:p>
            <a:pPr algn="r"/>
            <a:r>
              <a:rPr lang="en-US" altLang="en-US" sz="5400"/>
              <a:t>The Role of Social Cognition:</a:t>
            </a:r>
          </a:p>
        </p:txBody>
      </p:sp>
      <p:cxnSp>
        <p:nvCxnSpPr>
          <p:cNvPr id="75" name="Straight Connector 74">
            <a:extLst>
              <a:ext uri="{FF2B5EF4-FFF2-40B4-BE49-F238E27FC236}">
                <a16:creationId xmlns:a16="http://schemas.microsoft.com/office/drawing/2014/main" xmlns="" id="{862CADB7-E9BE-4376-8036-0D21CBDC96A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36109"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5325145"/>
      </p:ext>
    </p:extLst>
  </p:cSld>
  <p:clrMapOvr>
    <a:overrideClrMapping bg1="lt1" tx1="dk1" bg2="lt2" tx2="dk2" accent1="accent1" accent2="accent2" accent3="accent3" accent4="accent4" accent5="accent5" accent6="accent6" hlink="hlink" folHlink="folHlink"/>
  </p:clrMapOvr>
  <p:transition spd="slow"/>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394" name="Rectangle 2">
            <a:extLst>
              <a:ext uri="{FF2B5EF4-FFF2-40B4-BE49-F238E27FC236}">
                <a16:creationId xmlns:a16="http://schemas.microsoft.com/office/drawing/2014/main" xmlns="" id="{ED09BB5E-04D7-8649-BE77-EA5FDD5AC824}"/>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Categorization</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9395" name="Rectangle 3">
            <a:extLst>
              <a:ext uri="{FF2B5EF4-FFF2-40B4-BE49-F238E27FC236}">
                <a16:creationId xmlns:a16="http://schemas.microsoft.com/office/drawing/2014/main" xmlns="" id="{DA738C49-CB45-8E46-B116-FA7E48F2E009}"/>
              </a:ext>
            </a:extLst>
          </p:cNvPr>
          <p:cNvSpPr>
            <a:spLocks noGrp="1" noChangeArrowheads="1"/>
          </p:cNvSpPr>
          <p:nvPr>
            <p:ph type="body" idx="1"/>
          </p:nvPr>
        </p:nvSpPr>
        <p:spPr>
          <a:xfrm>
            <a:off x="5252560" y="1023257"/>
            <a:ext cx="6025645" cy="4570457"/>
          </a:xfrm>
          <a:effectLst/>
        </p:spPr>
        <p:txBody>
          <a:bodyPr anchor="ctr">
            <a:normAutofit/>
          </a:bodyPr>
          <a:lstStyle/>
          <a:p>
            <a:pPr>
              <a:lnSpc>
                <a:spcPct val="90000"/>
              </a:lnSpc>
            </a:pPr>
            <a:r>
              <a:rPr lang="en-US" altLang="en-US" sz="1400"/>
              <a:t>Categorization is the </a:t>
            </a:r>
            <a:r>
              <a:rPr lang="en-GB" altLang="en-US" sz="1400"/>
              <a:t>classification of persons into groups, often on basis of common attributes</a:t>
            </a:r>
          </a:p>
          <a:p>
            <a:pPr lvl="1" eaLnBrk="1" hangingPunct="1">
              <a:lnSpc>
                <a:spcPct val="90000"/>
              </a:lnSpc>
            </a:pPr>
            <a:r>
              <a:rPr lang="en-US" altLang="en-US" sz="1400"/>
              <a:t>Unintentional, effortless, automatic activity of the mind</a:t>
            </a:r>
          </a:p>
          <a:p>
            <a:pPr lvl="1" eaLnBrk="1" hangingPunct="1">
              <a:lnSpc>
                <a:spcPct val="90000"/>
              </a:lnSpc>
            </a:pPr>
            <a:r>
              <a:rPr lang="en-US" altLang="en-US" sz="1400"/>
              <a:t>Culturally shared </a:t>
            </a:r>
          </a:p>
          <a:p>
            <a:pPr lvl="1" eaLnBrk="1" hangingPunct="1">
              <a:lnSpc>
                <a:spcPct val="90000"/>
              </a:lnSpc>
            </a:pPr>
            <a:r>
              <a:rPr lang="en-US" altLang="en-US" sz="1400"/>
              <a:t>Assimilation vs. differentiation</a:t>
            </a:r>
          </a:p>
          <a:p>
            <a:pPr lvl="1" eaLnBrk="1" hangingPunct="1">
              <a:lnSpc>
                <a:spcPct val="90000"/>
              </a:lnSpc>
              <a:buFont typeface="Wingdings" pitchFamily="2" charset="2"/>
              <a:buNone/>
            </a:pPr>
            <a:endParaRPr lang="en-US" altLang="en-US" sz="1400"/>
          </a:p>
          <a:p>
            <a:pPr eaLnBrk="1" hangingPunct="1">
              <a:lnSpc>
                <a:spcPct val="90000"/>
              </a:lnSpc>
            </a:pPr>
            <a:r>
              <a:rPr lang="en-US" altLang="en-US" sz="1400"/>
              <a:t>Key Points</a:t>
            </a:r>
          </a:p>
          <a:p>
            <a:pPr lvl="1" eaLnBrk="1" hangingPunct="1">
              <a:lnSpc>
                <a:spcPct val="90000"/>
              </a:lnSpc>
              <a:spcBef>
                <a:spcPct val="0"/>
              </a:spcBef>
              <a:spcAft>
                <a:spcPct val="30000"/>
              </a:spcAft>
            </a:pPr>
            <a:r>
              <a:rPr lang="en-US" altLang="en-US" sz="1400"/>
              <a:t>We create the categories; Categorization seems to be an essential part of the natural world, but not the categories themselves</a:t>
            </a:r>
          </a:p>
          <a:p>
            <a:pPr lvl="1" eaLnBrk="1" hangingPunct="1">
              <a:lnSpc>
                <a:spcPct val="90000"/>
              </a:lnSpc>
              <a:spcBef>
                <a:spcPct val="0"/>
              </a:spcBef>
              <a:spcAft>
                <a:spcPct val="30000"/>
              </a:spcAft>
            </a:pPr>
            <a:r>
              <a:rPr lang="en-US" altLang="en-US" sz="1400"/>
              <a:t>How we categorize tends to be culturally influenced and shared and has social and political implications (see next slide)</a:t>
            </a:r>
          </a:p>
          <a:p>
            <a:pPr lvl="1" eaLnBrk="1" hangingPunct="1">
              <a:lnSpc>
                <a:spcPct val="90000"/>
              </a:lnSpc>
              <a:spcBef>
                <a:spcPct val="0"/>
              </a:spcBef>
              <a:spcAft>
                <a:spcPct val="30000"/>
              </a:spcAft>
            </a:pPr>
            <a:r>
              <a:rPr lang="en-US" altLang="en-US" sz="1400"/>
              <a:t>Items grouped together tend to be viewed more alike than they are in actuality; items in different categories may have their differences exaggerated.</a:t>
            </a:r>
          </a:p>
          <a:p>
            <a:pPr lvl="1" eaLnBrk="1" hangingPunct="1">
              <a:lnSpc>
                <a:spcPct val="90000"/>
              </a:lnSpc>
              <a:spcBef>
                <a:spcPct val="0"/>
              </a:spcBef>
              <a:spcAft>
                <a:spcPct val="30000"/>
              </a:spcAft>
            </a:pPr>
            <a:r>
              <a:rPr lang="en-US" altLang="en-US" sz="1400"/>
              <a:t>Once person is categorized into a group (e.g., gender, race), we bring into play knowledge contained in the category (our schemas, our stereotypes)</a:t>
            </a:r>
          </a:p>
          <a:p>
            <a:pPr lvl="1" eaLnBrk="1" hangingPunct="1">
              <a:lnSpc>
                <a:spcPct val="90000"/>
              </a:lnSpc>
              <a:spcBef>
                <a:spcPct val="0"/>
              </a:spcBef>
              <a:spcAft>
                <a:spcPct val="30000"/>
              </a:spcAft>
            </a:pPr>
            <a:r>
              <a:rPr lang="en-US" altLang="en-US" sz="1400"/>
              <a:t>Leads to ingroup/outgroup dynamics.</a:t>
            </a:r>
          </a:p>
        </p:txBody>
      </p:sp>
    </p:spTree>
    <p:extLst>
      <p:ext uri="{BB962C8B-B14F-4D97-AF65-F5344CB8AC3E}">
        <p14:creationId xmlns:p14="http://schemas.microsoft.com/office/powerpoint/2010/main" val="2939225134"/>
      </p:ext>
    </p:extLst>
  </p:cSld>
  <p:clrMapOvr>
    <a:overrideClrMapping bg1="lt1" tx1="dk1" bg2="lt2" tx2="dk2" accent1="accent1" accent2="accent2" accent3="accent3" accent4="accent4" accent5="accent5" accent6="accent6" hlink="hlink" folHlink="folHlink"/>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xmlns="" id="{73C27C9D-E1E5-EC4F-996B-FC407B2BC754}"/>
              </a:ext>
            </a:extLst>
          </p:cNvPr>
          <p:cNvSpPr>
            <a:spLocks noGrp="1" noChangeArrowheads="1"/>
          </p:cNvSpPr>
          <p:nvPr>
            <p:ph type="title"/>
          </p:nvPr>
        </p:nvSpPr>
        <p:spPr>
          <a:xfrm>
            <a:off x="2438400" y="152400"/>
            <a:ext cx="7772400" cy="1143000"/>
          </a:xfrm>
        </p:spPr>
        <p:txBody>
          <a:bodyPr/>
          <a:lstStyle/>
          <a:p>
            <a:pPr eaLnBrk="1" hangingPunct="1"/>
            <a:r>
              <a:rPr lang="en-US" altLang="en-US" sz="3800"/>
              <a:t>Cultural influences on stereotypes</a:t>
            </a:r>
          </a:p>
        </p:txBody>
      </p:sp>
      <p:sp>
        <p:nvSpPr>
          <p:cNvPr id="61443" name="Rectangle 3">
            <a:extLst>
              <a:ext uri="{FF2B5EF4-FFF2-40B4-BE49-F238E27FC236}">
                <a16:creationId xmlns:a16="http://schemas.microsoft.com/office/drawing/2014/main" xmlns="" id="{6E3DBAFE-EF8B-6944-8B4F-21D69084A33C}"/>
              </a:ext>
            </a:extLst>
          </p:cNvPr>
          <p:cNvSpPr>
            <a:spLocks noGrp="1" noChangeArrowheads="1"/>
          </p:cNvSpPr>
          <p:nvPr>
            <p:ph type="body" idx="1"/>
          </p:nvPr>
        </p:nvSpPr>
        <p:spPr>
          <a:xfrm>
            <a:off x="2209800" y="1600200"/>
            <a:ext cx="8313738" cy="1295400"/>
          </a:xfrm>
        </p:spPr>
        <p:txBody>
          <a:bodyPr/>
          <a:lstStyle/>
          <a:p>
            <a:pPr marL="0" indent="0">
              <a:buNone/>
            </a:pPr>
            <a:r>
              <a:rPr lang="en-US" altLang="en-US" sz="2400"/>
              <a:t>Large numbers of observers share similar stereotypes of a given target group and these stereotypes are relatively stable over time but also somewhat adaptive.</a:t>
            </a:r>
          </a:p>
          <a:p>
            <a:pPr marL="400050" lvl="1" indent="0">
              <a:buNone/>
            </a:pPr>
            <a:endParaRPr lang="en-US" altLang="en-US" sz="2200"/>
          </a:p>
        </p:txBody>
      </p:sp>
      <p:sp>
        <p:nvSpPr>
          <p:cNvPr id="2" name="Rectangle 1">
            <a:extLst>
              <a:ext uri="{FF2B5EF4-FFF2-40B4-BE49-F238E27FC236}">
                <a16:creationId xmlns:a16="http://schemas.microsoft.com/office/drawing/2014/main" xmlns="" id="{52C9FC9D-2809-F944-965D-5C880A669E94}"/>
              </a:ext>
            </a:extLst>
          </p:cNvPr>
          <p:cNvSpPr/>
          <p:nvPr/>
        </p:nvSpPr>
        <p:spPr>
          <a:xfrm>
            <a:off x="2286000" y="3276600"/>
            <a:ext cx="4191000" cy="2000250"/>
          </a:xfrm>
          <a:prstGeom prst="rect">
            <a:avLst/>
          </a:prstGeom>
        </p:spPr>
        <p:txBody>
          <a:bodyPr>
            <a:spAutoFit/>
          </a:bodyPr>
          <a:lstStyle/>
          <a:p>
            <a:pPr indent="-57150">
              <a:defRPr/>
            </a:pPr>
            <a:r>
              <a:rPr lang="en-US" altLang="en-US" sz="2000" dirty="0">
                <a:latin typeface="Arial" charset="0"/>
                <a:cs typeface="Arial" charset="0"/>
              </a:rPr>
              <a:t>Katz &amp; </a:t>
            </a:r>
            <a:r>
              <a:rPr lang="en-US" altLang="en-US" sz="2000" dirty="0" err="1">
                <a:latin typeface="Arial" charset="0"/>
                <a:cs typeface="Arial" charset="0"/>
              </a:rPr>
              <a:t>Braly</a:t>
            </a:r>
            <a:r>
              <a:rPr lang="en-US" altLang="en-US" sz="2000" dirty="0">
                <a:latin typeface="Arial" charset="0"/>
                <a:cs typeface="Arial" charset="0"/>
              </a:rPr>
              <a:t> (1952/1933):</a:t>
            </a:r>
          </a:p>
          <a:p>
            <a:pPr indent="-57150">
              <a:spcAft>
                <a:spcPts val="900"/>
              </a:spcAft>
              <a:defRPr/>
            </a:pPr>
            <a:r>
              <a:rPr lang="en-US" altLang="en-US" sz="2000" dirty="0">
                <a:latin typeface="Arial" charset="0"/>
                <a:cs typeface="Arial" charset="0"/>
              </a:rPr>
              <a:t>Princeton students’ stereotypes of the Japanese</a:t>
            </a:r>
          </a:p>
          <a:p>
            <a:pPr marL="342900" indent="-342900">
              <a:buFont typeface="Arial" panose="020B0604020202020204" pitchFamily="34" charset="0"/>
              <a:buChar char="•"/>
              <a:defRPr/>
            </a:pPr>
            <a:r>
              <a:rPr lang="en-US" altLang="en-US" dirty="0">
                <a:latin typeface="Arial" charset="0"/>
                <a:cs typeface="Arial" charset="0"/>
              </a:rPr>
              <a:t>In 1933: intelligent, industrious, etc.</a:t>
            </a:r>
          </a:p>
          <a:p>
            <a:pPr marL="342900" indent="-342900">
              <a:buFont typeface="Arial" panose="020B0604020202020204" pitchFamily="34" charset="0"/>
              <a:buChar char="•"/>
              <a:defRPr/>
            </a:pPr>
            <a:r>
              <a:rPr lang="en-US" altLang="en-US" dirty="0">
                <a:latin typeface="Arial" charset="0"/>
                <a:cs typeface="Arial" charset="0"/>
              </a:rPr>
              <a:t>In 1951: sly, shrewd</a:t>
            </a:r>
          </a:p>
          <a:p>
            <a:pPr marL="342900" indent="-342900">
              <a:buFont typeface="Arial" panose="020B0604020202020204" pitchFamily="34" charset="0"/>
              <a:buChar char="•"/>
              <a:defRPr/>
            </a:pPr>
            <a:r>
              <a:rPr lang="en-US" altLang="en-US" dirty="0">
                <a:latin typeface="Arial" charset="0"/>
                <a:cs typeface="Arial" charset="0"/>
              </a:rPr>
              <a:t>In 1969: same as in 1933</a:t>
            </a:r>
          </a:p>
        </p:txBody>
      </p:sp>
      <p:pic>
        <p:nvPicPr>
          <p:cNvPr id="61445" name="Picture 4">
            <a:extLst>
              <a:ext uri="{FF2B5EF4-FFF2-40B4-BE49-F238E27FC236}">
                <a16:creationId xmlns:a16="http://schemas.microsoft.com/office/drawing/2014/main" xmlns="" id="{A8100AAD-F72D-5B41-B2AC-CBC9B49F2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0568" t="46059" r="45567" b="18990"/>
          <a:stretch>
            <a:fillRect/>
          </a:stretch>
        </p:blipFill>
        <p:spPr bwMode="auto">
          <a:xfrm>
            <a:off x="6553200" y="2995613"/>
            <a:ext cx="3976688" cy="3276600"/>
          </a:xfrm>
          <a:prstGeom prst="rect">
            <a:avLst/>
          </a:prstGeom>
          <a:noFill/>
          <a:ln w="12700" cap="sq">
            <a:solidFill>
              <a:schemeClr val="tx1"/>
            </a:solidFill>
            <a:miter lim="800000"/>
            <a:headEnd type="none" w="sm" len="sm"/>
            <a:tailEnd type="none" w="sm" len="sm"/>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10195900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490" name="Rectangle 2">
            <a:extLst>
              <a:ext uri="{FF2B5EF4-FFF2-40B4-BE49-F238E27FC236}">
                <a16:creationId xmlns:a16="http://schemas.microsoft.com/office/drawing/2014/main" xmlns="" id="{3A44F412-2511-F24D-A4B6-BEA342D3FC3F}"/>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In-group &amp; Out-group Dynamics</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3491" name="Rectangle 3">
            <a:extLst>
              <a:ext uri="{FF2B5EF4-FFF2-40B4-BE49-F238E27FC236}">
                <a16:creationId xmlns:a16="http://schemas.microsoft.com/office/drawing/2014/main" xmlns="" id="{5A6B2CBD-AD12-ED47-B98F-59C0A21228D4}"/>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r>
              <a:rPr lang="en-US" altLang="en-US"/>
              <a:t>In-group: group with which an individual identifies and feels a member of (ILL-INI)</a:t>
            </a:r>
          </a:p>
          <a:p>
            <a:pPr eaLnBrk="1" hangingPunct="1"/>
            <a:endParaRPr lang="en-US" altLang="en-US"/>
          </a:p>
          <a:p>
            <a:pPr eaLnBrk="1" hangingPunct="1"/>
            <a:r>
              <a:rPr lang="en-US" altLang="en-US"/>
              <a:t>Out-group: group with which an individual does not identify (“Muck Fichigan”)</a:t>
            </a:r>
          </a:p>
          <a:p>
            <a:pPr eaLnBrk="1" hangingPunct="1"/>
            <a:endParaRPr lang="en-US" altLang="en-US"/>
          </a:p>
          <a:p>
            <a:pPr eaLnBrk="1" hangingPunct="1"/>
            <a:r>
              <a:rPr lang="en-US" altLang="en-US"/>
              <a:t>In-group bias? </a:t>
            </a:r>
          </a:p>
        </p:txBody>
      </p:sp>
    </p:spTree>
    <p:extLst>
      <p:ext uri="{BB962C8B-B14F-4D97-AF65-F5344CB8AC3E}">
        <p14:creationId xmlns:p14="http://schemas.microsoft.com/office/powerpoint/2010/main" val="2174039898"/>
      </p:ext>
    </p:extLst>
  </p:cSld>
  <p:clrMapOvr>
    <a:overrideClrMapping bg1="lt1" tx1="dk1" bg2="lt2" tx2="dk2" accent1="accent1" accent2="accent2" accent3="accent3" accent4="accent4" accent5="accent5" accent6="accent6" hlink="hlink" folHlink="folHlink"/>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8" name="Rectangle 2">
            <a:extLst>
              <a:ext uri="{FF2B5EF4-FFF2-40B4-BE49-F238E27FC236}">
                <a16:creationId xmlns:a16="http://schemas.microsoft.com/office/drawing/2014/main" xmlns="" id="{E4D3A7D3-A96D-744E-82F9-DF39AF87AC4B}"/>
              </a:ext>
            </a:extLst>
          </p:cNvPr>
          <p:cNvSpPr>
            <a:spLocks noGrp="1" noChangeArrowheads="1"/>
          </p:cNvSpPr>
          <p:nvPr>
            <p:ph type="title"/>
          </p:nvPr>
        </p:nvSpPr>
        <p:spPr>
          <a:xfrm>
            <a:off x="924443" y="1023257"/>
            <a:ext cx="3732902" cy="4570457"/>
          </a:xfrm>
          <a:effectLst/>
        </p:spPr>
        <p:txBody>
          <a:bodyPr vert="horz" lIns="91440" tIns="45720" rIns="91440" bIns="45720" rtlCol="0" anchor="ctr">
            <a:normAutofit/>
          </a:bodyPr>
          <a:lstStyle/>
          <a:p>
            <a:pPr algn="l"/>
            <a:r>
              <a:rPr lang="en-US" altLang="en-US"/>
              <a:t>Class Demonstration</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5539" name="Text Box 5">
            <a:extLst>
              <a:ext uri="{FF2B5EF4-FFF2-40B4-BE49-F238E27FC236}">
                <a16:creationId xmlns:a16="http://schemas.microsoft.com/office/drawing/2014/main" xmlns="" id="{99BE05EC-B7EA-794F-BEEE-56C13EFFFD37}"/>
              </a:ext>
            </a:extLst>
          </p:cNvPr>
          <p:cNvSpPr txBox="1">
            <a:spLocks noChangeArrowheads="1"/>
          </p:cNvSpPr>
          <p:nvPr/>
        </p:nvSpPr>
        <p:spPr bwMode="auto">
          <a:xfrm>
            <a:off x="5252560" y="1023257"/>
            <a:ext cx="6025645" cy="4570457"/>
          </a:xfrm>
          <a:prstGeom prst="rect">
            <a:avLst/>
          </a:prstGeom>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marL="342900" indent="-342900">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800100" indent="-34290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257300" indent="-3429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714500" indent="-3429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171700" indent="-3429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628900" indent="-3429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3086100" indent="-3429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543300" indent="-3429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4000500" indent="-3429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defTabSz="457200">
              <a:spcAft>
                <a:spcPts val="600"/>
              </a:spcAft>
              <a:buClr>
                <a:schemeClr val="tx2"/>
              </a:buClr>
              <a:buSzPct val="70000"/>
              <a:buFont typeface="Wingdings 2" charset="2"/>
              <a:buAutoNum type="arabicPeriod"/>
            </a:pPr>
            <a:r>
              <a:rPr lang="en-US" alt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cs typeface="+mn-cs"/>
              </a:rPr>
              <a:t>Distribute $1000</a:t>
            </a:r>
          </a:p>
          <a:p>
            <a:pPr defTabSz="457200">
              <a:spcAft>
                <a:spcPts val="600"/>
              </a:spcAft>
              <a:buClr>
                <a:schemeClr val="tx2"/>
              </a:buClr>
              <a:buSzPct val="70000"/>
              <a:buFont typeface="Wingdings 2" charset="2"/>
              <a:buAutoNum type="arabicPeriod"/>
            </a:pPr>
            <a:r>
              <a:rPr lang="en-US" alt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cs typeface="+mn-cs"/>
              </a:rPr>
              <a:t>Rate how much you like group members</a:t>
            </a:r>
          </a:p>
          <a:p>
            <a:pPr defTabSz="457200">
              <a:spcAft>
                <a:spcPts val="600"/>
              </a:spcAft>
              <a:buClr>
                <a:schemeClr val="tx2"/>
              </a:buClr>
              <a:buSzPct val="70000"/>
              <a:buFont typeface="Wingdings 2" charset="2"/>
              <a:buAutoNum type="arabicPeriod"/>
            </a:pPr>
            <a:r>
              <a:rPr lang="en-US" alt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cs typeface="+mn-cs"/>
              </a:rPr>
              <a:t>Rate group members’ academic performance</a:t>
            </a:r>
          </a:p>
          <a:p>
            <a:pPr defTabSz="457200">
              <a:spcAft>
                <a:spcPts val="600"/>
              </a:spcAft>
              <a:buClr>
                <a:schemeClr val="tx2"/>
              </a:buClr>
              <a:buSzPct val="70000"/>
              <a:buFont typeface="Wingdings 2" charset="2"/>
              <a:buAutoNum type="arabicPeriod"/>
            </a:pPr>
            <a:r>
              <a:rPr lang="en-US" alt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cs typeface="+mn-cs"/>
              </a:rPr>
              <a:t>Distribute unpleasant task (e.g., transcribing video)</a:t>
            </a:r>
          </a:p>
        </p:txBody>
      </p:sp>
    </p:spTree>
    <p:extLst>
      <p:ext uri="{BB962C8B-B14F-4D97-AF65-F5344CB8AC3E}">
        <p14:creationId xmlns:p14="http://schemas.microsoft.com/office/powerpoint/2010/main" val="2099188613"/>
      </p:ext>
    </p:extLst>
  </p:cSld>
  <p:clrMapOvr>
    <a:overrideClrMapping bg1="lt1" tx1="dk1" bg2="lt2" tx2="dk2" accent1="accent1" accent2="accent2" accent3="accent3" accent4="accent4" accent5="accent5" accent6="accent6" hlink="hlink" folHlink="folHlink"/>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86" name="Rectangle 2">
            <a:extLst>
              <a:ext uri="{FF2B5EF4-FFF2-40B4-BE49-F238E27FC236}">
                <a16:creationId xmlns:a16="http://schemas.microsoft.com/office/drawing/2014/main" xmlns="" id="{974D4A9C-66A3-554F-90B1-2DB5127B9A86}"/>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Tajfel (1982) Minimal Group Experiment</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7587" name="Rectangle 3">
            <a:extLst>
              <a:ext uri="{FF2B5EF4-FFF2-40B4-BE49-F238E27FC236}">
                <a16:creationId xmlns:a16="http://schemas.microsoft.com/office/drawing/2014/main" xmlns="" id="{A2A2E42F-F469-F241-9197-8B95869A6A6D}"/>
              </a:ext>
            </a:extLst>
          </p:cNvPr>
          <p:cNvSpPr>
            <a:spLocks noGrp="1" noChangeArrowheads="1"/>
          </p:cNvSpPr>
          <p:nvPr>
            <p:ph type="body" idx="1"/>
          </p:nvPr>
        </p:nvSpPr>
        <p:spPr>
          <a:xfrm>
            <a:off x="5252560" y="1023257"/>
            <a:ext cx="6025645" cy="4570457"/>
          </a:xfrm>
          <a:effectLst/>
        </p:spPr>
        <p:txBody>
          <a:bodyPr anchor="ctr">
            <a:normAutofit/>
          </a:bodyPr>
          <a:lstStyle/>
          <a:p>
            <a:pPr>
              <a:spcBef>
                <a:spcPct val="0"/>
              </a:spcBef>
              <a:spcAft>
                <a:spcPts val="900"/>
              </a:spcAft>
            </a:pPr>
            <a:r>
              <a:rPr lang="en-US" altLang="en-US"/>
              <a:t>Placed complete strangers in groups based on trivial criteria (e.g., a coin toss). Results indicated:</a:t>
            </a:r>
          </a:p>
          <a:p>
            <a:pPr lvl="1">
              <a:spcBef>
                <a:spcPct val="0"/>
              </a:spcBef>
              <a:spcAft>
                <a:spcPts val="900"/>
              </a:spcAft>
            </a:pPr>
            <a:r>
              <a:rPr lang="en-US" altLang="en-US"/>
              <a:t>More liking for members of own group</a:t>
            </a:r>
          </a:p>
          <a:p>
            <a:pPr lvl="1">
              <a:spcBef>
                <a:spcPct val="0"/>
              </a:spcBef>
              <a:spcAft>
                <a:spcPts val="900"/>
              </a:spcAft>
            </a:pPr>
            <a:r>
              <a:rPr lang="en-US" altLang="en-US"/>
              <a:t>Rated ingroup members more positively (on personality and work performance)</a:t>
            </a:r>
          </a:p>
          <a:p>
            <a:pPr lvl="1">
              <a:spcBef>
                <a:spcPct val="0"/>
              </a:spcBef>
              <a:spcAft>
                <a:spcPts val="900"/>
              </a:spcAft>
            </a:pPr>
            <a:r>
              <a:rPr lang="en-US" altLang="en-US"/>
              <a:t>Gave more money and rewards to ingroup members. Importantly: Maximizing group differences generally preferred to maximizing ingroup outcomes.</a:t>
            </a:r>
          </a:p>
          <a:p>
            <a:pPr lvl="1">
              <a:spcBef>
                <a:spcPct val="0"/>
              </a:spcBef>
              <a:spcAft>
                <a:spcPts val="900"/>
              </a:spcAft>
            </a:pPr>
            <a:r>
              <a:rPr lang="en-US" altLang="en-US"/>
              <a:t>No group differences in punishing or assigning unpleasant tasks</a:t>
            </a:r>
          </a:p>
          <a:p>
            <a:pPr eaLnBrk="1" hangingPunct="1">
              <a:spcAft>
                <a:spcPct val="40000"/>
              </a:spcAft>
            </a:pPr>
            <a:r>
              <a:rPr lang="en-US" altLang="en-US"/>
              <a:t>Why?</a:t>
            </a:r>
          </a:p>
          <a:p>
            <a:pPr eaLnBrk="1" hangingPunct="1">
              <a:buFont typeface="Wingdings" pitchFamily="2" charset="2"/>
              <a:buNone/>
            </a:pPr>
            <a:endParaRPr lang="en-US" altLang="en-US"/>
          </a:p>
        </p:txBody>
      </p:sp>
    </p:spTree>
    <p:extLst>
      <p:ext uri="{BB962C8B-B14F-4D97-AF65-F5344CB8AC3E}">
        <p14:creationId xmlns:p14="http://schemas.microsoft.com/office/powerpoint/2010/main" val="1415797534"/>
      </p:ext>
    </p:extLst>
  </p:cSld>
  <p:clrMapOvr>
    <a:overrideClrMapping bg1="lt1" tx1="dk1" bg2="lt2" tx2="dk2" accent1="accent1" accent2="accent2" accent3="accent3" accent4="accent4" accent5="accent5" accent6="accent6" hlink="hlink" folHlink="folHlink"/>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634" name="Rectangle 2">
            <a:extLst>
              <a:ext uri="{FF2B5EF4-FFF2-40B4-BE49-F238E27FC236}">
                <a16:creationId xmlns:a16="http://schemas.microsoft.com/office/drawing/2014/main" xmlns="" id="{6948DA65-3940-2845-AA3B-8C3686CD7C9A}"/>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Drawbacks to Social Categorization</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9635" name="Rectangle 3">
            <a:extLst>
              <a:ext uri="{FF2B5EF4-FFF2-40B4-BE49-F238E27FC236}">
                <a16:creationId xmlns:a16="http://schemas.microsoft.com/office/drawing/2014/main" xmlns="" id="{B4A29A2C-16F1-0449-B562-26F7163B6277}"/>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spcAft>
                <a:spcPct val="70000"/>
              </a:spcAft>
            </a:pPr>
            <a:r>
              <a:rPr lang="en-US" altLang="en-US"/>
              <a:t>Outgroup homogeneity: the perception that individuals in the outgroup are more similar to each other than they really are </a:t>
            </a:r>
          </a:p>
          <a:p>
            <a:pPr eaLnBrk="1" hangingPunct="1">
              <a:spcAft>
                <a:spcPct val="70000"/>
              </a:spcAft>
            </a:pPr>
            <a:r>
              <a:rPr lang="en-US" altLang="en-US"/>
              <a:t>Leads us to overestimate the difference between groups and underestimate the differences within groups</a:t>
            </a:r>
          </a:p>
          <a:p>
            <a:pPr eaLnBrk="1" hangingPunct="1">
              <a:spcAft>
                <a:spcPct val="70000"/>
              </a:spcAft>
            </a:pPr>
            <a:r>
              <a:rPr lang="en-US" altLang="en-US"/>
              <a:t>Reinforces stereotypes</a:t>
            </a:r>
          </a:p>
          <a:p>
            <a:pPr eaLnBrk="1" hangingPunct="1">
              <a:spcAft>
                <a:spcPct val="70000"/>
              </a:spcAft>
            </a:pPr>
            <a:r>
              <a:rPr lang="en-US" altLang="en-US"/>
              <a:t>Reinforces: “Us versus Them” mentality</a:t>
            </a:r>
          </a:p>
        </p:txBody>
      </p:sp>
    </p:spTree>
    <p:extLst>
      <p:ext uri="{BB962C8B-B14F-4D97-AF65-F5344CB8AC3E}">
        <p14:creationId xmlns:p14="http://schemas.microsoft.com/office/powerpoint/2010/main" val="2486104887"/>
      </p:ext>
    </p:extLst>
  </p:cSld>
  <p:clrMapOvr>
    <a:overrideClrMapping bg1="lt1" tx1="dk1" bg2="lt2" tx2="dk2" accent1="accent1" accent2="accent2" accent3="accent3" accent4="accent4" accent5="accent5" accent6="accent6" hlink="hlink" folHlink="folHlink"/>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Rectangle 2">
            <a:extLst>
              <a:ext uri="{FF2B5EF4-FFF2-40B4-BE49-F238E27FC236}">
                <a16:creationId xmlns:a16="http://schemas.microsoft.com/office/drawing/2014/main" xmlns="" id="{6E8F1F86-98C2-FB4F-A0A2-7F8353D1DE08}"/>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The Cognitive Miser Hypothesis</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1683" name="Rectangle 3">
            <a:extLst>
              <a:ext uri="{FF2B5EF4-FFF2-40B4-BE49-F238E27FC236}">
                <a16:creationId xmlns:a16="http://schemas.microsoft.com/office/drawing/2014/main" xmlns="" id="{62A53301-C9B4-224B-B766-B7DCF698DF80}"/>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r>
              <a:rPr lang="en-US" altLang="en-US"/>
              <a:t>Bodenhausen (1990)</a:t>
            </a:r>
          </a:p>
          <a:p>
            <a:pPr lvl="1" eaLnBrk="1" hangingPunct="1"/>
            <a:r>
              <a:rPr lang="en-US" altLang="en-US"/>
              <a:t>189 students: Considering only your own “feeling best” rhythm, at what time would you get up if you were entirely free to plan your day?    (6 AM, 8 AM, 11 AM)</a:t>
            </a:r>
          </a:p>
          <a:p>
            <a:pPr lvl="1" eaLnBrk="1" hangingPunct="1">
              <a:buFont typeface="Wingdings" pitchFamily="2" charset="2"/>
              <a:buNone/>
            </a:pPr>
            <a:endParaRPr lang="en-US" altLang="en-US"/>
          </a:p>
          <a:p>
            <a:pPr lvl="1" eaLnBrk="1" hangingPunct="1"/>
            <a:r>
              <a:rPr lang="en-US" altLang="en-US"/>
              <a:t>Students divided into two groups: </a:t>
            </a:r>
            <a:r>
              <a:rPr lang="en-US" altLang="en-US" u="sng"/>
              <a:t>Morning-type person or evening-type person</a:t>
            </a:r>
          </a:p>
          <a:p>
            <a:pPr lvl="2" eaLnBrk="1" hangingPunct="1"/>
            <a:r>
              <a:rPr lang="en-US" altLang="en-US"/>
              <a:t>Morning types: High attention early in day; Low attention later in day</a:t>
            </a:r>
          </a:p>
          <a:p>
            <a:pPr lvl="2" eaLnBrk="1" hangingPunct="1"/>
            <a:r>
              <a:rPr lang="en-US" altLang="en-US"/>
              <a:t>Evening types: Low attention early in day; High attention later in day</a:t>
            </a:r>
          </a:p>
        </p:txBody>
      </p:sp>
    </p:spTree>
    <p:extLst>
      <p:ext uri="{BB962C8B-B14F-4D97-AF65-F5344CB8AC3E}">
        <p14:creationId xmlns:p14="http://schemas.microsoft.com/office/powerpoint/2010/main" val="1365965870"/>
      </p:ext>
    </p:extLst>
  </p:cSld>
  <p:clrMapOvr>
    <a:overrideClrMapping bg1="lt1" tx1="dk1" bg2="lt2" tx2="dk2" accent1="accent1" accent2="accent2" accent3="accent3" accent4="accent4" accent5="accent5" accent6="accent6" hlink="hlink" folHlink="folHlink"/>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730" name="Rectangle 2">
            <a:extLst>
              <a:ext uri="{FF2B5EF4-FFF2-40B4-BE49-F238E27FC236}">
                <a16:creationId xmlns:a16="http://schemas.microsoft.com/office/drawing/2014/main" xmlns="" id="{11331C68-1071-0A4A-8E73-7964E19B7D10}"/>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Cognitive Miser Hypothesis (cont.)</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3731" name="Rectangle 3">
            <a:extLst>
              <a:ext uri="{FF2B5EF4-FFF2-40B4-BE49-F238E27FC236}">
                <a16:creationId xmlns:a16="http://schemas.microsoft.com/office/drawing/2014/main" xmlns="" id="{4409C696-EC3A-ED43-88B9-D65E5405D0E9}"/>
              </a:ext>
            </a:extLst>
          </p:cNvPr>
          <p:cNvSpPr>
            <a:spLocks noGrp="1" noChangeArrowheads="1"/>
          </p:cNvSpPr>
          <p:nvPr>
            <p:ph type="body" idx="1"/>
          </p:nvPr>
        </p:nvSpPr>
        <p:spPr>
          <a:xfrm>
            <a:off x="5252560" y="1023257"/>
            <a:ext cx="6025645" cy="4570457"/>
          </a:xfrm>
          <a:effectLst/>
        </p:spPr>
        <p:txBody>
          <a:bodyPr anchor="ctr">
            <a:normAutofit/>
          </a:bodyPr>
          <a:lstStyle/>
          <a:p>
            <a:pPr lvl="1" eaLnBrk="1" hangingPunct="1"/>
            <a:r>
              <a:rPr lang="en-US" altLang="en-US"/>
              <a:t>Students asked to read about a campus crime in which the evidence was mixed and then </a:t>
            </a:r>
            <a:r>
              <a:rPr lang="en-US" altLang="en-US" u="sng"/>
              <a:t>rate the guilt of the suspect who was either White or Latino</a:t>
            </a:r>
            <a:r>
              <a:rPr lang="en-US" altLang="en-US"/>
              <a:t>. Ratings occurred either early in the day or late in the day.</a:t>
            </a:r>
          </a:p>
          <a:p>
            <a:pPr lvl="1" eaLnBrk="1" hangingPunct="1">
              <a:buFont typeface="Wingdings" pitchFamily="2" charset="2"/>
              <a:buNone/>
            </a:pPr>
            <a:endParaRPr lang="en-US" altLang="en-US"/>
          </a:p>
          <a:p>
            <a:pPr lvl="1" eaLnBrk="1" hangingPunct="1"/>
            <a:r>
              <a:rPr lang="en-US" altLang="en-US"/>
              <a:t>What would we expect based on the cognitive miser hypothesis in terms of when stereotyping would occur?</a:t>
            </a:r>
          </a:p>
        </p:txBody>
      </p:sp>
    </p:spTree>
    <p:extLst>
      <p:ext uri="{BB962C8B-B14F-4D97-AF65-F5344CB8AC3E}">
        <p14:creationId xmlns:p14="http://schemas.microsoft.com/office/powerpoint/2010/main" val="683591854"/>
      </p:ext>
    </p:extLst>
  </p:cSld>
  <p:clrMapOvr>
    <a:overrideClrMapping bg1="lt1" tx1="dk1" bg2="lt2" tx2="dk2" accent1="accent1" accent2="accent2" accent3="accent3" accent4="accent4" accent5="accent5" accent6="accent6" hlink="hlink" folHlink="folHlink"/>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74" name="Title 1">
            <a:extLst>
              <a:ext uri="{FF2B5EF4-FFF2-40B4-BE49-F238E27FC236}">
                <a16:creationId xmlns:a16="http://schemas.microsoft.com/office/drawing/2014/main" xmlns="" id="{681AAA17-65A0-A048-99E2-64C82FBFE6F8}"/>
              </a:ext>
            </a:extLst>
          </p:cNvPr>
          <p:cNvSpPr>
            <a:spLocks noGrp="1"/>
          </p:cNvSpPr>
          <p:nvPr>
            <p:ph type="title"/>
          </p:nvPr>
        </p:nvSpPr>
        <p:spPr>
          <a:xfrm>
            <a:off x="924443" y="1023257"/>
            <a:ext cx="3732902" cy="4570457"/>
          </a:xfrm>
          <a:effectLst/>
        </p:spPr>
        <p:txBody>
          <a:bodyPr vert="horz" lIns="91440" tIns="45720" rIns="91440" bIns="45720" rtlCol="0" anchor="ctr">
            <a:normAutofit/>
          </a:bodyPr>
          <a:lstStyle/>
          <a:p>
            <a:pPr algn="l"/>
            <a:r>
              <a:rPr lang="en-US" altLang="en-US"/>
              <a:t>Other experimental findings relating to cognitive theory</a:t>
            </a:r>
          </a:p>
        </p:txBody>
      </p:sp>
      <p:cxnSp>
        <p:nvCxnSpPr>
          <p:cNvPr id="77" name="Straight Connector 76">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9875" name="Text Placeholder 2">
            <a:extLst>
              <a:ext uri="{FF2B5EF4-FFF2-40B4-BE49-F238E27FC236}">
                <a16:creationId xmlns:a16="http://schemas.microsoft.com/office/drawing/2014/main" xmlns="" id="{0CE7FDB5-C61A-5944-BC0B-4C2F3CC74C4F}"/>
              </a:ext>
            </a:extLst>
          </p:cNvPr>
          <p:cNvSpPr>
            <a:spLocks noGrp="1"/>
          </p:cNvSpPr>
          <p:nvPr>
            <p:ph type="body" sz="half" idx="1"/>
          </p:nvPr>
        </p:nvSpPr>
        <p:spPr>
          <a:xfrm>
            <a:off x="5252560" y="1023257"/>
            <a:ext cx="6025645" cy="4570457"/>
          </a:xfrm>
          <a:effectLst/>
        </p:spPr>
        <p:txBody>
          <a:bodyPr vert="horz" lIns="91440" tIns="45720" rIns="91440" bIns="45720" rtlCol="0" anchor="ctr">
            <a:normAutofit/>
          </a:bodyPr>
          <a:lstStyle/>
          <a:p>
            <a:pPr>
              <a:lnSpc>
                <a:spcPct val="90000"/>
              </a:lnSpc>
            </a:pPr>
            <a:r>
              <a:rPr lang="en-US" altLang="en-US"/>
              <a:t>Emotional and cognitive states associated with MORE reliance on stereotypes</a:t>
            </a:r>
          </a:p>
          <a:p>
            <a:pPr lvl="1">
              <a:lnSpc>
                <a:spcPct val="90000"/>
              </a:lnSpc>
            </a:pPr>
            <a:r>
              <a:rPr lang="en-US" altLang="en-US"/>
              <a:t>Anger</a:t>
            </a:r>
          </a:p>
          <a:p>
            <a:pPr lvl="1">
              <a:lnSpc>
                <a:spcPct val="90000"/>
              </a:lnSpc>
            </a:pPr>
            <a:r>
              <a:rPr lang="en-US" altLang="en-US"/>
              <a:t>Fear</a:t>
            </a:r>
          </a:p>
          <a:p>
            <a:pPr lvl="1">
              <a:lnSpc>
                <a:spcPct val="90000"/>
              </a:lnSpc>
            </a:pPr>
            <a:r>
              <a:rPr lang="en-US" altLang="en-US"/>
              <a:t>Anxiety</a:t>
            </a:r>
          </a:p>
          <a:p>
            <a:pPr lvl="1">
              <a:lnSpc>
                <a:spcPct val="90000"/>
              </a:lnSpc>
            </a:pPr>
            <a:r>
              <a:rPr lang="en-US" altLang="en-US"/>
              <a:t>Happiness</a:t>
            </a:r>
          </a:p>
          <a:p>
            <a:pPr lvl="1">
              <a:lnSpc>
                <a:spcPct val="90000"/>
              </a:lnSpc>
            </a:pPr>
            <a:r>
              <a:rPr lang="en-US" altLang="en-US"/>
              <a:t>Cognitive fatigue or disengagement</a:t>
            </a:r>
          </a:p>
          <a:p>
            <a:pPr>
              <a:lnSpc>
                <a:spcPct val="90000"/>
              </a:lnSpc>
            </a:pPr>
            <a:r>
              <a:rPr lang="en-US" altLang="en-US"/>
              <a:t>Emotional and cognitive states associated with LESS reliance on stereotypes</a:t>
            </a:r>
          </a:p>
          <a:p>
            <a:pPr lvl="1">
              <a:lnSpc>
                <a:spcPct val="90000"/>
              </a:lnSpc>
            </a:pPr>
            <a:r>
              <a:rPr lang="en-US" altLang="en-US"/>
              <a:t>Sadness</a:t>
            </a:r>
          </a:p>
          <a:p>
            <a:pPr lvl="1">
              <a:lnSpc>
                <a:spcPct val="90000"/>
              </a:lnSpc>
            </a:pPr>
            <a:r>
              <a:rPr lang="en-US" altLang="en-US"/>
              <a:t>Cognitive engagement</a:t>
            </a:r>
          </a:p>
          <a:p>
            <a:pPr lvl="1">
              <a:lnSpc>
                <a:spcPct val="90000"/>
              </a:lnSpc>
            </a:pPr>
            <a:r>
              <a:rPr lang="en-US" altLang="en-US"/>
              <a:t>Lack of cognitive fatigue</a:t>
            </a:r>
          </a:p>
          <a:p>
            <a:pPr lvl="1">
              <a:lnSpc>
                <a:spcPct val="90000"/>
              </a:lnSpc>
            </a:pPr>
            <a:endParaRPr lang="en-US" altLang="en-US"/>
          </a:p>
          <a:p>
            <a:pPr>
              <a:lnSpc>
                <a:spcPct val="90000"/>
              </a:lnSpc>
            </a:pPr>
            <a:endParaRPr lang="en-US" altLang="en-US"/>
          </a:p>
        </p:txBody>
      </p:sp>
      <p:sp>
        <p:nvSpPr>
          <p:cNvPr id="79876" name="Rectangle 4">
            <a:extLst>
              <a:ext uri="{FF2B5EF4-FFF2-40B4-BE49-F238E27FC236}">
                <a16:creationId xmlns:a16="http://schemas.microsoft.com/office/drawing/2014/main" xmlns="" id="{C123A32F-7382-BE41-84B6-6E75A1E21AC1}"/>
              </a:ext>
            </a:extLst>
          </p:cNvPr>
          <p:cNvSpPr>
            <a:spLocks noChangeArrowheads="1"/>
          </p:cNvSpPr>
          <p:nvPr/>
        </p:nvSpPr>
        <p:spPr bwMode="auto">
          <a:xfrm>
            <a:off x="5791200" y="6211888"/>
            <a:ext cx="4572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spcAft>
                <a:spcPts val="600"/>
              </a:spcAft>
              <a:buClrTx/>
              <a:buSzTx/>
              <a:buFontTx/>
              <a:buNone/>
            </a:pPr>
            <a:r>
              <a:rPr lang="en-US" altLang="en-US" sz="1200"/>
              <a:t>Bodenhausen, G. V. (1993). Emotions, arousal, and stereotypic judgments: A heuristic model of affect and stereotyping. In </a:t>
            </a:r>
            <a:r>
              <a:rPr lang="en-US" altLang="en-US" sz="1200" i="1"/>
              <a:t>Affect, cognition and stereotyping</a:t>
            </a:r>
            <a:r>
              <a:rPr lang="en-US" altLang="en-US" sz="1200"/>
              <a:t> (pp. 13-37).</a:t>
            </a:r>
          </a:p>
        </p:txBody>
      </p:sp>
    </p:spTree>
    <p:extLst>
      <p:ext uri="{BB962C8B-B14F-4D97-AF65-F5344CB8AC3E}">
        <p14:creationId xmlns:p14="http://schemas.microsoft.com/office/powerpoint/2010/main" val="595767111"/>
      </p:ext>
    </p:extLst>
  </p:cSld>
  <p:clrMapOvr>
    <a:overrideClrMapping bg1="lt1" tx1="dk1" bg2="lt2" tx2="dk2" accent1="accent1" accent2="accent2" accent3="accent3" accent4="accent4" accent5="accent5" accent6="accent6" hlink="hlink" folHlink="folHlink"/>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898" name="Rectangle 2">
            <a:extLst>
              <a:ext uri="{FF2B5EF4-FFF2-40B4-BE49-F238E27FC236}">
                <a16:creationId xmlns:a16="http://schemas.microsoft.com/office/drawing/2014/main" xmlns="" id="{A71F0E52-B760-9B46-B66B-C550A3D497A1}"/>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Are stereotypes automatic?</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0899" name="Rectangle 3">
            <a:extLst>
              <a:ext uri="{FF2B5EF4-FFF2-40B4-BE49-F238E27FC236}">
                <a16:creationId xmlns:a16="http://schemas.microsoft.com/office/drawing/2014/main" xmlns="" id="{5D5BF493-9E4B-4B4C-98B3-44F3BC3495D7}"/>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lnSpc>
                <a:spcPct val="90000"/>
              </a:lnSpc>
            </a:pPr>
            <a:r>
              <a:rPr lang="en-US" altLang="en-US"/>
              <a:t>Groups can prime stereotypical thoughts and thoughts can prime stereotypical groups</a:t>
            </a:r>
          </a:p>
          <a:p>
            <a:pPr eaLnBrk="1" hangingPunct="1">
              <a:lnSpc>
                <a:spcPct val="90000"/>
              </a:lnSpc>
            </a:pPr>
            <a:endParaRPr lang="en-US" altLang="en-US"/>
          </a:p>
          <a:p>
            <a:pPr eaLnBrk="1" hangingPunct="1">
              <a:lnSpc>
                <a:spcPct val="90000"/>
              </a:lnSpc>
            </a:pPr>
            <a:r>
              <a:rPr lang="en-US" altLang="en-US"/>
              <a:t>Automatic processing: occurs when stimulus is encountered causing the stereotype to be accessed. Happens without conscious awareness</a:t>
            </a:r>
          </a:p>
          <a:p>
            <a:pPr eaLnBrk="1" hangingPunct="1">
              <a:lnSpc>
                <a:spcPct val="90000"/>
              </a:lnSpc>
            </a:pPr>
            <a:endParaRPr lang="en-US" altLang="en-US"/>
          </a:p>
          <a:p>
            <a:pPr eaLnBrk="1" hangingPunct="1">
              <a:lnSpc>
                <a:spcPct val="90000"/>
              </a:lnSpc>
            </a:pPr>
            <a:r>
              <a:rPr lang="en-US" altLang="en-US"/>
              <a:t>Controlled processing: occurs with awareness; conscious choice to disregard or ignore the stereotyped information</a:t>
            </a:r>
          </a:p>
          <a:p>
            <a:pPr eaLnBrk="1" hangingPunct="1">
              <a:lnSpc>
                <a:spcPct val="90000"/>
              </a:lnSpc>
            </a:pPr>
            <a:endParaRPr lang="en-US" altLang="en-US"/>
          </a:p>
          <a:p>
            <a:pPr eaLnBrk="1" hangingPunct="1">
              <a:lnSpc>
                <a:spcPct val="90000"/>
              </a:lnSpc>
            </a:pPr>
            <a:r>
              <a:rPr lang="en-US" altLang="en-US"/>
              <a:t>“Hard choice” (Fiske, 1989)</a:t>
            </a:r>
          </a:p>
        </p:txBody>
      </p:sp>
    </p:spTree>
    <p:extLst>
      <p:ext uri="{BB962C8B-B14F-4D97-AF65-F5344CB8AC3E}">
        <p14:creationId xmlns:p14="http://schemas.microsoft.com/office/powerpoint/2010/main" val="983859779"/>
      </p:ext>
    </p:extLst>
  </p:cSld>
  <p:clrMapOvr>
    <a:overrideClrMapping bg1="lt1" tx1="dk1" bg2="lt2" tx2="dk2" accent1="accent1" accent2="accent2" accent3="accent3" accent4="accent4" accent5="accent5" accent6="accent6" hlink="hlink" folHlink="folHlink"/>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1C3D9BD5-A493-4B97-963D-60135D533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xmlns="" id="{1F759AF4-E342-4E60-8A32-C44A328F2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946" name="Rectangle 2">
            <a:extLst>
              <a:ext uri="{FF2B5EF4-FFF2-40B4-BE49-F238E27FC236}">
                <a16:creationId xmlns:a16="http://schemas.microsoft.com/office/drawing/2014/main" xmlns="" id="{3A93CB1F-90E9-494E-A4B1-9EA36223166B}"/>
              </a:ext>
            </a:extLst>
          </p:cNvPr>
          <p:cNvSpPr>
            <a:spLocks noGrp="1" noChangeArrowheads="1"/>
          </p:cNvSpPr>
          <p:nvPr>
            <p:ph type="title"/>
          </p:nvPr>
        </p:nvSpPr>
        <p:spPr>
          <a:xfrm>
            <a:off x="924443" y="1023257"/>
            <a:ext cx="3732902" cy="4570457"/>
          </a:xfrm>
          <a:effectLst/>
        </p:spPr>
        <p:txBody>
          <a:bodyPr>
            <a:normAutofit/>
          </a:bodyPr>
          <a:lstStyle/>
          <a:p>
            <a:pPr algn="l" eaLnBrk="1" hangingPunct="1"/>
            <a:r>
              <a:rPr lang="en-US" altLang="en-US"/>
              <a:t>2002 Institute of Medicine Report</a:t>
            </a:r>
          </a:p>
        </p:txBody>
      </p:sp>
      <p:cxnSp>
        <p:nvCxnSpPr>
          <p:cNvPr id="76" name="Straight Connector 75">
            <a:extLst>
              <a:ext uri="{FF2B5EF4-FFF2-40B4-BE49-F238E27FC236}">
                <a16:creationId xmlns:a16="http://schemas.microsoft.com/office/drawing/2014/main" xmlns="" id="{A49B2805-6469-407A-A68A-BB85AC8A85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2947" name="Rectangle 3">
            <a:extLst>
              <a:ext uri="{FF2B5EF4-FFF2-40B4-BE49-F238E27FC236}">
                <a16:creationId xmlns:a16="http://schemas.microsoft.com/office/drawing/2014/main" xmlns="" id="{D005F6CE-4AFD-B243-AD5F-B988AD7E3A94}"/>
              </a:ext>
            </a:extLst>
          </p:cNvPr>
          <p:cNvSpPr>
            <a:spLocks noGrp="1" noChangeArrowheads="1"/>
          </p:cNvSpPr>
          <p:nvPr>
            <p:ph type="body" idx="1"/>
          </p:nvPr>
        </p:nvSpPr>
        <p:spPr>
          <a:xfrm>
            <a:off x="5252560" y="1023257"/>
            <a:ext cx="6025645" cy="4570457"/>
          </a:xfrm>
          <a:effectLst/>
        </p:spPr>
        <p:txBody>
          <a:bodyPr anchor="ctr">
            <a:normAutofit/>
          </a:bodyPr>
          <a:lstStyle/>
          <a:p>
            <a:pPr eaLnBrk="1" hangingPunct="1"/>
            <a:r>
              <a:rPr lang="en-US" altLang="en-US"/>
              <a:t>When Latinos and African Americans were treated by physicians for a broken bone in their leg, they received pain medication significantly less often than white patients with the same injury. … Minorities are less likely to be given appropriate cardiac medications or to undergo bypass surgery, and are less likely to receive kidney dialysis or transplants. By contrast, they are more likely to receive certain less-desirable procedures, such as lower limb amputations for diabetes and other conditions. </a:t>
            </a:r>
          </a:p>
        </p:txBody>
      </p:sp>
    </p:spTree>
    <p:extLst>
      <p:ext uri="{BB962C8B-B14F-4D97-AF65-F5344CB8AC3E}">
        <p14:creationId xmlns:p14="http://schemas.microsoft.com/office/powerpoint/2010/main" val="2968697306"/>
      </p:ext>
    </p:extLst>
  </p:cSld>
  <p:clrMapOvr>
    <a:overrideClrMapping bg1="lt1" tx1="dk1" bg2="lt2" tx2="dk2" accent1="accent1" accent2="accent2" accent3="accent3" accent4="accent4" accent5="accent5" accent6="accent6" hlink="hlink" folHlink="folHlink"/>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xmlns="" id="{5696B70F-7E15-C14D-8733-385B3CC91A0A}"/>
              </a:ext>
            </a:extLst>
          </p:cNvPr>
          <p:cNvSpPr>
            <a:spLocks noGrp="1" noChangeArrowheads="1"/>
          </p:cNvSpPr>
          <p:nvPr>
            <p:ph type="title"/>
          </p:nvPr>
        </p:nvSpPr>
        <p:spPr>
          <a:xfrm>
            <a:off x="2438400" y="277814"/>
            <a:ext cx="7772400" cy="941387"/>
          </a:xfrm>
        </p:spPr>
        <p:txBody>
          <a:bodyPr/>
          <a:lstStyle/>
          <a:p>
            <a:pPr eaLnBrk="1" hangingPunct="1"/>
            <a:r>
              <a:rPr lang="en-US" altLang="en-US"/>
              <a:t>The Implicit Association Test</a:t>
            </a:r>
          </a:p>
        </p:txBody>
      </p:sp>
      <p:sp>
        <p:nvSpPr>
          <p:cNvPr id="84995" name="Rectangle 3">
            <a:extLst>
              <a:ext uri="{FF2B5EF4-FFF2-40B4-BE49-F238E27FC236}">
                <a16:creationId xmlns:a16="http://schemas.microsoft.com/office/drawing/2014/main" xmlns="" id="{2F572245-E1CA-1649-81E8-DBB654C0E96E}"/>
              </a:ext>
            </a:extLst>
          </p:cNvPr>
          <p:cNvSpPr>
            <a:spLocks noGrp="1" noChangeArrowheads="1"/>
          </p:cNvSpPr>
          <p:nvPr>
            <p:ph type="body" idx="1"/>
          </p:nvPr>
        </p:nvSpPr>
        <p:spPr>
          <a:xfrm>
            <a:off x="2438400" y="1600200"/>
            <a:ext cx="7696200" cy="1752600"/>
          </a:xfrm>
        </p:spPr>
        <p:txBody>
          <a:bodyPr/>
          <a:lstStyle/>
          <a:p>
            <a:pPr eaLnBrk="1" hangingPunct="1"/>
            <a:r>
              <a:rPr lang="en-US" altLang="en-US" sz="1800"/>
              <a:t>Every man has reminiscences which he would not tell to everyone but only his friends. He has other matters in his mind which he would not reveal even to his friends, but only to himself, and that in secret. But there are other things which a man is afraid to tell even to himself, and every decent man has a number of such things stored away in his mind (Dostoyevsky)</a:t>
            </a:r>
          </a:p>
        </p:txBody>
      </p:sp>
      <p:pic>
        <p:nvPicPr>
          <p:cNvPr id="84996" name="Picture 4" descr="IAT">
            <a:extLst>
              <a:ext uri="{FF2B5EF4-FFF2-40B4-BE49-F238E27FC236}">
                <a16:creationId xmlns:a16="http://schemas.microsoft.com/office/drawing/2014/main" xmlns="" id="{1A450FB5-747F-4F44-872A-6E2D155F6B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3124200"/>
            <a:ext cx="422910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7" name="Text Box 5">
            <a:extLst>
              <a:ext uri="{FF2B5EF4-FFF2-40B4-BE49-F238E27FC236}">
                <a16:creationId xmlns:a16="http://schemas.microsoft.com/office/drawing/2014/main" xmlns="" id="{926195A7-049E-5C41-9460-8B8C1B77D42F}"/>
              </a:ext>
            </a:extLst>
          </p:cNvPr>
          <p:cNvSpPr txBox="1">
            <a:spLocks noChangeArrowheads="1"/>
          </p:cNvSpPr>
          <p:nvPr/>
        </p:nvSpPr>
        <p:spPr bwMode="auto">
          <a:xfrm>
            <a:off x="1905000" y="6016625"/>
            <a:ext cx="8458200" cy="839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pPr>
            <a:r>
              <a:rPr lang="en-US" altLang="en-US" sz="1800"/>
              <a:t> Demonstration video at </a:t>
            </a:r>
            <a:r>
              <a:rPr lang="en-US" altLang="en-US" sz="1800">
                <a:hlinkClick r:id="rId4"/>
              </a:rPr>
              <a:t>http://www.youtube.com/watch?v=2RSVz6VEybk</a:t>
            </a:r>
            <a:r>
              <a:rPr lang="en-US" altLang="en-US" sz="1800"/>
              <a:t/>
            </a:r>
            <a:br>
              <a:rPr lang="en-US" altLang="en-US" sz="1800"/>
            </a:br>
            <a:r>
              <a:rPr lang="en-US" altLang="en-US" sz="1800"/>
              <a:t/>
            </a:r>
            <a:br>
              <a:rPr lang="en-US" altLang="en-US" sz="1800"/>
            </a:br>
            <a:r>
              <a:rPr lang="en-US" altLang="en-US" sz="1800"/>
              <a:t>Alternative video: </a:t>
            </a:r>
            <a:r>
              <a:rPr lang="en-US" altLang="en-US" sz="1800">
                <a:hlinkClick r:id="rId5"/>
              </a:rPr>
              <a:t>https://www.youtube.com/watch?v=Z72MHd0y-bs</a:t>
            </a:r>
            <a:endParaRPr lang="en-US" altLang="en-US" sz="1800"/>
          </a:p>
        </p:txBody>
      </p:sp>
      <p:sp>
        <p:nvSpPr>
          <p:cNvPr id="84998" name="Rectangle 8">
            <a:extLst>
              <a:ext uri="{FF2B5EF4-FFF2-40B4-BE49-F238E27FC236}">
                <a16:creationId xmlns:a16="http://schemas.microsoft.com/office/drawing/2014/main" xmlns="" id="{90040C19-C4A3-0C4D-8593-8E96A7160FF1}"/>
              </a:ext>
            </a:extLst>
          </p:cNvPr>
          <p:cNvSpPr>
            <a:spLocks noChangeArrowheads="1"/>
          </p:cNvSpPr>
          <p:nvPr/>
        </p:nvSpPr>
        <p:spPr bwMode="auto">
          <a:xfrm>
            <a:off x="1676400" y="5105400"/>
            <a:ext cx="36766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folHlink"/>
              </a:buClr>
              <a:buSzPct val="90000"/>
              <a:buFont typeface="Wingdings" pitchFamily="2" charset="2"/>
              <a:buChar char="n"/>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5000"/>
              <a:buFont typeface="Wingdings" pitchFamily="2" charset="2"/>
              <a:buChar char="n"/>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folHlink"/>
              </a:buClr>
              <a:buSzPct val="55000"/>
              <a:buFont typeface="Wingdings" pitchFamily="2" charset="2"/>
              <a:buChar char="n"/>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Font typeface="Wingdings"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US" altLang="en-US" sz="1800" dirty="0"/>
              <a:t>Take the IAT at</a:t>
            </a:r>
          </a:p>
          <a:p>
            <a:pPr eaLnBrk="1" hangingPunct="1">
              <a:spcBef>
                <a:spcPct val="0"/>
              </a:spcBef>
              <a:buClrTx/>
              <a:buSzTx/>
              <a:buFontTx/>
              <a:buNone/>
            </a:pPr>
            <a:r>
              <a:rPr lang="en-US" altLang="en-US" sz="1800" dirty="0">
                <a:hlinkClick r:id="rId6"/>
              </a:rPr>
              <a:t>https://implicit.harvard.edu/implicit/</a:t>
            </a:r>
            <a:endParaRPr lang="en-US" altLang="en-US" sz="1800" dirty="0"/>
          </a:p>
        </p:txBody>
      </p:sp>
    </p:spTree>
    <p:extLst>
      <p:ext uri="{BB962C8B-B14F-4D97-AF65-F5344CB8AC3E}">
        <p14:creationId xmlns:p14="http://schemas.microsoft.com/office/powerpoint/2010/main" val="330231935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xmlns="" id="{23E5F4FF-50F8-864F-B876-5D416451CBAF}"/>
              </a:ext>
            </a:extLst>
          </p:cNvPr>
          <p:cNvSpPr>
            <a:spLocks noGrp="1" noChangeArrowheads="1"/>
          </p:cNvSpPr>
          <p:nvPr>
            <p:ph type="title"/>
          </p:nvPr>
        </p:nvSpPr>
        <p:spPr/>
        <p:txBody>
          <a:bodyPr/>
          <a:lstStyle/>
          <a:p>
            <a:pPr algn="ctr" eaLnBrk="1" hangingPunct="1"/>
            <a:r>
              <a:rPr lang="en-US" altLang="en-US"/>
              <a:t>Stereotype Suppression</a:t>
            </a:r>
          </a:p>
        </p:txBody>
      </p:sp>
      <p:sp>
        <p:nvSpPr>
          <p:cNvPr id="102403" name="Rectangle 3">
            <a:extLst>
              <a:ext uri="{FF2B5EF4-FFF2-40B4-BE49-F238E27FC236}">
                <a16:creationId xmlns:a16="http://schemas.microsoft.com/office/drawing/2014/main" xmlns="" id="{22F283D9-9543-0940-BC39-5D2AC5BEA3FC}"/>
              </a:ext>
            </a:extLst>
          </p:cNvPr>
          <p:cNvSpPr>
            <a:spLocks noGrp="1" noChangeArrowheads="1"/>
          </p:cNvSpPr>
          <p:nvPr>
            <p:ph idx="1"/>
          </p:nvPr>
        </p:nvSpPr>
        <p:spPr/>
        <p:txBody>
          <a:bodyPr>
            <a:normAutofit fontScale="92500" lnSpcReduction="20000"/>
          </a:bodyPr>
          <a:lstStyle/>
          <a:p>
            <a:pPr eaLnBrk="1" hangingPunct="1">
              <a:lnSpc>
                <a:spcPct val="90000"/>
              </a:lnSpc>
              <a:defRPr/>
            </a:pPr>
            <a:r>
              <a:rPr lang="en-US" altLang="en-US" sz="2400" dirty="0"/>
              <a:t>Stereotype suppression: trying to consciously avoid using a stereotype. </a:t>
            </a:r>
          </a:p>
          <a:p>
            <a:pPr eaLnBrk="1" hangingPunct="1">
              <a:lnSpc>
                <a:spcPct val="90000"/>
              </a:lnSpc>
              <a:defRPr/>
            </a:pPr>
            <a:r>
              <a:rPr lang="en-US" altLang="en-US" sz="2400" dirty="0"/>
              <a:t>Suppression can be counter-productive</a:t>
            </a:r>
          </a:p>
          <a:p>
            <a:pPr eaLnBrk="1" hangingPunct="1">
              <a:lnSpc>
                <a:spcPct val="90000"/>
              </a:lnSpc>
              <a:defRPr/>
            </a:pPr>
            <a:r>
              <a:rPr lang="en-US" altLang="en-US" sz="2400" dirty="0" err="1"/>
              <a:t>Macrae</a:t>
            </a:r>
            <a:r>
              <a:rPr lang="en-US" altLang="en-US" sz="2400" dirty="0"/>
              <a:t> et al. (1994) – Participants wrote 5-minute stories</a:t>
            </a:r>
          </a:p>
          <a:p>
            <a:pPr lvl="1" eaLnBrk="1" hangingPunct="1">
              <a:lnSpc>
                <a:spcPct val="90000"/>
              </a:lnSpc>
              <a:defRPr/>
            </a:pPr>
            <a:r>
              <a:rPr lang="en-US" altLang="en-US" sz="2200" dirty="0"/>
              <a:t>Phase 1: write a story about a day in the life of a skinhead</a:t>
            </a:r>
          </a:p>
          <a:p>
            <a:pPr lvl="2" eaLnBrk="1" hangingPunct="1">
              <a:lnSpc>
                <a:spcPct val="90000"/>
              </a:lnSpc>
              <a:defRPr/>
            </a:pPr>
            <a:r>
              <a:rPr lang="en-US" altLang="en-US" sz="2100" dirty="0"/>
              <a:t>Group 1 told to suppress stereotypes </a:t>
            </a:r>
            <a:r>
              <a:rPr lang="en-US" altLang="en-US" sz="2100" dirty="0">
                <a:sym typeface="Wingdings" pitchFamily="2" charset="2"/>
              </a:rPr>
              <a:t> </a:t>
            </a:r>
            <a:r>
              <a:rPr lang="en-US" altLang="en-US" sz="2100" dirty="0"/>
              <a:t>wrote less stereotypic passages</a:t>
            </a:r>
          </a:p>
          <a:p>
            <a:pPr lvl="2" eaLnBrk="1" hangingPunct="1">
              <a:lnSpc>
                <a:spcPct val="90000"/>
              </a:lnSpc>
              <a:defRPr/>
            </a:pPr>
            <a:r>
              <a:rPr lang="en-US" altLang="en-US" sz="2100" dirty="0"/>
              <a:t>Group 2 no instructions about stereotypes (control group)</a:t>
            </a:r>
          </a:p>
          <a:p>
            <a:pPr lvl="1" eaLnBrk="1" hangingPunct="1">
              <a:lnSpc>
                <a:spcPct val="90000"/>
              </a:lnSpc>
              <a:defRPr/>
            </a:pPr>
            <a:r>
              <a:rPr lang="en-US" altLang="en-US" sz="2200" dirty="0"/>
              <a:t>Phase 2: Tell </a:t>
            </a:r>
            <a:r>
              <a:rPr lang="en-US" altLang="en-US" sz="2200" u="sng" dirty="0"/>
              <a:t>another</a:t>
            </a:r>
            <a:r>
              <a:rPr lang="en-US" altLang="en-US" sz="2200" dirty="0"/>
              <a:t> story about a day in the life of a skinhead</a:t>
            </a:r>
          </a:p>
          <a:p>
            <a:pPr lvl="2" eaLnBrk="1" hangingPunct="1">
              <a:lnSpc>
                <a:spcPct val="90000"/>
              </a:lnSpc>
              <a:defRPr/>
            </a:pPr>
            <a:r>
              <a:rPr lang="en-US" altLang="en-US" sz="2100" dirty="0"/>
              <a:t>Participants who had suppressed wrote more stereotypic second passages </a:t>
            </a:r>
            <a:r>
              <a:rPr lang="en-US" altLang="en-US" sz="2100" dirty="0">
                <a:sym typeface="Wingdings" pitchFamily="2" charset="2"/>
              </a:rPr>
              <a:t> A rebound effect </a:t>
            </a:r>
            <a:endParaRPr lang="en-US" altLang="en-US" sz="2100" dirty="0"/>
          </a:p>
          <a:p>
            <a:pPr lvl="2" eaLnBrk="1" hangingPunct="1">
              <a:lnSpc>
                <a:spcPct val="90000"/>
              </a:lnSpc>
              <a:defRPr/>
            </a:pPr>
            <a:endParaRPr lang="en-US" altLang="en-US" sz="2100" dirty="0"/>
          </a:p>
          <a:p>
            <a:pPr marL="0" indent="0">
              <a:lnSpc>
                <a:spcPct val="90000"/>
              </a:lnSpc>
              <a:buNone/>
              <a:defRPr/>
            </a:pPr>
            <a:r>
              <a:rPr lang="de-DE" altLang="en-US" sz="1200" dirty="0"/>
              <a:t>Macrae, Bodhenausen, Milne, Jetten (1994)</a:t>
            </a:r>
          </a:p>
        </p:txBody>
      </p:sp>
    </p:spTree>
    <p:extLst>
      <p:ext uri="{BB962C8B-B14F-4D97-AF65-F5344CB8AC3E}">
        <p14:creationId xmlns:p14="http://schemas.microsoft.com/office/powerpoint/2010/main" val="3006085225"/>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xmlns="" id="{1C3C8D30-199C-9445-9A00-6407C3B23C98}"/>
              </a:ext>
            </a:extLst>
          </p:cNvPr>
          <p:cNvSpPr>
            <a:spLocks noGrp="1" noChangeArrowheads="1"/>
          </p:cNvSpPr>
          <p:nvPr>
            <p:ph type="title"/>
          </p:nvPr>
        </p:nvSpPr>
        <p:spPr/>
        <p:txBody>
          <a:bodyPr/>
          <a:lstStyle/>
          <a:p>
            <a:pPr eaLnBrk="1" hangingPunct="1"/>
            <a:r>
              <a:rPr lang="en-US" altLang="en-US"/>
              <a:t>Stereotype Threat</a:t>
            </a:r>
          </a:p>
        </p:txBody>
      </p:sp>
      <p:sp>
        <p:nvSpPr>
          <p:cNvPr id="107523" name="Rectangle 3">
            <a:extLst>
              <a:ext uri="{FF2B5EF4-FFF2-40B4-BE49-F238E27FC236}">
                <a16:creationId xmlns:a16="http://schemas.microsoft.com/office/drawing/2014/main" xmlns="" id="{E9BA6111-8C5B-D842-BE5C-327A49C5AA06}"/>
              </a:ext>
            </a:extLst>
          </p:cNvPr>
          <p:cNvSpPr>
            <a:spLocks noGrp="1" noChangeArrowheads="1"/>
          </p:cNvSpPr>
          <p:nvPr>
            <p:ph type="body" idx="1"/>
          </p:nvPr>
        </p:nvSpPr>
        <p:spPr/>
        <p:txBody>
          <a:bodyPr/>
          <a:lstStyle/>
          <a:p>
            <a:pPr eaLnBrk="1" hangingPunct="1"/>
            <a:r>
              <a:rPr lang="en-US" altLang="en-US" b="1" dirty="0">
                <a:solidFill>
                  <a:srgbClr val="FF0000"/>
                </a:solidFill>
                <a:hlinkClick r:id="rId3"/>
              </a:rPr>
              <a:t>http://</a:t>
            </a:r>
            <a:r>
              <a:rPr lang="en-US" altLang="en-US" b="1" dirty="0" smtClean="0">
                <a:solidFill>
                  <a:srgbClr val="FF0000"/>
                </a:solidFill>
                <a:hlinkClick r:id="rId3"/>
              </a:rPr>
              <a:t>www.youtube.com/watch?v=tjn6ZSU_zS0</a:t>
            </a:r>
            <a:endParaRPr lang="en-US" altLang="en-US" b="1" dirty="0" smtClean="0">
              <a:solidFill>
                <a:srgbClr val="FF0000"/>
              </a:solidFill>
            </a:endParaRPr>
          </a:p>
          <a:p>
            <a:r>
              <a:rPr lang="en-US" altLang="en-US" b="1" dirty="0">
                <a:solidFill>
                  <a:srgbClr val="FF0000"/>
                </a:solidFill>
                <a:hlinkClick r:id="rId4"/>
              </a:rPr>
              <a:t>https://</a:t>
            </a:r>
            <a:r>
              <a:rPr lang="en-US" altLang="en-US" b="1" dirty="0" smtClean="0">
                <a:solidFill>
                  <a:srgbClr val="FF0000"/>
                </a:solidFill>
                <a:hlinkClick r:id="rId4"/>
              </a:rPr>
              <a:t>immi.se/intercultural/nr43/gorbaniuk.html</a:t>
            </a:r>
            <a:r>
              <a:rPr lang="en-US" altLang="en-US" b="1" dirty="0" smtClean="0">
                <a:solidFill>
                  <a:srgbClr val="FF0000"/>
                </a:solidFill>
              </a:rPr>
              <a:t> Article</a:t>
            </a:r>
            <a:endParaRPr lang="en-US" altLang="en-US" b="1" dirty="0">
              <a:solidFill>
                <a:srgbClr val="FF0000"/>
              </a:solidFill>
            </a:endParaRPr>
          </a:p>
        </p:txBody>
      </p:sp>
    </p:spTree>
    <p:extLst>
      <p:ext uri="{BB962C8B-B14F-4D97-AF65-F5344CB8AC3E}">
        <p14:creationId xmlns:p14="http://schemas.microsoft.com/office/powerpoint/2010/main" val="374826139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a:extLst>
              <a:ext uri="{FF2B5EF4-FFF2-40B4-BE49-F238E27FC236}">
                <a16:creationId xmlns:a16="http://schemas.microsoft.com/office/drawing/2014/main" xmlns="" id="{960DB508-89B4-A642-B871-A696B7F6443B}"/>
              </a:ext>
            </a:extLst>
          </p:cNvPr>
          <p:cNvSpPr>
            <a:spLocks noGrp="1" noChangeArrowheads="1"/>
          </p:cNvSpPr>
          <p:nvPr>
            <p:ph type="title"/>
          </p:nvPr>
        </p:nvSpPr>
        <p:spPr/>
        <p:txBody>
          <a:bodyPr/>
          <a:lstStyle/>
          <a:p>
            <a:pPr eaLnBrk="1" hangingPunct="1"/>
            <a:r>
              <a:rPr lang="en-US" altLang="en-US"/>
              <a:t>Stereotypes in the news</a:t>
            </a:r>
          </a:p>
        </p:txBody>
      </p:sp>
      <p:sp>
        <p:nvSpPr>
          <p:cNvPr id="144387" name="Rectangle 3">
            <a:extLst>
              <a:ext uri="{FF2B5EF4-FFF2-40B4-BE49-F238E27FC236}">
                <a16:creationId xmlns:a16="http://schemas.microsoft.com/office/drawing/2014/main" xmlns="" id="{06B29D7B-9751-E040-A9C0-3C49D7385D11}"/>
              </a:ext>
            </a:extLst>
          </p:cNvPr>
          <p:cNvSpPr>
            <a:spLocks noGrp="1" noChangeArrowheads="1"/>
          </p:cNvSpPr>
          <p:nvPr>
            <p:ph type="body" idx="1"/>
          </p:nvPr>
        </p:nvSpPr>
        <p:spPr>
          <a:xfrm>
            <a:off x="3886200" y="2971800"/>
            <a:ext cx="4343400" cy="990600"/>
          </a:xfrm>
        </p:spPr>
        <p:txBody>
          <a:bodyPr/>
          <a:lstStyle/>
          <a:p>
            <a:pPr eaLnBrk="1" hangingPunct="1">
              <a:buFont typeface="Wingdings" pitchFamily="2" charset="2"/>
              <a:buNone/>
            </a:pPr>
            <a:r>
              <a:rPr lang="en-US" altLang="en-US" sz="4400"/>
              <a:t>Ok or not Ok?</a:t>
            </a:r>
          </a:p>
        </p:txBody>
      </p:sp>
    </p:spTree>
    <p:extLst>
      <p:ext uri="{BB962C8B-B14F-4D97-AF65-F5344CB8AC3E}">
        <p14:creationId xmlns:p14="http://schemas.microsoft.com/office/powerpoint/2010/main" val="1420558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243541"/>
      </a:dk2>
      <a:lt2>
        <a:srgbClr val="E4E8E2"/>
      </a:lt2>
      <a:accent1>
        <a:srgbClr val="A629E7"/>
      </a:accent1>
      <a:accent2>
        <a:srgbClr val="6640DC"/>
      </a:accent2>
      <a:accent3>
        <a:srgbClr val="2F4FE7"/>
      </a:accent3>
      <a:accent4>
        <a:srgbClr val="1787D5"/>
      </a:accent4>
      <a:accent5>
        <a:srgbClr val="20B6B5"/>
      </a:accent5>
      <a:accent6>
        <a:srgbClr val="14B973"/>
      </a:accent6>
      <a:hlink>
        <a:srgbClr val="358E9F"/>
      </a:hlink>
      <a:folHlink>
        <a:srgbClr val="7F7F7F"/>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TotalTime>
  <Words>7030</Words>
  <Application>Microsoft Office PowerPoint</Application>
  <PresentationFormat>Widescreen</PresentationFormat>
  <Paragraphs>715</Paragraphs>
  <Slides>121</Slides>
  <Notes>66</Notes>
  <HiddenSlides>2</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121</vt:i4>
      </vt:variant>
    </vt:vector>
  </HeadingPairs>
  <TitlesOfParts>
    <vt:vector size="133" baseType="lpstr">
      <vt:lpstr>ＭＳ Ｐゴシック</vt:lpstr>
      <vt:lpstr>Arial</vt:lpstr>
      <vt:lpstr>Calibri</vt:lpstr>
      <vt:lpstr>Calisto MT</vt:lpstr>
      <vt:lpstr>Franklin Gothic Book</vt:lpstr>
      <vt:lpstr>Tahoma</vt:lpstr>
      <vt:lpstr>Times New Roman</vt:lpstr>
      <vt:lpstr>Trebuchet MS</vt:lpstr>
      <vt:lpstr>Wingdings</vt:lpstr>
      <vt:lpstr>Wingdings 2</vt:lpstr>
      <vt:lpstr>SlateVTI</vt:lpstr>
      <vt:lpstr>Microsoft Word Document</vt:lpstr>
      <vt:lpstr>Stereotypes - What they are and what they do</vt:lpstr>
      <vt:lpstr>Stereotypes and communication</vt:lpstr>
      <vt:lpstr>Regional Identity Stereotypes</vt:lpstr>
      <vt:lpstr>Regional Identity stereotypes</vt:lpstr>
      <vt:lpstr>Stereotypes are often (inaccurately) stereotyped</vt:lpstr>
      <vt:lpstr>Fill in the gaps</vt:lpstr>
      <vt:lpstr>Is there any prejudice and bigotry in your answers and what factors (e.g., television, newspapers, friendships, attitudes of their parents) may have contributed to such prejudice ?</vt:lpstr>
      <vt:lpstr>Is the media responsible for racism?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 In 5</vt:lpstr>
      <vt:lpstr>Accuracy</vt:lpstr>
      <vt:lpstr>PowerPoint Presentation</vt:lpstr>
      <vt:lpstr>‘Broken Britain’ Stereotypes in the Headlines</vt:lpstr>
      <vt:lpstr>Youth Stereotyping in the Headlines</vt:lpstr>
      <vt:lpstr>https://www.theguardian.com/music/2019/nov/26/i-set-trends-dem-man-copy-michael-gove-mocks-stormzy-labour-support</vt:lpstr>
      <vt:lpstr>Stereotypes in the Headlines</vt:lpstr>
      <vt:lpstr>Why does the media use stereotypes?</vt:lpstr>
      <vt:lpstr>Use of Stereotypes</vt:lpstr>
      <vt:lpstr>Video: Media &amp; Stereotypes</vt:lpstr>
      <vt:lpstr>Stereotypes in the Headlines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When stereotypes are challenged…</vt:lpstr>
      <vt:lpstr>Why the definitions are misleading</vt:lpstr>
      <vt:lpstr>So…what are stereotypes?</vt:lpstr>
      <vt:lpstr>Gender Differences</vt:lpstr>
      <vt:lpstr>PowerPoint Presentation</vt:lpstr>
      <vt:lpstr>PowerPoint Presentation</vt:lpstr>
      <vt:lpstr>Yarn Bombing How Women Protest</vt:lpstr>
      <vt:lpstr>Gender Roles:</vt:lpstr>
      <vt:lpstr>I’m a man; I can fix that.</vt:lpstr>
      <vt:lpstr>Humour and Gender Stereotyping</vt:lpstr>
      <vt:lpstr> These Three Are the Major Differences  Physical: Of course males and females have different bodies, but even here we aren’t sure how much of the difference is caused by inherent biology and how much by the way we raise boys and girls. </vt:lpstr>
      <vt:lpstr>The one irrefutable difference between males and females is that the female gives birth and cares for the young—which can be a long and arduous process.</vt:lpstr>
      <vt:lpstr>Is that changing?</vt:lpstr>
      <vt:lpstr>A Man’s Man: True or False?</vt:lpstr>
      <vt:lpstr>The joke here is obviously related to a physical difference.</vt:lpstr>
      <vt:lpstr>Is this a male or a female?  What is your evidence?</vt:lpstr>
      <vt:lpstr>Guess What Day This Is?  How can this one cartoon relate to all three characteristics: Physical, Emotional, and Intellectual?</vt:lpstr>
      <vt:lpstr>What characteristics were at the root of the  Barbie icon created in the 1950s?</vt:lpstr>
      <vt:lpstr>PowerPoint Presentation</vt:lpstr>
      <vt:lpstr>If Women Designed Bowling Alleys.</vt:lpstr>
      <vt:lpstr>If Women Designed Parking Lots NOTE:  A City in Germany Recently Marked Bigger Places for Women Drivers.</vt:lpstr>
      <vt:lpstr>    Explain: “woman barber,” “male nurse,” “woman driver,” “mailman,” and the “Powder Puff Derby” for “women pilots.”     </vt:lpstr>
      <vt:lpstr>Animal Sexual Discrimination</vt:lpstr>
      <vt:lpstr>Continued</vt:lpstr>
      <vt:lpstr>So, Is It a Compliment to Call a Female “A Chick”? </vt:lpstr>
      <vt:lpstr>A Serious Side of Human Sexual Discrimination</vt:lpstr>
      <vt:lpstr>This Tool Kit for Women is making fun of women as “handymen”</vt:lpstr>
      <vt:lpstr>The C-Word</vt:lpstr>
      <vt:lpstr>The C-Word vs. the P-Word</vt:lpstr>
      <vt:lpstr>Girl Behavior vs. Boy Behavior</vt:lpstr>
      <vt:lpstr>This speedometer goes from STOP, to QUICKISH, to OOH!, to HOLD ON, and to BITE LIP, SHUT EYES, and STOP NOW.  Is it sexist?  Why?</vt:lpstr>
      <vt:lpstr>Common Observations about Male vs. Female Language Strategies:</vt:lpstr>
      <vt:lpstr>The First Humane humour Rule</vt:lpstr>
      <vt:lpstr>Additional Humane humour Rules</vt:lpstr>
      <vt:lpstr>A FAMOUS RETORT BY AN EARLY LESBIAN CELEBRITY</vt:lpstr>
      <vt:lpstr>What does a feminist look like?</vt:lpstr>
      <vt:lpstr>People who say that “Computers Are Female”  base their logic on the ideas that . . .</vt:lpstr>
      <vt:lpstr>People who say that “Computers Are Male” base their logic on the ideas that... </vt:lpstr>
      <vt:lpstr>What do these two images communicate about male vs. female stereotypes?</vt:lpstr>
      <vt:lpstr>Links</vt:lpstr>
      <vt:lpstr>Related definitions</vt:lpstr>
      <vt:lpstr>Why are stereotypes shared?</vt:lpstr>
      <vt:lpstr>The benefits of stereotypes </vt:lpstr>
      <vt:lpstr>The problem with stereotypes</vt:lpstr>
      <vt:lpstr>Development of stereotypes: Psychodynamic approach (1940s-1950s)</vt:lpstr>
      <vt:lpstr>PowerPoint Presentation</vt:lpstr>
      <vt:lpstr>Development of stereotypes: Socio-cultural approach </vt:lpstr>
      <vt:lpstr>Development of stereotypes: Socio-cultural approach (cont.)</vt:lpstr>
      <vt:lpstr>Development of stereotypes: Socio-cultural approach (cont.)</vt:lpstr>
      <vt:lpstr>https://www.arabnews.com/node/1558271/saudi-arabia</vt:lpstr>
      <vt:lpstr>Trust in the media</vt:lpstr>
      <vt:lpstr>Culture, stereotypes and communication</vt:lpstr>
      <vt:lpstr>Cultural Values</vt:lpstr>
      <vt:lpstr>Continued</vt:lpstr>
      <vt:lpstr>Continued</vt:lpstr>
      <vt:lpstr>Continued</vt:lpstr>
      <vt:lpstr>To bring it to the module</vt:lpstr>
      <vt:lpstr>And so </vt:lpstr>
      <vt:lpstr>Back to stereotypes</vt:lpstr>
      <vt:lpstr>Continued</vt:lpstr>
      <vt:lpstr>PowerPoint Presentation</vt:lpstr>
      <vt:lpstr>Setting the Agenda</vt:lpstr>
      <vt:lpstr>PowerPoint Presentation</vt:lpstr>
      <vt:lpstr>PowerPoint Presentation</vt:lpstr>
      <vt:lpstr>Framing the Story</vt:lpstr>
      <vt:lpstr>Framing the Story</vt:lpstr>
      <vt:lpstr>Framing the story (cont)</vt:lpstr>
      <vt:lpstr>Representing the Actors: Images</vt:lpstr>
      <vt:lpstr>Representing the Actors: Words</vt:lpstr>
      <vt:lpstr>The Role of Social Cognition:</vt:lpstr>
      <vt:lpstr>Categorization</vt:lpstr>
      <vt:lpstr>Cultural influences on stereotypes</vt:lpstr>
      <vt:lpstr>In-group &amp; Out-group Dynamics</vt:lpstr>
      <vt:lpstr>Class Demonstration</vt:lpstr>
      <vt:lpstr>Tajfel (1982) Minimal Group Experiment</vt:lpstr>
      <vt:lpstr>Drawbacks to Social Categorization</vt:lpstr>
      <vt:lpstr>The Cognitive Miser Hypothesis</vt:lpstr>
      <vt:lpstr>Cognitive Miser Hypothesis (cont.)</vt:lpstr>
      <vt:lpstr>Other experimental findings relating to cognitive theory</vt:lpstr>
      <vt:lpstr>Are stereotypes automatic?</vt:lpstr>
      <vt:lpstr>2002 Institute of Medicine Report</vt:lpstr>
      <vt:lpstr>The Implicit Association Test</vt:lpstr>
      <vt:lpstr>Stereotype Suppression</vt:lpstr>
      <vt:lpstr>Stereotype Threat</vt:lpstr>
      <vt:lpstr>Stereotypes in the news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Stereotypes - What they are and what they do</dc:title>
  <dc:creator>caroline jawad</dc:creator>
  <cp:lastModifiedBy>Administrator</cp:lastModifiedBy>
  <cp:revision>8</cp:revision>
  <dcterms:created xsi:type="dcterms:W3CDTF">2019-11-27T22:19:32Z</dcterms:created>
  <dcterms:modified xsi:type="dcterms:W3CDTF">2019-11-28T12:31:15Z</dcterms:modified>
</cp:coreProperties>
</file>