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2" r:id="rId6"/>
    <p:sldId id="263" r:id="rId7"/>
    <p:sldId id="264" r:id="rId8"/>
    <p:sldId id="265" r:id="rId9"/>
    <p:sldId id="266" r:id="rId10"/>
    <p:sldId id="270" r:id="rId11"/>
    <p:sldId id="273"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D329E1-8DC7-0C4E-9C00-AD487ACF8EAE}" v="135" dt="2026-07-23T19:13:26.0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86413"/>
  </p:normalViewPr>
  <p:slideViewPr>
    <p:cSldViewPr snapToGrid="0">
      <p:cViewPr varScale="1">
        <p:scale>
          <a:sx n="93" d="100"/>
          <a:sy n="93" d="100"/>
        </p:scale>
        <p:origin x="216" y="248"/>
      </p:cViewPr>
      <p:guideLst/>
    </p:cSldViewPr>
  </p:slideViewPr>
  <p:outlineViewPr>
    <p:cViewPr>
      <p:scale>
        <a:sx n="33" d="100"/>
        <a:sy n="33" d="100"/>
      </p:scale>
      <p:origin x="0" y="-807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A1111B-7790-054D-90E7-EC25E8DB6463}" type="datetimeFigureOut">
              <a:rPr lang="en-US" smtClean="0"/>
              <a:t>8/4/26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BD5D7-31D2-5844-B19B-EA1F8F87C952}" type="slidenum">
              <a:rPr lang="en-US" smtClean="0"/>
              <a:t>‹#›</a:t>
            </a:fld>
            <a:endParaRPr lang="en-US"/>
          </a:p>
        </p:txBody>
      </p:sp>
    </p:spTree>
    <p:extLst>
      <p:ext uri="{BB962C8B-B14F-4D97-AF65-F5344CB8AC3E}">
        <p14:creationId xmlns:p14="http://schemas.microsoft.com/office/powerpoint/2010/main" val="1537478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by Eva De Jesus Fatima Martins (LEADER).</a:t>
            </a:r>
          </a:p>
          <a:p>
            <a:r>
              <a:rPr lang="en-US" dirty="0"/>
              <a:t>Student Number 2528903.</a:t>
            </a:r>
          </a:p>
        </p:txBody>
      </p:sp>
      <p:sp>
        <p:nvSpPr>
          <p:cNvPr id="4" name="Slide Number Placeholder 3"/>
          <p:cNvSpPr>
            <a:spLocks noGrp="1"/>
          </p:cNvSpPr>
          <p:nvPr>
            <p:ph type="sldNum" sz="quarter" idx="5"/>
          </p:nvPr>
        </p:nvSpPr>
        <p:spPr/>
        <p:txBody>
          <a:bodyPr/>
          <a:lstStyle/>
          <a:p>
            <a:fld id="{4DFBD5D7-31D2-5844-B19B-EA1F8F87C952}" type="slidenum">
              <a:rPr lang="en-US" smtClean="0"/>
              <a:t>1</a:t>
            </a:fld>
            <a:endParaRPr lang="en-US"/>
          </a:p>
        </p:txBody>
      </p:sp>
    </p:spTree>
    <p:extLst>
      <p:ext uri="{BB962C8B-B14F-4D97-AF65-F5344CB8AC3E}">
        <p14:creationId xmlns:p14="http://schemas.microsoft.com/office/powerpoint/2010/main" val="4219096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by Eva de Jesus Fatima Martins (LEADER)</a:t>
            </a:r>
          </a:p>
          <a:p>
            <a:r>
              <a:rPr lang="en-US" dirty="0"/>
              <a:t> student Id 2528903.</a:t>
            </a:r>
          </a:p>
        </p:txBody>
      </p:sp>
      <p:sp>
        <p:nvSpPr>
          <p:cNvPr id="4" name="Slide Number Placeholder 3"/>
          <p:cNvSpPr>
            <a:spLocks noGrp="1"/>
          </p:cNvSpPr>
          <p:nvPr>
            <p:ph type="sldNum" sz="quarter" idx="5"/>
          </p:nvPr>
        </p:nvSpPr>
        <p:spPr/>
        <p:txBody>
          <a:bodyPr/>
          <a:lstStyle/>
          <a:p>
            <a:fld id="{4DFBD5D7-31D2-5844-B19B-EA1F8F87C952}" type="slidenum">
              <a:rPr lang="en-US" smtClean="0"/>
              <a:t>2</a:t>
            </a:fld>
            <a:endParaRPr lang="en-US"/>
          </a:p>
        </p:txBody>
      </p:sp>
    </p:spTree>
    <p:extLst>
      <p:ext uri="{BB962C8B-B14F-4D97-AF65-F5344CB8AC3E}">
        <p14:creationId xmlns:p14="http://schemas.microsoft.com/office/powerpoint/2010/main" val="426252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Presented By Eva De Jesus Fatima Martins (LEADER)</a:t>
            </a:r>
          </a:p>
          <a:p>
            <a:r>
              <a:rPr lang="en-US" dirty="0"/>
              <a:t>Student Id  2528903.</a:t>
            </a:r>
          </a:p>
        </p:txBody>
      </p:sp>
      <p:sp>
        <p:nvSpPr>
          <p:cNvPr id="4" name="Slide Number Placeholder 3"/>
          <p:cNvSpPr>
            <a:spLocks noGrp="1"/>
          </p:cNvSpPr>
          <p:nvPr>
            <p:ph type="sldNum" sz="quarter" idx="5"/>
          </p:nvPr>
        </p:nvSpPr>
        <p:spPr/>
        <p:txBody>
          <a:bodyPr/>
          <a:lstStyle/>
          <a:p>
            <a:fld id="{4DFBD5D7-31D2-5844-B19B-EA1F8F87C952}" type="slidenum">
              <a:rPr lang="en-US" smtClean="0"/>
              <a:t>3</a:t>
            </a:fld>
            <a:endParaRPr lang="en-US"/>
          </a:p>
        </p:txBody>
      </p:sp>
    </p:spTree>
    <p:extLst>
      <p:ext uri="{BB962C8B-B14F-4D97-AF65-F5344CB8AC3E}">
        <p14:creationId xmlns:p14="http://schemas.microsoft.com/office/powerpoint/2010/main" val="3621209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Presented By Eva De Jesus Fatima Martins (LEADER)</a:t>
            </a:r>
          </a:p>
          <a:p>
            <a:r>
              <a:rPr lang="en-US" dirty="0"/>
              <a:t>Student Id : 2528903</a:t>
            </a:r>
          </a:p>
        </p:txBody>
      </p:sp>
      <p:sp>
        <p:nvSpPr>
          <p:cNvPr id="4" name="Slide Number Placeholder 3"/>
          <p:cNvSpPr>
            <a:spLocks noGrp="1"/>
          </p:cNvSpPr>
          <p:nvPr>
            <p:ph type="sldNum" sz="quarter" idx="5"/>
          </p:nvPr>
        </p:nvSpPr>
        <p:spPr/>
        <p:txBody>
          <a:bodyPr/>
          <a:lstStyle/>
          <a:p>
            <a:fld id="{4DFBD5D7-31D2-5844-B19B-EA1F8F87C952}" type="slidenum">
              <a:rPr lang="en-US" smtClean="0"/>
              <a:t>4</a:t>
            </a:fld>
            <a:endParaRPr lang="en-US"/>
          </a:p>
        </p:txBody>
      </p:sp>
    </p:spTree>
    <p:extLst>
      <p:ext uri="{BB962C8B-B14F-4D97-AF65-F5344CB8AC3E}">
        <p14:creationId xmlns:p14="http://schemas.microsoft.com/office/powerpoint/2010/main" val="3553000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Presented By Eva De Jesus Fatima Martins (LEADER)</a:t>
            </a:r>
          </a:p>
          <a:p>
            <a:r>
              <a:rPr lang="en-US" dirty="0"/>
              <a:t>Student Id 2528903.</a:t>
            </a:r>
          </a:p>
        </p:txBody>
      </p:sp>
      <p:sp>
        <p:nvSpPr>
          <p:cNvPr id="4" name="Slide Number Placeholder 3"/>
          <p:cNvSpPr>
            <a:spLocks noGrp="1"/>
          </p:cNvSpPr>
          <p:nvPr>
            <p:ph type="sldNum" sz="quarter" idx="5"/>
          </p:nvPr>
        </p:nvSpPr>
        <p:spPr/>
        <p:txBody>
          <a:bodyPr/>
          <a:lstStyle/>
          <a:p>
            <a:fld id="{4DFBD5D7-31D2-5844-B19B-EA1F8F87C952}" type="slidenum">
              <a:rPr lang="en-US" smtClean="0"/>
              <a:t>5</a:t>
            </a:fld>
            <a:endParaRPr lang="en-US"/>
          </a:p>
        </p:txBody>
      </p:sp>
    </p:spTree>
    <p:extLst>
      <p:ext uri="{BB962C8B-B14F-4D97-AF65-F5344CB8AC3E}">
        <p14:creationId xmlns:p14="http://schemas.microsoft.com/office/powerpoint/2010/main" val="841326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Presented By GERTRUDE PUPLAMPU (MEMBER)</a:t>
            </a:r>
          </a:p>
          <a:p>
            <a:r>
              <a:rPr lang="en-US" dirty="0"/>
              <a:t>Student Id (2531566).</a:t>
            </a:r>
          </a:p>
        </p:txBody>
      </p:sp>
      <p:sp>
        <p:nvSpPr>
          <p:cNvPr id="4" name="Slide Number Placeholder 3"/>
          <p:cNvSpPr>
            <a:spLocks noGrp="1"/>
          </p:cNvSpPr>
          <p:nvPr>
            <p:ph type="sldNum" sz="quarter" idx="5"/>
          </p:nvPr>
        </p:nvSpPr>
        <p:spPr/>
        <p:txBody>
          <a:bodyPr/>
          <a:lstStyle/>
          <a:p>
            <a:fld id="{4DFBD5D7-31D2-5844-B19B-EA1F8F87C952}" type="slidenum">
              <a:rPr lang="en-US" smtClean="0"/>
              <a:t>6</a:t>
            </a:fld>
            <a:endParaRPr lang="en-US"/>
          </a:p>
        </p:txBody>
      </p:sp>
    </p:spTree>
    <p:extLst>
      <p:ext uri="{BB962C8B-B14F-4D97-AF65-F5344CB8AC3E}">
        <p14:creationId xmlns:p14="http://schemas.microsoft.com/office/powerpoint/2010/main" val="104029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BD5D7-31D2-5844-B19B-EA1F8F87C952}" type="slidenum">
              <a:rPr lang="en-US" smtClean="0"/>
              <a:t>7</a:t>
            </a:fld>
            <a:endParaRPr lang="en-US"/>
          </a:p>
        </p:txBody>
      </p:sp>
    </p:spTree>
    <p:extLst>
      <p:ext uri="{BB962C8B-B14F-4D97-AF65-F5344CB8AC3E}">
        <p14:creationId xmlns:p14="http://schemas.microsoft.com/office/powerpoint/2010/main" val="1784872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BD5D7-31D2-5844-B19B-EA1F8F87C952}" type="slidenum">
              <a:rPr lang="en-US" smtClean="0"/>
              <a:t>8</a:t>
            </a:fld>
            <a:endParaRPr lang="en-US"/>
          </a:p>
        </p:txBody>
      </p:sp>
    </p:spTree>
    <p:extLst>
      <p:ext uri="{BB962C8B-B14F-4D97-AF65-F5344CB8AC3E}">
        <p14:creationId xmlns:p14="http://schemas.microsoft.com/office/powerpoint/2010/main" val="1714397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BD5D7-31D2-5844-B19B-EA1F8F87C952}" type="slidenum">
              <a:rPr lang="en-US" smtClean="0"/>
              <a:t>9</a:t>
            </a:fld>
            <a:endParaRPr lang="en-US"/>
          </a:p>
        </p:txBody>
      </p:sp>
    </p:spTree>
    <p:extLst>
      <p:ext uri="{BB962C8B-B14F-4D97-AF65-F5344CB8AC3E}">
        <p14:creationId xmlns:p14="http://schemas.microsoft.com/office/powerpoint/2010/main" val="38449220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BD5D7-31D2-5844-B19B-EA1F8F87C952}" type="slidenum">
              <a:rPr lang="en-US" smtClean="0"/>
              <a:t>10</a:t>
            </a:fld>
            <a:endParaRPr lang="en-US"/>
          </a:p>
        </p:txBody>
      </p:sp>
    </p:spTree>
    <p:extLst>
      <p:ext uri="{BB962C8B-B14F-4D97-AF65-F5344CB8AC3E}">
        <p14:creationId xmlns:p14="http://schemas.microsoft.com/office/powerpoint/2010/main" val="519207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FBD5D7-31D2-5844-B19B-EA1F8F87C952}" type="slidenum">
              <a:rPr lang="en-US" smtClean="0"/>
              <a:t>12</a:t>
            </a:fld>
            <a:endParaRPr lang="en-US"/>
          </a:p>
        </p:txBody>
      </p:sp>
    </p:spTree>
    <p:extLst>
      <p:ext uri="{BB962C8B-B14F-4D97-AF65-F5344CB8AC3E}">
        <p14:creationId xmlns:p14="http://schemas.microsoft.com/office/powerpoint/2010/main" val="803301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79AC-1C58-3A3A-99C8-9159E344C4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96253E-8EF7-BD9D-DF75-279B835A57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A9953F2-2252-ABC3-C075-7310D152078B}"/>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62C0A18A-3BC2-D30A-1E59-77BCF3FE6A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755F29-DA36-F8D8-69BE-8273D0A496C3}"/>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1000825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10861-60F6-8272-F095-0C482626A2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83B36A6-F742-3865-DCB9-FBA2C7DD455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CEF520-1234-26BC-8D3A-CFBCE1F6F545}"/>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8070D698-CC2C-63B7-7B9D-E3BFE21CEE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17D271-742A-346B-DAD1-E231A3B0E6BF}"/>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2299881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05A27-6C40-7D3E-1633-370BA7CFFCF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66B7D94-E9C3-9684-8996-0CC133FB83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E9EE6A-EDF4-D159-B8B3-9A7A28763329}"/>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87A29E55-B0B8-D193-AFC9-38A210161B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6FDCA5-2A12-FB82-407A-3DE344737251}"/>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2147849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854AB-0D9F-57AA-C511-7B3FDC8394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BA89F96-6F36-58F7-F6C6-D7FB4151C03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D3C61C-6563-69D4-BB24-5E9171BF5D4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315815B-DE61-182E-7745-CC3217EA1BD2}"/>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6" name="Footer Placeholder 5">
            <a:extLst>
              <a:ext uri="{FF2B5EF4-FFF2-40B4-BE49-F238E27FC236}">
                <a16:creationId xmlns:a16="http://schemas.microsoft.com/office/drawing/2014/main" id="{1F9D266C-8CDB-43D1-49D3-B3BDF19840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839FB1-CEA3-D631-BE62-2153B2FD1DCF}"/>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1907746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7647B-3545-8BF2-FF5E-63B292E9E89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3406375-6AA0-98C4-AA31-77FE19AC88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8F03D1-5977-B05E-30F1-BD33756B23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0C91498-E5A6-545E-D2E9-F1883B7E7F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5347EF-DB1E-7F9F-63D3-717681D7AC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5FCCF65-05E6-1604-5CE9-3E17A1701646}"/>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8" name="Footer Placeholder 7">
            <a:extLst>
              <a:ext uri="{FF2B5EF4-FFF2-40B4-BE49-F238E27FC236}">
                <a16:creationId xmlns:a16="http://schemas.microsoft.com/office/drawing/2014/main" id="{4EFCE0D7-0D70-245F-45EC-286E8DDFA7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94F483-64AB-DEFC-7CB2-E7A6DFFD24C2}"/>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4024640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232D-6F67-AB3D-6821-F8D14BF7FB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643C78-577B-A0D5-4581-65C33FB02962}"/>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4" name="Footer Placeholder 3">
            <a:extLst>
              <a:ext uri="{FF2B5EF4-FFF2-40B4-BE49-F238E27FC236}">
                <a16:creationId xmlns:a16="http://schemas.microsoft.com/office/drawing/2014/main" id="{85A5C7BA-50A3-6535-609A-E0CECE2C3DA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847F66-8690-A2ED-F12C-24FE6CD167A4}"/>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3959629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9A5A0-A287-E853-F38E-9C057531E1D4}"/>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3" name="Footer Placeholder 2">
            <a:extLst>
              <a:ext uri="{FF2B5EF4-FFF2-40B4-BE49-F238E27FC236}">
                <a16:creationId xmlns:a16="http://schemas.microsoft.com/office/drawing/2014/main" id="{147DB7B5-0276-57F9-8810-BD711EE575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278E0D-ED95-BDE9-3F71-03230E07588C}"/>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2884113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3AAB6-6159-F3B6-D868-468D13668F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831B052-06C3-5DAC-C5C7-68A17AE45A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029A956-AC5F-B504-D63D-C27AD58BF8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8B6344-CA83-8193-1A04-9D76D708AC01}"/>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6" name="Footer Placeholder 5">
            <a:extLst>
              <a:ext uri="{FF2B5EF4-FFF2-40B4-BE49-F238E27FC236}">
                <a16:creationId xmlns:a16="http://schemas.microsoft.com/office/drawing/2014/main" id="{A1BD1C42-9A06-F79F-0C5A-73018CFAA66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767868-C5A3-B5AD-4EBE-395750E3AF59}"/>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350449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CF98-CA62-022E-4114-CE8686B3C0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7BF50B0-B569-F085-FE56-70C3D443E9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5FAC3DD-6B35-20B7-7386-3AF08D1B1C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4E9B46-EB95-BFC4-43D5-E1A5649FA3DC}"/>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6" name="Footer Placeholder 5">
            <a:extLst>
              <a:ext uri="{FF2B5EF4-FFF2-40B4-BE49-F238E27FC236}">
                <a16:creationId xmlns:a16="http://schemas.microsoft.com/office/drawing/2014/main" id="{D55ED166-F3D8-E4ED-AD41-D2FD045A23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EDDFB6-9F31-71D1-FA83-3258CDA06B12}"/>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4280914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7FD28-B6D2-486E-DEEF-5A0CCBEDBAB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5099DC-BBB3-A53B-56B0-6989AD5DA9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F14F2E-221A-3486-EB6B-73C81E3B8C7E}"/>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E784D7CC-1D93-B7E9-3340-C3FA406E68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A988D9-A928-1A48-F65A-2BB75C2C4FE5}"/>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1347945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C9FDCA-20F1-EE65-0148-CF0E878911E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3A2F58B-6FE6-8250-FAB3-44FC072F2A8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01B14E-BDED-D0DF-DB7F-656956B9910B}"/>
              </a:ext>
            </a:extLst>
          </p:cNvPr>
          <p:cNvSpPr>
            <a:spLocks noGrp="1"/>
          </p:cNvSpPr>
          <p:nvPr>
            <p:ph type="dt" sz="half" idx="10"/>
          </p:nvPr>
        </p:nvSpPr>
        <p:spPr/>
        <p:txBody>
          <a:body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03B36C76-5157-3152-6FB9-9A7A9B2F92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3BD6E5-79CE-BC70-91F4-BC359BF573CF}"/>
              </a:ext>
            </a:extLst>
          </p:cNvPr>
          <p:cNvSpPr>
            <a:spLocks noGrp="1"/>
          </p:cNvSpPr>
          <p:nvPr>
            <p:ph type="sldNum" sz="quarter" idx="12"/>
          </p:nvPr>
        </p:nvSpPr>
        <p:spPr/>
        <p:txBody>
          <a:bodyPr/>
          <a:lstStyle/>
          <a:p>
            <a:fld id="{2CD936E9-6DD9-CE41-A0A3-301FB34046EE}" type="slidenum">
              <a:rPr lang="en-US" smtClean="0"/>
              <a:t>‹#›</a:t>
            </a:fld>
            <a:endParaRPr lang="en-US"/>
          </a:p>
        </p:txBody>
      </p:sp>
    </p:spTree>
    <p:extLst>
      <p:ext uri="{BB962C8B-B14F-4D97-AF65-F5344CB8AC3E}">
        <p14:creationId xmlns:p14="http://schemas.microsoft.com/office/powerpoint/2010/main" val="2543055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084E59-A4E5-BD07-3F9F-6C4EFE8819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70EC5F-8A01-67D2-1DE2-4805B00A37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79A521-50FE-9DBB-18C8-07C2E0FB9F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DC8B647-E499-6D4F-A974-75D8E49F80FD}" type="datetimeFigureOut">
              <a:rPr lang="en-US" smtClean="0"/>
              <a:t>8/4/26</a:t>
            </a:fld>
            <a:endParaRPr lang="en-US"/>
          </a:p>
        </p:txBody>
      </p:sp>
      <p:sp>
        <p:nvSpPr>
          <p:cNvPr id="5" name="Footer Placeholder 4">
            <a:extLst>
              <a:ext uri="{FF2B5EF4-FFF2-40B4-BE49-F238E27FC236}">
                <a16:creationId xmlns:a16="http://schemas.microsoft.com/office/drawing/2014/main" id="{A03A80E1-E7C4-44AE-0246-DC5D57ED11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7794261-A206-D0BB-28F0-BFDF61275D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D936E9-6DD9-CE41-A0A3-301FB34046EE}" type="slidenum">
              <a:rPr lang="en-US" smtClean="0"/>
              <a:t>‹#›</a:t>
            </a:fld>
            <a:endParaRPr lang="en-US"/>
          </a:p>
        </p:txBody>
      </p:sp>
    </p:spTree>
    <p:extLst>
      <p:ext uri="{BB962C8B-B14F-4D97-AF65-F5344CB8AC3E}">
        <p14:creationId xmlns:p14="http://schemas.microsoft.com/office/powerpoint/2010/main" val="10512934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https://svgsilh.com/image/153352.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ublicdomainpictures.net/en/view-image.php?image=228270&amp;picture=thank-you"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6" name="Freeform: Shape 25">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31" name="Freeform: Shape 30">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BED35A8-E9DC-2B0F-71C0-21FC405AC372}"/>
              </a:ext>
            </a:extLst>
          </p:cNvPr>
          <p:cNvSpPr>
            <a:spLocks noGrp="1"/>
          </p:cNvSpPr>
          <p:nvPr>
            <p:ph type="ctrTitle"/>
          </p:nvPr>
        </p:nvSpPr>
        <p:spPr>
          <a:xfrm>
            <a:off x="3215728" y="890016"/>
            <a:ext cx="6062384" cy="1511808"/>
          </a:xfrm>
        </p:spPr>
        <p:txBody>
          <a:bodyPr>
            <a:normAutofit fontScale="90000"/>
          </a:bodyPr>
          <a:lstStyle/>
          <a:p>
            <a:r>
              <a:rPr lang="en-US" sz="2800" b="1" kern="0" spc="200" dirty="0">
                <a:latin typeface="Times New Roman" panose="02020603050405020304" pitchFamily="18" charset="0"/>
                <a:ea typeface="Calibri" pitchFamily="34" charset="-122"/>
                <a:cs typeface="Times New Roman" panose="02020603050405020304" pitchFamily="18" charset="0"/>
              </a:rPr>
              <a:t>COMMUNICATION PROBLEMS AT FLIGHT FOODS LTD.</a:t>
            </a:r>
            <a:br>
              <a:rPr lang="en-US" sz="2800" dirty="0">
                <a:latin typeface="Times New Roman" panose="02020603050405020304" pitchFamily="18" charset="0"/>
                <a:cs typeface="Times New Roman" panose="02020603050405020304" pitchFamily="18" charset="0"/>
              </a:rPr>
            </a:br>
            <a:endParaRPr lang="en-US" sz="2800" dirty="0"/>
          </a:p>
        </p:txBody>
      </p:sp>
      <p:sp>
        <p:nvSpPr>
          <p:cNvPr id="46" name="Rectangle 45">
            <a:extLst>
              <a:ext uri="{FF2B5EF4-FFF2-40B4-BE49-F238E27FC236}">
                <a16:creationId xmlns:a16="http://schemas.microsoft.com/office/drawing/2014/main" id="{53E3665E-50C1-E7AF-95EE-ED029AFA2026}"/>
              </a:ext>
            </a:extLst>
          </p:cNvPr>
          <p:cNvSpPr/>
          <p:nvPr/>
        </p:nvSpPr>
        <p:spPr>
          <a:xfrm>
            <a:off x="195073" y="3011424"/>
            <a:ext cx="11887200" cy="3846575"/>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r>
              <a:rPr lang="en-US" dirty="0"/>
              <a:t>MODULE NAME  :  EFFECTIVE TEAMWORKING AND COMMUNICATION</a:t>
            </a:r>
          </a:p>
          <a:p>
            <a:r>
              <a:rPr lang="en-US" dirty="0"/>
              <a:t>MODULE CODE  :  LCLM4003</a:t>
            </a:r>
          </a:p>
          <a:p>
            <a:r>
              <a:rPr lang="en-US" dirty="0"/>
              <a:t>STUDENT NAME : EVA DE JESUS FATIMA MARTINS (2528903) LEADER</a:t>
            </a:r>
          </a:p>
          <a:p>
            <a:r>
              <a:rPr lang="en-US" dirty="0"/>
              <a:t>                                    : GERTRUDE PUPLAMPU (2531566) MEMBER</a:t>
            </a:r>
          </a:p>
          <a:p>
            <a:r>
              <a:rPr lang="en-US" dirty="0"/>
              <a:t>                                    : ALAIN FONSECA ALVES DE CARVALHO (2534282) MEMBER</a:t>
            </a:r>
          </a:p>
          <a:p>
            <a:r>
              <a:rPr lang="en-US" dirty="0"/>
              <a:t>                                    : LAGA MUSTAFA PENDI (2533873) MEMBER</a:t>
            </a:r>
          </a:p>
          <a:p>
            <a:r>
              <a:rPr lang="en-US" dirty="0"/>
              <a:t>                                    : JESSIE ZAIN WATFA (2523952) MEMBER</a:t>
            </a:r>
          </a:p>
          <a:p>
            <a:endParaRPr lang="en-US" dirty="0"/>
          </a:p>
          <a:p>
            <a:endParaRPr lang="en-US" dirty="0"/>
          </a:p>
          <a:p>
            <a:r>
              <a:rPr lang="en-US" dirty="0"/>
              <a:t>LECTURE                : REJWAN BIN SULAIMAN</a:t>
            </a:r>
          </a:p>
          <a:p>
            <a:r>
              <a:rPr lang="en-US" dirty="0"/>
              <a:t>ASSIGMENT          : FLIGHT </a:t>
            </a:r>
            <a:r>
              <a:rPr lang="en-US"/>
              <a:t>FOOD LTD </a:t>
            </a:r>
            <a:r>
              <a:rPr lang="en-US" dirty="0"/>
              <a:t>(GROUP </a:t>
            </a:r>
            <a:r>
              <a:rPr lang="en-US"/>
              <a:t>PRESENTATION).</a:t>
            </a:r>
            <a:endParaRPr lang="en-US" dirty="0"/>
          </a:p>
        </p:txBody>
      </p:sp>
      <p:pic>
        <p:nvPicPr>
          <p:cNvPr id="54" name="Picture 53">
            <a:extLst>
              <a:ext uri="{FF2B5EF4-FFF2-40B4-BE49-F238E27FC236}">
                <a16:creationId xmlns:a16="http://schemas.microsoft.com/office/drawing/2014/main" id="{D202FBA8-D69F-7805-8486-1D3208E961E8}"/>
              </a:ext>
            </a:extLst>
          </p:cNvPr>
          <p:cNvPicPr>
            <a:picLocks noChangeAspect="1"/>
          </p:cNvPicPr>
          <p:nvPr/>
        </p:nvPicPr>
        <p:blipFill>
          <a:blip r:embed="rId3"/>
          <a:stretch>
            <a:fillRect/>
          </a:stretch>
        </p:blipFill>
        <p:spPr>
          <a:xfrm>
            <a:off x="5313818" y="3985"/>
            <a:ext cx="1217612" cy="1217612"/>
          </a:xfrm>
          <a:prstGeom prst="rect">
            <a:avLst/>
          </a:prstGeom>
        </p:spPr>
      </p:pic>
      <p:sp>
        <p:nvSpPr>
          <p:cNvPr id="55" name="Rectangle 54">
            <a:extLst>
              <a:ext uri="{FF2B5EF4-FFF2-40B4-BE49-F238E27FC236}">
                <a16:creationId xmlns:a16="http://schemas.microsoft.com/office/drawing/2014/main" id="{040129B8-787B-626B-540C-41965FC17BDA}"/>
              </a:ext>
            </a:extLst>
          </p:cNvPr>
          <p:cNvSpPr/>
          <p:nvPr/>
        </p:nvSpPr>
        <p:spPr>
          <a:xfrm>
            <a:off x="195072" y="2075543"/>
            <a:ext cx="11996623" cy="1059543"/>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Diagnosing Communication Barriers on the Factory Floor</a:t>
            </a:r>
          </a:p>
          <a:p>
            <a:pPr algn="ctr"/>
            <a:r>
              <a:rPr lang="en-US" dirty="0"/>
              <a:t>A theory – bases analysis of noise, language, generational, cultural and emotional barriers in Gary’s production team how they can overcome.</a:t>
            </a:r>
          </a:p>
        </p:txBody>
      </p:sp>
      <p:sp>
        <p:nvSpPr>
          <p:cNvPr id="4" name="Rectangle 3">
            <a:extLst>
              <a:ext uri="{FF2B5EF4-FFF2-40B4-BE49-F238E27FC236}">
                <a16:creationId xmlns:a16="http://schemas.microsoft.com/office/drawing/2014/main" id="{1C910AB0-CD62-381B-9CDB-052AFF796C0D}"/>
              </a:ext>
            </a:extLst>
          </p:cNvPr>
          <p:cNvSpPr/>
          <p:nvPr/>
        </p:nvSpPr>
        <p:spPr>
          <a:xfrm>
            <a:off x="7841674" y="280415"/>
            <a:ext cx="4114800" cy="509293"/>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EVA DE JESUS FATIMA MARTINS</a:t>
            </a:r>
          </a:p>
        </p:txBody>
      </p:sp>
    </p:spTree>
    <p:extLst>
      <p:ext uri="{BB962C8B-B14F-4D97-AF65-F5344CB8AC3E}">
        <p14:creationId xmlns:p14="http://schemas.microsoft.com/office/powerpoint/2010/main" val="147146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91E6149-71D8-3996-1B79-2A1EDB3AFA7E}"/>
              </a:ext>
            </a:extLst>
          </p:cNvPr>
          <p:cNvSpPr>
            <a:spLocks noGrp="1"/>
          </p:cNvSpPr>
          <p:nvPr>
            <p:ph type="title"/>
          </p:nvPr>
        </p:nvSpPr>
        <p:spPr>
          <a:xfrm>
            <a:off x="97536" y="85345"/>
            <a:ext cx="3133344" cy="1060703"/>
          </a:xfrm>
        </p:spPr>
        <p:txBody>
          <a:bodyPr anchor="b">
            <a:normAutofit fontScale="90000"/>
          </a:bodyPr>
          <a:lstStyle/>
          <a:p>
            <a:pPr algn="ctr"/>
            <a:r>
              <a:rPr lang="en-US" sz="3600" b="1" kern="0" spc="200" dirty="0">
                <a:latin typeface="Times New Roman" panose="02020603050405020304" pitchFamily="18" charset="0"/>
                <a:ea typeface="Calibri" pitchFamily="34" charset="-122"/>
                <a:cs typeface="Times New Roman" panose="02020603050405020304" pitchFamily="18" charset="0"/>
              </a:rPr>
              <a:t>OVERVIEW</a:t>
            </a:r>
            <a:r>
              <a:rPr lang="en-US" sz="3600" dirty="0">
                <a:solidFill>
                  <a:schemeClr val="tx2"/>
                </a:solidFill>
              </a:rPr>
              <a:t>	</a:t>
            </a: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7"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F9C604E-7952-E1FD-A9A2-F31649A22656}"/>
              </a:ext>
            </a:extLst>
          </p:cNvPr>
          <p:cNvSpPr>
            <a:spLocks noGrp="1"/>
          </p:cNvSpPr>
          <p:nvPr>
            <p:ph idx="1"/>
          </p:nvPr>
        </p:nvSpPr>
        <p:spPr>
          <a:xfrm>
            <a:off x="48767" y="1297466"/>
            <a:ext cx="12142771" cy="5530656"/>
          </a:xfrm>
        </p:spPr>
        <p:txBody>
          <a:bodyPr>
            <a:normAutofit/>
          </a:bodyPr>
          <a:lstStyle/>
          <a:p>
            <a:pPr marL="0" indent="0">
              <a:buNone/>
            </a:pPr>
            <a:r>
              <a:rPr lang="en-US" sz="2400" b="1" dirty="0">
                <a:solidFill>
                  <a:schemeClr val="tx2"/>
                </a:solidFill>
              </a:rPr>
              <a:t>What This Presentation Covers</a:t>
            </a:r>
          </a:p>
          <a:p>
            <a:pPr marL="0" indent="0">
              <a:buNone/>
            </a:pPr>
            <a:r>
              <a:rPr lang="en-US" sz="1800" dirty="0">
                <a:solidFill>
                  <a:schemeClr val="tx2"/>
                </a:solidFill>
              </a:rPr>
              <a:t>A structured walk through of the case, the theory, and the solution.</a:t>
            </a:r>
          </a:p>
          <a:p>
            <a:pPr marL="0" indent="0">
              <a:buNone/>
            </a:pPr>
            <a:endParaRPr lang="en-US" sz="1800" dirty="0">
              <a:solidFill>
                <a:schemeClr val="tx2"/>
              </a:solidFill>
            </a:endParaRPr>
          </a:p>
          <a:p>
            <a:pPr>
              <a:buFont typeface="Wingdings" pitchFamily="2" charset="2"/>
              <a:buChar char="Ø"/>
            </a:pPr>
            <a:r>
              <a:rPr lang="en-US" sz="1800" b="1" dirty="0">
                <a:solidFill>
                  <a:schemeClr val="tx2"/>
                </a:solidFill>
              </a:rPr>
              <a:t>Introduction</a:t>
            </a:r>
          </a:p>
          <a:p>
            <a:pPr marL="0" indent="0">
              <a:buNone/>
            </a:pPr>
            <a:r>
              <a:rPr lang="en-US" sz="1800" dirty="0">
                <a:solidFill>
                  <a:schemeClr val="tx2"/>
                </a:solidFill>
              </a:rPr>
              <a:t>Flight Food Ltd, Gary and the factory – floor problem</a:t>
            </a:r>
          </a:p>
          <a:p>
            <a:pPr>
              <a:buFont typeface="Wingdings" pitchFamily="2" charset="2"/>
              <a:buChar char="Ø"/>
            </a:pPr>
            <a:r>
              <a:rPr lang="en-US" sz="1800" b="1" dirty="0">
                <a:solidFill>
                  <a:schemeClr val="tx2"/>
                </a:solidFill>
              </a:rPr>
              <a:t>The Five Barriers</a:t>
            </a:r>
          </a:p>
          <a:p>
            <a:pPr marL="0" indent="0">
              <a:buNone/>
            </a:pPr>
            <a:r>
              <a:rPr lang="en-US" sz="1800" dirty="0">
                <a:solidFill>
                  <a:schemeClr val="tx2"/>
                </a:solidFill>
              </a:rPr>
              <a:t>Noise, Language, Generational, Cultural, Emotional</a:t>
            </a:r>
          </a:p>
          <a:p>
            <a:pPr>
              <a:buFont typeface="Wingdings" pitchFamily="2" charset="2"/>
              <a:buChar char="Ø"/>
            </a:pPr>
            <a:r>
              <a:rPr lang="en-US" sz="1800" b="1" dirty="0">
                <a:solidFill>
                  <a:schemeClr val="tx2"/>
                </a:solidFill>
              </a:rPr>
              <a:t>The Theory</a:t>
            </a:r>
          </a:p>
          <a:p>
            <a:pPr marL="0" indent="0">
              <a:buNone/>
            </a:pPr>
            <a:r>
              <a:rPr lang="en-US" sz="1800" dirty="0">
                <a:solidFill>
                  <a:schemeClr val="tx2"/>
                </a:solidFill>
              </a:rPr>
              <a:t>Shannon – Weaver Model and Berlo’s SMCR Model</a:t>
            </a:r>
          </a:p>
          <a:p>
            <a:pPr>
              <a:buFont typeface="Wingdings" pitchFamily="2" charset="2"/>
              <a:buChar char="Ø"/>
            </a:pPr>
            <a:r>
              <a:rPr lang="en-US" sz="1800" dirty="0">
                <a:solidFill>
                  <a:schemeClr val="tx2"/>
                </a:solidFill>
              </a:rPr>
              <a:t> </a:t>
            </a:r>
            <a:r>
              <a:rPr lang="en-US" sz="1800" b="1" dirty="0">
                <a:solidFill>
                  <a:schemeClr val="tx2"/>
                </a:solidFill>
              </a:rPr>
              <a:t>The Solutions</a:t>
            </a:r>
          </a:p>
          <a:p>
            <a:pPr marL="0" indent="0">
              <a:buNone/>
            </a:pPr>
            <a:r>
              <a:rPr lang="en-US" sz="1800" dirty="0">
                <a:solidFill>
                  <a:schemeClr val="tx2"/>
                </a:solidFill>
              </a:rPr>
              <a:t>Practical recommendation Gary can apply immediately.</a:t>
            </a:r>
          </a:p>
          <a:p>
            <a:pPr>
              <a:buFont typeface="Wingdings" pitchFamily="2" charset="2"/>
              <a:buChar char="Ø"/>
            </a:pPr>
            <a:r>
              <a:rPr lang="en-US" sz="1800" b="1" dirty="0">
                <a:solidFill>
                  <a:schemeClr val="tx2"/>
                </a:solidFill>
              </a:rPr>
              <a:t>Conclusion</a:t>
            </a:r>
          </a:p>
          <a:p>
            <a:pPr>
              <a:buFont typeface="Wingdings" pitchFamily="2" charset="2"/>
              <a:buChar char="Ø"/>
            </a:pPr>
            <a:r>
              <a:rPr lang="en-US" sz="1800" b="1" dirty="0">
                <a:solidFill>
                  <a:schemeClr val="tx2"/>
                </a:solidFill>
              </a:rPr>
              <a:t>Reference</a:t>
            </a:r>
          </a:p>
        </p:txBody>
      </p:sp>
      <p:grpSp>
        <p:nvGrpSpPr>
          <p:cNvPr id="31" name="Group 3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2"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Rectangle 3">
            <a:extLst>
              <a:ext uri="{FF2B5EF4-FFF2-40B4-BE49-F238E27FC236}">
                <a16:creationId xmlns:a16="http://schemas.microsoft.com/office/drawing/2014/main" id="{B6443CD0-40B2-01BF-CB78-2EF67A3F6B68}"/>
              </a:ext>
            </a:extLst>
          </p:cNvPr>
          <p:cNvSpPr/>
          <p:nvPr/>
        </p:nvSpPr>
        <p:spPr>
          <a:xfrm>
            <a:off x="7079674" y="249383"/>
            <a:ext cx="4253346" cy="736356"/>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EVA DE JESUS FATIMA MARTINS</a:t>
            </a:r>
          </a:p>
        </p:txBody>
      </p:sp>
    </p:spTree>
    <p:extLst>
      <p:ext uri="{BB962C8B-B14F-4D97-AF65-F5344CB8AC3E}">
        <p14:creationId xmlns:p14="http://schemas.microsoft.com/office/powerpoint/2010/main" val="939876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F850DEB-C103-D656-E377-9D1F25A89DA7}"/>
              </a:ext>
            </a:extLst>
          </p:cNvPr>
          <p:cNvSpPr>
            <a:spLocks noGrp="1"/>
          </p:cNvSpPr>
          <p:nvPr>
            <p:ph type="title"/>
          </p:nvPr>
        </p:nvSpPr>
        <p:spPr>
          <a:xfrm>
            <a:off x="85344" y="170689"/>
            <a:ext cx="10082784" cy="1036319"/>
          </a:xfrm>
        </p:spPr>
        <p:txBody>
          <a:bodyPr anchor="b">
            <a:normAutofit fontScale="90000"/>
          </a:bodyPr>
          <a:lstStyle/>
          <a:p>
            <a:r>
              <a:rPr lang="en-US" sz="3600" b="1" dirty="0">
                <a:solidFill>
                  <a:schemeClr val="tx2"/>
                </a:solidFill>
              </a:rPr>
              <a:t>INTRODUCTION</a:t>
            </a:r>
            <a:br>
              <a:rPr lang="en-US" sz="3600" b="1" dirty="0">
                <a:solidFill>
                  <a:schemeClr val="tx2"/>
                </a:solidFill>
              </a:rPr>
            </a:br>
            <a:r>
              <a:rPr lang="en-US" sz="3600" b="1" dirty="0">
                <a:solidFill>
                  <a:schemeClr val="tx2"/>
                </a:solidFill>
              </a:rPr>
              <a:t>Flight Foods Ltd : A Business Losing Market Share</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451AD699-B84D-BDF1-34F0-FCD5CE9427C8}"/>
              </a:ext>
            </a:extLst>
          </p:cNvPr>
          <p:cNvSpPr>
            <a:spLocks noGrp="1"/>
          </p:cNvSpPr>
          <p:nvPr>
            <p:ph idx="1"/>
          </p:nvPr>
        </p:nvSpPr>
        <p:spPr>
          <a:xfrm>
            <a:off x="0" y="1463041"/>
            <a:ext cx="4572000" cy="5224270"/>
          </a:xfrm>
        </p:spPr>
        <p:txBody>
          <a:bodyPr>
            <a:normAutofit/>
          </a:bodyPr>
          <a:lstStyle/>
          <a:p>
            <a:pPr marL="0" indent="0">
              <a:buNone/>
            </a:pPr>
            <a:r>
              <a:rPr lang="en-US" sz="2400" b="1" dirty="0">
                <a:solidFill>
                  <a:schemeClr val="tx2"/>
                </a:solidFill>
              </a:rPr>
              <a:t>Company Snapshot</a:t>
            </a:r>
          </a:p>
          <a:p>
            <a:pPr marL="0" indent="0">
              <a:buNone/>
            </a:pPr>
            <a:r>
              <a:rPr lang="en-US" sz="1800" b="1" dirty="0">
                <a:solidFill>
                  <a:schemeClr val="tx2"/>
                </a:solidFill>
              </a:rPr>
              <a:t>Business </a:t>
            </a:r>
            <a:r>
              <a:rPr lang="en-US" sz="1800" dirty="0">
                <a:solidFill>
                  <a:schemeClr val="tx2"/>
                </a:solidFill>
              </a:rPr>
              <a:t>: Manufacture and sale of ready meals to airlines</a:t>
            </a:r>
          </a:p>
          <a:p>
            <a:pPr marL="0" indent="0">
              <a:buNone/>
            </a:pPr>
            <a:r>
              <a:rPr lang="en-US" sz="1800" b="1" dirty="0">
                <a:solidFill>
                  <a:schemeClr val="tx2"/>
                </a:solidFill>
              </a:rPr>
              <a:t>Size</a:t>
            </a:r>
            <a:r>
              <a:rPr lang="en-US" sz="1800" dirty="0">
                <a:solidFill>
                  <a:schemeClr val="tx2"/>
                </a:solidFill>
              </a:rPr>
              <a:t> : Medium – sized company</a:t>
            </a:r>
          </a:p>
          <a:p>
            <a:pPr marL="0" indent="0">
              <a:buNone/>
            </a:pPr>
            <a:r>
              <a:rPr lang="en-US" sz="1800" b="1" dirty="0">
                <a:solidFill>
                  <a:schemeClr val="tx2"/>
                </a:solidFill>
              </a:rPr>
              <a:t>Workforce</a:t>
            </a:r>
            <a:r>
              <a:rPr lang="en-US" sz="1800" dirty="0">
                <a:solidFill>
                  <a:schemeClr val="tx2"/>
                </a:solidFill>
              </a:rPr>
              <a:t> : 40 employees, aged 16 to 60</a:t>
            </a:r>
          </a:p>
          <a:p>
            <a:pPr marL="0" indent="0">
              <a:buNone/>
            </a:pPr>
            <a:r>
              <a:rPr lang="en-US" sz="1800" b="1" dirty="0">
                <a:solidFill>
                  <a:schemeClr val="tx2"/>
                </a:solidFill>
              </a:rPr>
              <a:t>Diversity</a:t>
            </a:r>
            <a:r>
              <a:rPr lang="en-US" sz="1800" dirty="0">
                <a:solidFill>
                  <a:schemeClr val="tx2"/>
                </a:solidFill>
              </a:rPr>
              <a:t> : Mainly immigrant from 5 district cultural groups</a:t>
            </a:r>
          </a:p>
          <a:p>
            <a:pPr marL="0" indent="0">
              <a:buNone/>
            </a:pPr>
            <a:r>
              <a:rPr lang="en-US" sz="1800" b="1" dirty="0">
                <a:solidFill>
                  <a:schemeClr val="tx2"/>
                </a:solidFill>
              </a:rPr>
              <a:t>Problem</a:t>
            </a:r>
            <a:r>
              <a:rPr lang="en-US" sz="1800" dirty="0">
                <a:solidFill>
                  <a:schemeClr val="tx2"/>
                </a:solidFill>
              </a:rPr>
              <a:t> : Losing market share due to under – cooked food, poor packaging, and meat found in vegetarian meals.</a:t>
            </a:r>
          </a:p>
          <a:p>
            <a:pPr marL="0" indent="0">
              <a:buNone/>
            </a:pPr>
            <a:r>
              <a:rPr lang="en-US" sz="1800" b="1" dirty="0">
                <a:solidFill>
                  <a:schemeClr val="tx2"/>
                </a:solidFill>
              </a:rPr>
              <a:t>Key figure</a:t>
            </a:r>
            <a:r>
              <a:rPr lang="en-US" sz="1800" dirty="0">
                <a:solidFill>
                  <a:schemeClr val="tx2"/>
                </a:solidFill>
              </a:rPr>
              <a:t> : Gary, the floor manager, and Englishman from London’s East End.</a:t>
            </a:r>
          </a:p>
          <a:p>
            <a:pPr marL="0" indent="0">
              <a:buNone/>
            </a:pPr>
            <a:endParaRPr lang="en-US" sz="1800" dirty="0">
              <a:solidFill>
                <a:schemeClr val="tx2"/>
              </a:solidFill>
            </a:endParaRPr>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Rectangle 4">
            <a:extLst>
              <a:ext uri="{FF2B5EF4-FFF2-40B4-BE49-F238E27FC236}">
                <a16:creationId xmlns:a16="http://schemas.microsoft.com/office/drawing/2014/main" id="{D9D5959B-84A9-C1F0-3A1F-973CE054CEEC}"/>
              </a:ext>
            </a:extLst>
          </p:cNvPr>
          <p:cNvSpPr/>
          <p:nvPr/>
        </p:nvSpPr>
        <p:spPr>
          <a:xfrm>
            <a:off x="4572001" y="170688"/>
            <a:ext cx="7400544" cy="6687312"/>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r>
              <a:rPr lang="en-US" dirty="0"/>
              <a:t>“ The factory floor is large and spacious with god lighting and ventilation, but it is packed with old, noisy machines.”</a:t>
            </a:r>
          </a:p>
          <a:p>
            <a:endParaRPr lang="en-US" dirty="0"/>
          </a:p>
          <a:p>
            <a:endParaRPr lang="en-US" dirty="0"/>
          </a:p>
          <a:p>
            <a:r>
              <a:rPr lang="en-US" b="1" dirty="0"/>
              <a:t>Consultancy firm report on Flight Foods Ltd</a:t>
            </a:r>
          </a:p>
          <a:p>
            <a:endParaRPr lang="en-US" dirty="0"/>
          </a:p>
          <a:p>
            <a:endParaRPr lang="en-US" dirty="0"/>
          </a:p>
          <a:p>
            <a:pPr marL="285750" indent="-285750">
              <a:buFont typeface="Wingdings" pitchFamily="2" charset="2"/>
              <a:buChar char="Ø"/>
            </a:pPr>
            <a:r>
              <a:rPr lang="en-US" dirty="0"/>
              <a:t>Staff start work with no food – hygiene induction</a:t>
            </a:r>
          </a:p>
          <a:p>
            <a:pPr marL="285750" indent="-285750">
              <a:buFont typeface="Wingdings" pitchFamily="2" charset="2"/>
              <a:buChar char="Ø"/>
            </a:pPr>
            <a:r>
              <a:rPr lang="en-US" dirty="0"/>
              <a:t>Most employees speak their own language, with limited English</a:t>
            </a:r>
          </a:p>
          <a:p>
            <a:r>
              <a:rPr lang="en-US" dirty="0"/>
              <a:t>       (</a:t>
            </a:r>
            <a:r>
              <a:rPr lang="en-US" dirty="0" err="1"/>
              <a:t>Adanlawo</a:t>
            </a:r>
            <a:r>
              <a:rPr lang="en-US" dirty="0"/>
              <a:t> et al,2021)</a:t>
            </a:r>
          </a:p>
          <a:p>
            <a:pPr marL="285750" indent="-285750">
              <a:buFont typeface="Wingdings" pitchFamily="2" charset="2"/>
              <a:buChar char="Ø"/>
            </a:pPr>
            <a:r>
              <a:rPr lang="en-US" dirty="0"/>
              <a:t>Gary relies on posted signs instead of direct training</a:t>
            </a:r>
          </a:p>
          <a:p>
            <a:pPr marL="285750" indent="-285750">
              <a:buFont typeface="Wingdings" pitchFamily="2" charset="2"/>
              <a:buChar char="Ø"/>
            </a:pPr>
            <a:r>
              <a:rPr lang="en-US" dirty="0"/>
              <a:t>Quality failures (raw chicken left out overnight) show how badly information is breaking down (Appelbaum et al..,2022)</a:t>
            </a:r>
          </a:p>
          <a:p>
            <a:endParaRPr lang="en-US" dirty="0"/>
          </a:p>
        </p:txBody>
      </p:sp>
      <p:pic>
        <p:nvPicPr>
          <p:cNvPr id="4" name="Picture 3">
            <a:extLst>
              <a:ext uri="{FF2B5EF4-FFF2-40B4-BE49-F238E27FC236}">
                <a16:creationId xmlns:a16="http://schemas.microsoft.com/office/drawing/2014/main" id="{27795F27-4755-857A-30C1-B2954DEF0C1F}"/>
              </a:ext>
            </a:extLst>
          </p:cNvPr>
          <p:cNvPicPr>
            <a:picLocks noChangeAspect="1"/>
          </p:cNvPicPr>
          <p:nvPr/>
        </p:nvPicPr>
        <p:blipFill>
          <a:blip r:embed="rId3"/>
          <a:stretch>
            <a:fillRect/>
          </a:stretch>
        </p:blipFill>
        <p:spPr>
          <a:xfrm>
            <a:off x="8680551" y="39474"/>
            <a:ext cx="3401569" cy="1535538"/>
          </a:xfrm>
          <a:prstGeom prst="rect">
            <a:avLst/>
          </a:prstGeom>
        </p:spPr>
      </p:pic>
      <p:sp>
        <p:nvSpPr>
          <p:cNvPr id="6" name="Rectangle 5">
            <a:extLst>
              <a:ext uri="{FF2B5EF4-FFF2-40B4-BE49-F238E27FC236}">
                <a16:creationId xmlns:a16="http://schemas.microsoft.com/office/drawing/2014/main" id="{0096628D-D02D-4C33-CE41-0BF508F6AB79}"/>
              </a:ext>
            </a:extLst>
          </p:cNvPr>
          <p:cNvSpPr/>
          <p:nvPr/>
        </p:nvSpPr>
        <p:spPr>
          <a:xfrm>
            <a:off x="-329296" y="5802561"/>
            <a:ext cx="4791722" cy="646730"/>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EVA DE JESUS FATIMA MARTINS</a:t>
            </a:r>
          </a:p>
        </p:txBody>
      </p:sp>
    </p:spTree>
    <p:extLst>
      <p:ext uri="{BB962C8B-B14F-4D97-AF65-F5344CB8AC3E}">
        <p14:creationId xmlns:p14="http://schemas.microsoft.com/office/powerpoint/2010/main" val="3681789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33579C7E-B953-D656-9F92-6B72C6109823}"/>
              </a:ext>
            </a:extLst>
          </p:cNvPr>
          <p:cNvSpPr>
            <a:spLocks noGrp="1"/>
          </p:cNvSpPr>
          <p:nvPr>
            <p:ph type="title"/>
          </p:nvPr>
        </p:nvSpPr>
        <p:spPr>
          <a:xfrm>
            <a:off x="0" y="1"/>
            <a:ext cx="10580914" cy="1219200"/>
          </a:xfrm>
        </p:spPr>
        <p:txBody>
          <a:bodyPr anchor="b">
            <a:normAutofit/>
          </a:bodyPr>
          <a:lstStyle/>
          <a:p>
            <a:r>
              <a:rPr lang="en-US" sz="2400" b="1" dirty="0">
                <a:solidFill>
                  <a:schemeClr val="tx2"/>
                </a:solidFill>
                <a:latin typeface="+mn-lt"/>
              </a:rPr>
              <a:t>DIAGNOSIS</a:t>
            </a:r>
            <a:br>
              <a:rPr lang="en-US" sz="2400" b="1" dirty="0">
                <a:solidFill>
                  <a:schemeClr val="tx2"/>
                </a:solidFill>
                <a:latin typeface="+mn-lt"/>
              </a:rPr>
            </a:br>
            <a:br>
              <a:rPr lang="en-US" sz="2400" b="1" dirty="0">
                <a:solidFill>
                  <a:schemeClr val="tx2"/>
                </a:solidFill>
                <a:latin typeface="+mn-lt"/>
              </a:rPr>
            </a:br>
            <a:r>
              <a:rPr lang="en-US" sz="2400" b="1" dirty="0">
                <a:solidFill>
                  <a:schemeClr val="tx2"/>
                </a:solidFill>
                <a:latin typeface="+mn-lt"/>
              </a:rPr>
              <a:t>Five Communication Barriers Identified in the Case.</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Shape 2">
            <a:extLst>
              <a:ext uri="{FF2B5EF4-FFF2-40B4-BE49-F238E27FC236}">
                <a16:creationId xmlns:a16="http://schemas.microsoft.com/office/drawing/2014/main" id="{F04E9B52-6FB5-BF94-856D-5BAB81CFE627}"/>
              </a:ext>
            </a:extLst>
          </p:cNvPr>
          <p:cNvSpPr/>
          <p:nvPr/>
        </p:nvSpPr>
        <p:spPr>
          <a:xfrm>
            <a:off x="213473" y="1828800"/>
            <a:ext cx="2438287" cy="3931920"/>
          </a:xfrm>
          <a:prstGeom prst="roundRect">
            <a:avLst>
              <a:gd name="adj" fmla="val 0"/>
            </a:avLst>
          </a:prstGeom>
          <a:solidFill>
            <a:srgbClr val="EAF1F2"/>
          </a:solidFill>
          <a:ln/>
          <a:effectLst>
            <a:outerShdw blurRad="101600" dist="38100" dir="2700000" algn="bl" rotWithShape="0">
              <a:srgbClr val="000000">
                <a:alpha val="15000"/>
              </a:srgbClr>
            </a:outerShdw>
          </a:effectLst>
        </p:spPr>
        <p:txBody>
          <a:bodyPr/>
          <a:lstStyle/>
          <a:p>
            <a:r>
              <a:rPr lang="en-US" b="1" dirty="0"/>
              <a:t>1</a:t>
            </a:r>
          </a:p>
          <a:p>
            <a:endParaRPr lang="en-US" b="1" dirty="0"/>
          </a:p>
          <a:p>
            <a:pPr marL="342900" indent="-342900">
              <a:buFont typeface="+mj-lt"/>
              <a:buAutoNum type="arabicPeriod"/>
            </a:pPr>
            <a:endParaRPr lang="en-US" b="1" dirty="0"/>
          </a:p>
          <a:p>
            <a:endParaRPr lang="en-US" b="1" dirty="0"/>
          </a:p>
          <a:p>
            <a:r>
              <a:rPr lang="en-US" b="1" dirty="0"/>
              <a:t>Environmental Noise</a:t>
            </a:r>
          </a:p>
          <a:p>
            <a:endParaRPr lang="en-US" b="1" dirty="0"/>
          </a:p>
          <a:p>
            <a:endParaRPr lang="en-US" b="1" dirty="0"/>
          </a:p>
          <a:p>
            <a:endParaRPr lang="en-US" b="1" dirty="0"/>
          </a:p>
          <a:p>
            <a:endParaRPr lang="en-US" b="1" dirty="0"/>
          </a:p>
          <a:p>
            <a:r>
              <a:rPr lang="en-US" dirty="0"/>
              <a:t>Clanking banging machinery drowns out verbal instruction.</a:t>
            </a:r>
          </a:p>
        </p:txBody>
      </p:sp>
      <p:sp>
        <p:nvSpPr>
          <p:cNvPr id="27" name="Shape 7">
            <a:extLst>
              <a:ext uri="{FF2B5EF4-FFF2-40B4-BE49-F238E27FC236}">
                <a16:creationId xmlns:a16="http://schemas.microsoft.com/office/drawing/2014/main" id="{EEF8F216-FDF9-6C33-88D9-DBCF16F81B99}"/>
              </a:ext>
            </a:extLst>
          </p:cNvPr>
          <p:cNvSpPr/>
          <p:nvPr/>
        </p:nvSpPr>
        <p:spPr>
          <a:xfrm>
            <a:off x="2816352" y="1828800"/>
            <a:ext cx="2103120" cy="3931920"/>
          </a:xfrm>
          <a:prstGeom prst="roundRect">
            <a:avLst>
              <a:gd name="adj" fmla="val 3478"/>
            </a:avLst>
          </a:prstGeom>
          <a:solidFill>
            <a:srgbClr val="EAF1F2"/>
          </a:solidFill>
          <a:ln/>
          <a:effectLst>
            <a:outerShdw blurRad="101600" dist="38100" dir="2700000" algn="bl" rotWithShape="0">
              <a:srgbClr val="000000">
                <a:alpha val="15000"/>
              </a:srgbClr>
            </a:outerShdw>
          </a:effectLst>
        </p:spPr>
        <p:txBody>
          <a:bodyPr/>
          <a:lstStyle/>
          <a:p>
            <a:r>
              <a:rPr lang="en-US" dirty="0"/>
              <a:t>2 </a:t>
            </a:r>
          </a:p>
          <a:p>
            <a:endParaRPr lang="en-US" dirty="0"/>
          </a:p>
          <a:p>
            <a:endParaRPr lang="en-US" dirty="0"/>
          </a:p>
          <a:p>
            <a:endParaRPr lang="en-US" dirty="0"/>
          </a:p>
          <a:p>
            <a:r>
              <a:rPr lang="en-US" b="1" dirty="0"/>
              <a:t>Language &amp; Body Language</a:t>
            </a:r>
          </a:p>
          <a:p>
            <a:endParaRPr lang="en-US" dirty="0"/>
          </a:p>
          <a:p>
            <a:endParaRPr lang="en-US" dirty="0"/>
          </a:p>
          <a:p>
            <a:endParaRPr lang="en-US" dirty="0"/>
          </a:p>
          <a:p>
            <a:r>
              <a:rPr lang="en-US" dirty="0"/>
              <a:t>Limited English; reliance on written sign over dialogue.</a:t>
            </a:r>
          </a:p>
        </p:txBody>
      </p:sp>
      <p:sp>
        <p:nvSpPr>
          <p:cNvPr id="28" name="Shape 7">
            <a:extLst>
              <a:ext uri="{FF2B5EF4-FFF2-40B4-BE49-F238E27FC236}">
                <a16:creationId xmlns:a16="http://schemas.microsoft.com/office/drawing/2014/main" id="{1C794889-7C45-EEB3-E3E4-DCFCDFE3064E}"/>
              </a:ext>
            </a:extLst>
          </p:cNvPr>
          <p:cNvSpPr/>
          <p:nvPr/>
        </p:nvSpPr>
        <p:spPr>
          <a:xfrm>
            <a:off x="5290457" y="1814286"/>
            <a:ext cx="2103120" cy="3931920"/>
          </a:xfrm>
          <a:prstGeom prst="roundRect">
            <a:avLst>
              <a:gd name="adj" fmla="val 3478"/>
            </a:avLst>
          </a:prstGeom>
          <a:solidFill>
            <a:srgbClr val="EAF1F2"/>
          </a:solidFill>
          <a:ln/>
          <a:effectLst>
            <a:outerShdw blurRad="101600" dist="38100" dir="2700000" algn="bl" rotWithShape="0">
              <a:srgbClr val="000000">
                <a:alpha val="15000"/>
              </a:srgbClr>
            </a:outerShdw>
          </a:effectLst>
        </p:spPr>
        <p:txBody>
          <a:bodyPr/>
          <a:lstStyle/>
          <a:p>
            <a:r>
              <a:rPr lang="en-US" dirty="0"/>
              <a:t>3 </a:t>
            </a:r>
          </a:p>
          <a:p>
            <a:endParaRPr lang="en-US" dirty="0"/>
          </a:p>
          <a:p>
            <a:endParaRPr lang="en-US" dirty="0"/>
          </a:p>
          <a:p>
            <a:endParaRPr lang="en-US" dirty="0"/>
          </a:p>
          <a:p>
            <a:r>
              <a:rPr lang="en-US" b="1" dirty="0"/>
              <a:t>Age /Generation</a:t>
            </a:r>
          </a:p>
          <a:p>
            <a:endParaRPr lang="en-US" dirty="0"/>
          </a:p>
          <a:p>
            <a:endParaRPr lang="en-US" dirty="0"/>
          </a:p>
          <a:p>
            <a:endParaRPr lang="en-US" dirty="0"/>
          </a:p>
          <a:p>
            <a:endParaRPr lang="en-US" dirty="0"/>
          </a:p>
          <a:p>
            <a:r>
              <a:rPr lang="en-US" dirty="0"/>
              <a:t>Older and younger workers interpret instructions differently</a:t>
            </a:r>
          </a:p>
        </p:txBody>
      </p:sp>
      <p:sp>
        <p:nvSpPr>
          <p:cNvPr id="29" name="Shape 7">
            <a:extLst>
              <a:ext uri="{FF2B5EF4-FFF2-40B4-BE49-F238E27FC236}">
                <a16:creationId xmlns:a16="http://schemas.microsoft.com/office/drawing/2014/main" id="{6AC735AF-EBFB-6E70-D332-6A6C02B513CB}"/>
              </a:ext>
            </a:extLst>
          </p:cNvPr>
          <p:cNvSpPr/>
          <p:nvPr/>
        </p:nvSpPr>
        <p:spPr>
          <a:xfrm>
            <a:off x="7559119" y="1828800"/>
            <a:ext cx="2103120" cy="3931920"/>
          </a:xfrm>
          <a:prstGeom prst="roundRect">
            <a:avLst>
              <a:gd name="adj" fmla="val 3478"/>
            </a:avLst>
          </a:prstGeom>
          <a:solidFill>
            <a:srgbClr val="EAF1F2"/>
          </a:solidFill>
          <a:ln/>
          <a:effectLst>
            <a:outerShdw blurRad="101600" dist="38100" dir="2700000" algn="bl" rotWithShape="0">
              <a:srgbClr val="000000">
                <a:alpha val="15000"/>
              </a:srgbClr>
            </a:outerShdw>
          </a:effectLst>
        </p:spPr>
        <p:txBody>
          <a:bodyPr/>
          <a:lstStyle/>
          <a:p>
            <a:r>
              <a:rPr lang="en-US" dirty="0"/>
              <a:t>4</a:t>
            </a:r>
          </a:p>
          <a:p>
            <a:endParaRPr lang="en-US" dirty="0"/>
          </a:p>
          <a:p>
            <a:endParaRPr lang="en-US" dirty="0"/>
          </a:p>
          <a:p>
            <a:endParaRPr lang="en-US" dirty="0"/>
          </a:p>
          <a:p>
            <a:r>
              <a:rPr lang="en-US" b="1" dirty="0"/>
              <a:t>Cultural Standards &amp; Practices</a:t>
            </a:r>
          </a:p>
          <a:p>
            <a:endParaRPr lang="en-US" b="1" dirty="0"/>
          </a:p>
          <a:p>
            <a:endParaRPr lang="en-US" b="1" dirty="0"/>
          </a:p>
          <a:p>
            <a:r>
              <a:rPr lang="en-US" dirty="0"/>
              <a:t>Five cultural groups bring different hygiene norms and habits.</a:t>
            </a:r>
          </a:p>
        </p:txBody>
      </p:sp>
      <p:sp>
        <p:nvSpPr>
          <p:cNvPr id="30" name="Shape 7">
            <a:extLst>
              <a:ext uri="{FF2B5EF4-FFF2-40B4-BE49-F238E27FC236}">
                <a16:creationId xmlns:a16="http://schemas.microsoft.com/office/drawing/2014/main" id="{E489484E-C7A2-3406-1224-6AF095B98120}"/>
              </a:ext>
            </a:extLst>
          </p:cNvPr>
          <p:cNvSpPr/>
          <p:nvPr/>
        </p:nvSpPr>
        <p:spPr>
          <a:xfrm>
            <a:off x="9875407" y="1828800"/>
            <a:ext cx="2103120" cy="3931920"/>
          </a:xfrm>
          <a:prstGeom prst="roundRect">
            <a:avLst>
              <a:gd name="adj" fmla="val 3478"/>
            </a:avLst>
          </a:prstGeom>
          <a:solidFill>
            <a:srgbClr val="EAF1F2"/>
          </a:solidFill>
          <a:ln/>
          <a:effectLst>
            <a:outerShdw blurRad="101600" dist="38100" dir="2700000" algn="bl" rotWithShape="0">
              <a:srgbClr val="000000">
                <a:alpha val="15000"/>
              </a:srgbClr>
            </a:outerShdw>
          </a:effectLst>
        </p:spPr>
        <p:txBody>
          <a:bodyPr/>
          <a:lstStyle/>
          <a:p>
            <a:r>
              <a:rPr lang="en-US" dirty="0"/>
              <a:t>5 </a:t>
            </a:r>
          </a:p>
          <a:p>
            <a:endParaRPr lang="en-US" dirty="0"/>
          </a:p>
          <a:p>
            <a:endParaRPr lang="en-US" dirty="0"/>
          </a:p>
          <a:p>
            <a:endParaRPr lang="en-US" dirty="0"/>
          </a:p>
          <a:p>
            <a:endParaRPr lang="en-US" b="1" dirty="0"/>
          </a:p>
          <a:p>
            <a:r>
              <a:rPr lang="en-US" b="1" dirty="0"/>
              <a:t>Emotional</a:t>
            </a:r>
          </a:p>
          <a:p>
            <a:endParaRPr lang="en-US" b="1" dirty="0"/>
          </a:p>
          <a:p>
            <a:endParaRPr lang="en-US" b="1" dirty="0"/>
          </a:p>
          <a:p>
            <a:endParaRPr lang="en-US" b="1" dirty="0"/>
          </a:p>
          <a:p>
            <a:r>
              <a:rPr lang="en-US" dirty="0"/>
              <a:t>Gary’s stress and frustration (Idiots!’) </a:t>
            </a:r>
            <a:r>
              <a:rPr lang="en-US" dirty="0" err="1"/>
              <a:t>colours</a:t>
            </a:r>
            <a:r>
              <a:rPr lang="en-US" dirty="0"/>
              <a:t> how he communicates</a:t>
            </a:r>
            <a:r>
              <a:rPr lang="en-US" b="1" dirty="0"/>
              <a:t> </a:t>
            </a:r>
          </a:p>
        </p:txBody>
      </p:sp>
      <p:pic>
        <p:nvPicPr>
          <p:cNvPr id="32" name="Picture 31" descr="SVG &gt; loud sound loudspeaker noise - Free SVG Image &amp; Icon. | SVG Silh">
            <a:extLst>
              <a:ext uri="{FF2B5EF4-FFF2-40B4-BE49-F238E27FC236}">
                <a16:creationId xmlns:a16="http://schemas.microsoft.com/office/drawing/2014/main" id="{9AB3D313-EA95-C341-2455-A2AD2E38CE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2565" y="1900686"/>
            <a:ext cx="737205" cy="610180"/>
          </a:xfrm>
          <a:prstGeom prst="rect">
            <a:avLst/>
          </a:prstGeom>
        </p:spPr>
      </p:pic>
      <p:sp>
        <p:nvSpPr>
          <p:cNvPr id="33" name="Shape 8">
            <a:extLst>
              <a:ext uri="{FF2B5EF4-FFF2-40B4-BE49-F238E27FC236}">
                <a16:creationId xmlns:a16="http://schemas.microsoft.com/office/drawing/2014/main" id="{B8CF9F89-B58C-FAC9-3D6D-F4DDAE571A22}"/>
              </a:ext>
            </a:extLst>
          </p:cNvPr>
          <p:cNvSpPr/>
          <p:nvPr/>
        </p:nvSpPr>
        <p:spPr>
          <a:xfrm>
            <a:off x="3346102" y="1900686"/>
            <a:ext cx="703384" cy="670850"/>
          </a:xfrm>
          <a:prstGeom prst="ellipse">
            <a:avLst/>
          </a:prstGeom>
          <a:solidFill>
            <a:srgbClr val="3E6F75"/>
          </a:solidFill>
          <a:ln/>
        </p:spPr>
        <p:txBody>
          <a:bodyPr/>
          <a:lstStyle/>
          <a:p>
            <a:endParaRPr lang="en-US"/>
          </a:p>
        </p:txBody>
      </p:sp>
      <p:pic>
        <p:nvPicPr>
          <p:cNvPr id="34" name="Image 1" descr="preencoded.png">
            <a:extLst>
              <a:ext uri="{FF2B5EF4-FFF2-40B4-BE49-F238E27FC236}">
                <a16:creationId xmlns:a16="http://schemas.microsoft.com/office/drawing/2014/main" id="{1FCDFC07-FA23-9616-9C3F-E37725754CFE}"/>
              </a:ext>
            </a:extLst>
          </p:cNvPr>
          <p:cNvPicPr>
            <a:picLocks noChangeAspect="1"/>
          </p:cNvPicPr>
          <p:nvPr/>
        </p:nvPicPr>
        <p:blipFill>
          <a:blip r:embed="rId5"/>
          <a:stretch>
            <a:fillRect/>
          </a:stretch>
        </p:blipFill>
        <p:spPr>
          <a:xfrm>
            <a:off x="3551080" y="2030211"/>
            <a:ext cx="351130" cy="351130"/>
          </a:xfrm>
          <a:prstGeom prst="rect">
            <a:avLst/>
          </a:prstGeom>
        </p:spPr>
      </p:pic>
      <p:sp>
        <p:nvSpPr>
          <p:cNvPr id="36" name="Shape 13">
            <a:extLst>
              <a:ext uri="{FF2B5EF4-FFF2-40B4-BE49-F238E27FC236}">
                <a16:creationId xmlns:a16="http://schemas.microsoft.com/office/drawing/2014/main" id="{D225FCB9-66CF-176A-CD30-356AB50993CB}"/>
              </a:ext>
            </a:extLst>
          </p:cNvPr>
          <p:cNvSpPr/>
          <p:nvPr/>
        </p:nvSpPr>
        <p:spPr>
          <a:xfrm>
            <a:off x="5909637" y="1900686"/>
            <a:ext cx="731520" cy="731520"/>
          </a:xfrm>
          <a:prstGeom prst="ellipse">
            <a:avLst/>
          </a:prstGeom>
          <a:solidFill>
            <a:srgbClr val="1B3144"/>
          </a:solidFill>
          <a:ln/>
        </p:spPr>
        <p:txBody>
          <a:bodyPr/>
          <a:lstStyle/>
          <a:p>
            <a:endParaRPr lang="en-US"/>
          </a:p>
        </p:txBody>
      </p:sp>
      <p:pic>
        <p:nvPicPr>
          <p:cNvPr id="37" name="Image 2" descr="preencoded.png">
            <a:extLst>
              <a:ext uri="{FF2B5EF4-FFF2-40B4-BE49-F238E27FC236}">
                <a16:creationId xmlns:a16="http://schemas.microsoft.com/office/drawing/2014/main" id="{821E4DE3-7FB0-4CF6-5078-FEE12ABD431B}"/>
              </a:ext>
            </a:extLst>
          </p:cNvPr>
          <p:cNvPicPr>
            <a:picLocks noChangeAspect="1"/>
          </p:cNvPicPr>
          <p:nvPr/>
        </p:nvPicPr>
        <p:blipFill>
          <a:blip r:embed="rId6"/>
          <a:stretch>
            <a:fillRect/>
          </a:stretch>
        </p:blipFill>
        <p:spPr>
          <a:xfrm>
            <a:off x="6114615" y="2030211"/>
            <a:ext cx="351130" cy="351130"/>
          </a:xfrm>
          <a:prstGeom prst="rect">
            <a:avLst/>
          </a:prstGeom>
        </p:spPr>
      </p:pic>
      <p:sp>
        <p:nvSpPr>
          <p:cNvPr id="39" name="Shape 18">
            <a:extLst>
              <a:ext uri="{FF2B5EF4-FFF2-40B4-BE49-F238E27FC236}">
                <a16:creationId xmlns:a16="http://schemas.microsoft.com/office/drawing/2014/main" id="{2A0CED40-EF23-BA5E-E0F3-2C83BF3A9BC7}"/>
              </a:ext>
            </a:extLst>
          </p:cNvPr>
          <p:cNvSpPr/>
          <p:nvPr/>
        </p:nvSpPr>
        <p:spPr>
          <a:xfrm>
            <a:off x="8096359" y="1870351"/>
            <a:ext cx="731520" cy="731520"/>
          </a:xfrm>
          <a:prstGeom prst="ellipse">
            <a:avLst/>
          </a:prstGeom>
          <a:solidFill>
            <a:srgbClr val="E8A33D"/>
          </a:solidFill>
          <a:ln/>
        </p:spPr>
        <p:txBody>
          <a:bodyPr/>
          <a:lstStyle/>
          <a:p>
            <a:endParaRPr lang="en-US"/>
          </a:p>
        </p:txBody>
      </p:sp>
      <p:sp>
        <p:nvSpPr>
          <p:cNvPr id="41" name="Shape 23">
            <a:extLst>
              <a:ext uri="{FF2B5EF4-FFF2-40B4-BE49-F238E27FC236}">
                <a16:creationId xmlns:a16="http://schemas.microsoft.com/office/drawing/2014/main" id="{A7CCC90A-7CE0-8DCE-8056-E4D8DA959CF4}"/>
              </a:ext>
            </a:extLst>
          </p:cNvPr>
          <p:cNvSpPr/>
          <p:nvPr/>
        </p:nvSpPr>
        <p:spPr>
          <a:xfrm>
            <a:off x="10580914" y="1937067"/>
            <a:ext cx="731520" cy="731520"/>
          </a:xfrm>
          <a:prstGeom prst="ellipse">
            <a:avLst/>
          </a:prstGeom>
          <a:solidFill>
            <a:srgbClr val="3E6F75"/>
          </a:solidFill>
          <a:ln/>
        </p:spPr>
        <p:txBody>
          <a:bodyPr/>
          <a:lstStyle/>
          <a:p>
            <a:endParaRPr lang="en-US"/>
          </a:p>
        </p:txBody>
      </p:sp>
      <p:pic>
        <p:nvPicPr>
          <p:cNvPr id="42" name="Image 3" descr="preencoded.png">
            <a:extLst>
              <a:ext uri="{FF2B5EF4-FFF2-40B4-BE49-F238E27FC236}">
                <a16:creationId xmlns:a16="http://schemas.microsoft.com/office/drawing/2014/main" id="{98B9D0C4-9ACD-B339-C35E-41B82D6EA60E}"/>
              </a:ext>
            </a:extLst>
          </p:cNvPr>
          <p:cNvPicPr>
            <a:picLocks noChangeAspect="1"/>
          </p:cNvPicPr>
          <p:nvPr/>
        </p:nvPicPr>
        <p:blipFill>
          <a:blip r:embed="rId7"/>
          <a:stretch>
            <a:fillRect/>
          </a:stretch>
        </p:blipFill>
        <p:spPr>
          <a:xfrm>
            <a:off x="8283362" y="2059133"/>
            <a:ext cx="351130" cy="351130"/>
          </a:xfrm>
          <a:prstGeom prst="rect">
            <a:avLst/>
          </a:prstGeom>
        </p:spPr>
      </p:pic>
      <p:pic>
        <p:nvPicPr>
          <p:cNvPr id="43" name="Image 4" descr="preencoded.png">
            <a:extLst>
              <a:ext uri="{FF2B5EF4-FFF2-40B4-BE49-F238E27FC236}">
                <a16:creationId xmlns:a16="http://schemas.microsoft.com/office/drawing/2014/main" id="{522FA39A-720D-FF38-62DD-18EC6255B6BB}"/>
              </a:ext>
            </a:extLst>
          </p:cNvPr>
          <p:cNvPicPr>
            <a:picLocks noChangeAspect="1"/>
          </p:cNvPicPr>
          <p:nvPr/>
        </p:nvPicPr>
        <p:blipFill>
          <a:blip r:embed="rId8"/>
          <a:stretch>
            <a:fillRect/>
          </a:stretch>
        </p:blipFill>
        <p:spPr>
          <a:xfrm>
            <a:off x="10741447" y="2127262"/>
            <a:ext cx="351130" cy="351130"/>
          </a:xfrm>
          <a:prstGeom prst="rect">
            <a:avLst/>
          </a:prstGeom>
        </p:spPr>
      </p:pic>
      <p:sp>
        <p:nvSpPr>
          <p:cNvPr id="3" name="Rectangle 2">
            <a:extLst>
              <a:ext uri="{FF2B5EF4-FFF2-40B4-BE49-F238E27FC236}">
                <a16:creationId xmlns:a16="http://schemas.microsoft.com/office/drawing/2014/main" id="{B7EF2E2D-F807-CD83-94DD-EE25027A0A70}"/>
              </a:ext>
            </a:extLst>
          </p:cNvPr>
          <p:cNvSpPr/>
          <p:nvPr/>
        </p:nvSpPr>
        <p:spPr>
          <a:xfrm>
            <a:off x="7249410" y="337562"/>
            <a:ext cx="4825657" cy="544078"/>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EVA DE JESUS FATIMA MARTINS</a:t>
            </a:r>
          </a:p>
        </p:txBody>
      </p:sp>
    </p:spTree>
    <p:extLst>
      <p:ext uri="{BB962C8B-B14F-4D97-AF65-F5344CB8AC3E}">
        <p14:creationId xmlns:p14="http://schemas.microsoft.com/office/powerpoint/2010/main" val="2297922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5A974D6-2492-4D8C-3871-A7F352ECEDB0}"/>
              </a:ext>
            </a:extLst>
          </p:cNvPr>
          <p:cNvSpPr>
            <a:spLocks noGrp="1"/>
          </p:cNvSpPr>
          <p:nvPr>
            <p:ph type="title"/>
          </p:nvPr>
        </p:nvSpPr>
        <p:spPr>
          <a:xfrm>
            <a:off x="0" y="1"/>
            <a:ext cx="11012774" cy="1829839"/>
          </a:xfrm>
        </p:spPr>
        <p:txBody>
          <a:bodyPr anchor="b">
            <a:normAutofit fontScale="90000"/>
          </a:bodyPr>
          <a:lstStyle/>
          <a:p>
            <a:r>
              <a:rPr lang="en-US" sz="2700" b="1" dirty="0">
                <a:solidFill>
                  <a:schemeClr val="tx2"/>
                </a:solidFill>
              </a:rPr>
              <a:t>BARRIER 1 OF 5</a:t>
            </a:r>
            <a:br>
              <a:rPr lang="en-US" sz="2700" b="1" dirty="0">
                <a:solidFill>
                  <a:schemeClr val="tx2"/>
                </a:solidFill>
              </a:rPr>
            </a:br>
            <a:br>
              <a:rPr lang="en-US" sz="2700" b="1" dirty="0">
                <a:solidFill>
                  <a:schemeClr val="tx2"/>
                </a:solidFill>
              </a:rPr>
            </a:br>
            <a:r>
              <a:rPr lang="en-US" sz="2700" b="1" dirty="0">
                <a:solidFill>
                  <a:schemeClr val="tx2"/>
                </a:solidFill>
                <a:latin typeface="+mn-lt"/>
              </a:rPr>
              <a:t>Environmental</a:t>
            </a:r>
            <a:r>
              <a:rPr lang="en-US" sz="2700" b="1" dirty="0">
                <a:solidFill>
                  <a:schemeClr val="tx2"/>
                </a:solidFill>
              </a:rPr>
              <a:t> Noise</a:t>
            </a:r>
            <a:br>
              <a:rPr lang="en-US" sz="2700" b="1" dirty="0">
                <a:solidFill>
                  <a:schemeClr val="tx2"/>
                </a:solidFill>
              </a:rPr>
            </a:br>
            <a:br>
              <a:rPr lang="en-US" sz="2700" b="1" dirty="0">
                <a:solidFill>
                  <a:schemeClr val="tx2"/>
                </a:solidFill>
              </a:rPr>
            </a:br>
            <a:br>
              <a:rPr lang="en-US" sz="1800" b="1" dirty="0">
                <a:solidFill>
                  <a:schemeClr val="tx2"/>
                </a:solidFill>
              </a:rPr>
            </a:br>
            <a:endParaRPr lang="en-US" sz="1800" b="1" dirty="0">
              <a:solidFill>
                <a:schemeClr val="tx2"/>
              </a:solidFill>
            </a:endParaRP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A2D2F42-00D8-FD8E-4947-A92DB57A6FC8}"/>
              </a:ext>
            </a:extLst>
          </p:cNvPr>
          <p:cNvSpPr>
            <a:spLocks noGrp="1"/>
          </p:cNvSpPr>
          <p:nvPr>
            <p:ph idx="1"/>
          </p:nvPr>
        </p:nvSpPr>
        <p:spPr>
          <a:xfrm>
            <a:off x="0" y="1804416"/>
            <a:ext cx="11012774" cy="3780539"/>
          </a:xfrm>
        </p:spPr>
        <p:txBody>
          <a:bodyPr>
            <a:normAutofit/>
          </a:bodyPr>
          <a:lstStyle/>
          <a:p>
            <a:pPr marL="0" indent="0">
              <a:buNone/>
            </a:pPr>
            <a:r>
              <a:rPr lang="en-US" sz="1800" b="1" dirty="0">
                <a:solidFill>
                  <a:schemeClr val="tx2"/>
                </a:solidFill>
              </a:rPr>
              <a:t>Theoretical Link : Shannon &amp; Weaver</a:t>
            </a:r>
          </a:p>
          <a:p>
            <a:pPr marL="0" indent="0">
              <a:buNone/>
            </a:pPr>
            <a:r>
              <a:rPr lang="en-US" sz="1800" dirty="0">
                <a:solidFill>
                  <a:schemeClr val="tx2"/>
                </a:solidFill>
              </a:rPr>
              <a:t>Shannon and Weaver (1948) define noise as anything that distorts a message between sender and receiver. Old loud machinery is classic external/ channel noise; it physically blocks Gary’s verbal instructions before they reach his workers, regardless of how clear the message itself is (</a:t>
            </a:r>
            <a:r>
              <a:rPr lang="en-US" sz="1800" dirty="0" err="1">
                <a:solidFill>
                  <a:schemeClr val="tx2"/>
                </a:solidFill>
              </a:rPr>
              <a:t>Dogru</a:t>
            </a:r>
            <a:r>
              <a:rPr lang="en-US" sz="1800" dirty="0">
                <a:solidFill>
                  <a:schemeClr val="tx2"/>
                </a:solidFill>
              </a:rPr>
              <a:t>, 2022)</a:t>
            </a:r>
          </a:p>
          <a:p>
            <a:pPr marL="0" indent="0">
              <a:buNone/>
            </a:pPr>
            <a:endParaRPr lang="en-US" sz="1800" dirty="0">
              <a:solidFill>
                <a:schemeClr val="tx2"/>
              </a:solidFill>
            </a:endParaRPr>
          </a:p>
          <a:p>
            <a:pPr marL="0" indent="0">
              <a:buNone/>
            </a:pPr>
            <a:r>
              <a:rPr lang="en-US" sz="1800" b="1" dirty="0">
                <a:solidFill>
                  <a:schemeClr val="tx2"/>
                </a:solidFill>
              </a:rPr>
              <a:t>Impact on the Factory Floor</a:t>
            </a:r>
          </a:p>
          <a:p>
            <a:pPr>
              <a:buFont typeface="Wingdings" pitchFamily="2" charset="2"/>
              <a:buChar char="Ø"/>
            </a:pPr>
            <a:r>
              <a:rPr lang="en-US" sz="1800" dirty="0">
                <a:solidFill>
                  <a:schemeClr val="tx2"/>
                </a:solidFill>
              </a:rPr>
              <a:t>Verbal safety instruction are missed of only party heard</a:t>
            </a:r>
          </a:p>
          <a:p>
            <a:pPr>
              <a:buFont typeface="Wingdings" pitchFamily="2" charset="2"/>
              <a:buChar char="Ø"/>
            </a:pPr>
            <a:r>
              <a:rPr lang="en-US" sz="1800" dirty="0">
                <a:solidFill>
                  <a:schemeClr val="tx2"/>
                </a:solidFill>
              </a:rPr>
              <a:t>Workers misread lip movement and gestures instead of words</a:t>
            </a:r>
          </a:p>
          <a:p>
            <a:pPr>
              <a:buFont typeface="Wingdings" pitchFamily="2" charset="2"/>
              <a:buChar char="Ø"/>
            </a:pPr>
            <a:r>
              <a:rPr lang="en-US" sz="1800" dirty="0">
                <a:solidFill>
                  <a:schemeClr val="tx2"/>
                </a:solidFill>
              </a:rPr>
              <a:t>Repeated shouting adds further psychological noise</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2" descr="Environmental noise protection – Epi Spektrum d.o.o.">
            <a:extLst>
              <a:ext uri="{FF2B5EF4-FFF2-40B4-BE49-F238E27FC236}">
                <a16:creationId xmlns:a16="http://schemas.microsoft.com/office/drawing/2014/main" id="{DC27C18A-E10B-1402-F174-1BC4A3B6B3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6354" y="2901718"/>
            <a:ext cx="2953230" cy="228383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6" name="Shape 3">
            <a:extLst>
              <a:ext uri="{FF2B5EF4-FFF2-40B4-BE49-F238E27FC236}">
                <a16:creationId xmlns:a16="http://schemas.microsoft.com/office/drawing/2014/main" id="{D3E95E9F-96E0-264B-3B58-D98734D491A9}"/>
              </a:ext>
            </a:extLst>
          </p:cNvPr>
          <p:cNvSpPr/>
          <p:nvPr/>
        </p:nvSpPr>
        <p:spPr>
          <a:xfrm>
            <a:off x="85344" y="972312"/>
            <a:ext cx="11064240" cy="685800"/>
          </a:xfrm>
          <a:prstGeom prst="roundRect">
            <a:avLst>
              <a:gd name="adj" fmla="val 8000"/>
            </a:avLst>
          </a:prstGeom>
          <a:solidFill>
            <a:schemeClr val="bg2">
              <a:lumMod val="50000"/>
            </a:schemeClr>
          </a:solidFill>
          <a:ln/>
        </p:spPr>
        <p:txBody>
          <a:bodyPr/>
          <a:lstStyle/>
          <a:p>
            <a:endParaRPr lang="en-US"/>
          </a:p>
        </p:txBody>
      </p:sp>
      <p:sp>
        <p:nvSpPr>
          <p:cNvPr id="9" name="TextBox 8">
            <a:extLst>
              <a:ext uri="{FF2B5EF4-FFF2-40B4-BE49-F238E27FC236}">
                <a16:creationId xmlns:a16="http://schemas.microsoft.com/office/drawing/2014/main" id="{8B37CBF5-BA69-F7D0-B222-8B676AF43D20}"/>
              </a:ext>
            </a:extLst>
          </p:cNvPr>
          <p:cNvSpPr txBox="1"/>
          <p:nvPr/>
        </p:nvSpPr>
        <p:spPr>
          <a:xfrm>
            <a:off x="85040" y="972312"/>
            <a:ext cx="11012774" cy="646331"/>
          </a:xfrm>
          <a:prstGeom prst="rect">
            <a:avLst/>
          </a:prstGeom>
          <a:noFill/>
        </p:spPr>
        <p:txBody>
          <a:bodyPr wrap="square">
            <a:spAutoFit/>
          </a:bodyPr>
          <a:lstStyle/>
          <a:p>
            <a:pPr marL="0" indent="0" algn="just">
              <a:buNone/>
            </a:pPr>
            <a:r>
              <a:rPr lang="en-US" dirty="0">
                <a:solidFill>
                  <a:srgbClr val="FFFFFF"/>
                </a:solidFill>
                <a:cs typeface="Times New Roman" panose="02020603050405020304" pitchFamily="18" charset="0"/>
              </a:rPr>
              <a:t>According to Gary, the factory floor is full of “old noisy machines” that constantly clank and bang. Clank and bang can be heard when the machines run. this implies that the factory environmental is loud.</a:t>
            </a:r>
            <a:endParaRPr lang="en-US" dirty="0">
              <a:cs typeface="Times New Roman" panose="02020603050405020304" pitchFamily="18" charset="0"/>
            </a:endParaRPr>
          </a:p>
        </p:txBody>
      </p:sp>
      <p:sp>
        <p:nvSpPr>
          <p:cNvPr id="11" name="Shape 16">
            <a:extLst>
              <a:ext uri="{FF2B5EF4-FFF2-40B4-BE49-F238E27FC236}">
                <a16:creationId xmlns:a16="http://schemas.microsoft.com/office/drawing/2014/main" id="{3214910B-4F0E-E416-603C-3A196DCA5BF0}"/>
              </a:ext>
            </a:extLst>
          </p:cNvPr>
          <p:cNvSpPr/>
          <p:nvPr/>
        </p:nvSpPr>
        <p:spPr>
          <a:xfrm>
            <a:off x="85343" y="5336967"/>
            <a:ext cx="11064241" cy="1429715"/>
          </a:xfrm>
          <a:prstGeom prst="roundRect">
            <a:avLst>
              <a:gd name="adj" fmla="val 5161"/>
            </a:avLst>
          </a:prstGeom>
          <a:solidFill>
            <a:schemeClr val="bg2">
              <a:lumMod val="50000"/>
            </a:schemeClr>
          </a:solidFill>
          <a:ln/>
          <a:effectLst>
            <a:outerShdw blurRad="101600" dist="38100" dir="2700000" algn="bl" rotWithShape="0">
              <a:srgbClr val="000000">
                <a:alpha val="15000"/>
              </a:srgbClr>
            </a:outerShdw>
          </a:effectLst>
        </p:spPr>
        <p:txBody>
          <a:bodyPr/>
          <a:lstStyle/>
          <a:p>
            <a:r>
              <a:rPr lang="en-US" dirty="0">
                <a:solidFill>
                  <a:schemeClr val="bg1"/>
                </a:solidFill>
              </a:rPr>
              <a:t>Solution is : </a:t>
            </a:r>
          </a:p>
          <a:p>
            <a:pPr marL="285750" indent="-285750">
              <a:buFont typeface="Wingdings" pitchFamily="2" charset="2"/>
              <a:buChar char="Ø"/>
            </a:pPr>
            <a:r>
              <a:rPr lang="en-US" dirty="0">
                <a:solidFill>
                  <a:schemeClr val="bg1"/>
                </a:solidFill>
              </a:rPr>
              <a:t>Install visual signal light / hand – signal systems for key instructions</a:t>
            </a:r>
          </a:p>
          <a:p>
            <a:pPr marL="285750" indent="-285750">
              <a:buFont typeface="Wingdings" pitchFamily="2" charset="2"/>
              <a:buChar char="Ø"/>
            </a:pPr>
            <a:r>
              <a:rPr lang="en-US" dirty="0">
                <a:solidFill>
                  <a:schemeClr val="bg1"/>
                </a:solidFill>
              </a:rPr>
              <a:t>Schedule short briefings in  quiet break – room before noisy shifts begin</a:t>
            </a:r>
          </a:p>
          <a:p>
            <a:pPr marL="285750" indent="-285750">
              <a:buFont typeface="Wingdings" pitchFamily="2" charset="2"/>
              <a:buChar char="Ø"/>
            </a:pPr>
            <a:r>
              <a:rPr lang="en-US" dirty="0">
                <a:solidFill>
                  <a:schemeClr val="bg1"/>
                </a:solidFill>
              </a:rPr>
              <a:t>Use noise – reducing engineering controls (acoustic barriers) per OSHA guidance. </a:t>
            </a:r>
          </a:p>
        </p:txBody>
      </p:sp>
      <p:sp>
        <p:nvSpPr>
          <p:cNvPr id="5" name="Rectangle 4">
            <a:extLst>
              <a:ext uri="{FF2B5EF4-FFF2-40B4-BE49-F238E27FC236}">
                <a16:creationId xmlns:a16="http://schemas.microsoft.com/office/drawing/2014/main" id="{433FE157-8DB1-A57E-C3D9-41A34A927894}"/>
              </a:ext>
            </a:extLst>
          </p:cNvPr>
          <p:cNvSpPr/>
          <p:nvPr/>
        </p:nvSpPr>
        <p:spPr>
          <a:xfrm>
            <a:off x="6456218" y="91318"/>
            <a:ext cx="5455366" cy="695221"/>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EVA DE JESUS FATIMA  MARTINS</a:t>
            </a:r>
          </a:p>
        </p:txBody>
      </p:sp>
    </p:spTree>
    <p:extLst>
      <p:ext uri="{BB962C8B-B14F-4D97-AF65-F5344CB8AC3E}">
        <p14:creationId xmlns:p14="http://schemas.microsoft.com/office/powerpoint/2010/main" val="1096407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BC08879-324D-0D5D-1323-D3F4D9C828B3}"/>
              </a:ext>
            </a:extLst>
          </p:cNvPr>
          <p:cNvSpPr>
            <a:spLocks noGrp="1"/>
          </p:cNvSpPr>
          <p:nvPr>
            <p:ph type="title"/>
          </p:nvPr>
        </p:nvSpPr>
        <p:spPr>
          <a:xfrm>
            <a:off x="0" y="1"/>
            <a:ext cx="10082784" cy="1211369"/>
          </a:xfrm>
        </p:spPr>
        <p:txBody>
          <a:bodyPr anchor="b">
            <a:normAutofit/>
          </a:bodyPr>
          <a:lstStyle/>
          <a:p>
            <a:r>
              <a:rPr lang="en-US" sz="2400" b="1" dirty="0">
                <a:solidFill>
                  <a:schemeClr val="tx2"/>
                </a:solidFill>
              </a:rPr>
              <a:t>BARRIER 2 OF 5</a:t>
            </a:r>
            <a:br>
              <a:rPr lang="en-US" sz="2400" b="1" dirty="0">
                <a:solidFill>
                  <a:schemeClr val="tx2"/>
                </a:solidFill>
              </a:rPr>
            </a:br>
            <a:br>
              <a:rPr lang="en-US" sz="2400" b="1" dirty="0">
                <a:solidFill>
                  <a:schemeClr val="tx2"/>
                </a:solidFill>
              </a:rPr>
            </a:br>
            <a:r>
              <a:rPr lang="en-US" sz="2400" b="1" dirty="0">
                <a:solidFill>
                  <a:schemeClr val="tx2"/>
                </a:solidFill>
              </a:rPr>
              <a:t>Language, Communication &amp; Body Language</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9D6AAFD-1637-BF60-011A-315ABE9FFBCB}"/>
              </a:ext>
            </a:extLst>
          </p:cNvPr>
          <p:cNvSpPr>
            <a:spLocks noGrp="1"/>
          </p:cNvSpPr>
          <p:nvPr>
            <p:ph idx="1"/>
          </p:nvPr>
        </p:nvSpPr>
        <p:spPr>
          <a:xfrm>
            <a:off x="109728" y="2393736"/>
            <a:ext cx="10903046" cy="3191219"/>
          </a:xfrm>
        </p:spPr>
        <p:txBody>
          <a:bodyPr>
            <a:normAutofit/>
          </a:bodyPr>
          <a:lstStyle/>
          <a:p>
            <a:pPr marL="0" indent="0">
              <a:buNone/>
            </a:pPr>
            <a:r>
              <a:rPr lang="en-US" sz="1800" b="1" dirty="0">
                <a:solidFill>
                  <a:schemeClr val="tx2"/>
                </a:solidFill>
              </a:rPr>
              <a:t>Theoretical Link : Berlo’s SMRC Model</a:t>
            </a:r>
          </a:p>
          <a:p>
            <a:pPr marL="0" indent="0" algn="just">
              <a:buNone/>
            </a:pPr>
            <a:r>
              <a:rPr lang="en-US" sz="1800" dirty="0">
                <a:solidFill>
                  <a:schemeClr val="tx2"/>
                </a:solidFill>
              </a:rPr>
              <a:t>Berlo (1960) show that the encoder’s language, code and treatment of a message must match the decoders. Gary encodes instruction in English text ; many receivers decode using a different first language and limited written English, so the code itself breaks down before meaning can transfer (Jordan and Troth,2021).</a:t>
            </a:r>
          </a:p>
          <a:p>
            <a:pPr marL="0" indent="0" algn="just">
              <a:buNone/>
            </a:pPr>
            <a:endParaRPr lang="en-US" sz="1800" dirty="0">
              <a:solidFill>
                <a:schemeClr val="tx2"/>
              </a:solidFill>
            </a:endParaRPr>
          </a:p>
          <a:p>
            <a:pPr marL="0" indent="0" algn="just">
              <a:buNone/>
            </a:pPr>
            <a:r>
              <a:rPr lang="en-US" sz="1800" b="1" dirty="0">
                <a:solidFill>
                  <a:schemeClr val="tx2"/>
                </a:solidFill>
              </a:rPr>
              <a:t>Impact on the Factory Floor</a:t>
            </a:r>
          </a:p>
          <a:p>
            <a:pPr algn="just">
              <a:buFont typeface="Wingdings" pitchFamily="2" charset="2"/>
              <a:buChar char="Ø"/>
            </a:pPr>
            <a:r>
              <a:rPr lang="en-US" sz="1800" dirty="0">
                <a:solidFill>
                  <a:schemeClr val="tx2"/>
                </a:solidFill>
              </a:rPr>
              <a:t>Written – only signs cannot be read or fully understood by all staff</a:t>
            </a:r>
          </a:p>
          <a:p>
            <a:pPr algn="just">
              <a:buFont typeface="Wingdings" pitchFamily="2" charset="2"/>
              <a:buChar char="Ø"/>
            </a:pPr>
            <a:r>
              <a:rPr lang="en-US" sz="1800" dirty="0">
                <a:solidFill>
                  <a:schemeClr val="tx2"/>
                </a:solidFill>
              </a:rPr>
              <a:t>No two – way dialogue means errors are not corrected in real time</a:t>
            </a:r>
          </a:p>
          <a:p>
            <a:pPr algn="just">
              <a:buFont typeface="Wingdings" pitchFamily="2" charset="2"/>
              <a:buChar char="Ø"/>
            </a:pPr>
            <a:r>
              <a:rPr lang="en-US" sz="1800" dirty="0">
                <a:solidFill>
                  <a:schemeClr val="tx2"/>
                </a:solidFill>
              </a:rPr>
              <a:t> Body language and tone are misread across language groups</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hape 3">
            <a:extLst>
              <a:ext uri="{FF2B5EF4-FFF2-40B4-BE49-F238E27FC236}">
                <a16:creationId xmlns:a16="http://schemas.microsoft.com/office/drawing/2014/main" id="{980A6262-948B-5CCC-3ABA-E309EE1F294F}"/>
              </a:ext>
            </a:extLst>
          </p:cNvPr>
          <p:cNvSpPr/>
          <p:nvPr/>
        </p:nvSpPr>
        <p:spPr>
          <a:xfrm>
            <a:off x="109727" y="1459653"/>
            <a:ext cx="11295353" cy="876042"/>
          </a:xfrm>
          <a:prstGeom prst="roundRect">
            <a:avLst>
              <a:gd name="adj" fmla="val 8000"/>
            </a:avLst>
          </a:prstGeom>
          <a:solidFill>
            <a:schemeClr val="bg2">
              <a:lumMod val="50000"/>
            </a:schemeClr>
          </a:solidFill>
          <a:ln/>
        </p:spPr>
        <p:txBody>
          <a:bodyPr/>
          <a:lstStyle/>
          <a:p>
            <a:r>
              <a:rPr lang="en-US" dirty="0">
                <a:solidFill>
                  <a:srgbClr val="FFFFFF"/>
                </a:solidFill>
                <a:ea typeface="Calibri" pitchFamily="34" charset="-122"/>
                <a:cs typeface="Times New Roman" panose="02020603050405020304" pitchFamily="18" charset="0"/>
              </a:rPr>
              <a:t>“Most of his employees only know a few English words and speak their native language most of the time. So he posted signs throughout the factory because some workers couldn’t fully understand what he was saying.” Gary </a:t>
            </a:r>
            <a:endParaRPr lang="en-US" dirty="0">
              <a:cs typeface="Times New Roman" panose="02020603050405020304" pitchFamily="18" charset="0"/>
            </a:endParaRPr>
          </a:p>
        </p:txBody>
      </p:sp>
      <p:pic>
        <p:nvPicPr>
          <p:cNvPr id="5" name="Picture 2" descr="The Role of Body Language in Effective Communication ⋆ KCI">
            <a:extLst>
              <a:ext uri="{FF2B5EF4-FFF2-40B4-BE49-F238E27FC236}">
                <a16:creationId xmlns:a16="http://schemas.microsoft.com/office/drawing/2014/main" id="{20189FD1-AFEC-BA27-27F4-22CA299D29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2048" y="3583510"/>
            <a:ext cx="4163033" cy="19981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Shape 16">
            <a:extLst>
              <a:ext uri="{FF2B5EF4-FFF2-40B4-BE49-F238E27FC236}">
                <a16:creationId xmlns:a16="http://schemas.microsoft.com/office/drawing/2014/main" id="{9E76A42E-8B19-F005-1D1A-104B8C12D616}"/>
              </a:ext>
            </a:extLst>
          </p:cNvPr>
          <p:cNvSpPr/>
          <p:nvPr/>
        </p:nvSpPr>
        <p:spPr>
          <a:xfrm>
            <a:off x="109728" y="5652955"/>
            <a:ext cx="11582400" cy="1205041"/>
          </a:xfrm>
          <a:prstGeom prst="roundRect">
            <a:avLst>
              <a:gd name="adj" fmla="val 5161"/>
            </a:avLst>
          </a:prstGeom>
          <a:solidFill>
            <a:schemeClr val="bg2">
              <a:lumMod val="50000"/>
            </a:schemeClr>
          </a:solidFill>
          <a:ln/>
          <a:effectLst>
            <a:outerShdw blurRad="101600" dist="38100" dir="2700000" algn="bl" rotWithShape="0">
              <a:srgbClr val="000000">
                <a:alpha val="15000"/>
              </a:srgbClr>
            </a:outerShdw>
          </a:effectLst>
        </p:spPr>
        <p:txBody>
          <a:bodyPr/>
          <a:lstStyle/>
          <a:p>
            <a:r>
              <a:rPr lang="en-US" dirty="0">
                <a:solidFill>
                  <a:schemeClr val="bg1"/>
                </a:solidFill>
              </a:rPr>
              <a:t>Solution is : </a:t>
            </a:r>
          </a:p>
          <a:p>
            <a:pPr marL="285750" indent="-285750">
              <a:buFont typeface="Wingdings" pitchFamily="2" charset="2"/>
              <a:buChar char="Ø"/>
            </a:pPr>
            <a:r>
              <a:rPr lang="en-US" dirty="0">
                <a:solidFill>
                  <a:schemeClr val="bg1"/>
                </a:solidFill>
              </a:rPr>
              <a:t>Use Multilingual, pictogram – based signage for hygiene rules.                         </a:t>
            </a:r>
          </a:p>
          <a:p>
            <a:pPr marL="285750" indent="-285750">
              <a:buFont typeface="Wingdings" pitchFamily="2" charset="2"/>
              <a:buChar char="Ø"/>
            </a:pPr>
            <a:r>
              <a:rPr lang="en-US" dirty="0">
                <a:solidFill>
                  <a:schemeClr val="bg1"/>
                </a:solidFill>
              </a:rPr>
              <a:t>Pair new starters with bilingual ‘buddy’ mentors for hands – on coaching</a:t>
            </a:r>
          </a:p>
          <a:p>
            <a:pPr marL="285750" indent="-285750">
              <a:buFont typeface="Wingdings" pitchFamily="2" charset="2"/>
              <a:buChar char="Ø"/>
            </a:pPr>
            <a:r>
              <a:rPr lang="en-US" dirty="0">
                <a:solidFill>
                  <a:schemeClr val="bg1"/>
                </a:solidFill>
              </a:rPr>
              <a:t>Confirm understanding through demonstration, not signage alone</a:t>
            </a:r>
          </a:p>
        </p:txBody>
      </p:sp>
      <p:sp>
        <p:nvSpPr>
          <p:cNvPr id="7" name="Rectangle 6">
            <a:extLst>
              <a:ext uri="{FF2B5EF4-FFF2-40B4-BE49-F238E27FC236}">
                <a16:creationId xmlns:a16="http://schemas.microsoft.com/office/drawing/2014/main" id="{39CBBCEA-4D48-5F5F-2A91-878642E70CC7}"/>
              </a:ext>
            </a:extLst>
          </p:cNvPr>
          <p:cNvSpPr/>
          <p:nvPr/>
        </p:nvSpPr>
        <p:spPr>
          <a:xfrm>
            <a:off x="6788727" y="332509"/>
            <a:ext cx="4385241" cy="568036"/>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GERTRUDE PUPLAMPU</a:t>
            </a:r>
          </a:p>
        </p:txBody>
      </p:sp>
    </p:spTree>
    <p:extLst>
      <p:ext uri="{BB962C8B-B14F-4D97-AF65-F5344CB8AC3E}">
        <p14:creationId xmlns:p14="http://schemas.microsoft.com/office/powerpoint/2010/main" val="329230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E909CB1-E415-C13C-8E85-8C80DFB90469}"/>
              </a:ext>
            </a:extLst>
          </p:cNvPr>
          <p:cNvSpPr>
            <a:spLocks noGrp="1"/>
          </p:cNvSpPr>
          <p:nvPr>
            <p:ph type="title"/>
          </p:nvPr>
        </p:nvSpPr>
        <p:spPr>
          <a:xfrm>
            <a:off x="1" y="61051"/>
            <a:ext cx="8314943" cy="951294"/>
          </a:xfrm>
        </p:spPr>
        <p:txBody>
          <a:bodyPr anchor="b">
            <a:normAutofit fontScale="90000"/>
          </a:bodyPr>
          <a:lstStyle/>
          <a:p>
            <a:r>
              <a:rPr lang="en-US" sz="2400" b="1" dirty="0">
                <a:solidFill>
                  <a:schemeClr val="tx2"/>
                </a:solidFill>
              </a:rPr>
              <a:t>BARRIER 3 OF 5</a:t>
            </a:r>
            <a:br>
              <a:rPr lang="en-US" sz="2400" b="1" dirty="0">
                <a:solidFill>
                  <a:schemeClr val="tx2"/>
                </a:solidFill>
              </a:rPr>
            </a:br>
            <a:br>
              <a:rPr lang="en-US" sz="2400" b="1" dirty="0">
                <a:solidFill>
                  <a:schemeClr val="tx2"/>
                </a:solidFill>
              </a:rPr>
            </a:br>
            <a:r>
              <a:rPr lang="en-US" sz="2400" b="1" dirty="0">
                <a:solidFill>
                  <a:schemeClr val="tx2"/>
                </a:solidFill>
              </a:rPr>
              <a:t>Age &amp; Generation Differences</a:t>
            </a:r>
          </a:p>
        </p:txBody>
      </p:sp>
      <p:grpSp>
        <p:nvGrpSpPr>
          <p:cNvPr id="12"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13"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hape 3">
            <a:extLst>
              <a:ext uri="{FF2B5EF4-FFF2-40B4-BE49-F238E27FC236}">
                <a16:creationId xmlns:a16="http://schemas.microsoft.com/office/drawing/2014/main" id="{94AA07C6-1F33-DE6D-0123-46960E9D5A40}"/>
              </a:ext>
            </a:extLst>
          </p:cNvPr>
          <p:cNvSpPr/>
          <p:nvPr/>
        </p:nvSpPr>
        <p:spPr>
          <a:xfrm>
            <a:off x="2730" y="1048364"/>
            <a:ext cx="11064240" cy="685800"/>
          </a:xfrm>
          <a:prstGeom prst="roundRect">
            <a:avLst>
              <a:gd name="adj" fmla="val 8000"/>
            </a:avLst>
          </a:prstGeom>
          <a:solidFill>
            <a:schemeClr val="bg2">
              <a:lumMod val="50000"/>
            </a:schemeClr>
          </a:solidFill>
          <a:ln/>
        </p:spPr>
        <p:txBody>
          <a:bodyPr/>
          <a:lstStyle/>
          <a:p>
            <a:pPr algn="just"/>
            <a:r>
              <a:rPr lang="en-US" dirty="0">
                <a:solidFill>
                  <a:srgbClr val="FFFFFF"/>
                </a:solidFill>
                <a:ea typeface="Calibri" pitchFamily="34" charset="-122"/>
                <a:cs typeface="Times New Roman" panose="02020603050405020304" pitchFamily="18" charset="0"/>
              </a:rPr>
              <a:t>“The older employees seem to be getting things right, and the younger employees are getting things wrong or not doing as they are told, and then things get done the wrong way or differently than they should.” Gary</a:t>
            </a:r>
            <a:endParaRPr lang="en-US" dirty="0">
              <a:cs typeface="Times New Roman" panose="02020603050405020304" pitchFamily="18" charset="0"/>
            </a:endParaRPr>
          </a:p>
          <a:p>
            <a:endParaRPr lang="en-US" dirty="0"/>
          </a:p>
        </p:txBody>
      </p:sp>
      <p:sp>
        <p:nvSpPr>
          <p:cNvPr id="9" name="TextBox 8">
            <a:extLst>
              <a:ext uri="{FF2B5EF4-FFF2-40B4-BE49-F238E27FC236}">
                <a16:creationId xmlns:a16="http://schemas.microsoft.com/office/drawing/2014/main" id="{71D1A0F0-C551-3674-3606-EC36F01B69FC}"/>
              </a:ext>
            </a:extLst>
          </p:cNvPr>
          <p:cNvSpPr txBox="1"/>
          <p:nvPr/>
        </p:nvSpPr>
        <p:spPr>
          <a:xfrm>
            <a:off x="50578" y="1734164"/>
            <a:ext cx="6030079" cy="369332"/>
          </a:xfrm>
          <a:prstGeom prst="rect">
            <a:avLst/>
          </a:prstGeom>
          <a:noFill/>
        </p:spPr>
        <p:txBody>
          <a:bodyPr wrap="square">
            <a:spAutoFit/>
          </a:bodyPr>
          <a:lstStyle/>
          <a:p>
            <a:pPr marL="0" indent="0" algn="just">
              <a:buNone/>
            </a:pPr>
            <a:r>
              <a:rPr lang="en-US" b="1" dirty="0">
                <a:solidFill>
                  <a:srgbClr val="1B3144"/>
                </a:solidFill>
                <a:ea typeface="Cambria" pitchFamily="34" charset="-122"/>
                <a:cs typeface="Times New Roman" panose="02020603050405020304" pitchFamily="18" charset="0"/>
              </a:rPr>
              <a:t>Theoretical Link: Schramm's Field of Experience</a:t>
            </a:r>
            <a:endParaRPr lang="en-US" b="1" dirty="0">
              <a:cs typeface="Times New Roman" panose="02020603050405020304" pitchFamily="18" charset="0"/>
            </a:endParaRPr>
          </a:p>
        </p:txBody>
      </p:sp>
      <p:sp>
        <p:nvSpPr>
          <p:cNvPr id="17" name="TextBox 16">
            <a:extLst>
              <a:ext uri="{FF2B5EF4-FFF2-40B4-BE49-F238E27FC236}">
                <a16:creationId xmlns:a16="http://schemas.microsoft.com/office/drawing/2014/main" id="{029FE57F-1277-6312-4F91-D78D0114E5CF}"/>
              </a:ext>
            </a:extLst>
          </p:cNvPr>
          <p:cNvSpPr txBox="1"/>
          <p:nvPr/>
        </p:nvSpPr>
        <p:spPr>
          <a:xfrm>
            <a:off x="65921" y="2060707"/>
            <a:ext cx="5320744" cy="3139321"/>
          </a:xfrm>
          <a:prstGeom prst="rect">
            <a:avLst/>
          </a:prstGeom>
          <a:noFill/>
        </p:spPr>
        <p:txBody>
          <a:bodyPr wrap="square">
            <a:spAutoFit/>
          </a:bodyPr>
          <a:lstStyle/>
          <a:p>
            <a:pPr algn="just"/>
            <a:r>
              <a:rPr lang="en-US" dirty="0">
                <a:ea typeface="Calibri" pitchFamily="34" charset="-122"/>
                <a:cs typeface="Times New Roman" panose="02020603050405020304" pitchFamily="18" charset="0"/>
              </a:rPr>
              <a:t>Schramm's model holds that communication succeeds only where sender and receiver's experiences overlap. Gary's generation values direct verbal authority; younger workers, shaped by different references and expectations, decode the same instruction differently reducing the shared 'field of experience’ </a:t>
            </a:r>
            <a:r>
              <a:rPr lang="en-GB" dirty="0">
                <a:cs typeface="Times New Roman" panose="02020603050405020304" pitchFamily="18" charset="0"/>
              </a:rPr>
              <a:t>(Jordan and Troth, 2021)</a:t>
            </a:r>
            <a:r>
              <a:rPr lang="en-US" dirty="0">
                <a:ea typeface="Calibri" pitchFamily="34" charset="-122"/>
                <a:cs typeface="Times New Roman" panose="02020603050405020304" pitchFamily="18" charset="0"/>
              </a:rPr>
              <a:t>.</a:t>
            </a:r>
          </a:p>
          <a:p>
            <a:pPr algn="just"/>
            <a:endParaRPr lang="en-US" dirty="0">
              <a:ea typeface="Calibri" pitchFamily="34" charset="-122"/>
              <a:cs typeface="Times New Roman" panose="02020603050405020304" pitchFamily="18" charset="0"/>
            </a:endParaRPr>
          </a:p>
          <a:p>
            <a:pPr algn="just"/>
            <a:endParaRPr lang="en-US" dirty="0">
              <a:cs typeface="Times New Roman" panose="02020603050405020304" pitchFamily="18" charset="0"/>
            </a:endParaRPr>
          </a:p>
          <a:p>
            <a:pPr algn="just"/>
            <a:endParaRPr lang="en-US" dirty="0">
              <a:cs typeface="Times New Roman" panose="02020603050405020304" pitchFamily="18" charset="0"/>
            </a:endParaRPr>
          </a:p>
          <a:p>
            <a:pPr algn="just"/>
            <a:endParaRPr lang="en-US" dirty="0">
              <a:cs typeface="Times New Roman" panose="02020603050405020304" pitchFamily="18" charset="0"/>
            </a:endParaRPr>
          </a:p>
        </p:txBody>
      </p:sp>
      <p:sp>
        <p:nvSpPr>
          <p:cNvPr id="23" name="Shape 16">
            <a:extLst>
              <a:ext uri="{FF2B5EF4-FFF2-40B4-BE49-F238E27FC236}">
                <a16:creationId xmlns:a16="http://schemas.microsoft.com/office/drawing/2014/main" id="{D1548C6A-A086-89FE-0054-520CC6BC8917}"/>
              </a:ext>
            </a:extLst>
          </p:cNvPr>
          <p:cNvSpPr/>
          <p:nvPr/>
        </p:nvSpPr>
        <p:spPr>
          <a:xfrm>
            <a:off x="65921" y="5585723"/>
            <a:ext cx="11301984" cy="1211227"/>
          </a:xfrm>
          <a:prstGeom prst="roundRect">
            <a:avLst>
              <a:gd name="adj" fmla="val 5161"/>
            </a:avLst>
          </a:prstGeom>
          <a:solidFill>
            <a:schemeClr val="bg2">
              <a:lumMod val="50000"/>
            </a:schemeClr>
          </a:solidFill>
          <a:ln/>
          <a:effectLst>
            <a:outerShdw blurRad="101600" dist="38100" dir="2700000" algn="bl" rotWithShape="0">
              <a:srgbClr val="000000">
                <a:alpha val="15000"/>
              </a:srgbClr>
            </a:outerShdw>
          </a:effectLst>
        </p:spPr>
        <p:txBody>
          <a:bodyPr/>
          <a:lstStyle/>
          <a:p>
            <a:r>
              <a:rPr lang="en-US" b="1" dirty="0">
                <a:solidFill>
                  <a:srgbClr val="FFFFFF"/>
                </a:solidFill>
                <a:ea typeface="Cambria" pitchFamily="34" charset="-122"/>
                <a:cs typeface="Times New Roman" panose="02020603050405020304" pitchFamily="18" charset="0"/>
              </a:rPr>
              <a:t>Solution is :</a:t>
            </a:r>
          </a:p>
          <a:p>
            <a:pPr marL="285750" indent="-285750">
              <a:buFont typeface="Wingdings" pitchFamily="2" charset="2"/>
              <a:buChar char="Ø"/>
            </a:pPr>
            <a:r>
              <a:rPr lang="en-US" b="1" dirty="0">
                <a:solidFill>
                  <a:srgbClr val="FFFFFF"/>
                </a:solidFill>
                <a:cs typeface="Times New Roman" panose="02020603050405020304" pitchFamily="18" charset="0"/>
              </a:rPr>
              <a:t>Adopt two – way, collaborative briefings instead of one – way mentorship</a:t>
            </a:r>
          </a:p>
          <a:p>
            <a:pPr marL="285750" indent="-285750">
              <a:buFont typeface="Wingdings" pitchFamily="2" charset="2"/>
              <a:buChar char="Ø"/>
            </a:pPr>
            <a:r>
              <a:rPr lang="en-US" b="1" dirty="0">
                <a:solidFill>
                  <a:srgbClr val="FFFFFF"/>
                </a:solidFill>
                <a:cs typeface="Times New Roman" panose="02020603050405020304" pitchFamily="18" charset="0"/>
              </a:rPr>
              <a:t>Use short demonstration and visual job – aids </a:t>
            </a:r>
            <a:r>
              <a:rPr lang="en-US" b="1" dirty="0" err="1">
                <a:solidFill>
                  <a:srgbClr val="FFFFFF"/>
                </a:solidFill>
                <a:cs typeface="Times New Roman" panose="02020603050405020304" pitchFamily="18" charset="0"/>
              </a:rPr>
              <a:t>favoured</a:t>
            </a:r>
            <a:r>
              <a:rPr lang="en-US" b="1" dirty="0">
                <a:solidFill>
                  <a:srgbClr val="FFFFFF"/>
                </a:solidFill>
                <a:cs typeface="Times New Roman" panose="02020603050405020304" pitchFamily="18" charset="0"/>
              </a:rPr>
              <a:t> by younger staff</a:t>
            </a:r>
          </a:p>
          <a:p>
            <a:pPr marL="285750" indent="-285750">
              <a:buFont typeface="Wingdings" pitchFamily="2" charset="2"/>
              <a:buChar char="Ø"/>
            </a:pPr>
            <a:r>
              <a:rPr lang="en-US" b="1" dirty="0">
                <a:solidFill>
                  <a:srgbClr val="FFFFFF"/>
                </a:solidFill>
                <a:cs typeface="Times New Roman" panose="02020603050405020304" pitchFamily="18" charset="0"/>
              </a:rPr>
              <a:t>Mix age groups in teams to encourage peer – to – peer knowledge transfer.</a:t>
            </a:r>
            <a:endParaRPr lang="en-US" dirty="0">
              <a:cs typeface="Times New Roman" panose="02020603050405020304" pitchFamily="18" charset="0"/>
            </a:endParaRPr>
          </a:p>
        </p:txBody>
      </p:sp>
      <p:sp>
        <p:nvSpPr>
          <p:cNvPr id="25" name="TextBox 24">
            <a:extLst>
              <a:ext uri="{FF2B5EF4-FFF2-40B4-BE49-F238E27FC236}">
                <a16:creationId xmlns:a16="http://schemas.microsoft.com/office/drawing/2014/main" id="{C54C387D-D3F9-EBDF-888C-6C1C2AD32583}"/>
              </a:ext>
            </a:extLst>
          </p:cNvPr>
          <p:cNvSpPr txBox="1"/>
          <p:nvPr/>
        </p:nvSpPr>
        <p:spPr>
          <a:xfrm>
            <a:off x="50578" y="4307717"/>
            <a:ext cx="11748127" cy="1200329"/>
          </a:xfrm>
          <a:prstGeom prst="rect">
            <a:avLst/>
          </a:prstGeom>
          <a:noFill/>
        </p:spPr>
        <p:txBody>
          <a:bodyPr wrap="square">
            <a:spAutoFit/>
          </a:bodyPr>
          <a:lstStyle/>
          <a:p>
            <a:pPr marL="0" indent="0" algn="just">
              <a:buNone/>
            </a:pPr>
            <a:r>
              <a:rPr lang="en-US" b="1" dirty="0">
                <a:solidFill>
                  <a:srgbClr val="1B3144"/>
                </a:solidFill>
                <a:ea typeface="Cambria" pitchFamily="34" charset="-122"/>
                <a:cs typeface="Times New Roman" panose="02020603050405020304" pitchFamily="18" charset="0"/>
              </a:rPr>
              <a:t>Impact on the Factory Floor</a:t>
            </a:r>
          </a:p>
          <a:p>
            <a:pPr marL="285750" indent="-285750">
              <a:buFont typeface="Wingdings" pitchFamily="2" charset="2"/>
              <a:buChar char="Ø"/>
            </a:pPr>
            <a:r>
              <a:rPr lang="en-US" dirty="0">
                <a:solidFill>
                  <a:srgbClr val="1B3144"/>
                </a:solidFill>
                <a:cs typeface="Times New Roman" panose="02020603050405020304" pitchFamily="18" charset="0"/>
              </a:rPr>
              <a:t>Younger staff disengage from one-way, top-down instruction style</a:t>
            </a:r>
          </a:p>
          <a:p>
            <a:pPr marL="285750" indent="-285750">
              <a:buFont typeface="Wingdings" pitchFamily="2" charset="2"/>
              <a:buChar char="Ø"/>
            </a:pPr>
            <a:r>
              <a:rPr lang="en-US" dirty="0">
                <a:solidFill>
                  <a:srgbClr val="1B3144"/>
                </a:solidFill>
                <a:cs typeface="Times New Roman" panose="02020603050405020304" pitchFamily="18" charset="0"/>
              </a:rPr>
              <a:t>Older staff may withhold ide, assuming hierarchy should not be questioned</a:t>
            </a:r>
          </a:p>
          <a:p>
            <a:pPr marL="285750" indent="-285750">
              <a:buFont typeface="Wingdings" pitchFamily="2" charset="2"/>
              <a:buChar char="Ø"/>
            </a:pPr>
            <a:r>
              <a:rPr lang="en-US" dirty="0">
                <a:solidFill>
                  <a:srgbClr val="1B3144"/>
                </a:solidFill>
                <a:cs typeface="Times New Roman" panose="02020603050405020304" pitchFamily="18" charset="0"/>
              </a:rPr>
              <a:t> workforce spans ages 16-60 a wide generational range to manage.</a:t>
            </a:r>
            <a:endParaRPr lang="en-US" dirty="0">
              <a:cs typeface="Times New Roman" panose="02020603050405020304" pitchFamily="18" charset="0"/>
            </a:endParaRPr>
          </a:p>
        </p:txBody>
      </p:sp>
      <p:pic>
        <p:nvPicPr>
          <p:cNvPr id="26" name="Picture 2" descr="Generations in the Workplace: Understanding Age Diversity">
            <a:extLst>
              <a:ext uri="{FF2B5EF4-FFF2-40B4-BE49-F238E27FC236}">
                <a16:creationId xmlns:a16="http://schemas.microsoft.com/office/drawing/2014/main" id="{17692955-A826-364F-EBB6-D3D7F2F4D5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4089" y="1918830"/>
            <a:ext cx="2287385" cy="359207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 name="Rectangle 2">
            <a:extLst>
              <a:ext uri="{FF2B5EF4-FFF2-40B4-BE49-F238E27FC236}">
                <a16:creationId xmlns:a16="http://schemas.microsoft.com/office/drawing/2014/main" id="{3E76C9DF-304E-6A2D-6993-A370A7A6A0F9}"/>
              </a:ext>
            </a:extLst>
          </p:cNvPr>
          <p:cNvSpPr/>
          <p:nvPr/>
        </p:nvSpPr>
        <p:spPr>
          <a:xfrm>
            <a:off x="5136851" y="227166"/>
            <a:ext cx="4849090" cy="581891"/>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ALAIN FONSECA ALVES DE CARVALHO</a:t>
            </a:r>
          </a:p>
        </p:txBody>
      </p:sp>
    </p:spTree>
    <p:extLst>
      <p:ext uri="{BB962C8B-B14F-4D97-AF65-F5344CB8AC3E}">
        <p14:creationId xmlns:p14="http://schemas.microsoft.com/office/powerpoint/2010/main" val="1976894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84680AE-CD9C-F009-6929-8C23254175DF}"/>
              </a:ext>
            </a:extLst>
          </p:cNvPr>
          <p:cNvSpPr>
            <a:spLocks noGrp="1"/>
          </p:cNvSpPr>
          <p:nvPr>
            <p:ph type="title"/>
          </p:nvPr>
        </p:nvSpPr>
        <p:spPr>
          <a:xfrm>
            <a:off x="-305" y="116829"/>
            <a:ext cx="10131552" cy="865631"/>
          </a:xfrm>
        </p:spPr>
        <p:txBody>
          <a:bodyPr anchor="b">
            <a:normAutofit fontScale="90000"/>
          </a:bodyPr>
          <a:lstStyle/>
          <a:p>
            <a:r>
              <a:rPr lang="en-US" sz="2400" b="1" dirty="0">
                <a:solidFill>
                  <a:schemeClr val="tx2"/>
                </a:solidFill>
                <a:latin typeface="+mn-lt"/>
              </a:rPr>
              <a:t>BARRIER 4 OF 5</a:t>
            </a:r>
            <a:br>
              <a:rPr lang="en-US" sz="2400" b="1" dirty="0">
                <a:solidFill>
                  <a:schemeClr val="tx2"/>
                </a:solidFill>
                <a:latin typeface="+mn-lt"/>
              </a:rPr>
            </a:br>
            <a:br>
              <a:rPr lang="en-US" sz="2400" b="1" dirty="0">
                <a:solidFill>
                  <a:schemeClr val="tx2"/>
                </a:solidFill>
                <a:latin typeface="+mn-lt"/>
              </a:rPr>
            </a:br>
            <a:r>
              <a:rPr lang="en-US" sz="2400" b="1" dirty="0">
                <a:solidFill>
                  <a:schemeClr val="tx2"/>
                </a:solidFill>
                <a:latin typeface="+mn-lt"/>
              </a:rPr>
              <a:t>Cultural Standards &amp; Practices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5DFB72E7-E380-079E-4A5A-4F42BCF30D59}"/>
              </a:ext>
            </a:extLst>
          </p:cNvPr>
          <p:cNvSpPr>
            <a:spLocks noGrp="1"/>
          </p:cNvSpPr>
          <p:nvPr>
            <p:ph idx="1"/>
          </p:nvPr>
        </p:nvSpPr>
        <p:spPr>
          <a:xfrm>
            <a:off x="109728" y="1979377"/>
            <a:ext cx="7461504" cy="3403551"/>
          </a:xfrm>
        </p:spPr>
        <p:txBody>
          <a:bodyPr>
            <a:normAutofit lnSpcReduction="10000"/>
          </a:bodyPr>
          <a:lstStyle/>
          <a:p>
            <a:pPr marL="0" indent="0" algn="just">
              <a:buNone/>
            </a:pPr>
            <a:r>
              <a:rPr lang="en-US" sz="1800" b="1" dirty="0">
                <a:solidFill>
                  <a:schemeClr val="tx2"/>
                </a:solidFill>
              </a:rPr>
              <a:t>Theoretical Links : Schramm / Intercultural Theory</a:t>
            </a:r>
          </a:p>
          <a:p>
            <a:pPr marL="0" indent="0" algn="just">
              <a:buNone/>
            </a:pPr>
            <a:r>
              <a:rPr lang="en-US" sz="1800" dirty="0">
                <a:solidFill>
                  <a:schemeClr val="tx2"/>
                </a:solidFill>
              </a:rPr>
              <a:t>Cross – cultural research show that differing cultural standards what count as “clean”, how directly to question a manager, or how to interpret silence create friction even when language is shared. With five cultural groups, Gary’s single “one culture fits all ” approach is structurally unlikely to work. Schramm (1954) and Hofstede (1980).</a:t>
            </a:r>
          </a:p>
          <a:p>
            <a:pPr marL="0" indent="0" algn="just">
              <a:buNone/>
            </a:pPr>
            <a:r>
              <a:rPr lang="en-US" sz="1800" b="1" dirty="0">
                <a:solidFill>
                  <a:schemeClr val="tx2"/>
                </a:solidFill>
              </a:rPr>
              <a:t>Impact on the Factory Floor</a:t>
            </a:r>
          </a:p>
          <a:p>
            <a:pPr algn="just">
              <a:buFont typeface="Wingdings" pitchFamily="2" charset="2"/>
              <a:buChar char="Ø"/>
            </a:pPr>
            <a:r>
              <a:rPr lang="en-US" sz="1800" dirty="0">
                <a:solidFill>
                  <a:schemeClr val="tx2"/>
                </a:solidFill>
              </a:rPr>
              <a:t>Hygiene practices vary by cultural background and prior training</a:t>
            </a:r>
          </a:p>
          <a:p>
            <a:pPr algn="just">
              <a:buFont typeface="Wingdings" pitchFamily="2" charset="2"/>
              <a:buChar char="Ø"/>
            </a:pPr>
            <a:r>
              <a:rPr lang="en-US" sz="1800" dirty="0">
                <a:solidFill>
                  <a:schemeClr val="tx2"/>
                </a:solidFill>
              </a:rPr>
              <a:t>Some staff may avoid questioning Gary’s due to cultural hierarchy norms</a:t>
            </a:r>
          </a:p>
          <a:p>
            <a:pPr algn="just">
              <a:buFont typeface="Wingdings" pitchFamily="2" charset="2"/>
              <a:buChar char="Ø"/>
            </a:pPr>
            <a:r>
              <a:rPr lang="en-US" sz="1800" dirty="0">
                <a:solidFill>
                  <a:schemeClr val="tx2"/>
                </a:solidFill>
              </a:rPr>
              <a:t>Mixed cultural groups working together can raise anxiety and uncertainty</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hape 3">
            <a:extLst>
              <a:ext uri="{FF2B5EF4-FFF2-40B4-BE49-F238E27FC236}">
                <a16:creationId xmlns:a16="http://schemas.microsoft.com/office/drawing/2014/main" id="{D9004ED3-A0A9-C5C1-BC82-C812D1F4D3E2}"/>
              </a:ext>
            </a:extLst>
          </p:cNvPr>
          <p:cNvSpPr/>
          <p:nvPr/>
        </p:nvSpPr>
        <p:spPr>
          <a:xfrm>
            <a:off x="109728" y="996918"/>
            <a:ext cx="11064240" cy="685800"/>
          </a:xfrm>
          <a:prstGeom prst="roundRect">
            <a:avLst>
              <a:gd name="adj" fmla="val 8000"/>
            </a:avLst>
          </a:prstGeom>
          <a:solidFill>
            <a:schemeClr val="bg2">
              <a:lumMod val="50000"/>
            </a:schemeClr>
          </a:solidFill>
          <a:ln/>
        </p:spPr>
        <p:txBody>
          <a:bodyPr/>
          <a:lstStyle/>
          <a:p>
            <a:r>
              <a:rPr lang="en-US" dirty="0">
                <a:solidFill>
                  <a:schemeClr val="bg1"/>
                </a:solidFill>
              </a:rPr>
              <a:t>The workforce is made up of 40 people, mainly immigrants from 5 district cultural group each bringing different norms around hygiene, hierarchy and communication.</a:t>
            </a:r>
          </a:p>
        </p:txBody>
      </p:sp>
      <p:pic>
        <p:nvPicPr>
          <p:cNvPr id="5" name="Picture 2" descr="Cultural and Social Norms of different countries">
            <a:extLst>
              <a:ext uri="{FF2B5EF4-FFF2-40B4-BE49-F238E27FC236}">
                <a16:creationId xmlns:a16="http://schemas.microsoft.com/office/drawing/2014/main" id="{C73393CB-47CA-349B-C614-34563C3DBE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9740" y="2021266"/>
            <a:ext cx="3953828" cy="25992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Shape 16">
            <a:extLst>
              <a:ext uri="{FF2B5EF4-FFF2-40B4-BE49-F238E27FC236}">
                <a16:creationId xmlns:a16="http://schemas.microsoft.com/office/drawing/2014/main" id="{C59F2AF5-4673-5ACE-5040-520372931A1C}"/>
              </a:ext>
            </a:extLst>
          </p:cNvPr>
          <p:cNvSpPr/>
          <p:nvPr/>
        </p:nvSpPr>
        <p:spPr>
          <a:xfrm>
            <a:off x="109728" y="5534347"/>
            <a:ext cx="11228832" cy="1206824"/>
          </a:xfrm>
          <a:prstGeom prst="roundRect">
            <a:avLst>
              <a:gd name="adj" fmla="val 5161"/>
            </a:avLst>
          </a:prstGeom>
          <a:solidFill>
            <a:schemeClr val="bg2">
              <a:lumMod val="50000"/>
            </a:schemeClr>
          </a:solidFill>
          <a:ln/>
          <a:effectLst>
            <a:outerShdw blurRad="101600" dist="38100" dir="2700000" algn="bl" rotWithShape="0">
              <a:srgbClr val="000000">
                <a:alpha val="15000"/>
              </a:srgbClr>
            </a:outerShdw>
          </a:effectLst>
        </p:spPr>
        <p:txBody>
          <a:bodyPr/>
          <a:lstStyle/>
          <a:p>
            <a:r>
              <a:rPr lang="en-US" dirty="0">
                <a:solidFill>
                  <a:schemeClr val="bg1"/>
                </a:solidFill>
              </a:rPr>
              <a:t>Solution is : </a:t>
            </a:r>
          </a:p>
          <a:p>
            <a:pPr marL="285750" indent="-285750">
              <a:buFont typeface="Wingdings" pitchFamily="2" charset="2"/>
              <a:buChar char="Ø"/>
            </a:pPr>
            <a:r>
              <a:rPr lang="en-US" dirty="0">
                <a:solidFill>
                  <a:schemeClr val="bg1"/>
                </a:solidFill>
              </a:rPr>
              <a:t>Delivery culturally – sensitive induction training for every new hire</a:t>
            </a:r>
          </a:p>
          <a:p>
            <a:pPr marL="285750" indent="-285750">
              <a:buFont typeface="Wingdings" pitchFamily="2" charset="2"/>
              <a:buChar char="Ø"/>
            </a:pPr>
            <a:r>
              <a:rPr lang="en-US" dirty="0">
                <a:solidFill>
                  <a:schemeClr val="bg1"/>
                </a:solidFill>
              </a:rPr>
              <a:t>Appoint cultural liaison staff to flag misunderstanding early</a:t>
            </a:r>
          </a:p>
          <a:p>
            <a:pPr marL="285750" indent="-285750">
              <a:buFont typeface="Wingdings" pitchFamily="2" charset="2"/>
              <a:buChar char="Ø"/>
            </a:pPr>
            <a:r>
              <a:rPr lang="en-US" dirty="0" err="1">
                <a:solidFill>
                  <a:schemeClr val="bg1"/>
                </a:solidFill>
              </a:rPr>
              <a:t>Standardise</a:t>
            </a:r>
            <a:r>
              <a:rPr lang="en-US" dirty="0">
                <a:solidFill>
                  <a:schemeClr val="bg1"/>
                </a:solidFill>
              </a:rPr>
              <a:t> hygiene rules visually, reducing reliance on shared norms </a:t>
            </a:r>
          </a:p>
        </p:txBody>
      </p:sp>
      <p:sp>
        <p:nvSpPr>
          <p:cNvPr id="7" name="Rectangle 6">
            <a:extLst>
              <a:ext uri="{FF2B5EF4-FFF2-40B4-BE49-F238E27FC236}">
                <a16:creationId xmlns:a16="http://schemas.microsoft.com/office/drawing/2014/main" id="{EE3BEC15-28BA-1DEF-EA6E-FC7CBE22C0E6}"/>
              </a:ext>
            </a:extLst>
          </p:cNvPr>
          <p:cNvSpPr/>
          <p:nvPr/>
        </p:nvSpPr>
        <p:spPr>
          <a:xfrm>
            <a:off x="5791200" y="277091"/>
            <a:ext cx="4488873" cy="595745"/>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LAGA MUSTAFA PENDI</a:t>
            </a:r>
          </a:p>
        </p:txBody>
      </p:sp>
    </p:spTree>
    <p:extLst>
      <p:ext uri="{BB962C8B-B14F-4D97-AF65-F5344CB8AC3E}">
        <p14:creationId xmlns:p14="http://schemas.microsoft.com/office/powerpoint/2010/main" val="6329674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AFB273A8-4307-50C1-9FAA-0EE02B755469}"/>
              </a:ext>
            </a:extLst>
          </p:cNvPr>
          <p:cNvSpPr>
            <a:spLocks noGrp="1"/>
          </p:cNvSpPr>
          <p:nvPr>
            <p:ph type="title"/>
          </p:nvPr>
        </p:nvSpPr>
        <p:spPr>
          <a:xfrm>
            <a:off x="85345" y="97537"/>
            <a:ext cx="9241535" cy="1011936"/>
          </a:xfrm>
        </p:spPr>
        <p:txBody>
          <a:bodyPr vert="horz" lIns="91440" tIns="45720" rIns="91440" bIns="45720" rtlCol="0" anchor="b">
            <a:normAutofit fontScale="90000"/>
          </a:bodyPr>
          <a:lstStyle/>
          <a:p>
            <a:r>
              <a:rPr lang="en-US" sz="2400" b="1" kern="1200" dirty="0">
                <a:solidFill>
                  <a:schemeClr val="tx2"/>
                </a:solidFill>
                <a:latin typeface="+mn-lt"/>
                <a:ea typeface="+mj-ea"/>
                <a:cs typeface="+mj-cs"/>
              </a:rPr>
              <a:t>BARRIER 5 OF 5</a:t>
            </a:r>
            <a:br>
              <a:rPr lang="en-US" sz="2400" b="1" kern="1200" dirty="0">
                <a:solidFill>
                  <a:schemeClr val="tx2"/>
                </a:solidFill>
                <a:latin typeface="+mn-lt"/>
                <a:ea typeface="+mj-ea"/>
                <a:cs typeface="+mj-cs"/>
              </a:rPr>
            </a:br>
            <a:br>
              <a:rPr lang="en-US" sz="2400" b="1" kern="1200" dirty="0">
                <a:solidFill>
                  <a:schemeClr val="tx2"/>
                </a:solidFill>
                <a:latin typeface="+mn-lt"/>
                <a:ea typeface="+mj-ea"/>
                <a:cs typeface="+mj-cs"/>
              </a:rPr>
            </a:br>
            <a:r>
              <a:rPr lang="en-US" sz="2400" b="1" kern="1200" dirty="0">
                <a:solidFill>
                  <a:schemeClr val="tx2"/>
                </a:solidFill>
                <a:latin typeface="+mn-lt"/>
                <a:ea typeface="+mj-ea"/>
                <a:cs typeface="+mj-cs"/>
              </a:rPr>
              <a:t>Emotional Barriers</a:t>
            </a:r>
          </a:p>
        </p:txBody>
      </p:sp>
      <p:grpSp>
        <p:nvGrpSpPr>
          <p:cNvPr id="12" name="Group 11">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19" name="Freeform: Shape 18">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hape 3">
            <a:extLst>
              <a:ext uri="{FF2B5EF4-FFF2-40B4-BE49-F238E27FC236}">
                <a16:creationId xmlns:a16="http://schemas.microsoft.com/office/drawing/2014/main" id="{277D8EC1-AF32-97D9-B1C1-3B5D7E18BF29}"/>
              </a:ext>
            </a:extLst>
          </p:cNvPr>
          <p:cNvSpPr/>
          <p:nvPr/>
        </p:nvSpPr>
        <p:spPr>
          <a:xfrm>
            <a:off x="140209" y="1106228"/>
            <a:ext cx="11064240" cy="685800"/>
          </a:xfrm>
          <a:prstGeom prst="roundRect">
            <a:avLst>
              <a:gd name="adj" fmla="val 8000"/>
            </a:avLst>
          </a:prstGeom>
          <a:solidFill>
            <a:schemeClr val="bg2">
              <a:lumMod val="50000"/>
            </a:schemeClr>
          </a:solidFill>
          <a:ln/>
        </p:spPr>
        <p:txBody>
          <a:bodyPr/>
          <a:lstStyle/>
          <a:p>
            <a:endParaRPr lang="en-US"/>
          </a:p>
        </p:txBody>
      </p:sp>
      <p:sp>
        <p:nvSpPr>
          <p:cNvPr id="5" name="TextBox 4">
            <a:extLst>
              <a:ext uri="{FF2B5EF4-FFF2-40B4-BE49-F238E27FC236}">
                <a16:creationId xmlns:a16="http://schemas.microsoft.com/office/drawing/2014/main" id="{3C932760-19E5-30D6-1EA6-BBD279A207EE}"/>
              </a:ext>
            </a:extLst>
          </p:cNvPr>
          <p:cNvSpPr txBox="1"/>
          <p:nvPr/>
        </p:nvSpPr>
        <p:spPr>
          <a:xfrm>
            <a:off x="188065" y="1084142"/>
            <a:ext cx="10973104" cy="707886"/>
          </a:xfrm>
          <a:prstGeom prst="rect">
            <a:avLst/>
          </a:prstGeom>
          <a:noFill/>
        </p:spPr>
        <p:txBody>
          <a:bodyPr wrap="square">
            <a:spAutoFit/>
          </a:bodyPr>
          <a:lstStyle/>
          <a:p>
            <a:pPr marL="0" indent="0" algn="just">
              <a:buNone/>
            </a:pPr>
            <a:r>
              <a:rPr lang="en-US" sz="1250" dirty="0">
                <a:solidFill>
                  <a:srgbClr val="FFFFFF"/>
                </a:solidFill>
                <a:latin typeface="Times New Roman" panose="02020603050405020304" pitchFamily="18" charset="0"/>
                <a:ea typeface="Calibri" pitchFamily="34" charset="-122"/>
                <a:cs typeface="Times New Roman" panose="02020603050405020304" pitchFamily="18" charset="0"/>
              </a:rPr>
              <a:t>“</a:t>
            </a:r>
            <a:r>
              <a:rPr lang="en-US" sz="2000" dirty="0">
                <a:solidFill>
                  <a:srgbClr val="FFFFFF"/>
                </a:solidFill>
                <a:ea typeface="Calibri" pitchFamily="34" charset="-122"/>
                <a:cs typeface="Times New Roman" panose="02020603050405020304" pitchFamily="18" charset="0"/>
              </a:rPr>
              <a:t>I pulled at my hair and screamed: 'Idiots!'” Gary, after finding chicken left out overnight, having had almost no sleep”</a:t>
            </a:r>
            <a:endParaRPr lang="en-US" sz="2000" dirty="0">
              <a:cs typeface="Times New Roman" panose="02020603050405020304" pitchFamily="18" charset="0"/>
            </a:endParaRPr>
          </a:p>
        </p:txBody>
      </p:sp>
      <p:sp>
        <p:nvSpPr>
          <p:cNvPr id="6" name="Shape 16">
            <a:extLst>
              <a:ext uri="{FF2B5EF4-FFF2-40B4-BE49-F238E27FC236}">
                <a16:creationId xmlns:a16="http://schemas.microsoft.com/office/drawing/2014/main" id="{C6F73E89-FDEB-FD2A-A3AB-4B1A2F0CD09A}"/>
              </a:ext>
            </a:extLst>
          </p:cNvPr>
          <p:cNvSpPr/>
          <p:nvPr/>
        </p:nvSpPr>
        <p:spPr>
          <a:xfrm>
            <a:off x="54865" y="5643101"/>
            <a:ext cx="11234928" cy="1154034"/>
          </a:xfrm>
          <a:prstGeom prst="roundRect">
            <a:avLst>
              <a:gd name="adj" fmla="val 5161"/>
            </a:avLst>
          </a:prstGeom>
          <a:solidFill>
            <a:schemeClr val="bg2">
              <a:lumMod val="50000"/>
            </a:schemeClr>
          </a:solidFill>
          <a:ln/>
          <a:effectLst>
            <a:outerShdw blurRad="101600" dist="38100" dir="2700000" algn="bl" rotWithShape="0">
              <a:srgbClr val="000000">
                <a:alpha val="15000"/>
              </a:srgbClr>
            </a:outerShdw>
          </a:effectLst>
        </p:spPr>
        <p:txBody>
          <a:bodyPr/>
          <a:lstStyle/>
          <a:p>
            <a:r>
              <a:rPr lang="en-US" dirty="0">
                <a:solidFill>
                  <a:schemeClr val="bg1"/>
                </a:solidFill>
              </a:rPr>
              <a:t>Solution is :</a:t>
            </a:r>
          </a:p>
          <a:p>
            <a:pPr marL="285750" indent="-285750">
              <a:buFont typeface="Wingdings" pitchFamily="2" charset="2"/>
              <a:buChar char="Ø"/>
            </a:pPr>
            <a:r>
              <a:rPr lang="en-US" dirty="0">
                <a:solidFill>
                  <a:schemeClr val="bg1"/>
                </a:solidFill>
              </a:rPr>
              <a:t>Build basic emotional – intelligence and stress management skills</a:t>
            </a:r>
          </a:p>
          <a:p>
            <a:pPr marL="285750" indent="-285750">
              <a:buFont typeface="Wingdings" pitchFamily="2" charset="2"/>
              <a:buChar char="Ø"/>
            </a:pPr>
            <a:r>
              <a:rPr lang="en-US" dirty="0">
                <a:solidFill>
                  <a:schemeClr val="bg1"/>
                </a:solidFill>
              </a:rPr>
              <a:t>Use a brief pause – and – breathe routine before addressing mistakes</a:t>
            </a:r>
          </a:p>
          <a:p>
            <a:pPr marL="285750" indent="-285750">
              <a:buFont typeface="Wingdings" pitchFamily="2" charset="2"/>
              <a:buChar char="Ø"/>
            </a:pPr>
            <a:r>
              <a:rPr lang="en-US" dirty="0">
                <a:solidFill>
                  <a:schemeClr val="bg1"/>
                </a:solidFill>
              </a:rPr>
              <a:t>Seek management support to redistribute Gary’s excessive workload.</a:t>
            </a:r>
          </a:p>
          <a:p>
            <a:pPr marL="285750" indent="-285750">
              <a:buFont typeface="Wingdings" pitchFamily="2" charset="2"/>
              <a:buChar char="Ø"/>
            </a:pPr>
            <a:endParaRPr lang="en-US" dirty="0"/>
          </a:p>
          <a:p>
            <a:pPr marL="285750" indent="-285750">
              <a:buFont typeface="Wingdings" pitchFamily="2" charset="2"/>
              <a:buChar char="Ø"/>
            </a:pPr>
            <a:endParaRPr lang="en-US" dirty="0"/>
          </a:p>
        </p:txBody>
      </p:sp>
      <p:sp>
        <p:nvSpPr>
          <p:cNvPr id="9" name="TextBox 8">
            <a:extLst>
              <a:ext uri="{FF2B5EF4-FFF2-40B4-BE49-F238E27FC236}">
                <a16:creationId xmlns:a16="http://schemas.microsoft.com/office/drawing/2014/main" id="{F2D42B56-6624-1AC7-EEBC-1A311E3400FD}"/>
              </a:ext>
            </a:extLst>
          </p:cNvPr>
          <p:cNvSpPr txBox="1"/>
          <p:nvPr/>
        </p:nvSpPr>
        <p:spPr>
          <a:xfrm>
            <a:off x="85345" y="1870449"/>
            <a:ext cx="6096000" cy="369332"/>
          </a:xfrm>
          <a:prstGeom prst="rect">
            <a:avLst/>
          </a:prstGeom>
          <a:noFill/>
        </p:spPr>
        <p:txBody>
          <a:bodyPr wrap="square">
            <a:spAutoFit/>
          </a:bodyPr>
          <a:lstStyle/>
          <a:p>
            <a:pPr marL="0" indent="0" algn="just">
              <a:buNone/>
            </a:pPr>
            <a:r>
              <a:rPr lang="en-US" b="1" dirty="0">
                <a:ea typeface="Cambria" pitchFamily="34" charset="-122"/>
                <a:cs typeface="Times New Roman" panose="02020603050405020304" pitchFamily="18" charset="0"/>
              </a:rPr>
              <a:t>Theoretical Link: Shannon &amp; Weaver Psychological Noise</a:t>
            </a:r>
            <a:endParaRPr lang="en-US" b="1" dirty="0">
              <a:cs typeface="Times New Roman" panose="02020603050405020304" pitchFamily="18" charset="0"/>
            </a:endParaRPr>
          </a:p>
        </p:txBody>
      </p:sp>
      <p:sp>
        <p:nvSpPr>
          <p:cNvPr id="17" name="TextBox 16">
            <a:extLst>
              <a:ext uri="{FF2B5EF4-FFF2-40B4-BE49-F238E27FC236}">
                <a16:creationId xmlns:a16="http://schemas.microsoft.com/office/drawing/2014/main" id="{8B8067EA-D825-8595-A91D-F36E92DB7099}"/>
              </a:ext>
            </a:extLst>
          </p:cNvPr>
          <p:cNvSpPr txBox="1"/>
          <p:nvPr/>
        </p:nvSpPr>
        <p:spPr>
          <a:xfrm>
            <a:off x="85344" y="2096078"/>
            <a:ext cx="6205727" cy="1477328"/>
          </a:xfrm>
          <a:prstGeom prst="rect">
            <a:avLst/>
          </a:prstGeom>
          <a:noFill/>
        </p:spPr>
        <p:txBody>
          <a:bodyPr wrap="square">
            <a:spAutoFit/>
          </a:bodyPr>
          <a:lstStyle/>
          <a:p>
            <a:pPr algn="just"/>
            <a:r>
              <a:rPr lang="en-US" dirty="0">
                <a:ea typeface="Calibri" pitchFamily="34" charset="-122"/>
                <a:cs typeface="Times New Roman" panose="02020603050405020304" pitchFamily="18" charset="0"/>
              </a:rPr>
              <a:t>Later interpretations of the Shannon-Weaver model extend 'noise' beyond the physical to the psychological: stress, fatigue and frustration distort how a sender encodes a message and how a receiver decodes it, even when the literal channel is clear </a:t>
            </a:r>
            <a:r>
              <a:rPr lang="en-GB" dirty="0">
                <a:cs typeface="Times New Roman" panose="02020603050405020304" pitchFamily="18" charset="0"/>
              </a:rPr>
              <a:t>(Rajhans and </a:t>
            </a:r>
            <a:r>
              <a:rPr lang="en-GB" dirty="0" err="1">
                <a:cs typeface="Times New Roman" panose="02020603050405020304" pitchFamily="18" charset="0"/>
              </a:rPr>
              <a:t>Hiray</a:t>
            </a:r>
            <a:r>
              <a:rPr lang="en-GB" dirty="0">
                <a:cs typeface="Times New Roman" panose="02020603050405020304" pitchFamily="18" charset="0"/>
              </a:rPr>
              <a:t>, 2022)</a:t>
            </a:r>
            <a:r>
              <a:rPr lang="en-US" dirty="0">
                <a:ea typeface="Calibri" pitchFamily="34" charset="-122"/>
                <a:cs typeface="Times New Roman" panose="02020603050405020304" pitchFamily="18" charset="0"/>
              </a:rPr>
              <a:t>.</a:t>
            </a:r>
            <a:endParaRPr lang="en-US" dirty="0">
              <a:cs typeface="Times New Roman" panose="02020603050405020304" pitchFamily="18" charset="0"/>
            </a:endParaRPr>
          </a:p>
        </p:txBody>
      </p:sp>
      <p:sp>
        <p:nvSpPr>
          <p:cNvPr id="24" name="TextBox 23">
            <a:extLst>
              <a:ext uri="{FF2B5EF4-FFF2-40B4-BE49-F238E27FC236}">
                <a16:creationId xmlns:a16="http://schemas.microsoft.com/office/drawing/2014/main" id="{74E37378-5F81-FF26-2DA7-C68935817197}"/>
              </a:ext>
            </a:extLst>
          </p:cNvPr>
          <p:cNvSpPr txBox="1"/>
          <p:nvPr/>
        </p:nvSpPr>
        <p:spPr>
          <a:xfrm>
            <a:off x="97537" y="3611776"/>
            <a:ext cx="6071616" cy="2031325"/>
          </a:xfrm>
          <a:prstGeom prst="rect">
            <a:avLst/>
          </a:prstGeom>
          <a:noFill/>
        </p:spPr>
        <p:txBody>
          <a:bodyPr wrap="square">
            <a:spAutoFit/>
          </a:bodyPr>
          <a:lstStyle/>
          <a:p>
            <a:pPr marL="0" indent="0" algn="just">
              <a:buNone/>
            </a:pPr>
            <a:r>
              <a:rPr lang="en-US" b="1" dirty="0">
                <a:ea typeface="Cambria" pitchFamily="34" charset="-122"/>
                <a:cs typeface="Times New Roman" panose="02020603050405020304" pitchFamily="18" charset="0"/>
              </a:rPr>
              <a:t>Impact on the Factory Floor</a:t>
            </a:r>
          </a:p>
          <a:p>
            <a:pPr marL="285750" indent="-285750" algn="just">
              <a:buFont typeface="Wingdings" pitchFamily="2" charset="2"/>
              <a:buChar char="Ø"/>
            </a:pPr>
            <a:r>
              <a:rPr lang="en-US" dirty="0">
                <a:cs typeface="Times New Roman" panose="02020603050405020304" pitchFamily="18" charset="0"/>
              </a:rPr>
              <a:t>Sleep – deprival, stressed Gary reacts with anger instead of calm instruction</a:t>
            </a:r>
          </a:p>
          <a:p>
            <a:pPr marL="285750" indent="-285750" algn="just">
              <a:buFont typeface="Wingdings" pitchFamily="2" charset="2"/>
              <a:buChar char="Ø"/>
            </a:pPr>
            <a:r>
              <a:rPr lang="en-US" dirty="0">
                <a:cs typeface="Times New Roman" panose="02020603050405020304" pitchFamily="18" charset="0"/>
              </a:rPr>
              <a:t>Harsh language (“Idiots!”) damage trust and discourages staff from speaking up</a:t>
            </a:r>
          </a:p>
          <a:p>
            <a:pPr marL="285750" indent="-285750" algn="just">
              <a:buFont typeface="Wingdings" pitchFamily="2" charset="2"/>
              <a:buChar char="Ø"/>
            </a:pPr>
            <a:r>
              <a:rPr lang="en-US" dirty="0">
                <a:cs typeface="Times New Roman" panose="02020603050405020304" pitchFamily="18" charset="0"/>
              </a:rPr>
              <a:t>Emotional reactivity reduces the quality of feedback in both direction.</a:t>
            </a:r>
          </a:p>
        </p:txBody>
      </p:sp>
      <p:pic>
        <p:nvPicPr>
          <p:cNvPr id="27" name="Picture 26">
            <a:extLst>
              <a:ext uri="{FF2B5EF4-FFF2-40B4-BE49-F238E27FC236}">
                <a16:creationId xmlns:a16="http://schemas.microsoft.com/office/drawing/2014/main" id="{AE440D32-328E-F6A8-E390-F3B4090BD0C9}"/>
              </a:ext>
            </a:extLst>
          </p:cNvPr>
          <p:cNvPicPr>
            <a:picLocks noChangeAspect="1"/>
          </p:cNvPicPr>
          <p:nvPr/>
        </p:nvPicPr>
        <p:blipFill>
          <a:blip r:embed="rId3"/>
          <a:stretch>
            <a:fillRect/>
          </a:stretch>
        </p:blipFill>
        <p:spPr>
          <a:xfrm>
            <a:off x="6949387" y="2348135"/>
            <a:ext cx="4211782" cy="2076892"/>
          </a:xfrm>
          <a:prstGeom prst="rect">
            <a:avLst/>
          </a:prstGeom>
          <a:ln w="88900" cap="sq" cmpd="thickThin">
            <a:solidFill>
              <a:srgbClr val="000000"/>
            </a:solidFill>
            <a:prstDash val="solid"/>
            <a:miter lim="800000"/>
          </a:ln>
          <a:effectLst>
            <a:innerShdw blurRad="76200">
              <a:srgbClr val="000000"/>
            </a:innerShdw>
          </a:effectLst>
        </p:spPr>
      </p:pic>
      <p:sp>
        <p:nvSpPr>
          <p:cNvPr id="4" name="Rectangle 3">
            <a:extLst>
              <a:ext uri="{FF2B5EF4-FFF2-40B4-BE49-F238E27FC236}">
                <a16:creationId xmlns:a16="http://schemas.microsoft.com/office/drawing/2014/main" id="{DA13E8ED-CAE4-0A81-1AB6-A9CD0D627D92}"/>
              </a:ext>
            </a:extLst>
          </p:cNvPr>
          <p:cNvSpPr/>
          <p:nvPr/>
        </p:nvSpPr>
        <p:spPr>
          <a:xfrm>
            <a:off x="6705600" y="221673"/>
            <a:ext cx="4498849" cy="762000"/>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JESSIE ZAIN WATFA</a:t>
            </a:r>
          </a:p>
        </p:txBody>
      </p:sp>
    </p:spTree>
    <p:extLst>
      <p:ext uri="{BB962C8B-B14F-4D97-AF65-F5344CB8AC3E}">
        <p14:creationId xmlns:p14="http://schemas.microsoft.com/office/powerpoint/2010/main" val="354188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87114B2-8FBF-0E91-F915-E9FDBDDA8C92}"/>
              </a:ext>
            </a:extLst>
          </p:cNvPr>
          <p:cNvSpPr>
            <a:spLocks noGrp="1"/>
          </p:cNvSpPr>
          <p:nvPr>
            <p:ph type="title"/>
          </p:nvPr>
        </p:nvSpPr>
        <p:spPr>
          <a:xfrm>
            <a:off x="0" y="166256"/>
            <a:ext cx="10834255" cy="1233054"/>
          </a:xfrm>
        </p:spPr>
        <p:txBody>
          <a:bodyPr anchor="b">
            <a:normAutofit fontScale="90000"/>
          </a:bodyPr>
          <a:lstStyle/>
          <a:p>
            <a:r>
              <a:rPr lang="en-US" sz="3100" b="1" dirty="0">
                <a:solidFill>
                  <a:schemeClr val="tx2"/>
                </a:solidFill>
              </a:rPr>
              <a:t>CONLCUSION</a:t>
            </a:r>
            <a:br>
              <a:rPr lang="en-US" sz="3100" b="1" dirty="0">
                <a:solidFill>
                  <a:schemeClr val="tx2"/>
                </a:solidFill>
              </a:rPr>
            </a:br>
            <a:br>
              <a:rPr lang="en-US" sz="3600" dirty="0">
                <a:solidFill>
                  <a:schemeClr val="tx2"/>
                </a:solidFill>
              </a:rPr>
            </a:br>
            <a:r>
              <a:rPr lang="en-US" sz="2700" b="1" dirty="0">
                <a:solidFill>
                  <a:schemeClr val="tx2"/>
                </a:solidFill>
              </a:rPr>
              <a:t>Communication  Theory Explains and Can Fix Flight Foods </a:t>
            </a:r>
            <a:r>
              <a:rPr lang="en-US" sz="2700" b="1" dirty="0" err="1">
                <a:solidFill>
                  <a:schemeClr val="tx2"/>
                </a:solidFill>
              </a:rPr>
              <a:t>Ltd’s</a:t>
            </a:r>
            <a:r>
              <a:rPr lang="en-US" sz="2700" b="1" dirty="0">
                <a:solidFill>
                  <a:schemeClr val="tx2"/>
                </a:solidFill>
              </a:rPr>
              <a:t> Problem</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Content Placeholder 8">
            <a:extLst>
              <a:ext uri="{FF2B5EF4-FFF2-40B4-BE49-F238E27FC236}">
                <a16:creationId xmlns:a16="http://schemas.microsoft.com/office/drawing/2014/main" id="{52BD2476-4D7D-B135-A93A-6586122799EA}"/>
              </a:ext>
            </a:extLst>
          </p:cNvPr>
          <p:cNvSpPr>
            <a:spLocks noGrp="1"/>
          </p:cNvSpPr>
          <p:nvPr>
            <p:ph idx="1"/>
          </p:nvPr>
        </p:nvSpPr>
        <p:spPr>
          <a:xfrm>
            <a:off x="0" y="1565565"/>
            <a:ext cx="12192000" cy="5292432"/>
          </a:xfrm>
        </p:spPr>
        <p:txBody>
          <a:bodyPr>
            <a:normAutofit/>
          </a:bodyPr>
          <a:lstStyle/>
          <a:p>
            <a:pPr algn="just">
              <a:buFont typeface="Wingdings" pitchFamily="2" charset="2"/>
              <a:buChar char="Ø"/>
            </a:pPr>
            <a:r>
              <a:rPr lang="en-US" sz="2400" dirty="0"/>
              <a:t>Five distinct barriers noise, language, generational, cultural, emotional combine to undermine quality and safety at Flight food Ltd.</a:t>
            </a:r>
          </a:p>
          <a:p>
            <a:pPr marL="0" indent="0" algn="just">
              <a:buNone/>
            </a:pPr>
            <a:endParaRPr lang="en-US" sz="2400" dirty="0"/>
          </a:p>
          <a:p>
            <a:pPr algn="just">
              <a:buFont typeface="Wingdings" pitchFamily="2" charset="2"/>
              <a:buChar char="Ø"/>
            </a:pPr>
            <a:r>
              <a:rPr lang="en-US" sz="2400" dirty="0"/>
              <a:t>Shannon &amp; Weaver, Berlo’s SMCR and Schramm’s field of experience all explain why Gary’s messages are not reaching his team intact</a:t>
            </a:r>
          </a:p>
          <a:p>
            <a:pPr marL="0" indent="0" algn="just">
              <a:buNone/>
            </a:pPr>
            <a:endParaRPr lang="en-US" sz="2400" dirty="0"/>
          </a:p>
          <a:p>
            <a:pPr algn="just">
              <a:buFont typeface="Wingdings" pitchFamily="2" charset="2"/>
              <a:buChar char="Ø"/>
            </a:pPr>
            <a:r>
              <a:rPr lang="en-US" sz="2400" dirty="0"/>
              <a:t>Every barrier shrinks the shared understanding between Gary and his workers and every recommendation aims to rebuild that overlap</a:t>
            </a:r>
          </a:p>
          <a:p>
            <a:pPr marL="0" indent="0" algn="just">
              <a:buNone/>
            </a:pPr>
            <a:endParaRPr lang="en-US" sz="2400" dirty="0"/>
          </a:p>
          <a:p>
            <a:pPr algn="just">
              <a:buFont typeface="Wingdings" pitchFamily="2" charset="2"/>
              <a:buChar char="Ø"/>
            </a:pPr>
            <a:r>
              <a:rPr lang="en-US" sz="2400" dirty="0"/>
              <a:t>Event modest, low-cost changes (signage, check-ins, mentoring) can meaningfully reduce miscommunication while structural fixes take impact.</a:t>
            </a:r>
          </a:p>
        </p:txBody>
      </p:sp>
      <p:sp>
        <p:nvSpPr>
          <p:cNvPr id="3" name="Rectangle 2">
            <a:extLst>
              <a:ext uri="{FF2B5EF4-FFF2-40B4-BE49-F238E27FC236}">
                <a16:creationId xmlns:a16="http://schemas.microsoft.com/office/drawing/2014/main" id="{34DC6A35-3C16-7A2B-337E-3C17899A7621}"/>
              </a:ext>
            </a:extLst>
          </p:cNvPr>
          <p:cNvSpPr/>
          <p:nvPr/>
        </p:nvSpPr>
        <p:spPr>
          <a:xfrm>
            <a:off x="6913418" y="166256"/>
            <a:ext cx="4835237" cy="678871"/>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dirty="0"/>
              <a:t>NAME : JESSIE ZAIN WATFA</a:t>
            </a:r>
          </a:p>
        </p:txBody>
      </p:sp>
    </p:spTree>
    <p:extLst>
      <p:ext uri="{BB962C8B-B14F-4D97-AF65-F5344CB8AC3E}">
        <p14:creationId xmlns:p14="http://schemas.microsoft.com/office/powerpoint/2010/main" val="79750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7" name="Freeform: Shape 16">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D02E736-DDAC-6D74-92CE-117CCA02C004}"/>
              </a:ext>
            </a:extLst>
          </p:cNvPr>
          <p:cNvSpPr>
            <a:spLocks noGrp="1"/>
          </p:cNvSpPr>
          <p:nvPr>
            <p:ph type="title"/>
          </p:nvPr>
        </p:nvSpPr>
        <p:spPr>
          <a:xfrm>
            <a:off x="6840810" y="5502117"/>
            <a:ext cx="5754696" cy="1837349"/>
          </a:xfrm>
        </p:spPr>
        <p:txBody>
          <a:bodyPr>
            <a:normAutofit/>
          </a:bodyPr>
          <a:lstStyle/>
          <a:p>
            <a:pPr algn="ctr"/>
            <a:r>
              <a:rPr lang="en-US" sz="3600" b="1" dirty="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Any QUESTION</a:t>
            </a:r>
          </a:p>
        </p:txBody>
      </p:sp>
      <p:pic>
        <p:nvPicPr>
          <p:cNvPr id="9" name="Content Placeholder 8" descr="Thank You Free Stock Photo - Public Domain Pictures">
            <a:extLst>
              <a:ext uri="{FF2B5EF4-FFF2-40B4-BE49-F238E27FC236}">
                <a16:creationId xmlns:a16="http://schemas.microsoft.com/office/drawing/2014/main" id="{995842B3-5C11-8CD4-DFCB-3648370765D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0" y="-8167"/>
            <a:ext cx="6534789" cy="2764719"/>
          </a:xfrm>
        </p:spPr>
      </p:pic>
      <p:grpSp>
        <p:nvGrpSpPr>
          <p:cNvPr id="22" name="Group 21">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3" name="Freeform: Shape 22">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93730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6" name="Freeform: Shape 25">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55B106C-BAB6-A734-8863-104964CB616F}"/>
              </a:ext>
            </a:extLst>
          </p:cNvPr>
          <p:cNvSpPr>
            <a:spLocks noGrp="1"/>
          </p:cNvSpPr>
          <p:nvPr>
            <p:ph idx="1"/>
          </p:nvPr>
        </p:nvSpPr>
        <p:spPr>
          <a:xfrm>
            <a:off x="0" y="1170432"/>
            <a:ext cx="12191539" cy="5687568"/>
          </a:xfrm>
        </p:spPr>
        <p:txBody>
          <a:bodyPr>
            <a:normAutofit lnSpcReduction="10000"/>
          </a:bodyPr>
          <a:lstStyle/>
          <a:p>
            <a:pPr algn="just">
              <a:buFont typeface="Wingdings" pitchFamily="2" charset="2"/>
              <a:buChar char="Ø"/>
            </a:pPr>
            <a:r>
              <a:rPr lang="en-US" sz="1900" dirty="0">
                <a:solidFill>
                  <a:schemeClr val="tx2"/>
                </a:solidFill>
              </a:rPr>
              <a:t>Berlo, D.K (1960). The Process of Communication. New York: Holt, Rinehart and Winston.</a:t>
            </a:r>
          </a:p>
          <a:p>
            <a:pPr algn="just">
              <a:buFont typeface="Wingdings" pitchFamily="2" charset="2"/>
              <a:buChar char="Ø"/>
            </a:pPr>
            <a:r>
              <a:rPr lang="en-US" sz="1900" dirty="0">
                <a:solidFill>
                  <a:schemeClr val="tx2"/>
                </a:solidFill>
              </a:rPr>
              <a:t>Shannon, C. E. and Weaver, W. (1949). The Mathematical Theory Of Communication. Urbana: University of Illinois Press.</a:t>
            </a:r>
          </a:p>
          <a:p>
            <a:pPr algn="just">
              <a:buFont typeface="Wingdings" pitchFamily="2" charset="2"/>
              <a:buChar char="Ø"/>
            </a:pPr>
            <a:r>
              <a:rPr lang="en-US" sz="1900" dirty="0">
                <a:solidFill>
                  <a:schemeClr val="tx2"/>
                </a:solidFill>
              </a:rPr>
              <a:t>Schramm, W. (1954). “How Communication Works”, in Schramm, W. (ed.) The Process and Effects of Mass Communication Urbana: University of Illinois Press.</a:t>
            </a:r>
          </a:p>
          <a:p>
            <a:pPr algn="just">
              <a:buFont typeface="Wingdings" pitchFamily="2" charset="2"/>
              <a:buChar char="Ø"/>
            </a:pPr>
            <a:r>
              <a:rPr lang="en-US" sz="1900" dirty="0" err="1">
                <a:solidFill>
                  <a:schemeClr val="tx2"/>
                </a:solidFill>
              </a:rPr>
              <a:t>Adanlawo</a:t>
            </a:r>
            <a:r>
              <a:rPr lang="en-US" sz="1900" dirty="0">
                <a:solidFill>
                  <a:schemeClr val="tx2"/>
                </a:solidFill>
              </a:rPr>
              <a:t> , E,F., </a:t>
            </a:r>
            <a:r>
              <a:rPr lang="en-US" sz="1900" dirty="0" err="1">
                <a:solidFill>
                  <a:schemeClr val="tx2"/>
                </a:solidFill>
              </a:rPr>
              <a:t>Rugbeer</a:t>
            </a:r>
            <a:r>
              <a:rPr lang="en-US" sz="1900" dirty="0">
                <a:solidFill>
                  <a:schemeClr val="tx2"/>
                </a:solidFill>
              </a:rPr>
              <a:t>, H and Reddy, M.M.(2021) “Intercultural Business Communication: The Implication of Language Barrier’s, Psychology and Education, 58(5),pp.6281-6290.</a:t>
            </a:r>
          </a:p>
          <a:p>
            <a:pPr algn="just">
              <a:buFont typeface="Wingdings" pitchFamily="2" charset="2"/>
              <a:buChar char="Ø"/>
            </a:pPr>
            <a:r>
              <a:rPr lang="en-US" sz="1900" dirty="0">
                <a:solidFill>
                  <a:schemeClr val="tx2"/>
                </a:solidFill>
              </a:rPr>
              <a:t>Appelbaum, S.H., Bhardwaj, A., Goodyear, M., Gong, T., Sudha, A. B. and Wei, P. (2022) ‘A Study  of Generation Conflicts in the Workplace’, European Journal of Business and Management Research,7(2),pp. 7-15.doi:10.24018/ejbmr.2022.7.2.1311.</a:t>
            </a:r>
          </a:p>
          <a:p>
            <a:pPr algn="just">
              <a:buFont typeface="Wingdings" pitchFamily="2" charset="2"/>
              <a:buChar char="Ø"/>
            </a:pPr>
            <a:r>
              <a:rPr lang="en-US" sz="1800" dirty="0" err="1">
                <a:ea typeface="Calibri" pitchFamily="34" charset="-122"/>
                <a:cs typeface="Times New Roman" panose="02020603050405020304" pitchFamily="18" charset="0"/>
              </a:rPr>
              <a:t>Dalib</a:t>
            </a:r>
            <a:r>
              <a:rPr lang="en-US" sz="1800" dirty="0">
                <a:ea typeface="Calibri" pitchFamily="34" charset="-122"/>
                <a:cs typeface="Times New Roman" panose="02020603050405020304" pitchFamily="18" charset="0"/>
              </a:rPr>
              <a:t>, S., Mohamad, B., Nadeem, M.U., Halim, H. and Ramlan, S.N. (2023) Intercultural communication competence among migrant workers in Malaysia: a critical review and an agenda for future research', Frontiers in Communication, 8, Article 1147707.Available at : https://</a:t>
            </a:r>
            <a:r>
              <a:rPr lang="en-US" sz="1800" dirty="0" err="1">
                <a:ea typeface="Calibri" pitchFamily="34" charset="-122"/>
                <a:cs typeface="Times New Roman" panose="02020603050405020304" pitchFamily="18" charset="0"/>
              </a:rPr>
              <a:t>doi.org</a:t>
            </a:r>
            <a:r>
              <a:rPr lang="en-US" sz="1800" dirty="0">
                <a:ea typeface="Calibri" pitchFamily="34" charset="-122"/>
                <a:cs typeface="Times New Roman" panose="02020603050405020304" pitchFamily="18" charset="0"/>
              </a:rPr>
              <a:t>/10.3389/fcomm.2023.1147707</a:t>
            </a:r>
          </a:p>
          <a:p>
            <a:pPr algn="just">
              <a:buFont typeface="Wingdings" pitchFamily="2" charset="2"/>
              <a:buChar char="Ø"/>
            </a:pPr>
            <a:r>
              <a:rPr lang="en-US" sz="1800" dirty="0">
                <a:cs typeface="Times New Roman" panose="02020603050405020304" pitchFamily="18" charset="0"/>
              </a:rPr>
              <a:t>Hofstede, G.(1980). Culture’s consequences: International differences in work-related </a:t>
            </a:r>
            <a:r>
              <a:rPr lang="en-US" sz="1800" dirty="0" err="1">
                <a:cs typeface="Times New Roman" panose="02020603050405020304" pitchFamily="18" charset="0"/>
              </a:rPr>
              <a:t>values.Saga</a:t>
            </a:r>
            <a:r>
              <a:rPr lang="en-US" sz="1800" dirty="0">
                <a:cs typeface="Times New Roman" panose="02020603050405020304" pitchFamily="18" charset="0"/>
              </a:rPr>
              <a:t> Publications.</a:t>
            </a:r>
          </a:p>
          <a:p>
            <a:pPr algn="just">
              <a:buFont typeface="Wingdings" pitchFamily="2" charset="2"/>
              <a:buChar char="Ø"/>
            </a:pPr>
            <a:endParaRPr lang="en-US" sz="1800" dirty="0">
              <a:solidFill>
                <a:schemeClr val="tx2"/>
              </a:solidFill>
            </a:endParaRPr>
          </a:p>
          <a:p>
            <a:pPr algn="just">
              <a:buFont typeface="Wingdings" pitchFamily="2" charset="2"/>
              <a:buChar char="Ø"/>
            </a:pPr>
            <a:r>
              <a:rPr lang="en-US" sz="2000" dirty="0">
                <a:ea typeface="Calibri" pitchFamily="34" charset="-122"/>
                <a:cs typeface="Times New Roman" panose="02020603050405020304" pitchFamily="18" charset="0"/>
              </a:rPr>
              <a:t>Rajhans, K. and </a:t>
            </a:r>
            <a:r>
              <a:rPr lang="en-US" sz="2000" dirty="0" err="1">
                <a:ea typeface="Calibri" pitchFamily="34" charset="-122"/>
                <a:cs typeface="Times New Roman" panose="02020603050405020304" pitchFamily="18" charset="0"/>
              </a:rPr>
              <a:t>Hiray</a:t>
            </a:r>
            <a:r>
              <a:rPr lang="en-US" sz="2000" dirty="0">
                <a:ea typeface="Calibri" pitchFamily="34" charset="-122"/>
                <a:cs typeface="Times New Roman" panose="02020603050405020304" pitchFamily="18" charset="0"/>
              </a:rPr>
              <a:t>, A. (2022) 'Cross-cultural communication barriers to managing workforce diversity in multicultural or </a:t>
            </a:r>
            <a:r>
              <a:rPr lang="en-US" sz="2000" dirty="0" err="1">
                <a:ea typeface="Calibri" pitchFamily="34" charset="-122"/>
                <a:cs typeface="Times New Roman" panose="02020603050405020304" pitchFamily="18" charset="0"/>
              </a:rPr>
              <a:t>organisations</a:t>
            </a:r>
            <a:r>
              <a:rPr lang="en-US" sz="2000" dirty="0">
                <a:ea typeface="Calibri" pitchFamily="34" charset="-122"/>
                <a:cs typeface="Times New Roman" panose="02020603050405020304" pitchFamily="18" charset="0"/>
              </a:rPr>
              <a:t>', International Journal of Management Development, 7(3/4). doi:10.1504/IJMD.2022.122822.</a:t>
            </a:r>
            <a:endParaRPr lang="en-US" sz="2000" dirty="0">
              <a:cs typeface="Times New Roman" panose="02020603050405020304" pitchFamily="18" charset="0"/>
            </a:endParaRPr>
          </a:p>
          <a:p>
            <a:pPr algn="just">
              <a:buFont typeface="Wingdings" pitchFamily="2" charset="2"/>
              <a:buChar char="Ø"/>
            </a:pPr>
            <a:endParaRPr lang="en-US" sz="1900" dirty="0">
              <a:cs typeface="Times New Roman" panose="02020603050405020304" pitchFamily="18" charset="0"/>
            </a:endParaRPr>
          </a:p>
          <a:p>
            <a:pPr algn="just">
              <a:buFont typeface="Wingdings" pitchFamily="2" charset="2"/>
              <a:buChar char="Ø"/>
            </a:pPr>
            <a:endParaRPr lang="en-US" sz="1800" dirty="0">
              <a:solidFill>
                <a:schemeClr val="tx2"/>
              </a:solidFill>
            </a:endParaRPr>
          </a:p>
        </p:txBody>
      </p:sp>
      <p:grpSp>
        <p:nvGrpSpPr>
          <p:cNvPr id="31" name="Group 30">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32" name="Freeform: Shape 31">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 1">
            <a:extLst>
              <a:ext uri="{FF2B5EF4-FFF2-40B4-BE49-F238E27FC236}">
                <a16:creationId xmlns:a16="http://schemas.microsoft.com/office/drawing/2014/main" id="{F4943F4A-4785-FA08-F2EC-9A7FC233D8D8}"/>
              </a:ext>
            </a:extLst>
          </p:cNvPr>
          <p:cNvSpPr/>
          <p:nvPr/>
        </p:nvSpPr>
        <p:spPr>
          <a:xfrm>
            <a:off x="0" y="0"/>
            <a:ext cx="12192000" cy="1170432"/>
          </a:xfrm>
          <a:prstGeom prst="rect">
            <a:avLst/>
          </a:prstGeom>
          <a:solidFill>
            <a:schemeClr val="bg2">
              <a:lumMod val="50000"/>
            </a:schemeClr>
          </a:solidFill>
          <a:ln/>
        </p:spPr>
        <p:txBody>
          <a:bodyPr wrap="square" lIns="0" tIns="0" rIns="0" bIns="0" rtlCol="0" anchor="ctr"/>
          <a:lstStyle/>
          <a:p>
            <a:pPr algn="just"/>
            <a:r>
              <a:rPr lang="en-US" sz="2700" b="1" dirty="0">
                <a:solidFill>
                  <a:schemeClr val="bg1"/>
                </a:solidFill>
                <a:latin typeface="Times New Roman" panose="02020603050405020304" pitchFamily="18" charset="0"/>
                <a:ea typeface="Cambria" pitchFamily="34" charset="-122"/>
                <a:cs typeface="Times New Roman" panose="02020603050405020304" pitchFamily="18" charset="0"/>
              </a:rPr>
              <a:t>References</a:t>
            </a:r>
            <a:endParaRPr lang="en-US" sz="27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40767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3899</TotalTime>
  <Words>1910</Words>
  <Application>Microsoft Macintosh PowerPoint</Application>
  <PresentationFormat>Widescreen</PresentationFormat>
  <Paragraphs>211</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ADLaM Display</vt:lpstr>
      <vt:lpstr>Aptos</vt:lpstr>
      <vt:lpstr>Aptos Display</vt:lpstr>
      <vt:lpstr>Arial</vt:lpstr>
      <vt:lpstr>Calibri</vt:lpstr>
      <vt:lpstr>Cambria</vt:lpstr>
      <vt:lpstr>Times New Roman</vt:lpstr>
      <vt:lpstr>Wingdings</vt:lpstr>
      <vt:lpstr>Office Theme</vt:lpstr>
      <vt:lpstr>COMMUNICATION PROBLEMS AT FLIGHT FOODS LTD. </vt:lpstr>
      <vt:lpstr>OVERVIEW </vt:lpstr>
      <vt:lpstr>INTRODUCTION Flight Foods Ltd : A Business Losing Market Share</vt:lpstr>
      <vt:lpstr>DIAGNOSIS  Five Communication Barriers Identified in the Case.</vt:lpstr>
      <vt:lpstr>BARRIER 1 OF 5  Environmental Noise   </vt:lpstr>
      <vt:lpstr>BARRIER 2 OF 5  Language, Communication &amp; Body Language</vt:lpstr>
      <vt:lpstr>BARRIER 3 OF 5  Age &amp; Generation Differences</vt:lpstr>
      <vt:lpstr>BARRIER 4 OF 5  Cultural Standards &amp; Practices</vt:lpstr>
      <vt:lpstr>BARRIER 5 OF 5  Emotional Barriers</vt:lpstr>
      <vt:lpstr>CONLCUSION  Communication  Theory Explains and Can Fix Flight Foods Ltd’s Problem</vt:lpstr>
      <vt:lpstr>Any QUESTION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Eva De Jesus Fatima Martins (2528903)</dc:creator>
  <cp:lastModifiedBy>Eva De Jesus Fatima Martins (2528903)</cp:lastModifiedBy>
  <cp:revision>72</cp:revision>
  <dcterms:created xsi:type="dcterms:W3CDTF">2026-07-19T15:11:11Z</dcterms:created>
  <dcterms:modified xsi:type="dcterms:W3CDTF">2026-08-04T14:24:16Z</dcterms:modified>
</cp:coreProperties>
</file>