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12" r:id="rId2"/>
    <p:sldId id="313" r:id="rId3"/>
    <p:sldId id="258" r:id="rId4"/>
    <p:sldId id="259" r:id="rId5"/>
    <p:sldId id="260" r:id="rId6"/>
    <p:sldId id="261" r:id="rId7"/>
    <p:sldId id="262" r:id="rId8"/>
    <p:sldId id="263" r:id="rId9"/>
    <p:sldId id="264" r:id="rId10"/>
    <p:sldId id="265" r:id="rId11"/>
    <p:sldId id="317" r:id="rId12"/>
    <p:sldId id="266" r:id="rId13"/>
    <p:sldId id="283" r:id="rId14"/>
    <p:sldId id="267" r:id="rId15"/>
    <p:sldId id="284" r:id="rId16"/>
    <p:sldId id="285" r:id="rId17"/>
    <p:sldId id="268" r:id="rId18"/>
    <p:sldId id="286" r:id="rId19"/>
    <p:sldId id="314" r:id="rId20"/>
    <p:sldId id="315" r:id="rId21"/>
    <p:sldId id="316" r:id="rId22"/>
    <p:sldId id="269" r:id="rId23"/>
    <p:sldId id="270" r:id="rId24"/>
    <p:sldId id="272" r:id="rId25"/>
    <p:sldId id="273" r:id="rId26"/>
    <p:sldId id="274" r:id="rId27"/>
    <p:sldId id="275" r:id="rId28"/>
    <p:sldId id="276" r:id="rId29"/>
    <p:sldId id="277" r:id="rId30"/>
    <p:sldId id="278" r:id="rId31"/>
    <p:sldId id="279"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280" r:id="rId49"/>
    <p:sldId id="281" r:id="rId50"/>
    <p:sldId id="304" r:id="rId51"/>
    <p:sldId id="305" r:id="rId52"/>
    <p:sldId id="306" r:id="rId53"/>
    <p:sldId id="307" r:id="rId54"/>
    <p:sldId id="282" r:id="rId55"/>
    <p:sldId id="287" r:id="rId56"/>
    <p:sldId id="30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43"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014480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2198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6"/>
          <p:cNvSpPr>
            <a:spLocks/>
          </p:cNvSpPr>
          <p:nvPr/>
        </p:nvSpPr>
        <p:spPr bwMode="hidden">
          <a:xfrm>
            <a:off x="7479319" y="4074175"/>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537864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514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8" name="Footer Placeholder 7"/>
          <p:cNvSpPr>
            <a:spLocks noGrp="1"/>
          </p:cNvSpPr>
          <p:nvPr>
            <p:ph type="ftr" sz="quarter" idx="11"/>
          </p:nvPr>
        </p:nvSpPr>
        <p:spPr/>
        <p:txBody>
          <a:bodyPr/>
          <a:lstStyle/>
          <a:p>
            <a:endParaRPr lang="en-US" dirty="0">
              <a:solidFill>
                <a:srgbClr val="073E87"/>
              </a:solidFill>
            </a:endParaRPr>
          </a:p>
        </p:txBody>
      </p:sp>
      <p:sp>
        <p:nvSpPr>
          <p:cNvPr id="9" name="Slide Number Placeholder 8"/>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381738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4" name="Footer Placeholder 3"/>
          <p:cNvSpPr>
            <a:spLocks noGrp="1"/>
          </p:cNvSpPr>
          <p:nvPr>
            <p:ph type="ftr" sz="quarter" idx="11"/>
          </p:nvPr>
        </p:nvSpPr>
        <p:spPr/>
        <p:txBody>
          <a:bodyPr/>
          <a:lstStyle/>
          <a:p>
            <a:endParaRPr lang="en-US" dirty="0">
              <a:solidFill>
                <a:srgbClr val="073E87"/>
              </a:solidFill>
            </a:endParaRPr>
          </a:p>
        </p:txBody>
      </p:sp>
      <p:sp>
        <p:nvSpPr>
          <p:cNvPr id="5" name="Slide Number Placeholder 4"/>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1530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Date Placeholder 1"/>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3" name="Footer Placeholder 2"/>
          <p:cNvSpPr>
            <a:spLocks noGrp="1"/>
          </p:cNvSpPr>
          <p:nvPr>
            <p:ph type="ftr" sz="quarter" idx="11"/>
          </p:nvPr>
        </p:nvSpPr>
        <p:spPr/>
        <p:txBody>
          <a:bodyPr/>
          <a:lstStyle/>
          <a:p>
            <a:endParaRPr lang="en-US" dirty="0">
              <a:solidFill>
                <a:srgbClr val="073E87"/>
              </a:solidFill>
            </a:endParaRPr>
          </a:p>
        </p:txBody>
      </p:sp>
      <p:sp>
        <p:nvSpPr>
          <p:cNvPr id="4" name="Slide Number Placeholder 3"/>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618704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41218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1478523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85445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9892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fld id="{7EE41C5F-ED27-409B-9104-6431D0C9AB9B}" type="datetimeFigureOut">
              <a:rPr lang="en-US" smtClean="0">
                <a:solidFill>
                  <a:srgbClr val="073E87"/>
                </a:solidFill>
              </a:rPr>
              <a:pPr/>
              <a:t>10/24/2022</a:t>
            </a:fld>
            <a:endParaRPr lang="en-US" dirty="0">
              <a:solidFill>
                <a:srgbClr val="073E87"/>
              </a:solidFill>
            </a:endParaRPr>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solidFill>
                <a:srgbClr val="073E87"/>
              </a:solidFill>
            </a:endParaRPr>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fld id="{33D093B9-B672-4FA3-93C5-178B9A04C7E8}" type="slidenum">
              <a:rPr lang="en-US" smtClean="0">
                <a:solidFill>
                  <a:srgbClr val="073E87"/>
                </a:solidFill>
              </a:rPr>
              <a:pPr/>
              <a:t>‹#›</a:t>
            </a:fld>
            <a:endParaRPr lang="en-US" dirty="0">
              <a:solidFill>
                <a:srgbClr val="073E87"/>
              </a:solidFill>
            </a:endParaRPr>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714355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uwtsd.ac.uk/library/online-librar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Reading Skills and Effective Use of Resources</a:t>
            </a:r>
          </a:p>
        </p:txBody>
      </p:sp>
      <p:sp>
        <p:nvSpPr>
          <p:cNvPr id="5" name="Subtitle 4"/>
          <p:cNvSpPr>
            <a:spLocks noGrp="1"/>
          </p:cNvSpPr>
          <p:nvPr>
            <p:ph type="subTitle" idx="1"/>
          </p:nvPr>
        </p:nvSpPr>
        <p:spPr/>
        <p:txBody>
          <a:bodyPr/>
          <a:lstStyle/>
          <a:p>
            <a:r>
              <a:rPr lang="en-GB" b="1" u="sng" dirty="0"/>
              <a:t>ECGE4005R</a:t>
            </a:r>
            <a:endParaRPr lang="en-GB" dirty="0"/>
          </a:p>
        </p:txBody>
      </p:sp>
    </p:spTree>
    <p:extLst>
      <p:ext uri="{BB962C8B-B14F-4D97-AF65-F5344CB8AC3E}">
        <p14:creationId xmlns:p14="http://schemas.microsoft.com/office/powerpoint/2010/main" val="1087542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To consider Primary and Secondary Resources.</a:t>
            </a:r>
          </a:p>
          <a:p>
            <a:endParaRPr lang="en-GB" dirty="0"/>
          </a:p>
          <a:p>
            <a:r>
              <a:rPr lang="en-GB" dirty="0"/>
              <a:t>To look at methods for searching for relevant texts and articles. </a:t>
            </a:r>
          </a:p>
          <a:p>
            <a:endParaRPr lang="en-GB" dirty="0"/>
          </a:p>
          <a:p>
            <a:r>
              <a:rPr lang="en-GB" dirty="0"/>
              <a:t> To consider conducting a literature review. </a:t>
            </a:r>
          </a:p>
          <a:p>
            <a:endParaRPr lang="en-GB" dirty="0"/>
          </a:p>
          <a:p>
            <a:r>
              <a:rPr lang="en-GB" dirty="0"/>
              <a:t>An introduction to Journals and Critical Thinking / Writing Skills. </a:t>
            </a:r>
          </a:p>
          <a:p>
            <a:endParaRPr lang="en-GB" dirty="0"/>
          </a:p>
          <a:p>
            <a:r>
              <a:rPr lang="en-GB" dirty="0"/>
              <a:t>To consider some reading tips. </a:t>
            </a:r>
          </a:p>
          <a:p>
            <a:endParaRPr lang="en-GB" dirty="0"/>
          </a:p>
          <a:p>
            <a:endParaRPr lang="en-GB" dirty="0"/>
          </a:p>
        </p:txBody>
      </p:sp>
      <p:sp>
        <p:nvSpPr>
          <p:cNvPr id="3" name="Title 2"/>
          <p:cNvSpPr>
            <a:spLocks noGrp="1"/>
          </p:cNvSpPr>
          <p:nvPr>
            <p:ph type="title"/>
          </p:nvPr>
        </p:nvSpPr>
        <p:spPr/>
        <p:txBody>
          <a:bodyPr/>
          <a:lstStyle/>
          <a:p>
            <a:r>
              <a:rPr lang="en-GB" dirty="0"/>
              <a:t>Aims of the Lecture. </a:t>
            </a:r>
          </a:p>
        </p:txBody>
      </p:sp>
    </p:spTree>
    <p:extLst>
      <p:ext uri="{BB962C8B-B14F-4D97-AF65-F5344CB8AC3E}">
        <p14:creationId xmlns:p14="http://schemas.microsoft.com/office/powerpoint/2010/main" val="3519029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a:solidFill>
                  <a:schemeClr val="bg1"/>
                </a:solidFill>
              </a:rPr>
              <a:t>Why do we need to research?</a:t>
            </a:r>
          </a:p>
        </p:txBody>
      </p:sp>
      <p:sp>
        <p:nvSpPr>
          <p:cNvPr id="409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Carrying out a </a:t>
            </a:r>
            <a:r>
              <a:rPr lang="en-GB" altLang="en-US" b="1" dirty="0"/>
              <a:t>literature search</a:t>
            </a:r>
            <a:r>
              <a:rPr lang="en-GB" altLang="en-US" dirty="0"/>
              <a:t> is another key skill for psychology students. </a:t>
            </a:r>
          </a:p>
          <a:p>
            <a:pPr eaLnBrk="1" hangingPunct="1"/>
            <a:endParaRPr lang="en-GB" altLang="en-US" dirty="0"/>
          </a:p>
          <a:p>
            <a:pPr eaLnBrk="1" hangingPunct="1"/>
            <a:r>
              <a:rPr lang="en-GB" altLang="en-US" dirty="0"/>
              <a:t>Basically, a ‘literature search’ is a general or focused search of all (or selected) published material within a field in an attempt to find specific information on a topic, theory, author or debate. </a:t>
            </a:r>
          </a:p>
          <a:p>
            <a:pPr eaLnBrk="1" hangingPunct="1"/>
            <a:endParaRPr lang="en-GB" altLang="en-US" dirty="0"/>
          </a:p>
          <a:p>
            <a:pPr eaLnBrk="1" hangingPunct="1"/>
            <a:endParaRPr lang="en-GB" alt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2364" y="1371600"/>
            <a:ext cx="2752725"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371600"/>
            <a:ext cx="2762250"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433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92313" y="260350"/>
            <a:ext cx="8229600" cy="1143000"/>
          </a:xfrm>
        </p:spPr>
        <p:txBody>
          <a:bodyPr/>
          <a:lstStyle/>
          <a:p>
            <a:pPr eaLnBrk="1" hangingPunct="1"/>
            <a:r>
              <a:rPr lang="en-GB" altLang="en-US" dirty="0">
                <a:solidFill>
                  <a:schemeClr val="bg1"/>
                </a:solidFill>
              </a:rPr>
              <a:t>Primary Sources</a:t>
            </a:r>
          </a:p>
        </p:txBody>
      </p:sp>
      <p:sp>
        <p:nvSpPr>
          <p:cNvPr id="6147" name="Rectangle 3"/>
          <p:cNvSpPr>
            <a:spLocks noGrp="1" noChangeArrowheads="1"/>
          </p:cNvSpPr>
          <p:nvPr>
            <p:ph type="body" idx="1"/>
          </p:nvPr>
        </p:nvSpPr>
        <p:spPr>
          <a:xfrm>
            <a:off x="1992313" y="2366963"/>
            <a:ext cx="7408333" cy="4373563"/>
          </a:xfrm>
        </p:spPr>
        <p:txBody>
          <a:bodyPr/>
          <a:lstStyle/>
          <a:p>
            <a:pPr eaLnBrk="1" hangingPunct="1"/>
            <a:r>
              <a:rPr lang="en-GB" altLang="en-US" dirty="0"/>
              <a:t>Primary sources are original materials, created at the time of an event or soon after. They are usually created by those who saw an event or collected data themselves. </a:t>
            </a:r>
          </a:p>
          <a:p>
            <a:pPr eaLnBrk="1" hangingPunct="1"/>
            <a:endParaRPr lang="en-GB" altLang="en-US" dirty="0"/>
          </a:p>
          <a:p>
            <a:pPr eaLnBrk="1" hangingPunct="1"/>
            <a:endParaRPr lang="en-GB" alt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2201" y="3478464"/>
            <a:ext cx="2828925" cy="32620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4601" y="4176858"/>
            <a:ext cx="2790825" cy="2681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1426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dirty="0">
                <a:solidFill>
                  <a:schemeClr val="bg1"/>
                </a:solidFill>
              </a:rPr>
              <a:t>Secondary Sources</a:t>
            </a:r>
          </a:p>
        </p:txBody>
      </p:sp>
      <p:sp>
        <p:nvSpPr>
          <p:cNvPr id="7171" name="Rectangle 3"/>
          <p:cNvSpPr>
            <a:spLocks noGrp="1" noChangeArrowheads="1"/>
          </p:cNvSpPr>
          <p:nvPr>
            <p:ph type="body" idx="1"/>
          </p:nvPr>
        </p:nvSpPr>
        <p:spPr>
          <a:xfrm>
            <a:off x="2391833" y="2362201"/>
            <a:ext cx="7408333" cy="4144963"/>
          </a:xfrm>
        </p:spPr>
        <p:txBody>
          <a:bodyPr/>
          <a:lstStyle/>
          <a:p>
            <a:r>
              <a:rPr lang="en-GB" altLang="en-US" dirty="0"/>
              <a:t>Secondary sources describe, interpret, analyse, evaluate, explain, or comment on a primary source or event. Secondary sources are removed from and are often written after-the-fact, with hindsight.</a:t>
            </a:r>
          </a:p>
          <a:p>
            <a:r>
              <a:rPr lang="en-GB" altLang="en-US" dirty="0"/>
              <a:t>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4818" y="3944022"/>
            <a:ext cx="3863182" cy="2820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869" y="4064000"/>
            <a:ext cx="2281127" cy="2712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7685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a:solidFill>
                  <a:schemeClr val="bg1"/>
                </a:solidFill>
              </a:rPr>
              <a:t>Examples of Primary Resources</a:t>
            </a:r>
          </a:p>
        </p:txBody>
      </p:sp>
      <p:sp>
        <p:nvSpPr>
          <p:cNvPr id="9219"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Conferences, meetings. </a:t>
            </a:r>
          </a:p>
          <a:p>
            <a:pPr eaLnBrk="1" hangingPunct="1">
              <a:lnSpc>
                <a:spcPct val="90000"/>
              </a:lnSpc>
            </a:pPr>
            <a:r>
              <a:rPr lang="en-GB" altLang="en-US" sz="2800" dirty="0"/>
              <a:t>Data sets and statistics.</a:t>
            </a:r>
          </a:p>
          <a:p>
            <a:pPr eaLnBrk="1" hangingPunct="1">
              <a:lnSpc>
                <a:spcPct val="90000"/>
              </a:lnSpc>
            </a:pPr>
            <a:r>
              <a:rPr lang="en-GB" altLang="en-US" sz="2800" dirty="0"/>
              <a:t>Original correspondence, including email.</a:t>
            </a:r>
          </a:p>
          <a:p>
            <a:pPr eaLnBrk="1" hangingPunct="1">
              <a:lnSpc>
                <a:spcPct val="90000"/>
              </a:lnSpc>
            </a:pPr>
            <a:r>
              <a:rPr lang="en-GB" altLang="en-US" sz="2800" dirty="0"/>
              <a:t>Some Government documents.  </a:t>
            </a:r>
          </a:p>
          <a:p>
            <a:pPr eaLnBrk="1" hangingPunct="1">
              <a:lnSpc>
                <a:spcPct val="90000"/>
              </a:lnSpc>
            </a:pPr>
            <a:r>
              <a:rPr lang="en-GB" altLang="en-US" sz="2800" dirty="0"/>
              <a:t>Empirical studies (research based on scientific and experimental results – typically located in Journal Articles).</a:t>
            </a:r>
          </a:p>
          <a:p>
            <a:pPr eaLnBrk="1" hangingPunct="1">
              <a:lnSpc>
                <a:spcPct val="90000"/>
              </a:lnSpc>
            </a:pPr>
            <a:r>
              <a:rPr lang="en-GB" altLang="en-US" sz="2800" dirty="0"/>
              <a:t>Technical reports. </a:t>
            </a:r>
          </a:p>
          <a:p>
            <a:pPr eaLnBrk="1" hangingPunct="1">
              <a:lnSpc>
                <a:spcPct val="90000"/>
              </a:lnSpc>
            </a:pPr>
            <a:r>
              <a:rPr lang="en-GB" altLang="en-US" sz="2800" dirty="0"/>
              <a:t>Dissertations and theses (when based on original research). </a:t>
            </a:r>
          </a:p>
        </p:txBody>
      </p:sp>
    </p:spTree>
    <p:extLst>
      <p:ext uri="{BB962C8B-B14F-4D97-AF65-F5344CB8AC3E}">
        <p14:creationId xmlns:p14="http://schemas.microsoft.com/office/powerpoint/2010/main" val="389730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219">
                                            <p:txEl>
                                              <p:pRg st="5" end="5"/>
                                            </p:txEl>
                                          </p:spTgt>
                                        </p:tgtEl>
                                        <p:attrNameLst>
                                          <p:attrName>style.visibility</p:attrName>
                                        </p:attrNameLst>
                                      </p:cBhvr>
                                      <p:to>
                                        <p:strVal val="visible"/>
                                      </p:to>
                                    </p:set>
                                    <p:anim calcmode="lin" valueType="num">
                                      <p:cBhvr additive="base">
                                        <p:cTn id="37"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219">
                                            <p:txEl>
                                              <p:pRg st="6" end="6"/>
                                            </p:txEl>
                                          </p:spTgt>
                                        </p:tgtEl>
                                        <p:attrNameLst>
                                          <p:attrName>style.visibility</p:attrName>
                                        </p:attrNameLst>
                                      </p:cBhvr>
                                      <p:to>
                                        <p:strVal val="visible"/>
                                      </p:to>
                                    </p:set>
                                    <p:anim calcmode="lin" valueType="num">
                                      <p:cBhvr additive="base">
                                        <p:cTn id="43"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dirty="0">
                <a:solidFill>
                  <a:schemeClr val="bg1"/>
                </a:solidFill>
              </a:rPr>
              <a:t>Examples of Secondary Resources</a:t>
            </a:r>
          </a:p>
        </p:txBody>
      </p:sp>
      <p:sp>
        <p:nvSpPr>
          <p:cNvPr id="11267" name="Rectangle 3"/>
          <p:cNvSpPr>
            <a:spLocks noGrp="1" noChangeArrowheads="1"/>
          </p:cNvSpPr>
          <p:nvPr>
            <p:ph type="body" idx="1"/>
          </p:nvPr>
        </p:nvSpPr>
        <p:spPr/>
        <p:txBody>
          <a:bodyPr/>
          <a:lstStyle/>
          <a:p>
            <a:pPr eaLnBrk="1" hangingPunct="1">
              <a:lnSpc>
                <a:spcPct val="90000"/>
              </a:lnSpc>
            </a:pPr>
            <a:r>
              <a:rPr lang="en-GB" altLang="en-US" dirty="0"/>
              <a:t>Lectures</a:t>
            </a:r>
          </a:p>
          <a:p>
            <a:pPr eaLnBrk="1" hangingPunct="1">
              <a:lnSpc>
                <a:spcPct val="90000"/>
              </a:lnSpc>
            </a:pPr>
            <a:r>
              <a:rPr lang="en-GB" altLang="en-US" dirty="0"/>
              <a:t>Textbooks</a:t>
            </a:r>
          </a:p>
          <a:p>
            <a:pPr eaLnBrk="1" hangingPunct="1">
              <a:lnSpc>
                <a:spcPct val="90000"/>
              </a:lnSpc>
            </a:pPr>
            <a:r>
              <a:rPr lang="en-GB" altLang="en-US" dirty="0"/>
              <a:t>Edited Books (unless reporting on empirical research)</a:t>
            </a:r>
          </a:p>
          <a:p>
            <a:pPr eaLnBrk="1" hangingPunct="1">
              <a:lnSpc>
                <a:spcPct val="90000"/>
              </a:lnSpc>
            </a:pPr>
            <a:r>
              <a:rPr lang="en-GB" altLang="en-US" dirty="0"/>
              <a:t>Critical Literature Reviews</a:t>
            </a:r>
          </a:p>
          <a:p>
            <a:pPr eaLnBrk="1" hangingPunct="1">
              <a:lnSpc>
                <a:spcPct val="90000"/>
              </a:lnSpc>
            </a:pPr>
            <a:r>
              <a:rPr lang="en-GB" altLang="en-US" dirty="0"/>
              <a:t>Meta Analysis Journal Articles</a:t>
            </a:r>
          </a:p>
          <a:p>
            <a:pPr eaLnBrk="1" hangingPunct="1">
              <a:lnSpc>
                <a:spcPct val="90000"/>
              </a:lnSpc>
            </a:pPr>
            <a:r>
              <a:rPr lang="en-GB" altLang="en-US" dirty="0"/>
              <a:t>Articles of opinion</a:t>
            </a:r>
          </a:p>
          <a:p>
            <a:pPr eaLnBrk="1" hangingPunct="1">
              <a:lnSpc>
                <a:spcPct val="90000"/>
              </a:lnSpc>
            </a:pPr>
            <a:r>
              <a:rPr lang="en-GB" altLang="en-US" dirty="0"/>
              <a:t>Biographies</a:t>
            </a:r>
          </a:p>
          <a:p>
            <a:pPr eaLnBrk="1" hangingPunct="1">
              <a:lnSpc>
                <a:spcPct val="90000"/>
              </a:lnSpc>
            </a:pPr>
            <a:endParaRPr lang="en-GB" altLang="en-US" dirty="0"/>
          </a:p>
        </p:txBody>
      </p:sp>
    </p:spTree>
    <p:extLst>
      <p:ext uri="{BB962C8B-B14F-4D97-AF65-F5344CB8AC3E}">
        <p14:creationId xmlns:p14="http://schemas.microsoft.com/office/powerpoint/2010/main" val="3224949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267">
                                            <p:txEl>
                                              <p:pRg st="6" end="6"/>
                                            </p:txEl>
                                          </p:spTgt>
                                        </p:tgtEl>
                                        <p:attrNameLst>
                                          <p:attrName>style.visibility</p:attrName>
                                        </p:attrNameLst>
                                      </p:cBhvr>
                                      <p:to>
                                        <p:strVal val="visible"/>
                                      </p:to>
                                    </p:set>
                                    <p:anim calcmode="lin" valueType="num">
                                      <p:cBhvr additive="base">
                                        <p:cTn id="43"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a:solidFill>
                  <a:schemeClr val="bg1"/>
                </a:solidFill>
              </a:rPr>
              <a:t>Which is stronger</a:t>
            </a:r>
          </a:p>
        </p:txBody>
      </p:sp>
      <p:sp>
        <p:nvSpPr>
          <p:cNvPr id="13315" name="Rectangle 3"/>
          <p:cNvSpPr>
            <a:spLocks noGrp="1" noChangeArrowheads="1"/>
          </p:cNvSpPr>
          <p:nvPr>
            <p:ph type="body" idx="1"/>
          </p:nvPr>
        </p:nvSpPr>
        <p:spPr/>
        <p:txBody>
          <a:bodyPr/>
          <a:lstStyle/>
          <a:p>
            <a:pPr eaLnBrk="1" hangingPunct="1">
              <a:lnSpc>
                <a:spcPct val="90000"/>
              </a:lnSpc>
            </a:pPr>
            <a:r>
              <a:rPr lang="en-GB" altLang="en-US" dirty="0"/>
              <a:t>Research gains credibility and respect when it is founded on authentic evidence, empirical data, original documents, rather than on interpretations, explanations and opinions.</a:t>
            </a:r>
          </a:p>
          <a:p>
            <a:pPr eaLnBrk="1" hangingPunct="1">
              <a:lnSpc>
                <a:spcPct val="90000"/>
              </a:lnSpc>
            </a:pPr>
            <a:endParaRPr lang="en-GB" altLang="en-US" dirty="0"/>
          </a:p>
          <a:p>
            <a:pPr eaLnBrk="1" hangingPunct="1">
              <a:lnSpc>
                <a:spcPct val="90000"/>
              </a:lnSpc>
            </a:pPr>
            <a:r>
              <a:rPr lang="en-GB" altLang="en-US" dirty="0"/>
              <a:t>Interpretations (Secondary) can be bias and less accurate – although hindsight and a review can be a good thing.  </a:t>
            </a:r>
          </a:p>
          <a:p>
            <a:pPr eaLnBrk="1" hangingPunct="1">
              <a:lnSpc>
                <a:spcPct val="90000"/>
              </a:lnSpc>
            </a:pPr>
            <a:endParaRPr lang="en-GB" altLang="en-US" dirty="0"/>
          </a:p>
          <a:p>
            <a:pPr eaLnBrk="1" hangingPunct="1">
              <a:lnSpc>
                <a:spcPct val="90000"/>
              </a:lnSpc>
            </a:pPr>
            <a:endParaRPr lang="en-GB" altLang="en-US" dirty="0"/>
          </a:p>
        </p:txBody>
      </p:sp>
    </p:spTree>
    <p:extLst>
      <p:ext uri="{BB962C8B-B14F-4D97-AF65-F5344CB8AC3E}">
        <p14:creationId xmlns:p14="http://schemas.microsoft.com/office/powerpoint/2010/main" val="3374284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4000" dirty="0">
                <a:solidFill>
                  <a:schemeClr val="bg1"/>
                </a:solidFill>
              </a:rPr>
              <a:t>References cited in the Lecture / Module. </a:t>
            </a:r>
          </a:p>
        </p:txBody>
      </p:sp>
      <p:sp>
        <p:nvSpPr>
          <p:cNvPr id="15363" name="Rectangle 3"/>
          <p:cNvSpPr>
            <a:spLocks noGrp="1" noChangeArrowheads="1"/>
          </p:cNvSpPr>
          <p:nvPr>
            <p:ph type="body" idx="1"/>
          </p:nvPr>
        </p:nvSpPr>
        <p:spPr>
          <a:xfrm>
            <a:off x="1524001" y="2438400"/>
            <a:ext cx="7408333" cy="4191000"/>
          </a:xfrm>
        </p:spPr>
        <p:txBody>
          <a:bodyPr>
            <a:normAutofit fontScale="92500" lnSpcReduction="10000"/>
          </a:bodyPr>
          <a:lstStyle/>
          <a:p>
            <a:pPr eaLnBrk="1" hangingPunct="1"/>
            <a:r>
              <a:rPr lang="en-GB" altLang="en-US" dirty="0"/>
              <a:t>Module Outline will have a list of recommended reading – and they are recommended for a reason!</a:t>
            </a:r>
          </a:p>
          <a:p>
            <a:pPr eaLnBrk="1" hangingPunct="1"/>
            <a:endParaRPr lang="en-GB" altLang="en-US" dirty="0"/>
          </a:p>
          <a:p>
            <a:pPr marL="0" indent="0">
              <a:buNone/>
            </a:pPr>
            <a:endParaRPr lang="en-GB" altLang="en-US" dirty="0"/>
          </a:p>
          <a:p>
            <a:pPr eaLnBrk="1" hangingPunct="1"/>
            <a:r>
              <a:rPr lang="en-GB" altLang="en-US" dirty="0"/>
              <a:t>Lectures themselves – will have references,                        look and locate. </a:t>
            </a:r>
          </a:p>
          <a:p>
            <a:pPr marL="0" indent="0">
              <a:buNone/>
            </a:pPr>
            <a:endParaRPr lang="en-GB" altLang="en-US" dirty="0"/>
          </a:p>
          <a:p>
            <a:pPr marL="0" indent="0">
              <a:buNone/>
            </a:pPr>
            <a:endParaRPr lang="en-GB" altLang="en-US" dirty="0"/>
          </a:p>
          <a:p>
            <a:pPr marL="0" indent="0">
              <a:buNone/>
            </a:pPr>
            <a:endParaRPr lang="en-GB" altLang="en-US" dirty="0"/>
          </a:p>
          <a:p>
            <a:pPr eaLnBrk="1" hangingPunct="1"/>
            <a:r>
              <a:rPr lang="en-GB" altLang="en-US" dirty="0"/>
              <a:t>At level four (first year) they are often secondary, but by level five and six we use mostly primary sources (particularly in the form of Journal articles).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0534" y="2819401"/>
            <a:ext cx="1714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5148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solidFill>
                  <a:schemeClr val="bg1"/>
                </a:solidFill>
              </a:rPr>
              <a:t>Keyword or Title Searches</a:t>
            </a:r>
          </a:p>
        </p:txBody>
      </p:sp>
      <p:sp>
        <p:nvSpPr>
          <p:cNvPr id="17411" name="Rectangle 3"/>
          <p:cNvSpPr>
            <a:spLocks noGrp="1" noChangeArrowheads="1"/>
          </p:cNvSpPr>
          <p:nvPr>
            <p:ph type="body" idx="1"/>
          </p:nvPr>
        </p:nvSpPr>
        <p:spPr>
          <a:xfrm>
            <a:off x="2391833" y="2501900"/>
            <a:ext cx="7408333" cy="4495800"/>
          </a:xfrm>
        </p:spPr>
        <p:txBody>
          <a:bodyPr>
            <a:normAutofit fontScale="85000" lnSpcReduction="20000"/>
          </a:bodyPr>
          <a:lstStyle/>
          <a:p>
            <a:pPr eaLnBrk="1" hangingPunct="1">
              <a:lnSpc>
                <a:spcPct val="90000"/>
              </a:lnSpc>
            </a:pPr>
            <a:r>
              <a:rPr lang="en-GB" altLang="en-US" dirty="0"/>
              <a:t>Use the internet!!!!    </a:t>
            </a:r>
            <a:r>
              <a:rPr lang="en-GB" altLang="en-US" dirty="0">
                <a:solidFill>
                  <a:srgbClr val="C00000"/>
                </a:solidFill>
              </a:rPr>
              <a:t>BUT</a:t>
            </a:r>
            <a:r>
              <a:rPr lang="en-GB" altLang="en-US" dirty="0"/>
              <a:t> be very careful…</a:t>
            </a:r>
            <a:r>
              <a:rPr lang="en-GB" altLang="en-US" dirty="0">
                <a:solidFill>
                  <a:srgbClr val="C00000"/>
                </a:solidFill>
              </a:rPr>
              <a:t>AVOID</a:t>
            </a:r>
            <a:r>
              <a:rPr lang="en-GB" altLang="en-US" dirty="0"/>
              <a:t> generic or non academic sites.</a:t>
            </a:r>
          </a:p>
          <a:p>
            <a:pPr eaLnBrk="1" hangingPunct="1">
              <a:lnSpc>
                <a:spcPct val="90000"/>
              </a:lnSpc>
            </a:pPr>
            <a:endParaRPr lang="en-GB" altLang="en-US" dirty="0"/>
          </a:p>
          <a:p>
            <a:pPr eaLnBrk="1" hangingPunct="1">
              <a:lnSpc>
                <a:spcPct val="90000"/>
              </a:lnSpc>
            </a:pPr>
            <a:r>
              <a:rPr lang="en-GB" altLang="en-US" dirty="0"/>
              <a:t>Keywords are an important part of refining Internet searches. </a:t>
            </a:r>
          </a:p>
          <a:p>
            <a:pPr eaLnBrk="1" hangingPunct="1">
              <a:lnSpc>
                <a:spcPct val="90000"/>
              </a:lnSpc>
            </a:pPr>
            <a:endParaRPr lang="en-GB" altLang="en-US" dirty="0"/>
          </a:p>
          <a:p>
            <a:pPr eaLnBrk="1" hangingPunct="1">
              <a:lnSpc>
                <a:spcPct val="90000"/>
              </a:lnSpc>
            </a:pPr>
            <a:r>
              <a:rPr lang="en-GB" altLang="en-US" dirty="0"/>
              <a:t>It is important to learn how to filter through in order to find pertinent information.</a:t>
            </a:r>
          </a:p>
          <a:p>
            <a:pPr eaLnBrk="1" hangingPunct="1">
              <a:lnSpc>
                <a:spcPct val="90000"/>
              </a:lnSpc>
            </a:pPr>
            <a:endParaRPr lang="en-GB" altLang="en-US" dirty="0"/>
          </a:p>
          <a:p>
            <a:pPr eaLnBrk="1" hangingPunct="1">
              <a:lnSpc>
                <a:spcPct val="90000"/>
              </a:lnSpc>
            </a:pPr>
            <a:r>
              <a:rPr lang="en-GB" altLang="en-US" dirty="0"/>
              <a:t>Learning how to search for relevant and appropriate sources is a skill which develops with time!</a:t>
            </a:r>
          </a:p>
          <a:p>
            <a:pPr eaLnBrk="1" hangingPunct="1">
              <a:lnSpc>
                <a:spcPct val="90000"/>
              </a:lnSpc>
            </a:pPr>
            <a:endParaRPr lang="en-GB" altLang="en-US" dirty="0"/>
          </a:p>
          <a:p>
            <a:pPr eaLnBrk="1" hangingPunct="1">
              <a:lnSpc>
                <a:spcPct val="90000"/>
              </a:lnSpc>
            </a:pPr>
            <a:r>
              <a:rPr lang="en-GB" altLang="en-US" dirty="0"/>
              <a:t>Google Scholar is a good starting point.</a:t>
            </a:r>
          </a:p>
          <a:p>
            <a:pPr eaLnBrk="1" hangingPunct="1">
              <a:lnSpc>
                <a:spcPct val="90000"/>
              </a:lnSpc>
            </a:pPr>
            <a:endParaRPr lang="en-GB" altLang="en-US" dirty="0"/>
          </a:p>
          <a:p>
            <a:pPr eaLnBrk="1" hangingPunct="1">
              <a:lnSpc>
                <a:spcPct val="90000"/>
              </a:lnSpc>
            </a:pPr>
            <a:r>
              <a:rPr lang="en-GB" altLang="en-US" dirty="0"/>
              <a:t>http://scholar.google.com</a:t>
            </a:r>
            <a:br>
              <a:rPr lang="en-GB" altLang="en-US" dirty="0"/>
            </a:br>
            <a:br>
              <a:rPr lang="en-GB" altLang="en-US" dirty="0"/>
            </a:br>
            <a:endParaRPr lang="en-GB" altLang="en-US" dirty="0"/>
          </a:p>
          <a:p>
            <a:pPr eaLnBrk="1" hangingPunct="1">
              <a:lnSpc>
                <a:spcPct val="90000"/>
              </a:lnSpc>
            </a:pPr>
            <a:endParaRPr lang="en-GB" altLang="en-US"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801" y="5150582"/>
            <a:ext cx="2809875"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7264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normAutofit fontScale="90000"/>
          </a:bodyPr>
          <a:lstStyle/>
          <a:p>
            <a:r>
              <a:rPr lang="en-GB" dirty="0"/>
              <a:t>Google Scholar – Standing on the Shoulder of Giants</a:t>
            </a:r>
          </a:p>
        </p:txBody>
      </p:sp>
      <p:pic>
        <p:nvPicPr>
          <p:cNvPr id="4" name="Picture 3"/>
          <p:cNvPicPr>
            <a:picLocks noChangeAspect="1"/>
          </p:cNvPicPr>
          <p:nvPr/>
        </p:nvPicPr>
        <p:blipFill>
          <a:blip r:embed="rId2"/>
          <a:stretch>
            <a:fillRect/>
          </a:stretch>
        </p:blipFill>
        <p:spPr>
          <a:xfrm>
            <a:off x="101600" y="1591056"/>
            <a:ext cx="12090400" cy="5266944"/>
          </a:xfrm>
          <a:prstGeom prst="rect">
            <a:avLst/>
          </a:prstGeom>
        </p:spPr>
      </p:pic>
    </p:spTree>
    <p:extLst>
      <p:ext uri="{BB962C8B-B14F-4D97-AF65-F5344CB8AC3E}">
        <p14:creationId xmlns:p14="http://schemas.microsoft.com/office/powerpoint/2010/main" val="2771949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dirty="0">
                <a:solidFill>
                  <a:schemeClr val="bg1"/>
                </a:solidFill>
              </a:rPr>
              <a:t>Also in the UWTSD Library</a:t>
            </a:r>
          </a:p>
        </p:txBody>
      </p:sp>
      <p:sp>
        <p:nvSpPr>
          <p:cNvPr id="19459" name="Rectangle 3"/>
          <p:cNvSpPr>
            <a:spLocks noGrp="1" noChangeArrowheads="1"/>
          </p:cNvSpPr>
          <p:nvPr>
            <p:ph type="body" idx="1"/>
          </p:nvPr>
        </p:nvSpPr>
        <p:spPr>
          <a:xfrm>
            <a:off x="2391833" y="2578101"/>
            <a:ext cx="7408333" cy="3763963"/>
          </a:xfrm>
        </p:spPr>
        <p:txBody>
          <a:bodyPr/>
          <a:lstStyle/>
          <a:p>
            <a:pPr eaLnBrk="1" hangingPunct="1">
              <a:lnSpc>
                <a:spcPct val="90000"/>
              </a:lnSpc>
            </a:pPr>
            <a:r>
              <a:rPr lang="en-GB" altLang="en-US" dirty="0"/>
              <a:t>When using the library catalogue, you have an option to search ALL stock by title or keyword in the advance search area. </a:t>
            </a:r>
          </a:p>
          <a:p>
            <a:pPr eaLnBrk="1" hangingPunct="1">
              <a:lnSpc>
                <a:spcPct val="90000"/>
              </a:lnSpc>
            </a:pPr>
            <a:endParaRPr lang="en-GB" altLang="en-US" dirty="0"/>
          </a:p>
          <a:p>
            <a:pPr eaLnBrk="1" hangingPunct="1">
              <a:lnSpc>
                <a:spcPct val="90000"/>
              </a:lnSpc>
            </a:pPr>
            <a:r>
              <a:rPr lang="en-GB" altLang="en-US" dirty="0"/>
              <a:t>Title search = limits to words in the title. </a:t>
            </a:r>
          </a:p>
          <a:p>
            <a:pPr eaLnBrk="1" hangingPunct="1">
              <a:lnSpc>
                <a:spcPct val="90000"/>
              </a:lnSpc>
            </a:pPr>
            <a:r>
              <a:rPr lang="en-GB" altLang="en-US" dirty="0"/>
              <a:t>Keyword search = words relating to the topic of book not necessarily in title. </a:t>
            </a:r>
          </a:p>
          <a:p>
            <a:pPr eaLnBrk="1" hangingPunct="1">
              <a:lnSpc>
                <a:spcPct val="90000"/>
              </a:lnSpc>
            </a:pPr>
            <a:endParaRPr lang="en-GB" altLang="en-US" dirty="0"/>
          </a:p>
          <a:p>
            <a:pPr>
              <a:lnSpc>
                <a:spcPct val="90000"/>
              </a:lnSpc>
            </a:pPr>
            <a:r>
              <a:rPr lang="en-GB" altLang="en-US" dirty="0"/>
              <a:t>http://www.uwtsd.ac.uk/library/catalogue/</a:t>
            </a:r>
          </a:p>
        </p:txBody>
      </p:sp>
    </p:spTree>
    <p:extLst>
      <p:ext uri="{BB962C8B-B14F-4D97-AF65-F5344CB8AC3E}">
        <p14:creationId xmlns:p14="http://schemas.microsoft.com/office/powerpoint/2010/main" val="190570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66395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ctrTitle"/>
          </p:nvPr>
        </p:nvSpPr>
        <p:spPr/>
        <p:txBody>
          <a:bodyPr/>
          <a:lstStyle/>
          <a:p>
            <a:pPr eaLnBrk="1" hangingPunct="1"/>
            <a:r>
              <a:rPr lang="en-GB" altLang="en-US" dirty="0">
                <a:solidFill>
                  <a:schemeClr val="bg1"/>
                </a:solidFill>
              </a:rPr>
              <a:t>Using the UWTSD LRC Online </a:t>
            </a:r>
            <a:r>
              <a:rPr lang="en-GB" altLang="en-US" dirty="0"/>
              <a:t>Library</a:t>
            </a:r>
          </a:p>
        </p:txBody>
      </p:sp>
      <p:sp>
        <p:nvSpPr>
          <p:cNvPr id="25603" name="Rectangle 5"/>
          <p:cNvSpPr>
            <a:spLocks noGrp="1" noChangeArrowheads="1"/>
          </p:cNvSpPr>
          <p:nvPr>
            <p:ph type="subTitle" idx="1"/>
          </p:nvPr>
        </p:nvSpPr>
        <p:spPr/>
        <p:txBody>
          <a:bodyPr/>
          <a:lstStyle/>
          <a:p>
            <a:pPr eaLnBrk="1" hangingPunct="1"/>
            <a:endParaRPr lang="en-US" altLang="en-US"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5800" y="3556001"/>
            <a:ext cx="2133600"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101" y="3556001"/>
            <a:ext cx="216217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0837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library subscribes to a large number of online databases which can give you access to thousands of full text journal articles in the field of Psychology. </a:t>
            </a:r>
          </a:p>
          <a:p>
            <a:endParaRPr lang="en-GB" dirty="0"/>
          </a:p>
          <a:p>
            <a:r>
              <a:rPr lang="en-GB" dirty="0"/>
              <a:t>Databases are useful because this can reduce the time it takes to search as it does code them into subject categories. </a:t>
            </a:r>
          </a:p>
          <a:p>
            <a:endParaRPr lang="en-GB" dirty="0"/>
          </a:p>
          <a:p>
            <a:r>
              <a:rPr lang="en-GB" dirty="0"/>
              <a:t>http://www.uwtsd.ac.uk/library/online-library/databases-by-subject/</a:t>
            </a:r>
          </a:p>
        </p:txBody>
      </p:sp>
      <p:sp>
        <p:nvSpPr>
          <p:cNvPr id="3" name="Title 2"/>
          <p:cNvSpPr>
            <a:spLocks noGrp="1"/>
          </p:cNvSpPr>
          <p:nvPr>
            <p:ph type="title"/>
          </p:nvPr>
        </p:nvSpPr>
        <p:spPr/>
        <p:txBody>
          <a:bodyPr/>
          <a:lstStyle/>
          <a:p>
            <a:r>
              <a:rPr lang="en-GB" dirty="0"/>
              <a:t>Datasets and Databases</a:t>
            </a:r>
          </a:p>
        </p:txBody>
      </p:sp>
    </p:spTree>
    <p:extLst>
      <p:ext uri="{BB962C8B-B14F-4D97-AF65-F5344CB8AC3E}">
        <p14:creationId xmlns:p14="http://schemas.microsoft.com/office/powerpoint/2010/main" val="2491757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5781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pPr eaLnBrk="1" hangingPunct="1"/>
            <a:r>
              <a:rPr lang="en-GB" altLang="en-US" sz="4000" dirty="0">
                <a:solidFill>
                  <a:schemeClr val="bg1"/>
                </a:solidFill>
              </a:rPr>
              <a:t>Useful E-Databases available at the LRC </a:t>
            </a:r>
          </a:p>
        </p:txBody>
      </p:sp>
      <p:sp>
        <p:nvSpPr>
          <p:cNvPr id="27651"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altLang="en-US" dirty="0"/>
              <a:t>Academic Search Primer</a:t>
            </a:r>
          </a:p>
          <a:p>
            <a:pPr lvl="1">
              <a:lnSpc>
                <a:spcPct val="90000"/>
              </a:lnSpc>
            </a:pPr>
            <a:r>
              <a:rPr lang="en-GB" altLang="en-US" dirty="0"/>
              <a:t>All areas of Psychology</a:t>
            </a:r>
          </a:p>
          <a:p>
            <a:pPr eaLnBrk="1" hangingPunct="1">
              <a:lnSpc>
                <a:spcPct val="90000"/>
              </a:lnSpc>
            </a:pPr>
            <a:r>
              <a:rPr lang="en-GB" altLang="en-US" dirty="0"/>
              <a:t>PsycARTICLES</a:t>
            </a:r>
          </a:p>
          <a:p>
            <a:pPr lvl="1" eaLnBrk="1" hangingPunct="1">
              <a:lnSpc>
                <a:spcPct val="90000"/>
              </a:lnSpc>
            </a:pPr>
            <a:r>
              <a:rPr lang="en-GB" altLang="en-US" dirty="0"/>
              <a:t>All areas of Psychology</a:t>
            </a:r>
          </a:p>
          <a:p>
            <a:pPr eaLnBrk="1" hangingPunct="1">
              <a:lnSpc>
                <a:spcPct val="90000"/>
              </a:lnSpc>
            </a:pPr>
            <a:r>
              <a:rPr lang="en-GB" altLang="en-US" dirty="0"/>
              <a:t>Proquest Central</a:t>
            </a:r>
          </a:p>
          <a:p>
            <a:pPr lvl="1" eaLnBrk="1" hangingPunct="1">
              <a:lnSpc>
                <a:spcPct val="90000"/>
              </a:lnSpc>
            </a:pPr>
            <a:r>
              <a:rPr lang="en-GB" altLang="en-US" dirty="0"/>
              <a:t>All areas of Psychology</a:t>
            </a:r>
          </a:p>
          <a:p>
            <a:pPr eaLnBrk="1" hangingPunct="1">
              <a:lnSpc>
                <a:spcPct val="90000"/>
              </a:lnSpc>
            </a:pPr>
            <a:r>
              <a:rPr lang="en-GB" altLang="en-US" dirty="0"/>
              <a:t>Medline</a:t>
            </a:r>
          </a:p>
          <a:p>
            <a:pPr lvl="1" eaLnBrk="1" hangingPunct="1">
              <a:lnSpc>
                <a:spcPct val="90000"/>
              </a:lnSpc>
            </a:pPr>
            <a:r>
              <a:rPr lang="en-GB" altLang="en-US" dirty="0"/>
              <a:t>Medical Areas (Health Psychology / Biological Psychology)</a:t>
            </a:r>
          </a:p>
          <a:p>
            <a:pPr eaLnBrk="1" hangingPunct="1">
              <a:lnSpc>
                <a:spcPct val="90000"/>
              </a:lnSpc>
            </a:pPr>
            <a:r>
              <a:rPr lang="en-GB" altLang="en-US" dirty="0"/>
              <a:t>SportsDiscus</a:t>
            </a:r>
          </a:p>
          <a:p>
            <a:pPr lvl="1" eaLnBrk="1" hangingPunct="1">
              <a:lnSpc>
                <a:spcPct val="90000"/>
              </a:lnSpc>
            </a:pPr>
            <a:r>
              <a:rPr lang="en-GB" altLang="en-US" dirty="0"/>
              <a:t>Sport, Exercise and Health Psychology</a:t>
            </a:r>
          </a:p>
        </p:txBody>
      </p:sp>
    </p:spTree>
    <p:extLst>
      <p:ext uri="{BB962C8B-B14F-4D97-AF65-F5344CB8AC3E}">
        <p14:creationId xmlns:p14="http://schemas.microsoft.com/office/powerpoint/2010/main" val="301260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anim calcmode="lin" valueType="num">
                                      <p:cBhvr additive="base">
                                        <p:cTn id="11"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7651">
                                            <p:txEl>
                                              <p:pRg st="2" end="2"/>
                                            </p:txEl>
                                          </p:spTgt>
                                        </p:tgtEl>
                                        <p:attrNameLst>
                                          <p:attrName>style.visibility</p:attrName>
                                        </p:attrNameLst>
                                      </p:cBhvr>
                                      <p:to>
                                        <p:strVal val="visible"/>
                                      </p:to>
                                    </p:set>
                                    <p:anim calcmode="lin" valueType="num">
                                      <p:cBhvr additive="base">
                                        <p:cTn id="17"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765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7651">
                                            <p:txEl>
                                              <p:pRg st="3" end="3"/>
                                            </p:txEl>
                                          </p:spTgt>
                                        </p:tgtEl>
                                        <p:attrNameLst>
                                          <p:attrName>style.visibility</p:attrName>
                                        </p:attrNameLst>
                                      </p:cBhvr>
                                      <p:to>
                                        <p:strVal val="visible"/>
                                      </p:to>
                                    </p:set>
                                    <p:anim calcmode="lin" valueType="num">
                                      <p:cBhvr additive="base">
                                        <p:cTn id="21" dur="500" fill="hold"/>
                                        <p:tgtEl>
                                          <p:spTgt spid="2765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765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anim calcmode="lin" valueType="num">
                                      <p:cBhvr additive="base">
                                        <p:cTn id="27" dur="500" fill="hold"/>
                                        <p:tgtEl>
                                          <p:spTgt spid="27651">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7651">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7651">
                                            <p:txEl>
                                              <p:pRg st="5" end="5"/>
                                            </p:txEl>
                                          </p:spTgt>
                                        </p:tgtEl>
                                        <p:attrNameLst>
                                          <p:attrName>style.visibility</p:attrName>
                                        </p:attrNameLst>
                                      </p:cBhvr>
                                      <p:to>
                                        <p:strVal val="visible"/>
                                      </p:to>
                                    </p:set>
                                    <p:anim calcmode="lin" valueType="num">
                                      <p:cBhvr additive="base">
                                        <p:cTn id="31" dur="500" fill="hold"/>
                                        <p:tgtEl>
                                          <p:spTgt spid="2765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765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7651">
                                            <p:txEl>
                                              <p:pRg st="6" end="6"/>
                                            </p:txEl>
                                          </p:spTgt>
                                        </p:tgtEl>
                                        <p:attrNameLst>
                                          <p:attrName>style.visibility</p:attrName>
                                        </p:attrNameLst>
                                      </p:cBhvr>
                                      <p:to>
                                        <p:strVal val="visible"/>
                                      </p:to>
                                    </p:set>
                                    <p:anim calcmode="lin" valueType="num">
                                      <p:cBhvr additive="base">
                                        <p:cTn id="37" dur="500" fill="hold"/>
                                        <p:tgtEl>
                                          <p:spTgt spid="27651">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7651">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7651">
                                            <p:txEl>
                                              <p:pRg st="7" end="7"/>
                                            </p:txEl>
                                          </p:spTgt>
                                        </p:tgtEl>
                                        <p:attrNameLst>
                                          <p:attrName>style.visibility</p:attrName>
                                        </p:attrNameLst>
                                      </p:cBhvr>
                                      <p:to>
                                        <p:strVal val="visible"/>
                                      </p:to>
                                    </p:set>
                                    <p:anim calcmode="lin" valueType="num">
                                      <p:cBhvr additive="base">
                                        <p:cTn id="41" dur="500" fill="hold"/>
                                        <p:tgtEl>
                                          <p:spTgt spid="27651">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765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27651">
                                            <p:txEl>
                                              <p:pRg st="8" end="8"/>
                                            </p:txEl>
                                          </p:spTgt>
                                        </p:tgtEl>
                                        <p:attrNameLst>
                                          <p:attrName>style.visibility</p:attrName>
                                        </p:attrNameLst>
                                      </p:cBhvr>
                                      <p:to>
                                        <p:strVal val="visible"/>
                                      </p:to>
                                    </p:set>
                                    <p:anim calcmode="lin" valueType="num">
                                      <p:cBhvr additive="base">
                                        <p:cTn id="47" dur="500" fill="hold"/>
                                        <p:tgtEl>
                                          <p:spTgt spid="27651">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7651">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7651">
                                            <p:txEl>
                                              <p:pRg st="9" end="9"/>
                                            </p:txEl>
                                          </p:spTgt>
                                        </p:tgtEl>
                                        <p:attrNameLst>
                                          <p:attrName>style.visibility</p:attrName>
                                        </p:attrNameLst>
                                      </p:cBhvr>
                                      <p:to>
                                        <p:strVal val="visible"/>
                                      </p:to>
                                    </p:set>
                                    <p:anim calcmode="lin" valueType="num">
                                      <p:cBhvr additive="base">
                                        <p:cTn id="51" dur="500" fill="hold"/>
                                        <p:tgtEl>
                                          <p:spTgt spid="27651">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765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hlinkClick r:id="rId2"/>
              </a:rPr>
              <a:t>http://www.uwtsd.ac.uk/library/online-library/</a:t>
            </a:r>
            <a:endParaRPr lang="en-GB" dirty="0"/>
          </a:p>
          <a:p>
            <a:endParaRPr lang="en-GB" dirty="0"/>
          </a:p>
          <a:p>
            <a:r>
              <a:rPr lang="en-GB" dirty="0"/>
              <a:t>The online library website give you access to the Databases, E-Books, Open Access Resources and E Journals that the University subscribes too. </a:t>
            </a:r>
          </a:p>
          <a:p>
            <a:endParaRPr lang="en-GB" dirty="0"/>
          </a:p>
          <a:p>
            <a:r>
              <a:rPr lang="en-GB" dirty="0"/>
              <a:t>There is free access to Thousands of relevant Psychology journals articles for you. </a:t>
            </a:r>
          </a:p>
        </p:txBody>
      </p:sp>
      <p:sp>
        <p:nvSpPr>
          <p:cNvPr id="3" name="Title 2"/>
          <p:cNvSpPr>
            <a:spLocks noGrp="1"/>
          </p:cNvSpPr>
          <p:nvPr>
            <p:ph type="title"/>
          </p:nvPr>
        </p:nvSpPr>
        <p:spPr/>
        <p:txBody>
          <a:bodyPr/>
          <a:lstStyle/>
          <a:p>
            <a:r>
              <a:rPr lang="en-GB" dirty="0"/>
              <a:t>UWTSD Online Library</a:t>
            </a:r>
          </a:p>
        </p:txBody>
      </p:sp>
    </p:spTree>
    <p:extLst>
      <p:ext uri="{BB962C8B-B14F-4D97-AF65-F5344CB8AC3E}">
        <p14:creationId xmlns:p14="http://schemas.microsoft.com/office/powerpoint/2010/main" val="3166373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a:t>UWTSD Online Library</a:t>
            </a:r>
          </a:p>
        </p:txBody>
      </p:sp>
      <p:pic>
        <p:nvPicPr>
          <p:cNvPr id="4" name="Picture 3"/>
          <p:cNvPicPr>
            <a:picLocks noChangeAspect="1"/>
          </p:cNvPicPr>
          <p:nvPr/>
        </p:nvPicPr>
        <p:blipFill>
          <a:blip r:embed="rId2"/>
          <a:stretch>
            <a:fillRect/>
          </a:stretch>
        </p:blipFill>
        <p:spPr>
          <a:xfrm>
            <a:off x="0" y="1591056"/>
            <a:ext cx="12090400" cy="5252720"/>
          </a:xfrm>
          <a:prstGeom prst="rect">
            <a:avLst/>
          </a:prstGeom>
        </p:spPr>
      </p:pic>
    </p:spTree>
    <p:extLst>
      <p:ext uri="{BB962C8B-B14F-4D97-AF65-F5344CB8AC3E}">
        <p14:creationId xmlns:p14="http://schemas.microsoft.com/office/powerpoint/2010/main" val="3968154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a:t>University Online Library</a:t>
            </a:r>
          </a:p>
        </p:txBody>
      </p:sp>
      <p:pic>
        <p:nvPicPr>
          <p:cNvPr id="4" name="Picture 3"/>
          <p:cNvPicPr>
            <a:picLocks noChangeAspect="1"/>
          </p:cNvPicPr>
          <p:nvPr/>
        </p:nvPicPr>
        <p:blipFill>
          <a:blip r:embed="rId2"/>
          <a:stretch>
            <a:fillRect/>
          </a:stretch>
        </p:blipFill>
        <p:spPr>
          <a:xfrm>
            <a:off x="128270" y="1591056"/>
            <a:ext cx="12063730" cy="5272024"/>
          </a:xfrm>
          <a:prstGeom prst="rect">
            <a:avLst/>
          </a:prstGeom>
        </p:spPr>
      </p:pic>
    </p:spTree>
    <p:extLst>
      <p:ext uri="{BB962C8B-B14F-4D97-AF65-F5344CB8AC3E}">
        <p14:creationId xmlns:p14="http://schemas.microsoft.com/office/powerpoint/2010/main" val="399936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a:t>University Online Library</a:t>
            </a:r>
          </a:p>
        </p:txBody>
      </p:sp>
      <p:pic>
        <p:nvPicPr>
          <p:cNvPr id="4" name="Picture 3"/>
          <p:cNvPicPr>
            <a:picLocks noChangeAspect="1"/>
          </p:cNvPicPr>
          <p:nvPr/>
        </p:nvPicPr>
        <p:blipFill>
          <a:blip r:embed="rId2"/>
          <a:stretch>
            <a:fillRect/>
          </a:stretch>
        </p:blipFill>
        <p:spPr>
          <a:xfrm>
            <a:off x="115570" y="1591056"/>
            <a:ext cx="11936730" cy="5292344"/>
          </a:xfrm>
          <a:prstGeom prst="rect">
            <a:avLst/>
          </a:prstGeom>
        </p:spPr>
      </p:pic>
    </p:spTree>
    <p:extLst>
      <p:ext uri="{BB962C8B-B14F-4D97-AF65-F5344CB8AC3E}">
        <p14:creationId xmlns:p14="http://schemas.microsoft.com/office/powerpoint/2010/main" val="2973552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dirty="0">
                <a:solidFill>
                  <a:schemeClr val="bg1"/>
                </a:solidFill>
              </a:rPr>
              <a:t>Other tips for Researching</a:t>
            </a:r>
          </a:p>
        </p:txBody>
      </p:sp>
      <p:sp>
        <p:nvSpPr>
          <p:cNvPr id="33795" name="Rectangle 3"/>
          <p:cNvSpPr>
            <a:spLocks noGrp="1" noChangeArrowheads="1"/>
          </p:cNvSpPr>
          <p:nvPr>
            <p:ph type="body" idx="1"/>
          </p:nvPr>
        </p:nvSpPr>
        <p:spPr/>
        <p:txBody>
          <a:bodyPr>
            <a:normAutofit/>
          </a:bodyPr>
          <a:lstStyle/>
          <a:p>
            <a:pPr eaLnBrk="1" hangingPunct="1">
              <a:lnSpc>
                <a:spcPct val="90000"/>
              </a:lnSpc>
            </a:pPr>
            <a:r>
              <a:rPr lang="en-GB" altLang="en-US" sz="2800" dirty="0"/>
              <a:t>Another way to extend your search for information is to look at the reference sections of books and articles. </a:t>
            </a:r>
          </a:p>
          <a:p>
            <a:pPr eaLnBrk="1" hangingPunct="1">
              <a:lnSpc>
                <a:spcPct val="90000"/>
              </a:lnSpc>
            </a:pPr>
            <a:endParaRPr lang="en-GB" altLang="en-US" sz="2800" dirty="0"/>
          </a:p>
          <a:p>
            <a:pPr eaLnBrk="1" hangingPunct="1">
              <a:lnSpc>
                <a:spcPct val="90000"/>
              </a:lnSpc>
            </a:pPr>
            <a:r>
              <a:rPr lang="en-GB" altLang="en-US" sz="2800" dirty="0"/>
              <a:t>In particular, if you find a really good and specific article / book that precisely addresses the issues you’re interested in, look to see what the author has cited. From here, check the library, or, using a searchable database, have a look at the abstract or summary. </a:t>
            </a:r>
          </a:p>
        </p:txBody>
      </p:sp>
    </p:spTree>
    <p:extLst>
      <p:ext uri="{BB962C8B-B14F-4D97-AF65-F5344CB8AC3E}">
        <p14:creationId xmlns:p14="http://schemas.microsoft.com/office/powerpoint/2010/main" val="2431047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919288" y="260350"/>
            <a:ext cx="8229600" cy="1143000"/>
          </a:xfrm>
        </p:spPr>
        <p:txBody>
          <a:bodyPr/>
          <a:lstStyle/>
          <a:p>
            <a:pPr eaLnBrk="1" hangingPunct="1"/>
            <a:r>
              <a:rPr lang="en-GB" altLang="en-US" dirty="0">
                <a:solidFill>
                  <a:schemeClr val="bg1"/>
                </a:solidFill>
              </a:rPr>
              <a:t>Similarly</a:t>
            </a:r>
          </a:p>
        </p:txBody>
      </p:sp>
      <p:sp>
        <p:nvSpPr>
          <p:cNvPr id="34819" name="Rectangle 3"/>
          <p:cNvSpPr>
            <a:spLocks noGrp="1" noChangeArrowheads="1"/>
          </p:cNvSpPr>
          <p:nvPr>
            <p:ph type="body" idx="1"/>
          </p:nvPr>
        </p:nvSpPr>
        <p:spPr>
          <a:xfrm>
            <a:off x="2396068" y="3276600"/>
            <a:ext cx="7408333" cy="2849563"/>
          </a:xfrm>
        </p:spPr>
        <p:txBody>
          <a:bodyPr/>
          <a:lstStyle/>
          <a:p>
            <a:pPr eaLnBrk="1" hangingPunct="1"/>
            <a:r>
              <a:rPr lang="en-GB" altLang="en-US" dirty="0"/>
              <a:t>If you have found a good article you can, in most web based databases, do a cited reference search. This means you can find out where this paper is cited - who else has referred to it in their work. This gives you another method of following the reference trail. You can also search to see who has cited a particular journal or author. </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0600" y="260350"/>
            <a:ext cx="3276600" cy="24400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7086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a:t>What is a critical review</a:t>
            </a:r>
          </a:p>
        </p:txBody>
      </p:sp>
      <p:sp>
        <p:nvSpPr>
          <p:cNvPr id="6147" name="Rectangle 3"/>
          <p:cNvSpPr>
            <a:spLocks noGrp="1" noChangeArrowheads="1"/>
          </p:cNvSpPr>
          <p:nvPr>
            <p:ph type="body" idx="1"/>
          </p:nvPr>
        </p:nvSpPr>
        <p:spPr>
          <a:xfrm>
            <a:off x="2230968" y="2438401"/>
            <a:ext cx="7408333" cy="3916363"/>
          </a:xfrm>
        </p:spPr>
        <p:txBody>
          <a:bodyPr/>
          <a:lstStyle/>
          <a:p>
            <a:pPr eaLnBrk="1" hangingPunct="1"/>
            <a:r>
              <a:rPr lang="en-GB" altLang="en-US" dirty="0"/>
              <a:t>The critical review is a writing task that asks you to summarise and evaluate a text. The critical review can be of a book, a chapter, or a journal article. Writing the critical review usually requires you to read the selected text in detail and to also read other related texts so that you can present a fair and reasonable evaluation of the selected text.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9201" y="4826001"/>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655336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a:t>What is a journal</a:t>
            </a:r>
          </a:p>
        </p:txBody>
      </p:sp>
      <p:sp>
        <p:nvSpPr>
          <p:cNvPr id="9219" name="Rectangle 3"/>
          <p:cNvSpPr>
            <a:spLocks noGrp="1" noChangeArrowheads="1"/>
          </p:cNvSpPr>
          <p:nvPr>
            <p:ph type="body" idx="1"/>
          </p:nvPr>
        </p:nvSpPr>
        <p:spPr>
          <a:xfrm>
            <a:off x="1358901" y="2463800"/>
            <a:ext cx="8305799" cy="4114800"/>
          </a:xfrm>
        </p:spPr>
        <p:txBody>
          <a:bodyPr>
            <a:normAutofit/>
          </a:bodyPr>
          <a:lstStyle/>
          <a:p>
            <a:pPr lvl="1" eaLnBrk="1" hangingPunct="1">
              <a:lnSpc>
                <a:spcPct val="90000"/>
              </a:lnSpc>
            </a:pPr>
            <a:r>
              <a:rPr lang="en-GB" altLang="en-US" sz="2000" dirty="0"/>
              <a:t>Periodicals in which researchers publish articles of their work.</a:t>
            </a:r>
          </a:p>
          <a:p>
            <a:pPr lvl="2" eaLnBrk="1" hangingPunct="1">
              <a:lnSpc>
                <a:spcPct val="90000"/>
              </a:lnSpc>
            </a:pPr>
            <a:r>
              <a:rPr lang="en-GB" altLang="en-US" sz="1800" dirty="0"/>
              <a:t>Reports of Research</a:t>
            </a:r>
          </a:p>
          <a:p>
            <a:pPr lvl="2" eaLnBrk="1" hangingPunct="1">
              <a:lnSpc>
                <a:spcPct val="90000"/>
              </a:lnSpc>
            </a:pPr>
            <a:r>
              <a:rPr lang="en-GB" altLang="en-US" sz="1800" dirty="0"/>
              <a:t>Theoretical Discussion/Arguments</a:t>
            </a:r>
          </a:p>
          <a:p>
            <a:pPr lvl="2" eaLnBrk="1" hangingPunct="1">
              <a:lnSpc>
                <a:spcPct val="90000"/>
              </a:lnSpc>
            </a:pPr>
            <a:r>
              <a:rPr lang="en-GB" altLang="en-US" sz="1800" dirty="0"/>
              <a:t>Review of Literature. </a:t>
            </a:r>
          </a:p>
          <a:p>
            <a:pPr lvl="2" eaLnBrk="1" hangingPunct="1">
              <a:lnSpc>
                <a:spcPct val="90000"/>
              </a:lnSpc>
            </a:pPr>
            <a:r>
              <a:rPr lang="en-GB" altLang="en-US" sz="1800" dirty="0"/>
              <a:t>Review of another Study.  </a:t>
            </a:r>
          </a:p>
          <a:p>
            <a:pPr lvl="2" eaLnBrk="1" hangingPunct="1">
              <a:lnSpc>
                <a:spcPct val="90000"/>
              </a:lnSpc>
            </a:pPr>
            <a:r>
              <a:rPr lang="en-GB" altLang="en-US" sz="1800" dirty="0"/>
              <a:t>Opinionated pieces of work. </a:t>
            </a:r>
          </a:p>
          <a:p>
            <a:pPr lvl="1" eaLnBrk="1" hangingPunct="1">
              <a:lnSpc>
                <a:spcPct val="90000"/>
              </a:lnSpc>
            </a:pPr>
            <a:r>
              <a:rPr lang="en-GB" altLang="en-US" sz="2000" dirty="0"/>
              <a:t>Peer Reviewed.</a:t>
            </a:r>
          </a:p>
          <a:p>
            <a:pPr eaLnBrk="1" hangingPunct="1">
              <a:lnSpc>
                <a:spcPct val="90000"/>
              </a:lnSpc>
            </a:pPr>
            <a:endParaRPr lang="en-GB" altLang="en-US" dirty="0"/>
          </a:p>
          <a:p>
            <a:pPr eaLnBrk="1" hangingPunct="1">
              <a:lnSpc>
                <a:spcPct val="90000"/>
              </a:lnSpc>
            </a:pPr>
            <a:r>
              <a:rPr lang="en-GB" altLang="en-US" dirty="0"/>
              <a:t>Each journal will consist of a number of “journal articles” within each edition. </a:t>
            </a:r>
          </a:p>
          <a:p>
            <a:pPr lvl="1" eaLnBrk="1" hangingPunct="1">
              <a:lnSpc>
                <a:spcPct val="90000"/>
              </a:lnSpc>
            </a:pPr>
            <a:r>
              <a:rPr lang="en-GB" altLang="en-US" sz="2000" dirty="0"/>
              <a:t>Careful – some academics are lazy and will call a journal article a “journal”. E.G. “Find Jones (2011) Journal on living with COPD”. </a:t>
            </a:r>
          </a:p>
        </p:txBody>
      </p:sp>
    </p:spTree>
    <p:extLst>
      <p:ext uri="{BB962C8B-B14F-4D97-AF65-F5344CB8AC3E}">
        <p14:creationId xmlns:p14="http://schemas.microsoft.com/office/powerpoint/2010/main" val="8901416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dirty="0"/>
              <a:t>What does Peer Reviewed mean</a:t>
            </a:r>
          </a:p>
        </p:txBody>
      </p:sp>
      <p:sp>
        <p:nvSpPr>
          <p:cNvPr id="10243" name="Rectangle 3"/>
          <p:cNvSpPr>
            <a:spLocks noGrp="1" noChangeArrowheads="1"/>
          </p:cNvSpPr>
          <p:nvPr>
            <p:ph type="body" idx="1"/>
          </p:nvPr>
        </p:nvSpPr>
        <p:spPr/>
        <p:txBody>
          <a:bodyPr>
            <a:normAutofit/>
          </a:bodyPr>
          <a:lstStyle/>
          <a:p>
            <a:pPr eaLnBrk="1" hangingPunct="1"/>
            <a:r>
              <a:rPr lang="en-GB" altLang="en-US" sz="2800" i="1" dirty="0"/>
              <a:t>Peer review</a:t>
            </a:r>
            <a:r>
              <a:rPr lang="en-GB" altLang="en-US" sz="2800" dirty="0"/>
              <a:t> is the evaluation of creative work or performance by other people in the same field in order to maintain or enhance the quality of the work or performance in that field. </a:t>
            </a:r>
          </a:p>
          <a:p>
            <a:pPr lvl="1" eaLnBrk="1" hangingPunct="1"/>
            <a:r>
              <a:rPr lang="en-GB" altLang="en-US" sz="2400" dirty="0"/>
              <a:t>Typical 2 – 3 peers for each article. </a:t>
            </a:r>
          </a:p>
          <a:p>
            <a:pPr eaLnBrk="1" hangingPunct="1"/>
            <a:endParaRPr lang="en-GB" altLang="en-US" sz="2800" dirty="0"/>
          </a:p>
          <a:p>
            <a:pPr eaLnBrk="1" hangingPunct="1"/>
            <a:r>
              <a:rPr lang="en-GB" altLang="en-US" sz="2800" dirty="0"/>
              <a:t>Careful though – not all Journals are peer reviewed. </a:t>
            </a:r>
          </a:p>
          <a:p>
            <a:pPr lvl="1" eaLnBrk="1" hangingPunct="1"/>
            <a:r>
              <a:rPr lang="en-GB" altLang="en-US" sz="2400" dirty="0"/>
              <a:t>Check the guidelines on the journals website. </a:t>
            </a:r>
          </a:p>
        </p:txBody>
      </p:sp>
    </p:spTree>
    <p:extLst>
      <p:ext uri="{BB962C8B-B14F-4D97-AF65-F5344CB8AC3E}">
        <p14:creationId xmlns:p14="http://schemas.microsoft.com/office/powerpoint/2010/main" val="1059857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a:t>Why are Journals Important?</a:t>
            </a:r>
          </a:p>
        </p:txBody>
      </p:sp>
      <p:sp>
        <p:nvSpPr>
          <p:cNvPr id="12291" name="Rectangle 3"/>
          <p:cNvSpPr>
            <a:spLocks noGrp="1" noChangeArrowheads="1"/>
          </p:cNvSpPr>
          <p:nvPr>
            <p:ph type="body" idx="1"/>
          </p:nvPr>
        </p:nvSpPr>
        <p:spPr/>
        <p:txBody>
          <a:bodyPr>
            <a:normAutofit lnSpcReduction="10000"/>
          </a:bodyPr>
          <a:lstStyle/>
          <a:p>
            <a:pPr lvl="1" eaLnBrk="1" hangingPunct="1"/>
            <a:r>
              <a:rPr lang="en-GB" altLang="en-US" sz="2400" dirty="0"/>
              <a:t>Considered the “Strongest” Sources. </a:t>
            </a:r>
          </a:p>
          <a:p>
            <a:pPr lvl="2" eaLnBrk="1" hangingPunct="1"/>
            <a:r>
              <a:rPr lang="en-GB" altLang="en-US" dirty="0"/>
              <a:t>Not all articles without criticism. </a:t>
            </a:r>
          </a:p>
          <a:p>
            <a:pPr eaLnBrk="1" hangingPunct="1"/>
            <a:r>
              <a:rPr lang="en-GB" altLang="en-US" sz="2800" dirty="0"/>
              <a:t>Text books are not peer reviewed. </a:t>
            </a:r>
          </a:p>
          <a:p>
            <a:pPr lvl="1" eaLnBrk="1" hangingPunct="1"/>
            <a:r>
              <a:rPr lang="en-GB" altLang="en-US" sz="2400" dirty="0"/>
              <a:t>Although some edited books are. </a:t>
            </a:r>
          </a:p>
          <a:p>
            <a:pPr eaLnBrk="1" hangingPunct="1"/>
            <a:endParaRPr lang="en-GB" altLang="en-US" sz="2800" dirty="0"/>
          </a:p>
          <a:p>
            <a:pPr eaLnBrk="1" hangingPunct="1"/>
            <a:r>
              <a:rPr lang="en-GB" altLang="en-US" sz="2800" dirty="0"/>
              <a:t>Most up to date information. We get to hear about the latest research on a specific topic. </a:t>
            </a:r>
          </a:p>
          <a:p>
            <a:pPr lvl="1" eaLnBrk="1" hangingPunct="1"/>
            <a:r>
              <a:rPr lang="en-GB" altLang="en-US" sz="2400" dirty="0"/>
              <a:t>Without journals – Psychology would be standing still. </a:t>
            </a:r>
          </a:p>
        </p:txBody>
      </p:sp>
    </p:spTree>
    <p:extLst>
      <p:ext uri="{BB962C8B-B14F-4D97-AF65-F5344CB8AC3E}">
        <p14:creationId xmlns:p14="http://schemas.microsoft.com/office/powerpoint/2010/main" val="24381029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a:t>What is in a Journal Article. </a:t>
            </a:r>
          </a:p>
        </p:txBody>
      </p:sp>
      <p:sp>
        <p:nvSpPr>
          <p:cNvPr id="13315" name="Rectangle 3"/>
          <p:cNvSpPr>
            <a:spLocks noGrp="1" noChangeArrowheads="1"/>
          </p:cNvSpPr>
          <p:nvPr>
            <p:ph type="body" idx="1"/>
          </p:nvPr>
        </p:nvSpPr>
        <p:spPr>
          <a:xfrm>
            <a:off x="1905001" y="1600200"/>
            <a:ext cx="8305799" cy="5105400"/>
          </a:xfrm>
        </p:spPr>
        <p:txBody>
          <a:bodyPr>
            <a:normAutofit fontScale="77500" lnSpcReduction="20000"/>
          </a:bodyPr>
          <a:lstStyle/>
          <a:p>
            <a:endParaRPr lang="en-GB" altLang="en-US" sz="2800" dirty="0"/>
          </a:p>
          <a:p>
            <a:r>
              <a:rPr lang="en-GB" altLang="en-US" sz="2800" dirty="0"/>
              <a:t>Title &amp; Author/s</a:t>
            </a:r>
          </a:p>
          <a:p>
            <a:pPr lvl="1" eaLnBrk="1" hangingPunct="1"/>
            <a:r>
              <a:rPr lang="en-GB" altLang="en-US" dirty="0"/>
              <a:t>What the article is</a:t>
            </a:r>
          </a:p>
          <a:p>
            <a:pPr eaLnBrk="1" hangingPunct="1"/>
            <a:r>
              <a:rPr lang="en-GB" altLang="en-US" sz="2800" dirty="0"/>
              <a:t>Abstract / Summary</a:t>
            </a:r>
          </a:p>
          <a:p>
            <a:pPr lvl="1" eaLnBrk="1" hangingPunct="1"/>
            <a:r>
              <a:rPr lang="en-GB" altLang="en-US" dirty="0"/>
              <a:t>Very briefly summarises the whole article.</a:t>
            </a:r>
          </a:p>
          <a:p>
            <a:pPr marL="301943" lvl="1" indent="0">
              <a:buNone/>
            </a:pPr>
            <a:endParaRPr lang="en-GB" altLang="en-US" dirty="0"/>
          </a:p>
          <a:p>
            <a:r>
              <a:rPr lang="en-GB" altLang="en-US" sz="2800" dirty="0"/>
              <a:t>Introduction</a:t>
            </a:r>
          </a:p>
          <a:p>
            <a:pPr lvl="1"/>
            <a:r>
              <a:rPr lang="en-GB" altLang="en-US" dirty="0"/>
              <a:t>Introduces the topic of the article completely </a:t>
            </a:r>
          </a:p>
          <a:p>
            <a:pPr lvl="1"/>
            <a:r>
              <a:rPr lang="en-GB" altLang="en-US" dirty="0"/>
              <a:t>What the article contributes to existing knowledge on the topic</a:t>
            </a:r>
          </a:p>
          <a:p>
            <a:pPr lvl="1"/>
            <a:r>
              <a:rPr lang="en-GB" altLang="en-US" dirty="0"/>
              <a:t>Review of Literature</a:t>
            </a:r>
          </a:p>
          <a:p>
            <a:pPr lvl="1"/>
            <a:r>
              <a:rPr lang="en-GB" altLang="en-US" dirty="0"/>
              <a:t>Hypothesis</a:t>
            </a:r>
          </a:p>
          <a:p>
            <a:pPr lvl="1"/>
            <a:endParaRPr lang="en-GB" altLang="en-US" dirty="0"/>
          </a:p>
          <a:p>
            <a:r>
              <a:rPr lang="en-GB" altLang="en-US" sz="2800" dirty="0"/>
              <a:t>Methods and Data</a:t>
            </a:r>
          </a:p>
          <a:p>
            <a:pPr lvl="1"/>
            <a:r>
              <a:rPr lang="en-GB" altLang="en-US" dirty="0"/>
              <a:t>How did the Author’s go about answering the question </a:t>
            </a:r>
          </a:p>
          <a:p>
            <a:pPr lvl="1"/>
            <a:r>
              <a:rPr lang="en-GB" altLang="en-US" dirty="0"/>
              <a:t>Sample</a:t>
            </a:r>
          </a:p>
          <a:p>
            <a:pPr lvl="1"/>
            <a:r>
              <a:rPr lang="en-GB" altLang="en-US" dirty="0"/>
              <a:t>Methods Used</a:t>
            </a:r>
          </a:p>
          <a:p>
            <a:pPr lvl="1"/>
            <a:r>
              <a:rPr lang="en-GB" altLang="en-US" dirty="0"/>
              <a:t>What Analysis</a:t>
            </a:r>
          </a:p>
          <a:p>
            <a:pPr lvl="1"/>
            <a:r>
              <a:rPr lang="en-GB" altLang="en-US" dirty="0"/>
              <a:t>Procedure</a:t>
            </a:r>
          </a:p>
          <a:p>
            <a:pPr lvl="1" eaLnBrk="1" hangingPunct="1"/>
            <a:endParaRPr lang="en-GB" alt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447800"/>
            <a:ext cx="1828800" cy="2407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50591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a:t>What is in a Journal Article.</a:t>
            </a:r>
          </a:p>
        </p:txBody>
      </p:sp>
      <p:sp>
        <p:nvSpPr>
          <p:cNvPr id="15363" name="Rectangle 3"/>
          <p:cNvSpPr>
            <a:spLocks noGrp="1" noChangeArrowheads="1"/>
          </p:cNvSpPr>
          <p:nvPr>
            <p:ph type="body" idx="1"/>
          </p:nvPr>
        </p:nvSpPr>
        <p:spPr>
          <a:xfrm>
            <a:off x="1905001" y="1905000"/>
            <a:ext cx="8458199" cy="4572000"/>
          </a:xfrm>
        </p:spPr>
        <p:txBody>
          <a:bodyPr>
            <a:normAutofit lnSpcReduction="10000"/>
          </a:bodyPr>
          <a:lstStyle/>
          <a:p>
            <a:pPr eaLnBrk="1" hangingPunct="1">
              <a:lnSpc>
                <a:spcPct val="80000"/>
              </a:lnSpc>
            </a:pPr>
            <a:r>
              <a:rPr lang="en-GB" altLang="en-US" dirty="0"/>
              <a:t>Results and Analysis</a:t>
            </a:r>
          </a:p>
          <a:p>
            <a:pPr lvl="1" eaLnBrk="1" hangingPunct="1">
              <a:lnSpc>
                <a:spcPct val="80000"/>
              </a:lnSpc>
            </a:pPr>
            <a:r>
              <a:rPr lang="en-GB" altLang="en-US" sz="2000" dirty="0"/>
              <a:t>What were the findings? </a:t>
            </a:r>
          </a:p>
          <a:p>
            <a:pPr lvl="1" eaLnBrk="1" hangingPunct="1">
              <a:lnSpc>
                <a:spcPct val="80000"/>
              </a:lnSpc>
            </a:pPr>
            <a:r>
              <a:rPr lang="en-GB" altLang="en-US" sz="2000" dirty="0"/>
              <a:t>Tables and Graphs</a:t>
            </a:r>
          </a:p>
          <a:p>
            <a:pPr lvl="1" eaLnBrk="1" hangingPunct="1">
              <a:lnSpc>
                <a:spcPct val="80000"/>
              </a:lnSpc>
            </a:pPr>
            <a:r>
              <a:rPr lang="en-GB" altLang="en-US" sz="2000" dirty="0"/>
              <a:t>Were Findings Significant?</a:t>
            </a:r>
          </a:p>
          <a:p>
            <a:pPr eaLnBrk="1" hangingPunct="1">
              <a:lnSpc>
                <a:spcPct val="80000"/>
              </a:lnSpc>
            </a:pPr>
            <a:r>
              <a:rPr lang="en-GB" altLang="en-US" dirty="0"/>
              <a:t>Discussion </a:t>
            </a:r>
          </a:p>
          <a:p>
            <a:pPr lvl="1" eaLnBrk="1" hangingPunct="1">
              <a:lnSpc>
                <a:spcPct val="80000"/>
              </a:lnSpc>
            </a:pPr>
            <a:r>
              <a:rPr lang="en-GB" altLang="en-US" sz="2000" dirty="0"/>
              <a:t>What the results mean </a:t>
            </a:r>
          </a:p>
          <a:p>
            <a:pPr lvl="1" eaLnBrk="1" hangingPunct="1">
              <a:lnSpc>
                <a:spcPct val="80000"/>
              </a:lnSpc>
            </a:pPr>
            <a:r>
              <a:rPr lang="en-GB" altLang="en-US" sz="2000" dirty="0"/>
              <a:t>How do the findings contribute to knowledge?</a:t>
            </a:r>
          </a:p>
          <a:p>
            <a:pPr lvl="1" eaLnBrk="1" hangingPunct="1">
              <a:lnSpc>
                <a:spcPct val="80000"/>
              </a:lnSpc>
            </a:pPr>
            <a:r>
              <a:rPr lang="en-GB" altLang="en-US" sz="2000" dirty="0"/>
              <a:t>Are Hypothesis supported or rejected?</a:t>
            </a:r>
          </a:p>
          <a:p>
            <a:pPr lvl="1" eaLnBrk="1" hangingPunct="1">
              <a:lnSpc>
                <a:spcPct val="80000"/>
              </a:lnSpc>
            </a:pPr>
            <a:r>
              <a:rPr lang="en-GB" altLang="en-US" sz="2000" dirty="0"/>
              <a:t>Problems with Study </a:t>
            </a:r>
          </a:p>
          <a:p>
            <a:pPr eaLnBrk="1" hangingPunct="1">
              <a:lnSpc>
                <a:spcPct val="80000"/>
              </a:lnSpc>
            </a:pPr>
            <a:r>
              <a:rPr lang="en-GB" altLang="en-US" dirty="0"/>
              <a:t>Conclusion</a:t>
            </a:r>
          </a:p>
          <a:p>
            <a:pPr lvl="1" eaLnBrk="1" hangingPunct="1">
              <a:lnSpc>
                <a:spcPct val="80000"/>
              </a:lnSpc>
            </a:pPr>
            <a:r>
              <a:rPr lang="en-GB" altLang="en-US" sz="2000" dirty="0"/>
              <a:t>Importance of research</a:t>
            </a:r>
          </a:p>
          <a:p>
            <a:pPr lvl="1" eaLnBrk="1" hangingPunct="1">
              <a:lnSpc>
                <a:spcPct val="80000"/>
              </a:lnSpc>
            </a:pPr>
            <a:r>
              <a:rPr lang="en-GB" altLang="en-US" sz="2000" dirty="0"/>
              <a:t>Future research</a:t>
            </a:r>
          </a:p>
          <a:p>
            <a:pPr eaLnBrk="1" hangingPunct="1">
              <a:lnSpc>
                <a:spcPct val="80000"/>
              </a:lnSpc>
            </a:pPr>
            <a:r>
              <a:rPr lang="en-GB" altLang="en-US" dirty="0"/>
              <a:t>References</a:t>
            </a:r>
          </a:p>
          <a:p>
            <a:pPr eaLnBrk="1" hangingPunct="1">
              <a:lnSpc>
                <a:spcPct val="80000"/>
              </a:lnSpc>
            </a:pPr>
            <a:r>
              <a:rPr lang="en-GB" altLang="en-US" dirty="0"/>
              <a:t>Appendices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5573" y="2133600"/>
            <a:ext cx="2514600" cy="331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3417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dirty="0"/>
              <a:t>Critical Review</a:t>
            </a:r>
          </a:p>
        </p:txBody>
      </p:sp>
      <p:sp>
        <p:nvSpPr>
          <p:cNvPr id="16387" name="Rectangle 3"/>
          <p:cNvSpPr>
            <a:spLocks noGrp="1" noChangeArrowheads="1"/>
          </p:cNvSpPr>
          <p:nvPr>
            <p:ph type="body" idx="1"/>
          </p:nvPr>
        </p:nvSpPr>
        <p:spPr>
          <a:xfrm>
            <a:off x="1536701" y="2451100"/>
            <a:ext cx="8458199" cy="4152900"/>
          </a:xfrm>
        </p:spPr>
        <p:txBody>
          <a:bodyPr>
            <a:normAutofit lnSpcReduction="10000"/>
          </a:bodyPr>
          <a:lstStyle/>
          <a:p>
            <a:pPr eaLnBrk="1" hangingPunct="1">
              <a:lnSpc>
                <a:spcPct val="80000"/>
              </a:lnSpc>
            </a:pPr>
            <a:r>
              <a:rPr lang="en-GB" altLang="en-US" sz="2500" dirty="0"/>
              <a:t>Critical thinking is a vital skill for a Psychology student</a:t>
            </a:r>
          </a:p>
          <a:p>
            <a:pPr lvl="1" eaLnBrk="1" hangingPunct="1">
              <a:lnSpc>
                <a:spcPct val="80000"/>
              </a:lnSpc>
            </a:pPr>
            <a:r>
              <a:rPr lang="en-GB" altLang="en-US" sz="2400" dirty="0"/>
              <a:t>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25099622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endParaRPr lang="en-US" altLang="en-US" dirty="0"/>
          </a:p>
        </p:txBody>
      </p:sp>
      <p:sp>
        <p:nvSpPr>
          <p:cNvPr id="17411" name="Rectangle 3"/>
          <p:cNvSpPr>
            <a:spLocks noGrp="1" noChangeArrowheads="1"/>
          </p:cNvSpPr>
          <p:nvPr>
            <p:ph type="body" idx="1"/>
          </p:nvPr>
        </p:nvSpPr>
        <p:spPr>
          <a:xfrm>
            <a:off x="1866900" y="2335593"/>
            <a:ext cx="8458199" cy="4525963"/>
          </a:xfrm>
        </p:spPr>
        <p:txBody>
          <a:bodyPr>
            <a:normAutofit/>
          </a:bodyPr>
          <a:lstStyle/>
          <a:p>
            <a:pPr eaLnBrk="1" hangingPunct="1">
              <a:lnSpc>
                <a:spcPct val="80000"/>
              </a:lnSpc>
            </a:pPr>
            <a:r>
              <a:rPr lang="en-GB" altLang="en-US" dirty="0"/>
              <a:t>Are the researchers over-stating their results?</a:t>
            </a:r>
          </a:p>
          <a:p>
            <a:pPr eaLnBrk="1" hangingPunct="1">
              <a:lnSpc>
                <a:spcPct val="80000"/>
              </a:lnSpc>
            </a:pPr>
            <a:r>
              <a:rPr lang="en-GB" altLang="en-US" dirty="0"/>
              <a:t>What aren’t they telling you? </a:t>
            </a:r>
          </a:p>
          <a:p>
            <a:pPr lvl="1" eaLnBrk="1" hangingPunct="1">
              <a:lnSpc>
                <a:spcPct val="80000"/>
              </a:lnSpc>
            </a:pPr>
            <a:r>
              <a:rPr lang="en-GB" altLang="en-US" sz="2000" dirty="0"/>
              <a:t>e.g., how many people dropped out of their study and why?</a:t>
            </a:r>
          </a:p>
          <a:p>
            <a:pPr eaLnBrk="1" hangingPunct="1">
              <a:lnSpc>
                <a:spcPct val="80000"/>
              </a:lnSpc>
            </a:pPr>
            <a:r>
              <a:rPr lang="en-GB" altLang="en-US" dirty="0"/>
              <a:t>Is there another explanation for the results they’ve found?</a:t>
            </a:r>
          </a:p>
          <a:p>
            <a:pPr lvl="1" eaLnBrk="1" hangingPunct="1">
              <a:lnSpc>
                <a:spcPct val="80000"/>
              </a:lnSpc>
            </a:pPr>
            <a:r>
              <a:rPr lang="en-GB" altLang="en-US" sz="2000" dirty="0"/>
              <a:t>e.g., confounding variables not measured</a:t>
            </a:r>
          </a:p>
          <a:p>
            <a:pPr eaLnBrk="1" hangingPunct="1">
              <a:lnSpc>
                <a:spcPct val="80000"/>
              </a:lnSpc>
            </a:pPr>
            <a:r>
              <a:rPr lang="en-GB" altLang="en-US" dirty="0"/>
              <a:t>So what? </a:t>
            </a:r>
          </a:p>
          <a:p>
            <a:pPr lvl="1" eaLnBrk="1" hangingPunct="1">
              <a:lnSpc>
                <a:spcPct val="80000"/>
              </a:lnSpc>
            </a:pPr>
            <a:r>
              <a:rPr lang="en-GB" altLang="en-US" sz="2000" dirty="0"/>
              <a:t>Why should we care about this research? </a:t>
            </a:r>
          </a:p>
          <a:p>
            <a:pPr lvl="1" eaLnBrk="1" hangingPunct="1">
              <a:lnSpc>
                <a:spcPct val="80000"/>
              </a:lnSpc>
            </a:pPr>
            <a:r>
              <a:rPr lang="en-GB" altLang="en-US" sz="2000" dirty="0"/>
              <a:t>What does it actually contribute to our knowledge or to improving anything for anybody in the real world? </a:t>
            </a:r>
          </a:p>
          <a:p>
            <a:pPr lvl="1" eaLnBrk="1" hangingPunct="1">
              <a:lnSpc>
                <a:spcPct val="80000"/>
              </a:lnSpc>
            </a:pPr>
            <a:r>
              <a:rPr lang="en-GB" altLang="en-US" sz="2000" dirty="0"/>
              <a:t>How might it contribute in the future? </a:t>
            </a:r>
          </a:p>
          <a:p>
            <a:pPr eaLnBrk="1" hangingPunct="1">
              <a:lnSpc>
                <a:spcPct val="80000"/>
              </a:lnSpc>
            </a:pPr>
            <a:r>
              <a:rPr lang="en-GB" altLang="en-US" dirty="0"/>
              <a:t>Could you do it better? </a:t>
            </a:r>
          </a:p>
          <a:p>
            <a:pPr lvl="1" eaLnBrk="1" hangingPunct="1">
              <a:lnSpc>
                <a:spcPct val="80000"/>
              </a:lnSpc>
            </a:pPr>
            <a:r>
              <a:rPr lang="en-GB" altLang="en-US" sz="2000" dirty="0"/>
              <a:t>Think of sensible alternatives for methods, analyses</a:t>
            </a:r>
          </a:p>
          <a:p>
            <a:pPr lvl="1" eaLnBrk="1" hangingPunct="1">
              <a:lnSpc>
                <a:spcPct val="80000"/>
              </a:lnSpc>
            </a:pPr>
            <a:r>
              <a:rPr lang="en-GB" altLang="en-US" sz="2000" dirty="0"/>
              <a:t>Think of alternative explanations for the results  </a:t>
            </a:r>
          </a:p>
          <a:p>
            <a:pPr eaLnBrk="1" hangingPunct="1">
              <a:lnSpc>
                <a:spcPct val="80000"/>
              </a:lnSpc>
            </a:pPr>
            <a:endParaRPr lang="en-GB" altLang="en-US" dirty="0"/>
          </a:p>
        </p:txBody>
      </p:sp>
    </p:spTree>
    <p:extLst>
      <p:ext uri="{BB962C8B-B14F-4D97-AF65-F5344CB8AC3E}">
        <p14:creationId xmlns:p14="http://schemas.microsoft.com/office/powerpoint/2010/main" val="17941195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a:t>Journal Review Tips</a:t>
            </a:r>
          </a:p>
        </p:txBody>
      </p:sp>
      <p:sp>
        <p:nvSpPr>
          <p:cNvPr id="18435"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Read the paper through a couple of times – THOROUGHLY!</a:t>
            </a:r>
          </a:p>
          <a:p>
            <a:pPr lvl="1" eaLnBrk="1" hangingPunct="1">
              <a:lnSpc>
                <a:spcPct val="90000"/>
              </a:lnSpc>
            </a:pPr>
            <a:r>
              <a:rPr lang="en-GB" altLang="en-US" sz="2400" dirty="0"/>
              <a:t>Look at the statistics, figures and tables as well as the text</a:t>
            </a:r>
          </a:p>
          <a:p>
            <a:pPr lvl="1" eaLnBrk="1" hangingPunct="1">
              <a:lnSpc>
                <a:spcPct val="90000"/>
              </a:lnSpc>
            </a:pPr>
            <a:r>
              <a:rPr lang="en-GB" altLang="en-US" sz="2400" dirty="0"/>
              <a:t>As you read, jot down comments and thoughts in the margins of the paper</a:t>
            </a:r>
          </a:p>
          <a:p>
            <a:pPr eaLnBrk="1" hangingPunct="1">
              <a:lnSpc>
                <a:spcPct val="90000"/>
              </a:lnSpc>
            </a:pPr>
            <a:r>
              <a:rPr lang="en-GB" altLang="en-US" sz="2800" dirty="0"/>
              <a:t>Be prepared to do some extra work here</a:t>
            </a:r>
          </a:p>
          <a:p>
            <a:pPr lvl="1" eaLnBrk="1" hangingPunct="1">
              <a:lnSpc>
                <a:spcPct val="90000"/>
              </a:lnSpc>
            </a:pPr>
            <a:r>
              <a:rPr lang="en-GB" altLang="en-US" sz="2400" dirty="0"/>
              <a:t>If you don’t know about a theory, method, statistic, debate etc., that the authors mention, FIND OUT!!! </a:t>
            </a:r>
          </a:p>
          <a:p>
            <a:pPr lvl="1" eaLnBrk="1" hangingPunct="1">
              <a:lnSpc>
                <a:spcPct val="90000"/>
              </a:lnSpc>
            </a:pPr>
            <a:r>
              <a:rPr lang="en-GB" altLang="en-US" sz="2400" dirty="0"/>
              <a:t>Keep a separate ‘to-do’ list if you don’t have the back up sources (e.g., stats book) to hand </a:t>
            </a:r>
          </a:p>
          <a:p>
            <a:pPr eaLnBrk="1" hangingPunct="1">
              <a:lnSpc>
                <a:spcPct val="90000"/>
              </a:lnSpc>
            </a:pPr>
            <a:endParaRPr lang="en-GB" altLang="en-US" sz="2800" dirty="0"/>
          </a:p>
        </p:txBody>
      </p:sp>
    </p:spTree>
    <p:extLst>
      <p:ext uri="{BB962C8B-B14F-4D97-AF65-F5344CB8AC3E}">
        <p14:creationId xmlns:p14="http://schemas.microsoft.com/office/powerpoint/2010/main" val="28905816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hangingPunct="1"/>
            <a:r>
              <a:rPr lang="en-GB" altLang="en-US" dirty="0"/>
              <a:t>When Considering / Critiquing a Journal Article. </a:t>
            </a:r>
          </a:p>
        </p:txBody>
      </p:sp>
      <p:sp>
        <p:nvSpPr>
          <p:cNvPr id="19459" name="Rectangle 3"/>
          <p:cNvSpPr>
            <a:spLocks noGrp="1" noChangeArrowheads="1"/>
          </p:cNvSpPr>
          <p:nvPr>
            <p:ph type="body" idx="1"/>
          </p:nvPr>
        </p:nvSpPr>
        <p:spPr/>
        <p:txBody>
          <a:bodyPr/>
          <a:lstStyle/>
          <a:p>
            <a:pPr eaLnBrk="1" hangingPunct="1">
              <a:lnSpc>
                <a:spcPct val="90000"/>
              </a:lnSpc>
            </a:pPr>
            <a:r>
              <a:rPr lang="en-GB" altLang="en-US" dirty="0"/>
              <a:t>Consider all sections. </a:t>
            </a:r>
          </a:p>
          <a:p>
            <a:pPr eaLnBrk="1" hangingPunct="1">
              <a:lnSpc>
                <a:spcPct val="90000"/>
              </a:lnSpc>
            </a:pPr>
            <a:r>
              <a:rPr lang="en-GB" altLang="en-US" dirty="0"/>
              <a:t>Some important questions to consider. </a:t>
            </a:r>
          </a:p>
          <a:p>
            <a:pPr lvl="1" eaLnBrk="1" hangingPunct="1">
              <a:lnSpc>
                <a:spcPct val="90000"/>
              </a:lnSpc>
            </a:pPr>
            <a:r>
              <a:rPr lang="en-GB" altLang="en-US" dirty="0"/>
              <a:t>Does each section meet the requirements?</a:t>
            </a:r>
          </a:p>
          <a:p>
            <a:pPr lvl="1" eaLnBrk="1" hangingPunct="1">
              <a:lnSpc>
                <a:spcPct val="90000"/>
              </a:lnSpc>
            </a:pPr>
            <a:r>
              <a:rPr lang="en-GB" altLang="en-US" dirty="0"/>
              <a:t>Does the research question covers a “gap” in the existing literature?</a:t>
            </a:r>
          </a:p>
          <a:p>
            <a:pPr lvl="1" eaLnBrk="1" hangingPunct="1">
              <a:lnSpc>
                <a:spcPct val="90000"/>
              </a:lnSpc>
            </a:pPr>
            <a:r>
              <a:rPr lang="en-GB" altLang="en-US" dirty="0"/>
              <a:t>Consider the Sample Used – is it appropriate/wide enough to answer the question. </a:t>
            </a:r>
          </a:p>
          <a:p>
            <a:pPr lvl="1" eaLnBrk="1" hangingPunct="1">
              <a:lnSpc>
                <a:spcPct val="90000"/>
              </a:lnSpc>
            </a:pPr>
            <a:r>
              <a:rPr lang="en-GB" altLang="en-US" dirty="0"/>
              <a:t>Consider the Methods (e.g. Are they appropriate for the study). </a:t>
            </a:r>
          </a:p>
        </p:txBody>
      </p:sp>
    </p:spTree>
    <p:extLst>
      <p:ext uri="{BB962C8B-B14F-4D97-AF65-F5344CB8AC3E}">
        <p14:creationId xmlns:p14="http://schemas.microsoft.com/office/powerpoint/2010/main" val="34935133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dirty="0"/>
              <a:t>Abstract</a:t>
            </a:r>
          </a:p>
        </p:txBody>
      </p:sp>
      <p:sp>
        <p:nvSpPr>
          <p:cNvPr id="20483" name="Rectangle 3"/>
          <p:cNvSpPr>
            <a:spLocks noGrp="1" noChangeArrowheads="1"/>
          </p:cNvSpPr>
          <p:nvPr>
            <p:ph type="body" idx="1"/>
          </p:nvPr>
        </p:nvSpPr>
        <p:spPr/>
        <p:txBody>
          <a:bodyPr/>
          <a:lstStyle/>
          <a:p>
            <a:pPr eaLnBrk="1" hangingPunct="1">
              <a:lnSpc>
                <a:spcPct val="90000"/>
              </a:lnSpc>
            </a:pPr>
            <a:r>
              <a:rPr lang="en-GB" altLang="en-US" dirty="0"/>
              <a:t>Journals vary in terms of how they constrain the author – some want stats, others don’t, some have more stringent word limits than others</a:t>
            </a:r>
          </a:p>
          <a:p>
            <a:pPr lvl="1" eaLnBrk="1" hangingPunct="1">
              <a:lnSpc>
                <a:spcPct val="90000"/>
              </a:lnSpc>
            </a:pPr>
            <a:r>
              <a:rPr lang="en-GB" altLang="en-US" sz="2000" dirty="0"/>
              <a:t>If you’re unsure, look for the journal on the web and look for ‘guidelines for submissions’</a:t>
            </a:r>
          </a:p>
          <a:p>
            <a:pPr eaLnBrk="1" hangingPunct="1">
              <a:lnSpc>
                <a:spcPct val="90000"/>
              </a:lnSpc>
            </a:pPr>
            <a:r>
              <a:rPr lang="en-GB" altLang="en-US" dirty="0"/>
              <a:t>Now you’ve read the paper through once or twice, do you think on reflection the abstract fairly reflects the paper?</a:t>
            </a:r>
          </a:p>
          <a:p>
            <a:pPr lvl="1" eaLnBrk="1" hangingPunct="1">
              <a:lnSpc>
                <a:spcPct val="90000"/>
              </a:lnSpc>
            </a:pPr>
            <a:r>
              <a:rPr lang="en-GB" altLang="en-US" sz="2000" dirty="0"/>
              <a:t>If you were hunting for a paper on the web about this topic, would the abstract lead or </a:t>
            </a:r>
            <a:r>
              <a:rPr lang="en-GB" altLang="en-US" sz="2000" i="1" dirty="0"/>
              <a:t>mis</a:t>
            </a:r>
            <a:r>
              <a:rPr lang="en-GB" altLang="en-US" sz="2000" dirty="0"/>
              <a:t>lead you into reading it?</a:t>
            </a:r>
          </a:p>
          <a:p>
            <a:pPr lvl="1" eaLnBrk="1" hangingPunct="1">
              <a:lnSpc>
                <a:spcPct val="90000"/>
              </a:lnSpc>
            </a:pPr>
            <a:r>
              <a:rPr lang="en-GB" altLang="en-US" sz="2000" dirty="0"/>
              <a:t>Is the abstract vague or wrong about what was done, found, or concluded?</a:t>
            </a:r>
          </a:p>
          <a:p>
            <a:pPr lvl="1" eaLnBrk="1" hangingPunct="1">
              <a:lnSpc>
                <a:spcPct val="90000"/>
              </a:lnSpc>
            </a:pPr>
            <a:r>
              <a:rPr lang="en-GB" altLang="en-US" sz="2000" dirty="0"/>
              <a:t>Are the results over-stated?</a:t>
            </a:r>
          </a:p>
        </p:txBody>
      </p:sp>
    </p:spTree>
    <p:extLst>
      <p:ext uri="{BB962C8B-B14F-4D97-AF65-F5344CB8AC3E}">
        <p14:creationId xmlns:p14="http://schemas.microsoft.com/office/powerpoint/2010/main" val="1774697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dirty="0"/>
              <a:t>Introduction</a:t>
            </a:r>
          </a:p>
        </p:txBody>
      </p:sp>
      <p:sp>
        <p:nvSpPr>
          <p:cNvPr id="21507"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Should summarise the literature on the topic</a:t>
            </a:r>
          </a:p>
          <a:p>
            <a:pPr lvl="1" eaLnBrk="1" hangingPunct="1">
              <a:lnSpc>
                <a:spcPct val="90000"/>
              </a:lnSpc>
            </a:pPr>
            <a:r>
              <a:rPr lang="en-GB" altLang="en-US" sz="2400" dirty="0"/>
              <a:t>Does this seem complete?</a:t>
            </a:r>
          </a:p>
          <a:p>
            <a:pPr lvl="2" eaLnBrk="1" hangingPunct="1">
              <a:lnSpc>
                <a:spcPct val="90000"/>
              </a:lnSpc>
            </a:pPr>
            <a:r>
              <a:rPr lang="en-GB" altLang="en-US" sz="2200" dirty="0"/>
              <a:t>Have they completely ignored opposing literature for example?</a:t>
            </a:r>
          </a:p>
          <a:p>
            <a:pPr lvl="1" eaLnBrk="1" hangingPunct="1">
              <a:lnSpc>
                <a:spcPct val="90000"/>
              </a:lnSpc>
            </a:pPr>
            <a:r>
              <a:rPr lang="en-GB" altLang="en-US" sz="2400" dirty="0"/>
              <a:t>Are their summaries of others’ work fair?</a:t>
            </a:r>
          </a:p>
          <a:p>
            <a:pPr lvl="1" eaLnBrk="1" hangingPunct="1">
              <a:lnSpc>
                <a:spcPct val="90000"/>
              </a:lnSpc>
            </a:pPr>
            <a:r>
              <a:rPr lang="en-GB" altLang="en-US" sz="2400" dirty="0"/>
              <a:t>Read one or two key papers if you don’t know anything about the area</a:t>
            </a:r>
          </a:p>
          <a:p>
            <a:pPr eaLnBrk="1" hangingPunct="1">
              <a:lnSpc>
                <a:spcPct val="90000"/>
              </a:lnSpc>
            </a:pPr>
            <a:r>
              <a:rPr lang="en-GB" altLang="en-US" sz="2800" dirty="0"/>
              <a:t>Does their research question follow logically on from the other literature?</a:t>
            </a:r>
          </a:p>
          <a:p>
            <a:pPr eaLnBrk="1" hangingPunct="1">
              <a:lnSpc>
                <a:spcPct val="90000"/>
              </a:lnSpc>
            </a:pPr>
            <a:r>
              <a:rPr lang="en-GB" altLang="en-US" sz="2800" dirty="0"/>
              <a:t>Are their aims and hypotheses outlined clearly towards the end of the introduction?</a:t>
            </a:r>
          </a:p>
          <a:p>
            <a:pPr eaLnBrk="1" hangingPunct="1">
              <a:lnSpc>
                <a:spcPct val="90000"/>
              </a:lnSpc>
            </a:pPr>
            <a:endParaRPr lang="en-GB" altLang="en-US" sz="2800" dirty="0"/>
          </a:p>
        </p:txBody>
      </p:sp>
    </p:spTree>
    <p:extLst>
      <p:ext uri="{BB962C8B-B14F-4D97-AF65-F5344CB8AC3E}">
        <p14:creationId xmlns:p14="http://schemas.microsoft.com/office/powerpoint/2010/main" val="25786292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a:t>Methods</a:t>
            </a:r>
          </a:p>
        </p:txBody>
      </p:sp>
      <p:sp>
        <p:nvSpPr>
          <p:cNvPr id="22531" name="Rectangle 3"/>
          <p:cNvSpPr>
            <a:spLocks noGrp="1" noChangeArrowheads="1"/>
          </p:cNvSpPr>
          <p:nvPr>
            <p:ph type="body" idx="1"/>
          </p:nvPr>
        </p:nvSpPr>
        <p:spPr/>
        <p:txBody>
          <a:bodyPr>
            <a:normAutofit lnSpcReduction="10000"/>
          </a:bodyPr>
          <a:lstStyle/>
          <a:p>
            <a:pPr eaLnBrk="1" hangingPunct="1">
              <a:lnSpc>
                <a:spcPct val="80000"/>
              </a:lnSpc>
            </a:pPr>
            <a:r>
              <a:rPr lang="en-GB" altLang="en-US" sz="2800" dirty="0"/>
              <a:t>Is enough information supplied to replicate the experiment properly?</a:t>
            </a:r>
          </a:p>
          <a:p>
            <a:pPr eaLnBrk="1" hangingPunct="1">
              <a:lnSpc>
                <a:spcPct val="80000"/>
              </a:lnSpc>
            </a:pPr>
            <a:r>
              <a:rPr lang="en-GB" altLang="en-US" sz="2800" dirty="0"/>
              <a:t>Where are the participants from? </a:t>
            </a:r>
          </a:p>
          <a:p>
            <a:pPr lvl="1" eaLnBrk="1" hangingPunct="1">
              <a:lnSpc>
                <a:spcPct val="80000"/>
              </a:lnSpc>
            </a:pPr>
            <a:r>
              <a:rPr lang="en-GB" altLang="en-US" sz="2400" dirty="0"/>
              <a:t>Are they using students, patients, elderly people? Are these the ‘right’ people given what they want to find out? </a:t>
            </a:r>
          </a:p>
          <a:p>
            <a:pPr eaLnBrk="1" hangingPunct="1">
              <a:lnSpc>
                <a:spcPct val="80000"/>
              </a:lnSpc>
            </a:pPr>
            <a:r>
              <a:rPr lang="en-GB" altLang="en-US" sz="2800" dirty="0"/>
              <a:t>What are they actually measuring?</a:t>
            </a:r>
          </a:p>
          <a:p>
            <a:pPr lvl="1" eaLnBrk="1" hangingPunct="1">
              <a:lnSpc>
                <a:spcPct val="80000"/>
              </a:lnSpc>
            </a:pPr>
            <a:r>
              <a:rPr lang="en-GB" altLang="en-US" sz="2400" dirty="0"/>
              <a:t>Is it what they say they are measuring? e.g., if they’re looking at anxiety, are they including an anxiety measure? </a:t>
            </a:r>
          </a:p>
          <a:p>
            <a:pPr lvl="1" eaLnBrk="1" hangingPunct="1">
              <a:lnSpc>
                <a:spcPct val="80000"/>
              </a:lnSpc>
            </a:pPr>
            <a:r>
              <a:rPr lang="en-GB" altLang="en-US" sz="2400" dirty="0"/>
              <a:t>Is the measure an existing and reliable one? e.g., have they just ‘made up’ a few questions for the study that haven’t been used before?</a:t>
            </a:r>
          </a:p>
          <a:p>
            <a:pPr eaLnBrk="1" hangingPunct="1">
              <a:lnSpc>
                <a:spcPct val="80000"/>
              </a:lnSpc>
            </a:pPr>
            <a:endParaRPr lang="en-GB" altLang="en-US" sz="2800" dirty="0"/>
          </a:p>
        </p:txBody>
      </p:sp>
    </p:spTree>
    <p:extLst>
      <p:ext uri="{BB962C8B-B14F-4D97-AF65-F5344CB8AC3E}">
        <p14:creationId xmlns:p14="http://schemas.microsoft.com/office/powerpoint/2010/main" val="22804013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t>Methods (cont.). </a:t>
            </a:r>
          </a:p>
        </p:txBody>
      </p:sp>
      <p:sp>
        <p:nvSpPr>
          <p:cNvPr id="23555" name="Rectangle 3"/>
          <p:cNvSpPr>
            <a:spLocks noGrp="1" noChangeArrowheads="1"/>
          </p:cNvSpPr>
          <p:nvPr>
            <p:ph type="body" idx="1"/>
          </p:nvPr>
        </p:nvSpPr>
        <p:spPr/>
        <p:txBody>
          <a:bodyPr/>
          <a:lstStyle/>
          <a:p>
            <a:pPr eaLnBrk="1" hangingPunct="1">
              <a:lnSpc>
                <a:spcPct val="90000"/>
              </a:lnSpc>
            </a:pPr>
            <a:r>
              <a:rPr lang="en-GB" altLang="en-US" dirty="0"/>
              <a:t>Are the methods appropriate? </a:t>
            </a:r>
          </a:p>
          <a:p>
            <a:pPr lvl="1" eaLnBrk="1" hangingPunct="1">
              <a:lnSpc>
                <a:spcPct val="90000"/>
              </a:lnSpc>
            </a:pPr>
            <a:r>
              <a:rPr lang="en-GB" altLang="en-US" sz="2000" dirty="0"/>
              <a:t>e.g.,. Measuring anxiety about taking a test AFTER it has taken place</a:t>
            </a:r>
          </a:p>
          <a:p>
            <a:pPr lvl="1" eaLnBrk="1" hangingPunct="1">
              <a:lnSpc>
                <a:spcPct val="90000"/>
              </a:lnSpc>
            </a:pPr>
            <a:r>
              <a:rPr lang="en-GB" altLang="en-US" sz="2000" dirty="0"/>
              <a:t>Did they counterbalance to control for order effects or practice effects?</a:t>
            </a:r>
          </a:p>
          <a:p>
            <a:pPr lvl="1" eaLnBrk="1" hangingPunct="1">
              <a:lnSpc>
                <a:spcPct val="90000"/>
              </a:lnSpc>
            </a:pPr>
            <a:r>
              <a:rPr lang="en-GB" altLang="en-US" sz="2000" dirty="0"/>
              <a:t>Was there a sensible control condition?</a:t>
            </a:r>
          </a:p>
          <a:p>
            <a:pPr lvl="1" eaLnBrk="1" hangingPunct="1">
              <a:lnSpc>
                <a:spcPct val="90000"/>
              </a:lnSpc>
            </a:pPr>
            <a:r>
              <a:rPr lang="en-GB" altLang="en-US" sz="2000" dirty="0"/>
              <a:t>Was there random assignment to conditions?</a:t>
            </a:r>
          </a:p>
          <a:p>
            <a:pPr eaLnBrk="1" hangingPunct="1">
              <a:lnSpc>
                <a:spcPct val="90000"/>
              </a:lnSpc>
            </a:pPr>
            <a:r>
              <a:rPr lang="en-GB" altLang="en-US" dirty="0"/>
              <a:t>Is there a more sensible way of running this study? </a:t>
            </a:r>
          </a:p>
          <a:p>
            <a:pPr lvl="1" eaLnBrk="1" hangingPunct="1">
              <a:lnSpc>
                <a:spcPct val="90000"/>
              </a:lnSpc>
            </a:pPr>
            <a:r>
              <a:rPr lang="en-GB" altLang="en-US" sz="2000" dirty="0"/>
              <a:t>e.g., if questionnaires are used, could interviews, biological markers, tests etc., be used instead of or as well as these?</a:t>
            </a:r>
          </a:p>
          <a:p>
            <a:pPr lvl="1" eaLnBrk="1" hangingPunct="1">
              <a:lnSpc>
                <a:spcPct val="90000"/>
              </a:lnSpc>
            </a:pPr>
            <a:r>
              <a:rPr lang="en-GB" altLang="en-US" sz="2000" dirty="0"/>
              <a:t>If so, why? What would it contribute to the value of the research?</a:t>
            </a:r>
          </a:p>
        </p:txBody>
      </p:sp>
    </p:spTree>
    <p:extLst>
      <p:ext uri="{BB962C8B-B14F-4D97-AF65-F5344CB8AC3E}">
        <p14:creationId xmlns:p14="http://schemas.microsoft.com/office/powerpoint/2010/main" val="594127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a:t>Results</a:t>
            </a:r>
          </a:p>
        </p:txBody>
      </p:sp>
      <p:sp>
        <p:nvSpPr>
          <p:cNvPr id="24579"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dirty="0"/>
              <a:t>You MUST get into the habit of reading these!!! </a:t>
            </a:r>
          </a:p>
          <a:p>
            <a:pPr lvl="1" eaLnBrk="1" hangingPunct="1">
              <a:lnSpc>
                <a:spcPct val="80000"/>
              </a:lnSpc>
            </a:pPr>
            <a:r>
              <a:rPr lang="en-GB" altLang="en-US" sz="2000" dirty="0"/>
              <a:t>It gets easier with practice!! </a:t>
            </a:r>
          </a:p>
          <a:p>
            <a:pPr eaLnBrk="1" hangingPunct="1">
              <a:lnSpc>
                <a:spcPct val="80000"/>
              </a:lnSpc>
            </a:pPr>
            <a:r>
              <a:rPr lang="en-GB" altLang="en-US" dirty="0"/>
              <a:t>Results sections usually contain figures and/or tables</a:t>
            </a:r>
          </a:p>
          <a:p>
            <a:pPr eaLnBrk="1" hangingPunct="1">
              <a:lnSpc>
                <a:spcPct val="80000"/>
              </a:lnSpc>
            </a:pPr>
            <a:r>
              <a:rPr lang="en-GB" altLang="en-US" dirty="0"/>
              <a:t>They should also include some text explanation of what is shown in the tables or figures</a:t>
            </a:r>
          </a:p>
          <a:p>
            <a:pPr lvl="1" eaLnBrk="1" hangingPunct="1">
              <a:lnSpc>
                <a:spcPct val="80000"/>
              </a:lnSpc>
            </a:pPr>
            <a:r>
              <a:rPr lang="en-GB" altLang="en-US" sz="2000" dirty="0"/>
              <a:t>Generally draws out the key results</a:t>
            </a:r>
          </a:p>
          <a:p>
            <a:pPr eaLnBrk="1" hangingPunct="1">
              <a:lnSpc>
                <a:spcPct val="80000"/>
              </a:lnSpc>
            </a:pPr>
            <a:r>
              <a:rPr lang="en-GB" altLang="en-US" dirty="0"/>
              <a:t>Have they ignored non-significant results?</a:t>
            </a:r>
          </a:p>
          <a:p>
            <a:pPr eaLnBrk="1" hangingPunct="1">
              <a:lnSpc>
                <a:spcPct val="80000"/>
              </a:lnSpc>
            </a:pPr>
            <a:r>
              <a:rPr lang="en-GB" altLang="en-US" dirty="0"/>
              <a:t>Have they ignored results that oppose their hypotheses? </a:t>
            </a:r>
          </a:p>
          <a:p>
            <a:pPr lvl="1" eaLnBrk="1" hangingPunct="1">
              <a:lnSpc>
                <a:spcPct val="80000"/>
              </a:lnSpc>
            </a:pPr>
            <a:r>
              <a:rPr lang="en-GB" altLang="en-US" sz="2000" dirty="0"/>
              <a:t>e.g., if relationships are in opposite direction to that proposed or if something is worse/the same after an intervention than it was before!</a:t>
            </a:r>
          </a:p>
          <a:p>
            <a:pPr eaLnBrk="1" hangingPunct="1">
              <a:lnSpc>
                <a:spcPct val="80000"/>
              </a:lnSpc>
            </a:pPr>
            <a:r>
              <a:rPr lang="en-GB" altLang="en-US" dirty="0"/>
              <a:t>Do they talk about ‘trends’ as if they were significant results? (look for p&lt;.10 or for the superscript </a:t>
            </a:r>
            <a:r>
              <a:rPr lang="en-GB" altLang="en-US" baseline="30000" dirty="0"/>
              <a:t>t</a:t>
            </a:r>
            <a:r>
              <a:rPr lang="en-GB" altLang="en-US" dirty="0"/>
              <a:t> or dagger symbol)</a:t>
            </a:r>
          </a:p>
          <a:p>
            <a:pPr eaLnBrk="1" hangingPunct="1">
              <a:lnSpc>
                <a:spcPct val="80000"/>
              </a:lnSpc>
            </a:pPr>
            <a:endParaRPr lang="en-GB" altLang="en-US" dirty="0"/>
          </a:p>
        </p:txBody>
      </p:sp>
    </p:spTree>
    <p:extLst>
      <p:ext uri="{BB962C8B-B14F-4D97-AF65-F5344CB8AC3E}">
        <p14:creationId xmlns:p14="http://schemas.microsoft.com/office/powerpoint/2010/main" val="17902594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a:t>Results (cont.). </a:t>
            </a:r>
          </a:p>
        </p:txBody>
      </p:sp>
      <p:sp>
        <p:nvSpPr>
          <p:cNvPr id="25603" name="Rectangle 3"/>
          <p:cNvSpPr>
            <a:spLocks noGrp="1" noChangeArrowheads="1"/>
          </p:cNvSpPr>
          <p:nvPr>
            <p:ph type="body" idx="1"/>
          </p:nvPr>
        </p:nvSpPr>
        <p:spPr/>
        <p:txBody>
          <a:bodyPr>
            <a:normAutofit fontScale="92500" lnSpcReduction="20000"/>
          </a:bodyPr>
          <a:lstStyle/>
          <a:p>
            <a:pPr eaLnBrk="1" hangingPunct="1">
              <a:lnSpc>
                <a:spcPct val="90000"/>
              </a:lnSpc>
            </a:pPr>
            <a:r>
              <a:rPr lang="en-GB" altLang="en-US" dirty="0"/>
              <a:t>Did they consider and control for type 1 error rate if they’ve done lots of analyses on the same data?</a:t>
            </a:r>
          </a:p>
          <a:p>
            <a:pPr lvl="1" eaLnBrk="1" hangingPunct="1">
              <a:lnSpc>
                <a:spcPct val="90000"/>
              </a:lnSpc>
            </a:pPr>
            <a:r>
              <a:rPr lang="en-GB" altLang="en-US" sz="2000" dirty="0"/>
              <a:t>More likely to get a significant result by chance…</a:t>
            </a:r>
          </a:p>
          <a:p>
            <a:pPr lvl="1" eaLnBrk="1" hangingPunct="1">
              <a:lnSpc>
                <a:spcPct val="90000"/>
              </a:lnSpc>
            </a:pPr>
            <a:r>
              <a:rPr lang="en-GB" altLang="en-US" sz="2000" dirty="0"/>
              <a:t>Usually apply a more stringent p-value (e.g., p&lt;.001) so effect has to be stronger to be called significant</a:t>
            </a:r>
          </a:p>
          <a:p>
            <a:pPr eaLnBrk="1" hangingPunct="1">
              <a:lnSpc>
                <a:spcPct val="90000"/>
              </a:lnSpc>
            </a:pPr>
            <a:r>
              <a:rPr lang="en-GB" altLang="en-US" dirty="0"/>
              <a:t>Are tables and figures clear and labelled in such a way that you can easily find your way around them?</a:t>
            </a:r>
          </a:p>
          <a:p>
            <a:pPr eaLnBrk="1" hangingPunct="1">
              <a:lnSpc>
                <a:spcPct val="90000"/>
              </a:lnSpc>
            </a:pPr>
            <a:r>
              <a:rPr lang="en-GB" altLang="en-US" dirty="0"/>
              <a:t>Are you happy that the results answer the research question or support the hypothesis?  </a:t>
            </a:r>
          </a:p>
          <a:p>
            <a:pPr lvl="1" eaLnBrk="1" hangingPunct="1">
              <a:lnSpc>
                <a:spcPct val="90000"/>
              </a:lnSpc>
            </a:pPr>
            <a:r>
              <a:rPr lang="en-GB" altLang="en-US" sz="2000" dirty="0"/>
              <a:t>Think for yourself! </a:t>
            </a:r>
          </a:p>
          <a:p>
            <a:pPr lvl="1" eaLnBrk="1" hangingPunct="1">
              <a:lnSpc>
                <a:spcPct val="90000"/>
              </a:lnSpc>
            </a:pPr>
            <a:r>
              <a:rPr lang="en-GB" altLang="en-US" sz="2000" dirty="0"/>
              <a:t>If you have doubts, write them down and bear them in mind when you study the discussion, to see if the researchers deal with them there</a:t>
            </a:r>
          </a:p>
          <a:p>
            <a:pPr eaLnBrk="1" hangingPunct="1">
              <a:lnSpc>
                <a:spcPct val="90000"/>
              </a:lnSpc>
            </a:pPr>
            <a:endParaRPr lang="en-GB" altLang="en-US" dirty="0"/>
          </a:p>
        </p:txBody>
      </p:sp>
    </p:spTree>
    <p:extLst>
      <p:ext uri="{BB962C8B-B14F-4D97-AF65-F5344CB8AC3E}">
        <p14:creationId xmlns:p14="http://schemas.microsoft.com/office/powerpoint/2010/main" val="13480563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dirty="0"/>
              <a:t>Discussion</a:t>
            </a:r>
          </a:p>
        </p:txBody>
      </p:sp>
      <p:sp>
        <p:nvSpPr>
          <p:cNvPr id="26627" name="Rectangle 3"/>
          <p:cNvSpPr>
            <a:spLocks noGrp="1" noChangeArrowheads="1"/>
          </p:cNvSpPr>
          <p:nvPr>
            <p:ph type="body" idx="1"/>
          </p:nvPr>
        </p:nvSpPr>
        <p:spPr/>
        <p:txBody>
          <a:bodyPr/>
          <a:lstStyle/>
          <a:p>
            <a:pPr eaLnBrk="1" hangingPunct="1">
              <a:lnSpc>
                <a:spcPct val="80000"/>
              </a:lnSpc>
            </a:pPr>
            <a:r>
              <a:rPr lang="en-GB" altLang="en-US" sz="2000" dirty="0"/>
              <a:t>Without simply repeating the results section, do the authors say clearly how the results do (not) support the hypotheses they stated in the introduction? </a:t>
            </a:r>
          </a:p>
          <a:p>
            <a:pPr eaLnBrk="1" hangingPunct="1">
              <a:lnSpc>
                <a:spcPct val="80000"/>
              </a:lnSpc>
            </a:pPr>
            <a:r>
              <a:rPr lang="en-GB" altLang="en-US" sz="2000" dirty="0"/>
              <a:t>Do they gloss over or ignore or over interpret certain results?</a:t>
            </a:r>
          </a:p>
          <a:p>
            <a:pPr lvl="1" eaLnBrk="1" hangingPunct="1">
              <a:lnSpc>
                <a:spcPct val="80000"/>
              </a:lnSpc>
            </a:pPr>
            <a:r>
              <a:rPr lang="en-GB" altLang="en-US" sz="2000" dirty="0"/>
              <a:t>Do they talk about ‘marginal’ results or ‘trends’ as if they are significant and support the hypothesis? They should use provisos at the very least</a:t>
            </a:r>
          </a:p>
          <a:p>
            <a:pPr lvl="1" eaLnBrk="1" hangingPunct="1">
              <a:lnSpc>
                <a:spcPct val="80000"/>
              </a:lnSpc>
            </a:pPr>
            <a:r>
              <a:rPr lang="en-GB" altLang="en-US" sz="2000" dirty="0"/>
              <a:t>Do they only talk about supportive results and ignore the ones that don’t support their hypotheses? </a:t>
            </a:r>
          </a:p>
          <a:p>
            <a:pPr eaLnBrk="1" hangingPunct="1">
              <a:lnSpc>
                <a:spcPct val="80000"/>
              </a:lnSpc>
            </a:pPr>
            <a:r>
              <a:rPr lang="en-GB" altLang="en-US" sz="2000" dirty="0"/>
              <a:t>Do they relate their results back to the material they cover in the introduction and say how it contributes to the knowledge in this area? </a:t>
            </a:r>
          </a:p>
          <a:p>
            <a:pPr lvl="1" eaLnBrk="1" hangingPunct="1">
              <a:lnSpc>
                <a:spcPct val="80000"/>
              </a:lnSpc>
            </a:pPr>
            <a:r>
              <a:rPr lang="en-GB" altLang="en-US" sz="2000" dirty="0"/>
              <a:t>If it opposes previous findings, how do they explain it? </a:t>
            </a:r>
          </a:p>
          <a:p>
            <a:pPr lvl="1" eaLnBrk="1" hangingPunct="1">
              <a:lnSpc>
                <a:spcPct val="80000"/>
              </a:lnSpc>
            </a:pPr>
            <a:r>
              <a:rPr lang="en-GB" altLang="en-US" sz="2000" dirty="0"/>
              <a:t>Is it a valuable contribution to the field? Will others read and use this paper when designing their own studies?</a:t>
            </a:r>
          </a:p>
          <a:p>
            <a:pPr eaLnBrk="1" hangingPunct="1">
              <a:lnSpc>
                <a:spcPct val="80000"/>
              </a:lnSpc>
            </a:pPr>
            <a:endParaRPr lang="en-GB" altLang="en-US" sz="2000" dirty="0"/>
          </a:p>
        </p:txBody>
      </p:sp>
    </p:spTree>
    <p:extLst>
      <p:ext uri="{BB962C8B-B14F-4D97-AF65-F5344CB8AC3E}">
        <p14:creationId xmlns:p14="http://schemas.microsoft.com/office/powerpoint/2010/main" val="26048512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a:t>Discussion (cont.)</a:t>
            </a:r>
          </a:p>
        </p:txBody>
      </p:sp>
      <p:sp>
        <p:nvSpPr>
          <p:cNvPr id="27651"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dirty="0"/>
              <a:t>Do the researchers say anything that answers any of the concerns you had after reading the results? </a:t>
            </a:r>
          </a:p>
          <a:p>
            <a:pPr eaLnBrk="1" hangingPunct="1">
              <a:lnSpc>
                <a:spcPct val="80000"/>
              </a:lnSpc>
            </a:pPr>
            <a:r>
              <a:rPr lang="en-GB" altLang="en-US" dirty="0"/>
              <a:t>Do they acknowledge the limitations of their own research (e.g., a measure they should have included?)</a:t>
            </a:r>
          </a:p>
          <a:p>
            <a:pPr eaLnBrk="1" hangingPunct="1">
              <a:lnSpc>
                <a:spcPct val="80000"/>
              </a:lnSpc>
            </a:pPr>
            <a:r>
              <a:rPr lang="en-GB" altLang="en-US" dirty="0"/>
              <a:t>Do they acknowledge any confounding variables? </a:t>
            </a:r>
          </a:p>
          <a:p>
            <a:pPr eaLnBrk="1" hangingPunct="1">
              <a:lnSpc>
                <a:spcPct val="80000"/>
              </a:lnSpc>
            </a:pPr>
            <a:r>
              <a:rPr lang="en-GB" altLang="en-US" dirty="0"/>
              <a:t>Do they deal with concerns in a satisfactory way? </a:t>
            </a:r>
          </a:p>
          <a:p>
            <a:pPr lvl="1" eaLnBrk="1" hangingPunct="1">
              <a:lnSpc>
                <a:spcPct val="80000"/>
              </a:lnSpc>
            </a:pPr>
            <a:r>
              <a:rPr lang="en-GB" altLang="en-US" sz="2000" dirty="0"/>
              <a:t>E.g., if lots of people have withdrawn from the study, do they try and explain it or ignore it? Is it normal for this type of sample and found in similar studies? Do they acknowledge that the research may not be generalisable because of this issue? And so on…</a:t>
            </a:r>
          </a:p>
          <a:p>
            <a:pPr eaLnBrk="1" hangingPunct="1">
              <a:lnSpc>
                <a:spcPct val="80000"/>
              </a:lnSpc>
            </a:pPr>
            <a:r>
              <a:rPr lang="en-GB" altLang="en-US" dirty="0"/>
              <a:t>Do they say how future research could address any limitations?</a:t>
            </a:r>
          </a:p>
          <a:p>
            <a:pPr lvl="1" eaLnBrk="1" hangingPunct="1">
              <a:lnSpc>
                <a:spcPct val="80000"/>
              </a:lnSpc>
            </a:pPr>
            <a:r>
              <a:rPr lang="en-GB" altLang="en-US" sz="2000" dirty="0"/>
              <a:t>Do such strategies seem likely to solve any problems?</a:t>
            </a:r>
          </a:p>
          <a:p>
            <a:pPr lvl="1" eaLnBrk="1" hangingPunct="1">
              <a:lnSpc>
                <a:spcPct val="80000"/>
              </a:lnSpc>
            </a:pPr>
            <a:r>
              <a:rPr lang="en-GB" altLang="en-US" sz="2000" dirty="0"/>
              <a:t>Could they add new problems?</a:t>
            </a:r>
          </a:p>
        </p:txBody>
      </p:sp>
    </p:spTree>
    <p:extLst>
      <p:ext uri="{BB962C8B-B14F-4D97-AF65-F5344CB8AC3E}">
        <p14:creationId xmlns:p14="http://schemas.microsoft.com/office/powerpoint/2010/main" val="42176151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Critiquing the article</a:t>
            </a:r>
          </a:p>
        </p:txBody>
      </p:sp>
      <p:sp>
        <p:nvSpPr>
          <p:cNvPr id="28675" name="Rectangle 3"/>
          <p:cNvSpPr>
            <a:spLocks noGrp="1" noChangeArrowheads="1"/>
          </p:cNvSpPr>
          <p:nvPr>
            <p:ph type="body" idx="1"/>
          </p:nvPr>
        </p:nvSpPr>
        <p:spPr/>
        <p:txBody>
          <a:bodyPr/>
          <a:lstStyle/>
          <a:p>
            <a:pPr lvl="1" eaLnBrk="1" hangingPunct="1">
              <a:lnSpc>
                <a:spcPct val="90000"/>
              </a:lnSpc>
            </a:pPr>
            <a:r>
              <a:rPr lang="en-GB" altLang="en-US" dirty="0"/>
              <a:t>Things that could have been improved on the study. </a:t>
            </a:r>
          </a:p>
          <a:p>
            <a:pPr lvl="1" eaLnBrk="1" hangingPunct="1">
              <a:lnSpc>
                <a:spcPct val="90000"/>
              </a:lnSpc>
            </a:pPr>
            <a:r>
              <a:rPr lang="en-GB" altLang="en-US" dirty="0"/>
              <a:t>Does the study use a lot of assumptions? If so, shouldn’t they have been researched first.</a:t>
            </a:r>
          </a:p>
          <a:p>
            <a:pPr lvl="1" eaLnBrk="1" hangingPunct="1">
              <a:lnSpc>
                <a:spcPct val="90000"/>
              </a:lnSpc>
            </a:pPr>
            <a:r>
              <a:rPr lang="en-GB" altLang="en-US" dirty="0"/>
              <a:t>Take a note of the Author. </a:t>
            </a:r>
          </a:p>
          <a:p>
            <a:pPr lvl="1" eaLnBrk="1" hangingPunct="1">
              <a:lnSpc>
                <a:spcPct val="90000"/>
              </a:lnSpc>
            </a:pPr>
            <a:r>
              <a:rPr lang="en-GB" altLang="en-US" dirty="0"/>
              <a:t>Read around the subject, don’t just read the article.  </a:t>
            </a:r>
          </a:p>
          <a:p>
            <a:pPr lvl="2" eaLnBrk="1" hangingPunct="1">
              <a:lnSpc>
                <a:spcPct val="90000"/>
              </a:lnSpc>
            </a:pPr>
            <a:r>
              <a:rPr lang="en-GB" altLang="en-US" dirty="0"/>
              <a:t>Use other articles to back up your arguments, </a:t>
            </a:r>
          </a:p>
          <a:p>
            <a:pPr lvl="2" eaLnBrk="1" hangingPunct="1">
              <a:lnSpc>
                <a:spcPct val="90000"/>
              </a:lnSpc>
            </a:pPr>
            <a:r>
              <a:rPr lang="en-GB" altLang="en-US" dirty="0"/>
              <a:t>Look at how others have tackled research in a similar area – could this have been applied? </a:t>
            </a:r>
          </a:p>
          <a:p>
            <a:pPr eaLnBrk="1" hangingPunct="1">
              <a:lnSpc>
                <a:spcPct val="90000"/>
              </a:lnSpc>
            </a:pPr>
            <a:endParaRPr lang="en-GB" altLang="en-US" dirty="0"/>
          </a:p>
        </p:txBody>
      </p:sp>
    </p:spTree>
    <p:extLst>
      <p:ext uri="{BB962C8B-B14F-4D97-AF65-F5344CB8AC3E}">
        <p14:creationId xmlns:p14="http://schemas.microsoft.com/office/powerpoint/2010/main" val="19875529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dirty="0"/>
              <a:t>Critiquing the Article. </a:t>
            </a:r>
          </a:p>
        </p:txBody>
      </p:sp>
      <p:sp>
        <p:nvSpPr>
          <p:cNvPr id="29699" name="Rectangle 3"/>
          <p:cNvSpPr>
            <a:spLocks noGrp="1" noChangeArrowheads="1"/>
          </p:cNvSpPr>
          <p:nvPr>
            <p:ph type="body" idx="1"/>
          </p:nvPr>
        </p:nvSpPr>
        <p:spPr/>
        <p:txBody>
          <a:bodyPr/>
          <a:lstStyle/>
          <a:p>
            <a:pPr eaLnBrk="1" hangingPunct="1"/>
            <a:r>
              <a:rPr lang="en-GB" altLang="en-US" dirty="0"/>
              <a:t>ALSO CONSIDER THE GOOD POINTS. </a:t>
            </a:r>
          </a:p>
          <a:p>
            <a:pPr eaLnBrk="1" hangingPunct="1"/>
            <a:r>
              <a:rPr lang="en-GB" altLang="en-US" dirty="0"/>
              <a:t>Things the research did that increased its validity / reliability. </a:t>
            </a:r>
          </a:p>
          <a:p>
            <a:pPr eaLnBrk="1" hangingPunct="1"/>
            <a:r>
              <a:rPr lang="en-GB" altLang="en-US" dirty="0"/>
              <a:t>Innovative Ideas and design. </a:t>
            </a:r>
          </a:p>
          <a:p>
            <a:pPr eaLnBrk="1" hangingPunct="1"/>
            <a:endParaRPr lang="en-GB" altLang="en-US" dirty="0"/>
          </a:p>
        </p:txBody>
      </p:sp>
    </p:spTree>
    <p:extLst>
      <p:ext uri="{BB962C8B-B14F-4D97-AF65-F5344CB8AC3E}">
        <p14:creationId xmlns:p14="http://schemas.microsoft.com/office/powerpoint/2010/main" val="18885135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dirty="0"/>
              <a:t>Focus Points </a:t>
            </a:r>
          </a:p>
        </p:txBody>
      </p:sp>
      <p:sp>
        <p:nvSpPr>
          <p:cNvPr id="30723" name="Rectangle 3"/>
          <p:cNvSpPr>
            <a:spLocks noGrp="1" noChangeArrowheads="1"/>
          </p:cNvSpPr>
          <p:nvPr>
            <p:ph type="body" idx="1"/>
          </p:nvPr>
        </p:nvSpPr>
        <p:spPr/>
        <p:txBody>
          <a:bodyPr/>
          <a:lstStyle/>
          <a:p>
            <a:pPr eaLnBrk="1" hangingPunct="1">
              <a:lnSpc>
                <a:spcPct val="90000"/>
              </a:lnSpc>
            </a:pPr>
            <a:r>
              <a:rPr lang="en-GB" altLang="en-US" sz="2800" dirty="0"/>
              <a:t>What is the author’s aim?</a:t>
            </a:r>
          </a:p>
          <a:p>
            <a:pPr eaLnBrk="1" hangingPunct="1">
              <a:lnSpc>
                <a:spcPct val="90000"/>
              </a:lnSpc>
            </a:pPr>
            <a:r>
              <a:rPr lang="en-GB" altLang="en-US" sz="2800" dirty="0"/>
              <a:t>To what extent has this aim been achieved?</a:t>
            </a:r>
          </a:p>
          <a:p>
            <a:pPr eaLnBrk="1" hangingPunct="1">
              <a:lnSpc>
                <a:spcPct val="90000"/>
              </a:lnSpc>
              <a:buFontTx/>
              <a:buNone/>
            </a:pPr>
            <a:r>
              <a:rPr lang="en-GB" altLang="en-US" sz="4000" dirty="0">
                <a:cs typeface="Arial" panose="020B0604020202020204" pitchFamily="34" charset="0"/>
              </a:rPr>
              <a:t>∙</a:t>
            </a:r>
            <a:r>
              <a:rPr lang="en-GB" altLang="en-US" sz="2800" dirty="0"/>
              <a:t> What does this text add to the body of knowledge? (This could be in terms of theory, data and/or practical application)</a:t>
            </a:r>
          </a:p>
          <a:p>
            <a:pPr eaLnBrk="1" hangingPunct="1">
              <a:lnSpc>
                <a:spcPct val="90000"/>
              </a:lnSpc>
            </a:pPr>
            <a:r>
              <a:rPr lang="en-GB" altLang="en-US" sz="2800" dirty="0"/>
              <a:t>• What relationship does it bear to other works in the field?</a:t>
            </a:r>
          </a:p>
          <a:p>
            <a:pPr eaLnBrk="1" hangingPunct="1">
              <a:lnSpc>
                <a:spcPct val="90000"/>
              </a:lnSpc>
            </a:pPr>
            <a:r>
              <a:rPr lang="en-GB" altLang="en-US" sz="2800" dirty="0"/>
              <a:t>• What is missing/not stated?</a:t>
            </a:r>
          </a:p>
          <a:p>
            <a:pPr eaLnBrk="1" hangingPunct="1">
              <a:lnSpc>
                <a:spcPct val="90000"/>
              </a:lnSpc>
            </a:pPr>
            <a:r>
              <a:rPr lang="en-GB" altLang="en-US" sz="2800" dirty="0"/>
              <a:t>• Is this a problem?</a:t>
            </a:r>
          </a:p>
        </p:txBody>
      </p:sp>
    </p:spTree>
    <p:extLst>
      <p:ext uri="{BB962C8B-B14F-4D97-AF65-F5344CB8AC3E}">
        <p14:creationId xmlns:p14="http://schemas.microsoft.com/office/powerpoint/2010/main" val="37207903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dirty="0"/>
              <a:t>Focus Points</a:t>
            </a:r>
          </a:p>
        </p:txBody>
      </p:sp>
      <p:sp>
        <p:nvSpPr>
          <p:cNvPr id="31747" name="Rectangle 3"/>
          <p:cNvSpPr>
            <a:spLocks noGrp="1" noChangeArrowheads="1"/>
          </p:cNvSpPr>
          <p:nvPr>
            <p:ph type="body" idx="1"/>
          </p:nvPr>
        </p:nvSpPr>
        <p:spPr/>
        <p:txBody>
          <a:bodyPr/>
          <a:lstStyle/>
          <a:p>
            <a:pPr eaLnBrk="1" hangingPunct="1"/>
            <a:r>
              <a:rPr lang="en-GB" altLang="en-US" dirty="0"/>
              <a:t>What approach was used for the research? (egg; quantitative or qualitative, analysis/review of theory or current practice, comparative, case study, personal reflection etc.…)</a:t>
            </a:r>
          </a:p>
          <a:p>
            <a:pPr eaLnBrk="1" hangingPunct="1"/>
            <a:endParaRPr lang="en-GB" altLang="en-US" dirty="0"/>
          </a:p>
          <a:p>
            <a:pPr eaLnBrk="1" hangingPunct="1"/>
            <a:r>
              <a:rPr lang="en-GB" altLang="en-US" dirty="0"/>
              <a:t>How objective/biased is the approach?</a:t>
            </a:r>
          </a:p>
        </p:txBody>
      </p:sp>
    </p:spTree>
    <p:extLst>
      <p:ext uri="{BB962C8B-B14F-4D97-AF65-F5344CB8AC3E}">
        <p14:creationId xmlns:p14="http://schemas.microsoft.com/office/powerpoint/2010/main" val="20026790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dirty="0"/>
              <a:t>Focus Points</a:t>
            </a:r>
          </a:p>
        </p:txBody>
      </p:sp>
      <p:sp>
        <p:nvSpPr>
          <p:cNvPr id="32771" name="Rectangle 3"/>
          <p:cNvSpPr>
            <a:spLocks noGrp="1" noChangeArrowheads="1"/>
          </p:cNvSpPr>
          <p:nvPr>
            <p:ph type="body" idx="1"/>
          </p:nvPr>
        </p:nvSpPr>
        <p:spPr/>
        <p:txBody>
          <a:bodyPr>
            <a:normAutofit lnSpcReduction="10000"/>
          </a:bodyPr>
          <a:lstStyle/>
          <a:p>
            <a:pPr eaLnBrk="1" hangingPunct="1"/>
            <a:r>
              <a:rPr lang="en-GB" altLang="en-US" sz="2800" dirty="0"/>
              <a:t>Are the results valid and reliable?</a:t>
            </a:r>
          </a:p>
          <a:p>
            <a:pPr eaLnBrk="1" hangingPunct="1"/>
            <a:endParaRPr lang="en-GB" altLang="en-US" sz="2800" dirty="0"/>
          </a:p>
          <a:p>
            <a:pPr eaLnBrk="1" hangingPunct="1"/>
            <a:r>
              <a:rPr lang="en-GB" altLang="en-US" sz="2800" dirty="0"/>
              <a:t>What analytical framework is used to discuss the results?</a:t>
            </a:r>
          </a:p>
          <a:p>
            <a:pPr eaLnBrk="1" hangingPunct="1"/>
            <a:endParaRPr lang="en-GB" altLang="en-US" sz="2800" dirty="0"/>
          </a:p>
          <a:p>
            <a:pPr eaLnBrk="1" hangingPunct="1"/>
            <a:r>
              <a:rPr lang="en-GB" altLang="en-US" sz="2800" dirty="0"/>
              <a:t>Is there a clear problem, statement or hypothesis?</a:t>
            </a:r>
          </a:p>
          <a:p>
            <a:pPr eaLnBrk="1" hangingPunct="1"/>
            <a:endParaRPr lang="en-GB" altLang="en-US" sz="2800" dirty="0"/>
          </a:p>
          <a:p>
            <a:pPr eaLnBrk="1" hangingPunct="1"/>
            <a:r>
              <a:rPr lang="en-GB" altLang="en-US" sz="2800" dirty="0"/>
              <a:t>What claims are made?</a:t>
            </a:r>
          </a:p>
        </p:txBody>
      </p:sp>
    </p:spTree>
    <p:extLst>
      <p:ext uri="{BB962C8B-B14F-4D97-AF65-F5344CB8AC3E}">
        <p14:creationId xmlns:p14="http://schemas.microsoft.com/office/powerpoint/2010/main" val="32609686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dirty="0"/>
              <a:t>Focus Points</a:t>
            </a:r>
          </a:p>
        </p:txBody>
      </p:sp>
      <p:sp>
        <p:nvSpPr>
          <p:cNvPr id="33795" name="Rectangle 3"/>
          <p:cNvSpPr>
            <a:spLocks noGrp="1" noChangeArrowheads="1"/>
          </p:cNvSpPr>
          <p:nvPr>
            <p:ph type="body" idx="1"/>
          </p:nvPr>
        </p:nvSpPr>
        <p:spPr/>
        <p:txBody>
          <a:bodyPr/>
          <a:lstStyle/>
          <a:p>
            <a:pPr eaLnBrk="1" hangingPunct="1"/>
            <a:r>
              <a:rPr lang="en-GB" altLang="en-US" dirty="0"/>
              <a:t>Is the argument consistent?</a:t>
            </a:r>
          </a:p>
          <a:p>
            <a:pPr eaLnBrk="1" hangingPunct="1"/>
            <a:endParaRPr lang="en-GB" altLang="en-US" dirty="0"/>
          </a:p>
          <a:p>
            <a:pPr eaLnBrk="1" hangingPunct="1"/>
            <a:r>
              <a:rPr lang="en-GB" altLang="en-US" dirty="0"/>
              <a:t>What kinds of evidence does the text rely on?</a:t>
            </a:r>
          </a:p>
          <a:p>
            <a:pPr eaLnBrk="1" hangingPunct="1"/>
            <a:endParaRPr lang="en-GB" altLang="en-US" dirty="0"/>
          </a:p>
          <a:p>
            <a:pPr eaLnBrk="1" hangingPunct="1"/>
            <a:r>
              <a:rPr lang="en-GB" altLang="en-US" dirty="0"/>
              <a:t>What conclusions are drawn?</a:t>
            </a:r>
          </a:p>
          <a:p>
            <a:pPr eaLnBrk="1" hangingPunct="1"/>
            <a:r>
              <a:rPr lang="en-GB" altLang="en-US" dirty="0"/>
              <a:t>• Are these conclusions justified?</a:t>
            </a:r>
          </a:p>
        </p:txBody>
      </p:sp>
    </p:spTree>
    <p:extLst>
      <p:ext uri="{BB962C8B-B14F-4D97-AF65-F5344CB8AC3E}">
        <p14:creationId xmlns:p14="http://schemas.microsoft.com/office/powerpoint/2010/main" val="377716739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57401" y="1905000"/>
            <a:ext cx="8153399" cy="4572000"/>
          </a:xfrm>
        </p:spPr>
        <p:txBody>
          <a:bodyPr/>
          <a:lstStyle/>
          <a:p>
            <a:r>
              <a:rPr lang="en-GB" dirty="0"/>
              <a:t>Read the article over several times: it will not always make sense the first time!</a:t>
            </a:r>
          </a:p>
          <a:p>
            <a:r>
              <a:rPr lang="en-GB" dirty="0"/>
              <a:t>Get a feel for the content overall and then start breaking down each section.</a:t>
            </a:r>
          </a:p>
          <a:p>
            <a:endParaRPr lang="en-GB" dirty="0"/>
          </a:p>
          <a:p>
            <a:r>
              <a:rPr lang="en-GB" dirty="0"/>
              <a:t>A simple model </a:t>
            </a:r>
          </a:p>
          <a:p>
            <a:endParaRPr lang="en-GB" dirty="0"/>
          </a:p>
        </p:txBody>
      </p:sp>
      <p:sp>
        <p:nvSpPr>
          <p:cNvPr id="3" name="Title 2"/>
          <p:cNvSpPr>
            <a:spLocks noGrp="1"/>
          </p:cNvSpPr>
          <p:nvPr>
            <p:ph type="title"/>
          </p:nvPr>
        </p:nvSpPr>
        <p:spPr/>
        <p:txBody>
          <a:bodyPr>
            <a:normAutofit/>
          </a:bodyPr>
          <a:lstStyle/>
          <a:p>
            <a:r>
              <a:rPr lang="en-GB" dirty="0"/>
              <a:t>So… how can you start to write critically?</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1" y="3088554"/>
            <a:ext cx="3819525" cy="3693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4572000" y="4191000"/>
            <a:ext cx="1752600" cy="0"/>
          </a:xfrm>
          <a:prstGeom prst="straightConnector1">
            <a:avLst/>
          </a:prstGeom>
          <a:ln w="571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88125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more complex model:</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6401" y="1371600"/>
            <a:ext cx="8915399" cy="5334000"/>
          </a:xfrm>
        </p:spPr>
      </p:pic>
    </p:spTree>
    <p:extLst>
      <p:ext uri="{BB962C8B-B14F-4D97-AF65-F5344CB8AC3E}">
        <p14:creationId xmlns:p14="http://schemas.microsoft.com/office/powerpoint/2010/main" val="24981472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altLang="en-US" dirty="0"/>
              <a:t>So…… When we ask you to Critically Discuss / Critically Evaluate</a:t>
            </a:r>
          </a:p>
        </p:txBody>
      </p:sp>
      <p:sp>
        <p:nvSpPr>
          <p:cNvPr id="16387"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sz="2500" dirty="0"/>
              <a:t>It is using this critical thinking and is a vital skill for a Psychology student</a:t>
            </a:r>
          </a:p>
          <a:p>
            <a:pPr lvl="1" eaLnBrk="1" hangingPunct="1">
              <a:lnSpc>
                <a:spcPct val="80000"/>
              </a:lnSpc>
            </a:pPr>
            <a:r>
              <a:rPr lang="en-GB" altLang="en-US" sz="2400" dirty="0"/>
              <a:t>E.g. 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5945287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Assume Nothing. </a:t>
            </a:r>
          </a:p>
          <a:p>
            <a:pPr lvl="1"/>
            <a:r>
              <a:rPr lang="en-GB" dirty="0"/>
              <a:t>Write for an “intelligent idiot” – so YES, some description will be necessary. </a:t>
            </a:r>
          </a:p>
          <a:p>
            <a:pPr marL="45720" indent="0">
              <a:buNone/>
            </a:pPr>
            <a:endParaRPr lang="en-GB" dirty="0"/>
          </a:p>
          <a:p>
            <a:r>
              <a:rPr lang="en-GB" dirty="0"/>
              <a:t>Write in your own words – so you understand it. </a:t>
            </a:r>
          </a:p>
          <a:p>
            <a:endParaRPr lang="en-GB" dirty="0"/>
          </a:p>
          <a:p>
            <a:r>
              <a:rPr lang="en-GB" dirty="0"/>
              <a:t>Evaluate – Strengths and Limitations – Good points and points that could have been improved. </a:t>
            </a:r>
          </a:p>
          <a:p>
            <a:endParaRPr lang="en-GB" dirty="0"/>
          </a:p>
          <a:p>
            <a:r>
              <a:rPr lang="en-GB" dirty="0"/>
              <a:t>Use other sources to support your evaluation. </a:t>
            </a:r>
          </a:p>
          <a:p>
            <a:pPr lvl="1"/>
            <a:r>
              <a:rPr lang="en-GB" dirty="0"/>
              <a:t>For example – One limitation of Heaney’s (2011) research was the relatively low sample size of 11 participants, in an earlier study Walker (2009) had a sample size of 35 participants.  </a:t>
            </a:r>
          </a:p>
          <a:p>
            <a:pPr lvl="2"/>
            <a:r>
              <a:rPr lang="en-GB" dirty="0"/>
              <a:t>EVIDENCE OF WIDER READING. </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a:t>Other Things to Consider when Critically Writing</a:t>
            </a:r>
          </a:p>
        </p:txBody>
      </p:sp>
    </p:spTree>
    <p:extLst>
      <p:ext uri="{BB962C8B-B14F-4D97-AF65-F5344CB8AC3E}">
        <p14:creationId xmlns:p14="http://schemas.microsoft.com/office/powerpoint/2010/main" val="28521879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Also consider the date of the theory / publication. For example, it’s all very well using modern neuroimaging techniques to question (or critique) cognitive psychology theory – but let’s not forget such techniques were around. </a:t>
            </a:r>
          </a:p>
          <a:p>
            <a:endParaRPr lang="en-GB" dirty="0"/>
          </a:p>
          <a:p>
            <a:r>
              <a:rPr lang="en-GB" dirty="0"/>
              <a:t>In addition, most researchers will be aware of limitations of their study, but try and consider “why” there are limitations before just labelling them as limitations</a:t>
            </a:r>
          </a:p>
        </p:txBody>
      </p:sp>
      <p:sp>
        <p:nvSpPr>
          <p:cNvPr id="3" name="Title 2"/>
          <p:cNvSpPr>
            <a:spLocks noGrp="1"/>
          </p:cNvSpPr>
          <p:nvPr>
            <p:ph type="title"/>
          </p:nvPr>
        </p:nvSpPr>
        <p:spPr/>
        <p:txBody>
          <a:bodyPr/>
          <a:lstStyle/>
          <a:p>
            <a:r>
              <a:rPr lang="en-GB" dirty="0"/>
              <a:t>THE BIGGER PICTURE</a:t>
            </a:r>
          </a:p>
        </p:txBody>
      </p:sp>
    </p:spTree>
    <p:extLst>
      <p:ext uri="{BB962C8B-B14F-4D97-AF65-F5344CB8AC3E}">
        <p14:creationId xmlns:p14="http://schemas.microsoft.com/office/powerpoint/2010/main" val="9246338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dirty="0"/>
              <a:t>Finally. </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GB" altLang="en-US" dirty="0"/>
              <a:t> 	Everyone can be critical! Being critical involves the ability to question - to ask 'why'. Children ask this all the time and so does everyone else. </a:t>
            </a:r>
          </a:p>
          <a:p>
            <a:pPr eaLnBrk="1" hangingPunct="1">
              <a:lnSpc>
                <a:spcPct val="90000"/>
              </a:lnSpc>
              <a:buFontTx/>
              <a:buNone/>
            </a:pPr>
            <a:endParaRPr lang="en-GB" altLang="en-US" dirty="0"/>
          </a:p>
          <a:p>
            <a:pPr eaLnBrk="1" hangingPunct="1">
              <a:lnSpc>
                <a:spcPct val="90000"/>
              </a:lnSpc>
              <a:buFontTx/>
              <a:buNone/>
            </a:pPr>
            <a:r>
              <a:rPr lang="en-GB" altLang="en-US" dirty="0"/>
              <a:t>	Without our ability to criticise existing ideas and ways of doing things nothing would have ever changed! So, the first thing you need to know is that you can do it, in fact you are already doing 'it' and that it is good to be critical.</a:t>
            </a:r>
          </a:p>
          <a:p>
            <a:pPr eaLnBrk="1" hangingPunct="1">
              <a:lnSpc>
                <a:spcPct val="90000"/>
              </a:lnSpc>
              <a:buFontTx/>
              <a:buNone/>
            </a:pPr>
            <a:endParaRPr lang="en-GB" altLang="en-US" dirty="0"/>
          </a:p>
          <a:p>
            <a:pPr eaLnBrk="1" hangingPunct="1">
              <a:lnSpc>
                <a:spcPct val="90000"/>
              </a:lnSpc>
              <a:buFontTx/>
              <a:buNone/>
            </a:pPr>
            <a:r>
              <a:rPr lang="en-GB" altLang="en-US" dirty="0"/>
              <a:t>	Therefore, be confident in your own interpretation. </a:t>
            </a:r>
          </a:p>
        </p:txBody>
      </p:sp>
    </p:spTree>
    <p:extLst>
      <p:ext uri="{BB962C8B-B14F-4D97-AF65-F5344CB8AC3E}">
        <p14:creationId xmlns:p14="http://schemas.microsoft.com/office/powerpoint/2010/main" val="36966385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1" y="1752600"/>
            <a:ext cx="8229599" cy="4876800"/>
          </a:xfrm>
        </p:spPr>
        <p:txBody>
          <a:bodyPr/>
          <a:lstStyle/>
          <a:p>
            <a:r>
              <a:rPr lang="en-GB" dirty="0"/>
              <a:t>Abstract-</a:t>
            </a:r>
          </a:p>
          <a:p>
            <a:r>
              <a:rPr lang="en-GB" dirty="0"/>
              <a:t>Introduction-</a:t>
            </a:r>
          </a:p>
          <a:p>
            <a:endParaRPr lang="en-GB" dirty="0"/>
          </a:p>
          <a:p>
            <a:r>
              <a:rPr lang="en-GB" dirty="0"/>
              <a:t>Method-</a:t>
            </a:r>
          </a:p>
          <a:p>
            <a:r>
              <a:rPr lang="en-GB" dirty="0"/>
              <a:t>Results-</a:t>
            </a:r>
          </a:p>
          <a:p>
            <a:r>
              <a:rPr lang="en-GB" dirty="0"/>
              <a:t>Discussion-</a:t>
            </a:r>
          </a:p>
        </p:txBody>
      </p:sp>
      <p:sp>
        <p:nvSpPr>
          <p:cNvPr id="3" name="Title 2"/>
          <p:cNvSpPr>
            <a:spLocks noGrp="1"/>
          </p:cNvSpPr>
          <p:nvPr>
            <p:ph type="title"/>
          </p:nvPr>
        </p:nvSpPr>
        <p:spPr/>
        <p:txBody>
          <a:bodyPr/>
          <a:lstStyle/>
          <a:p>
            <a:r>
              <a:rPr lang="en-GB" dirty="0"/>
              <a:t>Let`s give it a go!</a:t>
            </a: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0201" y="2560320"/>
            <a:ext cx="4943475" cy="39547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05458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62757" y="2675466"/>
            <a:ext cx="9877777" cy="3712633"/>
          </a:xfrm>
        </p:spPr>
        <p:txBody>
          <a:bodyPr/>
          <a:lstStyle/>
          <a:p>
            <a:pPr>
              <a:lnSpc>
                <a:spcPct val="80000"/>
              </a:lnSpc>
            </a:pPr>
            <a:r>
              <a:rPr lang="en-GB" dirty="0"/>
              <a:t>Look for information that relates most exactly to your assignment.</a:t>
            </a:r>
          </a:p>
          <a:p>
            <a:pPr>
              <a:lnSpc>
                <a:spcPct val="80000"/>
              </a:lnSpc>
            </a:pPr>
            <a:r>
              <a:rPr lang="en-GB" dirty="0"/>
              <a:t>Draw up a trial essay plan and see what information you will need which came up the in lectures and seminars?</a:t>
            </a:r>
          </a:p>
          <a:p>
            <a:pPr>
              <a:lnSpc>
                <a:spcPct val="80000"/>
              </a:lnSpc>
            </a:pPr>
            <a:r>
              <a:rPr lang="en-GB" dirty="0"/>
              <a:t>Check the back cover of the book, the contents list and index so see what the book covers.</a:t>
            </a:r>
          </a:p>
          <a:p>
            <a:pPr>
              <a:lnSpc>
                <a:spcPct val="80000"/>
              </a:lnSpc>
            </a:pPr>
            <a:r>
              <a:rPr lang="en-GB" dirty="0"/>
              <a:t>Quickly scan the intro or conclusion: these may even provide all the information you need. 	</a:t>
            </a:r>
          </a:p>
          <a:p>
            <a:pPr>
              <a:lnSpc>
                <a:spcPct val="80000"/>
              </a:lnSpc>
            </a:pPr>
            <a:r>
              <a:rPr lang="en-GB" dirty="0"/>
              <a:t>Browse through the headings to get a feel for the book.</a:t>
            </a:r>
          </a:p>
          <a:p>
            <a:endParaRPr lang="en-GB" dirty="0"/>
          </a:p>
        </p:txBody>
      </p:sp>
      <p:sp>
        <p:nvSpPr>
          <p:cNvPr id="3" name="Title 2"/>
          <p:cNvSpPr>
            <a:spLocks noGrp="1"/>
          </p:cNvSpPr>
          <p:nvPr>
            <p:ph type="title"/>
          </p:nvPr>
        </p:nvSpPr>
        <p:spPr/>
        <p:txBody>
          <a:bodyPr/>
          <a:lstStyle/>
          <a:p>
            <a:r>
              <a:rPr lang="en-GB" dirty="0"/>
              <a:t>Reading Tips!!!!</a:t>
            </a:r>
          </a:p>
        </p:txBody>
      </p:sp>
    </p:spTree>
    <p:extLst>
      <p:ext uri="{BB962C8B-B14F-4D97-AF65-F5344CB8AC3E}">
        <p14:creationId xmlns:p14="http://schemas.microsoft.com/office/powerpoint/2010/main" val="23716279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80000"/>
              </a:lnSpc>
            </a:pPr>
            <a:r>
              <a:rPr lang="en-GB" dirty="0"/>
              <a:t>Is the source a well-known one in the field, such as a recommended journal?</a:t>
            </a:r>
          </a:p>
          <a:p>
            <a:pPr>
              <a:lnSpc>
                <a:spcPct val="80000"/>
              </a:lnSpc>
            </a:pPr>
            <a:r>
              <a:rPr lang="en-GB" dirty="0"/>
              <a:t>Is the source likely to be biased? If so, does the bias matter in this case? </a:t>
            </a:r>
          </a:p>
          <a:p>
            <a:pPr>
              <a:lnSpc>
                <a:spcPct val="80000"/>
              </a:lnSpc>
            </a:pPr>
            <a:r>
              <a:rPr lang="en-GB" dirty="0"/>
              <a:t>Does the text have a good bibliography/reading list?</a:t>
            </a:r>
          </a:p>
          <a:p>
            <a:pPr>
              <a:lnSpc>
                <a:spcPct val="80000"/>
              </a:lnSpc>
            </a:pPr>
            <a:r>
              <a:rPr lang="en-GB" dirty="0"/>
              <a:t>Is it clear where any evidence comes from? </a:t>
            </a:r>
          </a:p>
          <a:p>
            <a:pPr>
              <a:lnSpc>
                <a:spcPct val="80000"/>
              </a:lnSpc>
            </a:pPr>
            <a:r>
              <a:rPr lang="en-GB" dirty="0"/>
              <a:t>Is the source from a publisher respected in your subject area? Information in newspapers or from friends is not usually considered reliable. </a:t>
            </a:r>
          </a:p>
          <a:p>
            <a:pPr>
              <a:lnSpc>
                <a:spcPct val="80000"/>
              </a:lnSpc>
            </a:pPr>
            <a:r>
              <a:rPr lang="en-GB" dirty="0"/>
              <a:t>Consider the previous point when sourcing information from the Web too.</a:t>
            </a:r>
          </a:p>
          <a:p>
            <a:endParaRPr lang="en-GB" dirty="0"/>
          </a:p>
        </p:txBody>
      </p:sp>
      <p:sp>
        <p:nvSpPr>
          <p:cNvPr id="3" name="Title 2"/>
          <p:cNvSpPr>
            <a:spLocks noGrp="1"/>
          </p:cNvSpPr>
          <p:nvPr>
            <p:ph type="title"/>
          </p:nvPr>
        </p:nvSpPr>
        <p:spPr/>
        <p:txBody>
          <a:bodyPr/>
          <a:lstStyle/>
          <a:p>
            <a:r>
              <a:rPr lang="en-GB" dirty="0"/>
              <a:t>Reading Tips!!!</a:t>
            </a:r>
          </a:p>
        </p:txBody>
      </p:sp>
    </p:spTree>
    <p:extLst>
      <p:ext uri="{BB962C8B-B14F-4D97-AF65-F5344CB8AC3E}">
        <p14:creationId xmlns:p14="http://schemas.microsoft.com/office/powerpoint/2010/main" val="7442044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629</TotalTime>
  <Words>3573</Words>
  <Application>Microsoft Office PowerPoint</Application>
  <PresentationFormat>Widescreen</PresentationFormat>
  <Paragraphs>359</Paragraphs>
  <Slides>56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56</vt:i4>
      </vt:variant>
    </vt:vector>
  </HeadingPairs>
  <TitlesOfParts>
    <vt:vector size="59" baseType="lpstr">
      <vt:lpstr>Candara</vt:lpstr>
      <vt:lpstr>Symbol</vt:lpstr>
      <vt:lpstr>Waveform</vt:lpstr>
      <vt:lpstr>Reading Skills and Effective Use of Resources</vt:lpstr>
      <vt:lpstr>Aims of the Lecture. </vt:lpstr>
      <vt:lpstr>Why do we need to research?</vt:lpstr>
      <vt:lpstr>Primary Sources</vt:lpstr>
      <vt:lpstr>Secondary Sources</vt:lpstr>
      <vt:lpstr>Examples of Primary Resources</vt:lpstr>
      <vt:lpstr>Examples of Secondary Resources</vt:lpstr>
      <vt:lpstr>Which is stronger</vt:lpstr>
      <vt:lpstr>References cited in the Lecture / Module. </vt:lpstr>
      <vt:lpstr>Keyword or Title Searches</vt:lpstr>
      <vt:lpstr>Google Scholar – Standing on the Shoulder of Giants</vt:lpstr>
      <vt:lpstr>Also in the UWTSD Library</vt:lpstr>
      <vt:lpstr>PowerPoint Presentation</vt:lpstr>
      <vt:lpstr>Using the UWTSD LRC Online Library</vt:lpstr>
      <vt:lpstr>Datasets and Databases</vt:lpstr>
      <vt:lpstr>PowerPoint Presentation</vt:lpstr>
      <vt:lpstr>Useful E-Databases available at the LRC </vt:lpstr>
      <vt:lpstr>UWTSD Online Library</vt:lpstr>
      <vt:lpstr>UWTSD Online Library</vt:lpstr>
      <vt:lpstr>University Online Library</vt:lpstr>
      <vt:lpstr>University Online Library</vt:lpstr>
      <vt:lpstr>Other tips for Researching</vt:lpstr>
      <vt:lpstr>Similarly</vt:lpstr>
      <vt:lpstr>What is a critical review</vt:lpstr>
      <vt:lpstr>What is a journal</vt:lpstr>
      <vt:lpstr>What does Peer Reviewed mean</vt:lpstr>
      <vt:lpstr>Why are Journals Important?</vt:lpstr>
      <vt:lpstr>What is in a Journal Article. </vt:lpstr>
      <vt:lpstr>What is in a Journal Article.</vt:lpstr>
      <vt:lpstr>Critical Review</vt:lpstr>
      <vt:lpstr>PowerPoint Presentation</vt:lpstr>
      <vt:lpstr>Journal Review Tips</vt:lpstr>
      <vt:lpstr>When Considering / Critiquing a Journal Article. </vt:lpstr>
      <vt:lpstr>Abstract</vt:lpstr>
      <vt:lpstr>Introduction</vt:lpstr>
      <vt:lpstr>Methods</vt:lpstr>
      <vt:lpstr>Methods (cont.). </vt:lpstr>
      <vt:lpstr>Results</vt:lpstr>
      <vt:lpstr>Results (cont.). </vt:lpstr>
      <vt:lpstr>Discussion</vt:lpstr>
      <vt:lpstr>Discussion (cont.)</vt:lpstr>
      <vt:lpstr>Critiquing the article</vt:lpstr>
      <vt:lpstr>Critiquing the Article. </vt:lpstr>
      <vt:lpstr>Focus Points </vt:lpstr>
      <vt:lpstr>Focus Points</vt:lpstr>
      <vt:lpstr>Focus Points</vt:lpstr>
      <vt:lpstr>Focus Points</vt:lpstr>
      <vt:lpstr>So… how can you start to write critically?</vt:lpstr>
      <vt:lpstr>A more complex model:</vt:lpstr>
      <vt:lpstr>So…… When we ask you to Critically Discuss / Critically Evaluate</vt:lpstr>
      <vt:lpstr>Other Things to Consider when Critically Writing</vt:lpstr>
      <vt:lpstr>THE BIGGER PICTURE</vt:lpstr>
      <vt:lpstr>Finally. </vt:lpstr>
      <vt:lpstr>Let`s give it a go!</vt:lpstr>
      <vt:lpstr>Reading Tips!!!!</vt:lpstr>
      <vt:lpstr>Reading Tips!!!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Skills and Effective use of Resources</dc:title>
  <dc:creator>Stuart Jones</dc:creator>
  <cp:lastModifiedBy>Stuart Jones</cp:lastModifiedBy>
  <cp:revision>12</cp:revision>
  <dcterms:created xsi:type="dcterms:W3CDTF">2017-09-28T15:40:40Z</dcterms:created>
  <dcterms:modified xsi:type="dcterms:W3CDTF">2022-10-24T16:18:54Z</dcterms:modified>
</cp:coreProperties>
</file>