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8" r:id="rId3"/>
    <p:sldId id="257" r:id="rId4"/>
    <p:sldId id="261" r:id="rId5"/>
    <p:sldId id="260" r:id="rId6"/>
    <p:sldId id="264" r:id="rId7"/>
    <p:sldId id="259" r:id="rId8"/>
    <p:sldId id="262" r:id="rId9"/>
    <p:sldId id="263"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3BD99-B835-6E4C-91F2-5E947E3C5CF3}" v="32" dt="2022-02-14T16:34:14.8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140"/>
    <p:restoredTop sz="74446"/>
  </p:normalViewPr>
  <p:slideViewPr>
    <p:cSldViewPr snapToGrid="0" snapToObjects="1">
      <p:cViewPr>
        <p:scale>
          <a:sx n="52" d="100"/>
          <a:sy n="52" d="100"/>
        </p:scale>
        <p:origin x="-200" y="7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37660A-D390-4C73-B9DD-A2242E3179F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4E1236F-0A39-4938-A30D-F4AF6338D4CD}">
      <dgm:prSet custT="1"/>
      <dgm:spPr/>
      <dgm:t>
        <a:bodyPr/>
        <a:lstStyle/>
        <a:p>
          <a:pPr>
            <a:lnSpc>
              <a:spcPct val="100000"/>
            </a:lnSpc>
          </a:pPr>
          <a:r>
            <a:rPr lang="en-GB" sz="1800" dirty="0"/>
            <a:t>In today's work market, problem-solving is frequently a highly sought-after ability. </a:t>
          </a:r>
          <a:endParaRPr lang="en-US" sz="1800" dirty="0"/>
        </a:p>
      </dgm:t>
    </dgm:pt>
    <dgm:pt modelId="{C27459C6-FE2D-4B12-9FD9-BFF149E45D62}" type="parTrans" cxnId="{DC576D2C-1A71-4900-961E-25FBA95D688B}">
      <dgm:prSet/>
      <dgm:spPr/>
      <dgm:t>
        <a:bodyPr/>
        <a:lstStyle/>
        <a:p>
          <a:endParaRPr lang="en-US"/>
        </a:p>
      </dgm:t>
    </dgm:pt>
    <dgm:pt modelId="{7CA628B0-9B66-4CBB-9BA1-88CADB5677F6}" type="sibTrans" cxnId="{DC576D2C-1A71-4900-961E-25FBA95D688B}">
      <dgm:prSet/>
      <dgm:spPr/>
      <dgm:t>
        <a:bodyPr/>
        <a:lstStyle/>
        <a:p>
          <a:endParaRPr lang="en-US"/>
        </a:p>
      </dgm:t>
    </dgm:pt>
    <dgm:pt modelId="{E2143F2C-1459-4C89-A693-A5107579E36D}">
      <dgm:prSet custT="1"/>
      <dgm:spPr/>
      <dgm:t>
        <a:bodyPr/>
        <a:lstStyle/>
        <a:p>
          <a:pPr>
            <a:lnSpc>
              <a:spcPct val="100000"/>
            </a:lnSpc>
          </a:pPr>
          <a:r>
            <a:rPr lang="en-GB" sz="1800" dirty="0"/>
            <a:t>In many businesses and jobs, the ability to solve complicated and simple issues is a critical component of success</a:t>
          </a:r>
          <a:r>
            <a:rPr lang="en-GB" sz="1400" dirty="0"/>
            <a:t>. </a:t>
          </a:r>
          <a:endParaRPr lang="en-US" sz="1400" dirty="0"/>
        </a:p>
      </dgm:t>
    </dgm:pt>
    <dgm:pt modelId="{99C17939-13B0-483F-9CBE-CE3AD53C5C79}" type="parTrans" cxnId="{17CFE226-8187-4150-AD1E-4BCE718584F4}">
      <dgm:prSet/>
      <dgm:spPr/>
      <dgm:t>
        <a:bodyPr/>
        <a:lstStyle/>
        <a:p>
          <a:endParaRPr lang="en-US"/>
        </a:p>
      </dgm:t>
    </dgm:pt>
    <dgm:pt modelId="{E340DC6E-47BC-4346-AEC6-C2E36BD26429}" type="sibTrans" cxnId="{17CFE226-8187-4150-AD1E-4BCE718584F4}">
      <dgm:prSet/>
      <dgm:spPr/>
      <dgm:t>
        <a:bodyPr/>
        <a:lstStyle/>
        <a:p>
          <a:endParaRPr lang="en-US"/>
        </a:p>
      </dgm:t>
    </dgm:pt>
    <dgm:pt modelId="{5359DFCC-C4BB-4CB3-83B5-838CD0293B4E}">
      <dgm:prSet/>
      <dgm:spPr/>
      <dgm:t>
        <a:bodyPr/>
        <a:lstStyle/>
        <a:p>
          <a:pPr>
            <a:lnSpc>
              <a:spcPct val="100000"/>
            </a:lnSpc>
          </a:pPr>
          <a:r>
            <a:rPr lang="en-GB"/>
            <a:t>Complex problem-solving entails more processes and considerations than basic problem-solving and knowing the distinctions will help you build complex problem-solving abilities more effectively.</a:t>
          </a:r>
          <a:endParaRPr lang="en-US"/>
        </a:p>
      </dgm:t>
    </dgm:pt>
    <dgm:pt modelId="{382AD59E-7DAF-4320-970D-08BDF79FEF5C}" type="parTrans" cxnId="{6C7D662E-43F7-4125-9E1D-AABBAEF1599A}">
      <dgm:prSet/>
      <dgm:spPr/>
      <dgm:t>
        <a:bodyPr/>
        <a:lstStyle/>
        <a:p>
          <a:endParaRPr lang="en-US"/>
        </a:p>
      </dgm:t>
    </dgm:pt>
    <dgm:pt modelId="{AADBEBC3-EB8F-4378-9715-8984F67D2F13}" type="sibTrans" cxnId="{6C7D662E-43F7-4125-9E1D-AABBAEF1599A}">
      <dgm:prSet/>
      <dgm:spPr/>
      <dgm:t>
        <a:bodyPr/>
        <a:lstStyle/>
        <a:p>
          <a:endParaRPr lang="en-US"/>
        </a:p>
      </dgm:t>
    </dgm:pt>
    <dgm:pt modelId="{665C8AAC-ECDA-4E76-B60D-5BF82EB982DE}" type="pres">
      <dgm:prSet presAssocID="{E837660A-D390-4C73-B9DD-A2242E3179F4}" presName="root" presStyleCnt="0">
        <dgm:presLayoutVars>
          <dgm:dir/>
          <dgm:resizeHandles val="exact"/>
        </dgm:presLayoutVars>
      </dgm:prSet>
      <dgm:spPr/>
    </dgm:pt>
    <dgm:pt modelId="{6522B89D-C5EA-4ABE-ADA4-3D22B18BD562}" type="pres">
      <dgm:prSet presAssocID="{54E1236F-0A39-4938-A30D-F4AF6338D4CD}" presName="compNode" presStyleCnt="0"/>
      <dgm:spPr/>
    </dgm:pt>
    <dgm:pt modelId="{6733D584-EE65-49EB-8AEE-62694F5ABA09}" type="pres">
      <dgm:prSet presAssocID="{54E1236F-0A39-4938-A30D-F4AF6338D4CD}" presName="bgRect" presStyleLbl="bgShp" presStyleIdx="0" presStyleCnt="3"/>
      <dgm:spPr/>
    </dgm:pt>
    <dgm:pt modelId="{CBA6B14B-0F56-45DF-A6BC-E3A2A6475400}" type="pres">
      <dgm:prSet presAssocID="{54E1236F-0A39-4938-A30D-F4AF6338D4C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9421ACD7-A410-48CE-BA6F-E284B8E15808}" type="pres">
      <dgm:prSet presAssocID="{54E1236F-0A39-4938-A30D-F4AF6338D4CD}" presName="spaceRect" presStyleCnt="0"/>
      <dgm:spPr/>
    </dgm:pt>
    <dgm:pt modelId="{73A44446-B473-4B5A-994B-D916242D7006}" type="pres">
      <dgm:prSet presAssocID="{54E1236F-0A39-4938-A30D-F4AF6338D4CD}" presName="parTx" presStyleLbl="revTx" presStyleIdx="0" presStyleCnt="3">
        <dgm:presLayoutVars>
          <dgm:chMax val="0"/>
          <dgm:chPref val="0"/>
        </dgm:presLayoutVars>
      </dgm:prSet>
      <dgm:spPr/>
    </dgm:pt>
    <dgm:pt modelId="{172F3A60-E639-466D-B870-2599D703E0C1}" type="pres">
      <dgm:prSet presAssocID="{7CA628B0-9B66-4CBB-9BA1-88CADB5677F6}" presName="sibTrans" presStyleCnt="0"/>
      <dgm:spPr/>
    </dgm:pt>
    <dgm:pt modelId="{519D0FDA-F4C7-47F4-B4F8-82DFCBF084EA}" type="pres">
      <dgm:prSet presAssocID="{E2143F2C-1459-4C89-A693-A5107579E36D}" presName="compNode" presStyleCnt="0"/>
      <dgm:spPr/>
    </dgm:pt>
    <dgm:pt modelId="{7A4176C9-A51E-442B-8934-BC91E95995CF}" type="pres">
      <dgm:prSet presAssocID="{E2143F2C-1459-4C89-A693-A5107579E36D}" presName="bgRect" presStyleLbl="bgShp" presStyleIdx="1" presStyleCnt="3" custLinFactNeighborX="-11442" custLinFactNeighborY="3956"/>
      <dgm:spPr/>
    </dgm:pt>
    <dgm:pt modelId="{2336C8CF-9267-4B53-AEAA-A3C2960AB50A}" type="pres">
      <dgm:prSet presAssocID="{E2143F2C-1459-4C89-A693-A5107579E3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0B2CC998-0E13-4A20-A445-3D273814A490}" type="pres">
      <dgm:prSet presAssocID="{E2143F2C-1459-4C89-A693-A5107579E36D}" presName="spaceRect" presStyleCnt="0"/>
      <dgm:spPr/>
    </dgm:pt>
    <dgm:pt modelId="{11F74574-2865-4A6F-8E7F-616A62A515C5}" type="pres">
      <dgm:prSet presAssocID="{E2143F2C-1459-4C89-A693-A5107579E36D}" presName="parTx" presStyleLbl="revTx" presStyleIdx="1" presStyleCnt="3">
        <dgm:presLayoutVars>
          <dgm:chMax val="0"/>
          <dgm:chPref val="0"/>
        </dgm:presLayoutVars>
      </dgm:prSet>
      <dgm:spPr/>
    </dgm:pt>
    <dgm:pt modelId="{D9A9BC13-BE05-4770-8721-BBFBB459F2BF}" type="pres">
      <dgm:prSet presAssocID="{E340DC6E-47BC-4346-AEC6-C2E36BD26429}" presName="sibTrans" presStyleCnt="0"/>
      <dgm:spPr/>
    </dgm:pt>
    <dgm:pt modelId="{24A07878-FC1C-45F9-A2E3-266697626544}" type="pres">
      <dgm:prSet presAssocID="{5359DFCC-C4BB-4CB3-83B5-838CD0293B4E}" presName="compNode" presStyleCnt="0"/>
      <dgm:spPr/>
    </dgm:pt>
    <dgm:pt modelId="{81DA94D2-C19D-4900-B2B4-0B94A32662D1}" type="pres">
      <dgm:prSet presAssocID="{5359DFCC-C4BB-4CB3-83B5-838CD0293B4E}" presName="bgRect" presStyleLbl="bgShp" presStyleIdx="2" presStyleCnt="3"/>
      <dgm:spPr/>
    </dgm:pt>
    <dgm:pt modelId="{496B1549-B09D-4A65-93ED-D57E83CA2948}" type="pres">
      <dgm:prSet presAssocID="{5359DFCC-C4BB-4CB3-83B5-838CD0293B4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uzzle"/>
        </a:ext>
      </dgm:extLst>
    </dgm:pt>
    <dgm:pt modelId="{B2EAC0F5-BE30-4EBD-9BC1-6C5EC01666B9}" type="pres">
      <dgm:prSet presAssocID="{5359DFCC-C4BB-4CB3-83B5-838CD0293B4E}" presName="spaceRect" presStyleCnt="0"/>
      <dgm:spPr/>
    </dgm:pt>
    <dgm:pt modelId="{B7323EF1-19A7-47EC-9045-72675FBF9E0D}" type="pres">
      <dgm:prSet presAssocID="{5359DFCC-C4BB-4CB3-83B5-838CD0293B4E}" presName="parTx" presStyleLbl="revTx" presStyleIdx="2" presStyleCnt="3">
        <dgm:presLayoutVars>
          <dgm:chMax val="0"/>
          <dgm:chPref val="0"/>
        </dgm:presLayoutVars>
      </dgm:prSet>
      <dgm:spPr/>
    </dgm:pt>
  </dgm:ptLst>
  <dgm:cxnLst>
    <dgm:cxn modelId="{8C42E51A-A754-4860-B8F7-3C6EC3F460B4}" type="presOf" srcId="{5359DFCC-C4BB-4CB3-83B5-838CD0293B4E}" destId="{B7323EF1-19A7-47EC-9045-72675FBF9E0D}" srcOrd="0" destOrd="0" presId="urn:microsoft.com/office/officeart/2018/2/layout/IconVerticalSolidList"/>
    <dgm:cxn modelId="{1B4DEC23-F290-4D61-96EF-DD300874644C}" type="presOf" srcId="{54E1236F-0A39-4938-A30D-F4AF6338D4CD}" destId="{73A44446-B473-4B5A-994B-D916242D7006}" srcOrd="0" destOrd="0" presId="urn:microsoft.com/office/officeart/2018/2/layout/IconVerticalSolidList"/>
    <dgm:cxn modelId="{17CFE226-8187-4150-AD1E-4BCE718584F4}" srcId="{E837660A-D390-4C73-B9DD-A2242E3179F4}" destId="{E2143F2C-1459-4C89-A693-A5107579E36D}" srcOrd="1" destOrd="0" parTransId="{99C17939-13B0-483F-9CBE-CE3AD53C5C79}" sibTransId="{E340DC6E-47BC-4346-AEC6-C2E36BD26429}"/>
    <dgm:cxn modelId="{DC576D2C-1A71-4900-961E-25FBA95D688B}" srcId="{E837660A-D390-4C73-B9DD-A2242E3179F4}" destId="{54E1236F-0A39-4938-A30D-F4AF6338D4CD}" srcOrd="0" destOrd="0" parTransId="{C27459C6-FE2D-4B12-9FD9-BFF149E45D62}" sibTransId="{7CA628B0-9B66-4CBB-9BA1-88CADB5677F6}"/>
    <dgm:cxn modelId="{6C7D662E-43F7-4125-9E1D-AABBAEF1599A}" srcId="{E837660A-D390-4C73-B9DD-A2242E3179F4}" destId="{5359DFCC-C4BB-4CB3-83B5-838CD0293B4E}" srcOrd="2" destOrd="0" parTransId="{382AD59E-7DAF-4320-970D-08BDF79FEF5C}" sibTransId="{AADBEBC3-EB8F-4378-9715-8984F67D2F13}"/>
    <dgm:cxn modelId="{AC520CA1-03D0-4764-A2C4-4CFB176DB55B}" type="presOf" srcId="{E837660A-D390-4C73-B9DD-A2242E3179F4}" destId="{665C8AAC-ECDA-4E76-B60D-5BF82EB982DE}" srcOrd="0" destOrd="0" presId="urn:microsoft.com/office/officeart/2018/2/layout/IconVerticalSolidList"/>
    <dgm:cxn modelId="{7521ECE5-93ED-4F2D-87EE-A44862890120}" type="presOf" srcId="{E2143F2C-1459-4C89-A693-A5107579E36D}" destId="{11F74574-2865-4A6F-8E7F-616A62A515C5}" srcOrd="0" destOrd="0" presId="urn:microsoft.com/office/officeart/2018/2/layout/IconVerticalSolidList"/>
    <dgm:cxn modelId="{C5C17C1E-368C-4556-9DCB-96309F29343B}" type="presParOf" srcId="{665C8AAC-ECDA-4E76-B60D-5BF82EB982DE}" destId="{6522B89D-C5EA-4ABE-ADA4-3D22B18BD562}" srcOrd="0" destOrd="0" presId="urn:microsoft.com/office/officeart/2018/2/layout/IconVerticalSolidList"/>
    <dgm:cxn modelId="{8321D252-AD99-47D3-AB9D-824E360F4DF7}" type="presParOf" srcId="{6522B89D-C5EA-4ABE-ADA4-3D22B18BD562}" destId="{6733D584-EE65-49EB-8AEE-62694F5ABA09}" srcOrd="0" destOrd="0" presId="urn:microsoft.com/office/officeart/2018/2/layout/IconVerticalSolidList"/>
    <dgm:cxn modelId="{47E6DA30-CD6D-44CC-8EBE-E34B6B986177}" type="presParOf" srcId="{6522B89D-C5EA-4ABE-ADA4-3D22B18BD562}" destId="{CBA6B14B-0F56-45DF-A6BC-E3A2A6475400}" srcOrd="1" destOrd="0" presId="urn:microsoft.com/office/officeart/2018/2/layout/IconVerticalSolidList"/>
    <dgm:cxn modelId="{DCBFEEDB-8624-4BE1-9063-5C8E5AF18E51}" type="presParOf" srcId="{6522B89D-C5EA-4ABE-ADA4-3D22B18BD562}" destId="{9421ACD7-A410-48CE-BA6F-E284B8E15808}" srcOrd="2" destOrd="0" presId="urn:microsoft.com/office/officeart/2018/2/layout/IconVerticalSolidList"/>
    <dgm:cxn modelId="{EDEA9175-EB93-43B6-94B4-2051A92F1894}" type="presParOf" srcId="{6522B89D-C5EA-4ABE-ADA4-3D22B18BD562}" destId="{73A44446-B473-4B5A-994B-D916242D7006}" srcOrd="3" destOrd="0" presId="urn:microsoft.com/office/officeart/2018/2/layout/IconVerticalSolidList"/>
    <dgm:cxn modelId="{7AD37AF9-11C4-4247-B411-1FF4E47BD7CA}" type="presParOf" srcId="{665C8AAC-ECDA-4E76-B60D-5BF82EB982DE}" destId="{172F3A60-E639-466D-B870-2599D703E0C1}" srcOrd="1" destOrd="0" presId="urn:microsoft.com/office/officeart/2018/2/layout/IconVerticalSolidList"/>
    <dgm:cxn modelId="{312A070E-4392-43D4-9902-826FBB28DC77}" type="presParOf" srcId="{665C8AAC-ECDA-4E76-B60D-5BF82EB982DE}" destId="{519D0FDA-F4C7-47F4-B4F8-82DFCBF084EA}" srcOrd="2" destOrd="0" presId="urn:microsoft.com/office/officeart/2018/2/layout/IconVerticalSolidList"/>
    <dgm:cxn modelId="{02425373-0533-40A8-99F7-54EE997E0F6F}" type="presParOf" srcId="{519D0FDA-F4C7-47F4-B4F8-82DFCBF084EA}" destId="{7A4176C9-A51E-442B-8934-BC91E95995CF}" srcOrd="0" destOrd="0" presId="urn:microsoft.com/office/officeart/2018/2/layout/IconVerticalSolidList"/>
    <dgm:cxn modelId="{918FCAA1-F23C-4755-95BA-3034E79E4B4C}" type="presParOf" srcId="{519D0FDA-F4C7-47F4-B4F8-82DFCBF084EA}" destId="{2336C8CF-9267-4B53-AEAA-A3C2960AB50A}" srcOrd="1" destOrd="0" presId="urn:microsoft.com/office/officeart/2018/2/layout/IconVerticalSolidList"/>
    <dgm:cxn modelId="{1FC5C126-3AC1-47CF-9E62-E0D39980EE73}" type="presParOf" srcId="{519D0FDA-F4C7-47F4-B4F8-82DFCBF084EA}" destId="{0B2CC998-0E13-4A20-A445-3D273814A490}" srcOrd="2" destOrd="0" presId="urn:microsoft.com/office/officeart/2018/2/layout/IconVerticalSolidList"/>
    <dgm:cxn modelId="{E851FCB6-517B-46F9-A207-5C595C854C7A}" type="presParOf" srcId="{519D0FDA-F4C7-47F4-B4F8-82DFCBF084EA}" destId="{11F74574-2865-4A6F-8E7F-616A62A515C5}" srcOrd="3" destOrd="0" presId="urn:microsoft.com/office/officeart/2018/2/layout/IconVerticalSolidList"/>
    <dgm:cxn modelId="{49E40B53-3CEA-4A3A-AE2D-BB6F43389D19}" type="presParOf" srcId="{665C8AAC-ECDA-4E76-B60D-5BF82EB982DE}" destId="{D9A9BC13-BE05-4770-8721-BBFBB459F2BF}" srcOrd="3" destOrd="0" presId="urn:microsoft.com/office/officeart/2018/2/layout/IconVerticalSolidList"/>
    <dgm:cxn modelId="{198BF223-7D23-4F2A-9710-8EC2EC48ABA3}" type="presParOf" srcId="{665C8AAC-ECDA-4E76-B60D-5BF82EB982DE}" destId="{24A07878-FC1C-45F9-A2E3-266697626544}" srcOrd="4" destOrd="0" presId="urn:microsoft.com/office/officeart/2018/2/layout/IconVerticalSolidList"/>
    <dgm:cxn modelId="{F423733B-B9D5-4311-A4B5-FDAA49B934E7}" type="presParOf" srcId="{24A07878-FC1C-45F9-A2E3-266697626544}" destId="{81DA94D2-C19D-4900-B2B4-0B94A32662D1}" srcOrd="0" destOrd="0" presId="urn:microsoft.com/office/officeart/2018/2/layout/IconVerticalSolidList"/>
    <dgm:cxn modelId="{9E218FE4-D063-4B5D-BD08-C4B08D1CDBFF}" type="presParOf" srcId="{24A07878-FC1C-45F9-A2E3-266697626544}" destId="{496B1549-B09D-4A65-93ED-D57E83CA2948}" srcOrd="1" destOrd="0" presId="urn:microsoft.com/office/officeart/2018/2/layout/IconVerticalSolidList"/>
    <dgm:cxn modelId="{568EEBCB-CB1C-4339-B751-5A41E9962E07}" type="presParOf" srcId="{24A07878-FC1C-45F9-A2E3-266697626544}" destId="{B2EAC0F5-BE30-4EBD-9BC1-6C5EC01666B9}" srcOrd="2" destOrd="0" presId="urn:microsoft.com/office/officeart/2018/2/layout/IconVerticalSolidList"/>
    <dgm:cxn modelId="{934D3B9D-2BE5-4D33-A5E6-7084FA5C930E}" type="presParOf" srcId="{24A07878-FC1C-45F9-A2E3-266697626544}" destId="{B7323EF1-19A7-47EC-9045-72675FBF9E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1B6FF0-6E1E-4D15-A11A-51A6CA912E3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75111EBD-7D33-407A-A46F-17DFA2C9ED1D}">
      <dgm:prSet/>
      <dgm:spPr/>
      <dgm:t>
        <a:bodyPr/>
        <a:lstStyle/>
        <a:p>
          <a:r>
            <a:rPr lang="en-US" dirty="0"/>
            <a:t>Florin Zinica</a:t>
          </a:r>
        </a:p>
      </dgm:t>
    </dgm:pt>
    <dgm:pt modelId="{7C8EAA5F-168A-4ABB-B503-640F426A79A4}" type="parTrans" cxnId="{3B96D988-AC42-4773-8A89-98503B9D39D4}">
      <dgm:prSet/>
      <dgm:spPr/>
      <dgm:t>
        <a:bodyPr/>
        <a:lstStyle/>
        <a:p>
          <a:endParaRPr lang="en-US"/>
        </a:p>
      </dgm:t>
    </dgm:pt>
    <dgm:pt modelId="{07E7D152-7530-4333-8A60-2A2B072BB72E}" type="sibTrans" cxnId="{3B96D988-AC42-4773-8A89-98503B9D39D4}">
      <dgm:prSet/>
      <dgm:spPr/>
      <dgm:t>
        <a:bodyPr/>
        <a:lstStyle/>
        <a:p>
          <a:endParaRPr lang="en-US"/>
        </a:p>
      </dgm:t>
    </dgm:pt>
    <dgm:pt modelId="{93461E5F-9296-4205-9947-BF88620CA06A}">
      <dgm:prSet/>
      <dgm:spPr/>
      <dgm:t>
        <a:bodyPr/>
        <a:lstStyle/>
        <a:p>
          <a:r>
            <a:rPr lang="en-US"/>
            <a:t>2022</a:t>
          </a:r>
        </a:p>
      </dgm:t>
    </dgm:pt>
    <dgm:pt modelId="{A5F90855-4CFB-4BED-8B9E-AA666F74DAEA}" type="parTrans" cxnId="{8523F5BE-32AE-4D0C-9953-23082F899914}">
      <dgm:prSet/>
      <dgm:spPr/>
      <dgm:t>
        <a:bodyPr/>
        <a:lstStyle/>
        <a:p>
          <a:endParaRPr lang="en-US"/>
        </a:p>
      </dgm:t>
    </dgm:pt>
    <dgm:pt modelId="{4B750CB2-1654-44B9-8622-ECEE9A87FDBC}" type="sibTrans" cxnId="{8523F5BE-32AE-4D0C-9953-23082F899914}">
      <dgm:prSet/>
      <dgm:spPr/>
      <dgm:t>
        <a:bodyPr/>
        <a:lstStyle/>
        <a:p>
          <a:endParaRPr lang="en-US"/>
        </a:p>
      </dgm:t>
    </dgm:pt>
    <dgm:pt modelId="{6195458A-83E8-C14B-A229-595C36954CFC}" type="pres">
      <dgm:prSet presAssocID="{701B6FF0-6E1E-4D15-A11A-51A6CA912E30}" presName="linear" presStyleCnt="0">
        <dgm:presLayoutVars>
          <dgm:animLvl val="lvl"/>
          <dgm:resizeHandles val="exact"/>
        </dgm:presLayoutVars>
      </dgm:prSet>
      <dgm:spPr/>
    </dgm:pt>
    <dgm:pt modelId="{AD4ECF77-F3CD-1443-A814-DCABFA03B705}" type="pres">
      <dgm:prSet presAssocID="{75111EBD-7D33-407A-A46F-17DFA2C9ED1D}" presName="parentText" presStyleLbl="node1" presStyleIdx="0" presStyleCnt="2">
        <dgm:presLayoutVars>
          <dgm:chMax val="0"/>
          <dgm:bulletEnabled val="1"/>
        </dgm:presLayoutVars>
      </dgm:prSet>
      <dgm:spPr/>
    </dgm:pt>
    <dgm:pt modelId="{904A5B04-0EBB-994F-8FE9-AC9F2A8E2931}" type="pres">
      <dgm:prSet presAssocID="{07E7D152-7530-4333-8A60-2A2B072BB72E}" presName="spacer" presStyleCnt="0"/>
      <dgm:spPr/>
    </dgm:pt>
    <dgm:pt modelId="{2CFF6654-4CA0-534E-9D41-4DF386010A8C}" type="pres">
      <dgm:prSet presAssocID="{93461E5F-9296-4205-9947-BF88620CA06A}" presName="parentText" presStyleLbl="node1" presStyleIdx="1" presStyleCnt="2">
        <dgm:presLayoutVars>
          <dgm:chMax val="0"/>
          <dgm:bulletEnabled val="1"/>
        </dgm:presLayoutVars>
      </dgm:prSet>
      <dgm:spPr/>
    </dgm:pt>
  </dgm:ptLst>
  <dgm:cxnLst>
    <dgm:cxn modelId="{8A7D5819-6764-0743-A43F-BDAD62159F98}" type="presOf" srcId="{75111EBD-7D33-407A-A46F-17DFA2C9ED1D}" destId="{AD4ECF77-F3CD-1443-A814-DCABFA03B705}" srcOrd="0" destOrd="0" presId="urn:microsoft.com/office/officeart/2005/8/layout/vList2"/>
    <dgm:cxn modelId="{287F9719-7BA4-5A44-90EF-70306538F407}" type="presOf" srcId="{93461E5F-9296-4205-9947-BF88620CA06A}" destId="{2CFF6654-4CA0-534E-9D41-4DF386010A8C}" srcOrd="0" destOrd="0" presId="urn:microsoft.com/office/officeart/2005/8/layout/vList2"/>
    <dgm:cxn modelId="{3B96D988-AC42-4773-8A89-98503B9D39D4}" srcId="{701B6FF0-6E1E-4D15-A11A-51A6CA912E30}" destId="{75111EBD-7D33-407A-A46F-17DFA2C9ED1D}" srcOrd="0" destOrd="0" parTransId="{7C8EAA5F-168A-4ABB-B503-640F426A79A4}" sibTransId="{07E7D152-7530-4333-8A60-2A2B072BB72E}"/>
    <dgm:cxn modelId="{22F8FE8F-A21B-FB41-AF0D-77AB705D5FAA}" type="presOf" srcId="{701B6FF0-6E1E-4D15-A11A-51A6CA912E30}" destId="{6195458A-83E8-C14B-A229-595C36954CFC}" srcOrd="0" destOrd="0" presId="urn:microsoft.com/office/officeart/2005/8/layout/vList2"/>
    <dgm:cxn modelId="{8523F5BE-32AE-4D0C-9953-23082F899914}" srcId="{701B6FF0-6E1E-4D15-A11A-51A6CA912E30}" destId="{93461E5F-9296-4205-9947-BF88620CA06A}" srcOrd="1" destOrd="0" parTransId="{A5F90855-4CFB-4BED-8B9E-AA666F74DAEA}" sibTransId="{4B750CB2-1654-44B9-8622-ECEE9A87FDBC}"/>
    <dgm:cxn modelId="{CCECC84C-4CAB-4048-BB6C-06A388B4B2B9}" type="presParOf" srcId="{6195458A-83E8-C14B-A229-595C36954CFC}" destId="{AD4ECF77-F3CD-1443-A814-DCABFA03B705}" srcOrd="0" destOrd="0" presId="urn:microsoft.com/office/officeart/2005/8/layout/vList2"/>
    <dgm:cxn modelId="{33BC4D04-7D47-B240-9A73-3430E04CB423}" type="presParOf" srcId="{6195458A-83E8-C14B-A229-595C36954CFC}" destId="{904A5B04-0EBB-994F-8FE9-AC9F2A8E2931}" srcOrd="1" destOrd="0" presId="urn:microsoft.com/office/officeart/2005/8/layout/vList2"/>
    <dgm:cxn modelId="{D0E1B323-EA32-2D40-BF93-C201DABC44AC}" type="presParOf" srcId="{6195458A-83E8-C14B-A229-595C36954CFC}" destId="{2CFF6654-4CA0-534E-9D41-4DF386010A8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33D584-EE65-49EB-8AEE-62694F5ABA09}">
      <dsp:nvSpPr>
        <dsp:cNvPr id="0" name=""/>
        <dsp:cNvSpPr/>
      </dsp:nvSpPr>
      <dsp:spPr>
        <a:xfrm>
          <a:off x="0" y="3948"/>
          <a:ext cx="10515600" cy="1171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A6B14B-0F56-45DF-A6BC-E3A2A6475400}">
      <dsp:nvSpPr>
        <dsp:cNvPr id="0" name=""/>
        <dsp:cNvSpPr/>
      </dsp:nvSpPr>
      <dsp:spPr>
        <a:xfrm>
          <a:off x="354525" y="267645"/>
          <a:ext cx="645221" cy="6445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A44446-B473-4B5A-994B-D916242D7006}">
      <dsp:nvSpPr>
        <dsp:cNvPr id="0" name=""/>
        <dsp:cNvSpPr/>
      </dsp:nvSpPr>
      <dsp:spPr>
        <a:xfrm>
          <a:off x="1354272" y="3948"/>
          <a:ext cx="9065448" cy="1246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908" tIns="131908" rIns="131908" bIns="131908" numCol="1" spcCol="1270" anchor="ctr" anchorCtr="0">
          <a:noAutofit/>
        </a:bodyPr>
        <a:lstStyle/>
        <a:p>
          <a:pPr marL="0" lvl="0" indent="0" algn="l" defTabSz="800100">
            <a:lnSpc>
              <a:spcPct val="100000"/>
            </a:lnSpc>
            <a:spcBef>
              <a:spcPct val="0"/>
            </a:spcBef>
            <a:spcAft>
              <a:spcPct val="35000"/>
            </a:spcAft>
            <a:buNone/>
          </a:pPr>
          <a:r>
            <a:rPr lang="en-GB" sz="1800" kern="1200" dirty="0"/>
            <a:t>In today's work market, problem-solving is frequently a highly sought-after ability. </a:t>
          </a:r>
          <a:endParaRPr lang="en-US" sz="1800" kern="1200" dirty="0"/>
        </a:p>
      </dsp:txBody>
      <dsp:txXfrm>
        <a:off x="1354272" y="3948"/>
        <a:ext cx="9065448" cy="1246378"/>
      </dsp:txXfrm>
    </dsp:sp>
    <dsp:sp modelId="{7A4176C9-A51E-442B-8934-BC91E95995CF}">
      <dsp:nvSpPr>
        <dsp:cNvPr id="0" name=""/>
        <dsp:cNvSpPr/>
      </dsp:nvSpPr>
      <dsp:spPr>
        <a:xfrm>
          <a:off x="0" y="1598843"/>
          <a:ext cx="10515600" cy="1171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36C8CF-9267-4B53-AEAA-A3C2960AB50A}">
      <dsp:nvSpPr>
        <dsp:cNvPr id="0" name=""/>
        <dsp:cNvSpPr/>
      </dsp:nvSpPr>
      <dsp:spPr>
        <a:xfrm>
          <a:off x="354525" y="1816176"/>
          <a:ext cx="645221" cy="6445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F74574-2865-4A6F-8E7F-616A62A515C5}">
      <dsp:nvSpPr>
        <dsp:cNvPr id="0" name=""/>
        <dsp:cNvSpPr/>
      </dsp:nvSpPr>
      <dsp:spPr>
        <a:xfrm>
          <a:off x="1354272" y="1552479"/>
          <a:ext cx="9065448" cy="1246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908" tIns="131908" rIns="131908" bIns="131908" numCol="1" spcCol="1270" anchor="ctr" anchorCtr="0">
          <a:noAutofit/>
        </a:bodyPr>
        <a:lstStyle/>
        <a:p>
          <a:pPr marL="0" lvl="0" indent="0" algn="l" defTabSz="800100">
            <a:lnSpc>
              <a:spcPct val="100000"/>
            </a:lnSpc>
            <a:spcBef>
              <a:spcPct val="0"/>
            </a:spcBef>
            <a:spcAft>
              <a:spcPct val="35000"/>
            </a:spcAft>
            <a:buNone/>
          </a:pPr>
          <a:r>
            <a:rPr lang="en-GB" sz="1800" kern="1200" dirty="0"/>
            <a:t>In many businesses and jobs, the ability to solve complicated and simple issues is a critical component of success</a:t>
          </a:r>
          <a:r>
            <a:rPr lang="en-GB" sz="1400" kern="1200" dirty="0"/>
            <a:t>. </a:t>
          </a:r>
          <a:endParaRPr lang="en-US" sz="1400" kern="1200" dirty="0"/>
        </a:p>
      </dsp:txBody>
      <dsp:txXfrm>
        <a:off x="1354272" y="1552479"/>
        <a:ext cx="9065448" cy="1246378"/>
      </dsp:txXfrm>
    </dsp:sp>
    <dsp:sp modelId="{81DA94D2-C19D-4900-B2B4-0B94A32662D1}">
      <dsp:nvSpPr>
        <dsp:cNvPr id="0" name=""/>
        <dsp:cNvSpPr/>
      </dsp:nvSpPr>
      <dsp:spPr>
        <a:xfrm>
          <a:off x="0" y="3101010"/>
          <a:ext cx="10515600" cy="11719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6B1549-B09D-4A65-93ED-D57E83CA2948}">
      <dsp:nvSpPr>
        <dsp:cNvPr id="0" name=""/>
        <dsp:cNvSpPr/>
      </dsp:nvSpPr>
      <dsp:spPr>
        <a:xfrm>
          <a:off x="354525" y="3364707"/>
          <a:ext cx="645221" cy="6445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323EF1-19A7-47EC-9045-72675FBF9E0D}">
      <dsp:nvSpPr>
        <dsp:cNvPr id="0" name=""/>
        <dsp:cNvSpPr/>
      </dsp:nvSpPr>
      <dsp:spPr>
        <a:xfrm>
          <a:off x="1354272" y="3101010"/>
          <a:ext cx="9065448" cy="12463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908" tIns="131908" rIns="131908" bIns="131908" numCol="1" spcCol="1270" anchor="ctr" anchorCtr="0">
          <a:noAutofit/>
        </a:bodyPr>
        <a:lstStyle/>
        <a:p>
          <a:pPr marL="0" lvl="0" indent="0" algn="l" defTabSz="844550">
            <a:lnSpc>
              <a:spcPct val="100000"/>
            </a:lnSpc>
            <a:spcBef>
              <a:spcPct val="0"/>
            </a:spcBef>
            <a:spcAft>
              <a:spcPct val="35000"/>
            </a:spcAft>
            <a:buNone/>
          </a:pPr>
          <a:r>
            <a:rPr lang="en-GB" sz="1900" kern="1200"/>
            <a:t>Complex problem-solving entails more processes and considerations than basic problem-solving and knowing the distinctions will help you build complex problem-solving abilities more effectively.</a:t>
          </a:r>
          <a:endParaRPr lang="en-US" sz="1900" kern="1200"/>
        </a:p>
      </dsp:txBody>
      <dsp:txXfrm>
        <a:off x="1354272" y="3101010"/>
        <a:ext cx="9065448" cy="12463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ECF77-F3CD-1443-A814-DCABFA03B705}">
      <dsp:nvSpPr>
        <dsp:cNvPr id="0" name=""/>
        <dsp:cNvSpPr/>
      </dsp:nvSpPr>
      <dsp:spPr>
        <a:xfrm>
          <a:off x="0" y="1099718"/>
          <a:ext cx="6263640"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dirty="0"/>
            <a:t>Florin Zinica</a:t>
          </a:r>
        </a:p>
      </dsp:txBody>
      <dsp:txXfrm>
        <a:off x="76105" y="1175823"/>
        <a:ext cx="6111430" cy="1406815"/>
      </dsp:txXfrm>
    </dsp:sp>
    <dsp:sp modelId="{2CFF6654-4CA0-534E-9D41-4DF386010A8C}">
      <dsp:nvSpPr>
        <dsp:cNvPr id="0" name=""/>
        <dsp:cNvSpPr/>
      </dsp:nvSpPr>
      <dsp:spPr>
        <a:xfrm>
          <a:off x="0" y="2845944"/>
          <a:ext cx="6263640" cy="15590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2022</a:t>
          </a:r>
        </a:p>
      </dsp:txBody>
      <dsp:txXfrm>
        <a:off x="76105" y="2922049"/>
        <a:ext cx="6111430" cy="14068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1E1B3B-50D0-B54A-8562-2DEF778ACACA}" type="datetimeFigureOut">
              <a:rPr lang="en-US" smtClean="0"/>
              <a:t>2/14/22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5085BF-C588-5E47-92E3-60915B93032A}" type="slidenum">
              <a:rPr lang="en-US" smtClean="0"/>
              <a:t>‹#›</a:t>
            </a:fld>
            <a:endParaRPr lang="en-US"/>
          </a:p>
        </p:txBody>
      </p:sp>
    </p:spTree>
    <p:extLst>
      <p:ext uri="{BB962C8B-B14F-4D97-AF65-F5344CB8AC3E}">
        <p14:creationId xmlns:p14="http://schemas.microsoft.com/office/powerpoint/2010/main" val="2064657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5085BF-C588-5E47-92E3-60915B93032A}" type="slidenum">
              <a:rPr lang="en-US" smtClean="0"/>
              <a:t>1</a:t>
            </a:fld>
            <a:endParaRPr lang="en-US"/>
          </a:p>
        </p:txBody>
      </p:sp>
    </p:spTree>
    <p:extLst>
      <p:ext uri="{BB962C8B-B14F-4D97-AF65-F5344CB8AC3E}">
        <p14:creationId xmlns:p14="http://schemas.microsoft.com/office/powerpoint/2010/main" val="18850244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5085BF-C588-5E47-92E3-60915B93032A}" type="slidenum">
              <a:rPr lang="en-US" smtClean="0"/>
              <a:t>2</a:t>
            </a:fld>
            <a:endParaRPr lang="en-US"/>
          </a:p>
        </p:txBody>
      </p:sp>
    </p:spTree>
    <p:extLst>
      <p:ext uri="{BB962C8B-B14F-4D97-AF65-F5344CB8AC3E}">
        <p14:creationId xmlns:p14="http://schemas.microsoft.com/office/powerpoint/2010/main" val="4253987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5085BF-C588-5E47-92E3-60915B93032A}" type="slidenum">
              <a:rPr lang="en-US" smtClean="0"/>
              <a:t>3</a:t>
            </a:fld>
            <a:endParaRPr lang="en-US"/>
          </a:p>
        </p:txBody>
      </p:sp>
    </p:spTree>
    <p:extLst>
      <p:ext uri="{BB962C8B-B14F-4D97-AF65-F5344CB8AC3E}">
        <p14:creationId xmlns:p14="http://schemas.microsoft.com/office/powerpoint/2010/main" val="4037894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5085BF-C588-5E47-92E3-60915B93032A}" type="slidenum">
              <a:rPr lang="en-US" smtClean="0"/>
              <a:t>5</a:t>
            </a:fld>
            <a:endParaRPr lang="en-US"/>
          </a:p>
        </p:txBody>
      </p:sp>
    </p:spTree>
    <p:extLst>
      <p:ext uri="{BB962C8B-B14F-4D97-AF65-F5344CB8AC3E}">
        <p14:creationId xmlns:p14="http://schemas.microsoft.com/office/powerpoint/2010/main" val="15632045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5085BF-C588-5E47-92E3-60915B93032A}" type="slidenum">
              <a:rPr lang="en-US" smtClean="0"/>
              <a:t>7</a:t>
            </a:fld>
            <a:endParaRPr lang="en-US"/>
          </a:p>
        </p:txBody>
      </p:sp>
    </p:spTree>
    <p:extLst>
      <p:ext uri="{BB962C8B-B14F-4D97-AF65-F5344CB8AC3E}">
        <p14:creationId xmlns:p14="http://schemas.microsoft.com/office/powerpoint/2010/main" val="6719724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5085BF-C588-5E47-92E3-60915B93032A}" type="slidenum">
              <a:rPr lang="en-US" smtClean="0"/>
              <a:t>8</a:t>
            </a:fld>
            <a:endParaRPr lang="en-US"/>
          </a:p>
        </p:txBody>
      </p:sp>
    </p:spTree>
    <p:extLst>
      <p:ext uri="{BB962C8B-B14F-4D97-AF65-F5344CB8AC3E}">
        <p14:creationId xmlns:p14="http://schemas.microsoft.com/office/powerpoint/2010/main" val="3316350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75085BF-C588-5E47-92E3-60915B93032A}" type="slidenum">
              <a:rPr lang="en-US" smtClean="0"/>
              <a:t>9</a:t>
            </a:fld>
            <a:endParaRPr lang="en-US"/>
          </a:p>
        </p:txBody>
      </p:sp>
    </p:spTree>
    <p:extLst>
      <p:ext uri="{BB962C8B-B14F-4D97-AF65-F5344CB8AC3E}">
        <p14:creationId xmlns:p14="http://schemas.microsoft.com/office/powerpoint/2010/main" val="1213378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10F98-7D9F-4E43-9E51-D9E27671B86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EBFFA6-DFAE-4F45-941D-7CC9C172F3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158E4AB-9737-B74A-AB2C-9329F56E6B80}"/>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5" name="Footer Placeholder 4">
            <a:extLst>
              <a:ext uri="{FF2B5EF4-FFF2-40B4-BE49-F238E27FC236}">
                <a16:creationId xmlns:a16="http://schemas.microsoft.com/office/drawing/2014/main" id="{A52BEF6F-7CA1-C44F-8166-FA0B526CA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B7A69F-48D4-9D41-A6AF-18EA6B507766}"/>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35989496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E2C7C-5582-AE4B-B9D7-E1F1FD9B3FE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C6AB5AB-5AE0-034B-B8CE-A9E2B7CE5D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4A1D88-2BF6-EF40-B0B5-99A778813F57}"/>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5" name="Footer Placeholder 4">
            <a:extLst>
              <a:ext uri="{FF2B5EF4-FFF2-40B4-BE49-F238E27FC236}">
                <a16:creationId xmlns:a16="http://schemas.microsoft.com/office/drawing/2014/main" id="{8BEA00A3-FEE9-1040-8850-2A42E350CE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6C39FD-A59D-EC41-A9D9-45F34525DBE1}"/>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2891764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8AAE8-29BB-984C-9116-85F9CA29EE4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9AACA72-A370-2548-9C82-E6EFD36CFA9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A85B27-C160-D846-BA67-8F53EADEAC8B}"/>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5" name="Footer Placeholder 4">
            <a:extLst>
              <a:ext uri="{FF2B5EF4-FFF2-40B4-BE49-F238E27FC236}">
                <a16:creationId xmlns:a16="http://schemas.microsoft.com/office/drawing/2014/main" id="{97451D78-C7BB-5B44-B433-4574ECB40D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9048DC-488B-9446-8970-61F0030E9CCD}"/>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277664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5C110-58F9-554A-8712-2A1CBAFA3B0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D878A4A-94DA-FD42-A40D-F4489198287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91D2646-D2EC-0F47-B3E0-020E177007E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7E0B124-FA1F-6146-BC63-D88940562264}"/>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6" name="Footer Placeholder 5">
            <a:extLst>
              <a:ext uri="{FF2B5EF4-FFF2-40B4-BE49-F238E27FC236}">
                <a16:creationId xmlns:a16="http://schemas.microsoft.com/office/drawing/2014/main" id="{1C2EECA4-2816-9A46-82C4-F6FB9F6D4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71EFE2-2673-BA4B-86A5-B49710735C25}"/>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1177141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AB5BC-92BB-EA4C-A4C6-F1921DD9113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25F0C0-8271-B247-97B5-ADA6F1210E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D682E7A-A936-D646-8B0A-838AC4A89E6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465DC1B-9008-F84C-8259-EEDBF5C5E3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69C9448-3A48-A64F-8798-A4A76C8651D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01B24C5-3945-4A44-A4B2-F22DF7402461}"/>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8" name="Footer Placeholder 7">
            <a:extLst>
              <a:ext uri="{FF2B5EF4-FFF2-40B4-BE49-F238E27FC236}">
                <a16:creationId xmlns:a16="http://schemas.microsoft.com/office/drawing/2014/main" id="{68E91D27-5CF9-4D42-9299-5E07C436830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E346164-487B-794A-9B5B-FE3A001B2ED7}"/>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473913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7D8CB-6F42-334C-9B1C-48A78AF577E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B71EEA3-95F8-5E42-A00C-1BF79C0A3705}"/>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4" name="Footer Placeholder 3">
            <a:extLst>
              <a:ext uri="{FF2B5EF4-FFF2-40B4-BE49-F238E27FC236}">
                <a16:creationId xmlns:a16="http://schemas.microsoft.com/office/drawing/2014/main" id="{4028A4AE-4FD1-744F-91FE-73ACB4E4D1E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7FC5BA6-81A9-834E-8245-860975437421}"/>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4083409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E232CB-DA65-2E4E-AA03-2C739F72983A}"/>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3" name="Footer Placeholder 2">
            <a:extLst>
              <a:ext uri="{FF2B5EF4-FFF2-40B4-BE49-F238E27FC236}">
                <a16:creationId xmlns:a16="http://schemas.microsoft.com/office/drawing/2014/main" id="{819D49C7-CD59-8445-BE4C-32991E6CC36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1210BBF-B4B5-424D-BCE0-9F505C258264}"/>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3520278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1BCFC-3AB7-8747-8A9D-08FEA2A245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77584CF-5A92-BA4C-8186-12C0829A90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A1A2A98-5152-4949-87B3-F43D2847CD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4CB31C-BB87-8F4B-B6EF-4DF14E280B06}"/>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6" name="Footer Placeholder 5">
            <a:extLst>
              <a:ext uri="{FF2B5EF4-FFF2-40B4-BE49-F238E27FC236}">
                <a16:creationId xmlns:a16="http://schemas.microsoft.com/office/drawing/2014/main" id="{E98A7FAD-7A40-4040-A67E-6EDD511588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37D7A1-2091-A24C-A364-C428E6E68DDC}"/>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3559550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89549-AE68-7F48-9BF3-9A258764CC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24C4D8A-43E8-D84A-89BA-4E04B39EFD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3972400-078F-EE41-B300-05023B4B16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4D4D390-28F8-B249-B027-887B5DBEB222}"/>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6" name="Footer Placeholder 5">
            <a:extLst>
              <a:ext uri="{FF2B5EF4-FFF2-40B4-BE49-F238E27FC236}">
                <a16:creationId xmlns:a16="http://schemas.microsoft.com/office/drawing/2014/main" id="{0E60131C-D424-9B4C-BE7B-2AAFC28DB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04B29F-6BF8-CE40-BD7D-825425DD4647}"/>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4193988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9C7AD-BCCE-B845-9172-6CB8BEA6BAB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5485AC8-C9C6-4049-BD1C-DFD1939AAA4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480CAF-F177-5E46-85DB-3B8F3882D6B8}"/>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5" name="Footer Placeholder 4">
            <a:extLst>
              <a:ext uri="{FF2B5EF4-FFF2-40B4-BE49-F238E27FC236}">
                <a16:creationId xmlns:a16="http://schemas.microsoft.com/office/drawing/2014/main" id="{474752D0-93C4-5A48-B5F2-6B613F70A8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96BDF3-C9DB-424F-9674-F4712EEE7A79}"/>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4116045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03F636-F78E-3744-908A-D2291E3C5B7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1551BA6-30C9-264D-A946-4C4264ED81A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8A28D3-53ED-3B40-ABB2-D2A12C667C43}"/>
              </a:ext>
            </a:extLst>
          </p:cNvPr>
          <p:cNvSpPr>
            <a:spLocks noGrp="1"/>
          </p:cNvSpPr>
          <p:nvPr>
            <p:ph type="dt" sz="half" idx="10"/>
          </p:nvPr>
        </p:nvSpPr>
        <p:spPr/>
        <p:txBody>
          <a:bodyPr/>
          <a:lstStyle/>
          <a:p>
            <a:fld id="{D909C2F4-70E5-D847-8A1B-2F2B6974C5B7}" type="datetimeFigureOut">
              <a:rPr lang="en-US" smtClean="0"/>
              <a:t>2/14/22</a:t>
            </a:fld>
            <a:endParaRPr lang="en-US"/>
          </a:p>
        </p:txBody>
      </p:sp>
      <p:sp>
        <p:nvSpPr>
          <p:cNvPr id="5" name="Footer Placeholder 4">
            <a:extLst>
              <a:ext uri="{FF2B5EF4-FFF2-40B4-BE49-F238E27FC236}">
                <a16:creationId xmlns:a16="http://schemas.microsoft.com/office/drawing/2014/main" id="{69E4A007-9F17-F14F-8A87-755DEB22DA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E03BA94-5EB2-E045-B595-F3C3DAF60DB3}"/>
              </a:ext>
            </a:extLst>
          </p:cNvPr>
          <p:cNvSpPr>
            <a:spLocks noGrp="1"/>
          </p:cNvSpPr>
          <p:nvPr>
            <p:ph type="sldNum" sz="quarter" idx="12"/>
          </p:nvPr>
        </p:nvSpPr>
        <p:spPr/>
        <p:txBody>
          <a:bodyPr/>
          <a:lstStyle/>
          <a:p>
            <a:fld id="{F7D15976-9584-D94E-ACB8-F889C586DB7B}" type="slidenum">
              <a:rPr lang="en-US" smtClean="0"/>
              <a:t>‹#›</a:t>
            </a:fld>
            <a:endParaRPr lang="en-US"/>
          </a:p>
        </p:txBody>
      </p:sp>
    </p:spTree>
    <p:extLst>
      <p:ext uri="{BB962C8B-B14F-4D97-AF65-F5344CB8AC3E}">
        <p14:creationId xmlns:p14="http://schemas.microsoft.com/office/powerpoint/2010/main" val="3896484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27A043-0C58-F845-BC4D-1E569C7C63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EBB1A20-6C8B-9345-BD34-56D2BD8DFC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3471D69-69D3-F74F-A22E-C503F330DB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09C2F4-70E5-D847-8A1B-2F2B6974C5B7}" type="datetimeFigureOut">
              <a:rPr lang="en-US" smtClean="0"/>
              <a:t>2/14/22</a:t>
            </a:fld>
            <a:endParaRPr lang="en-US"/>
          </a:p>
        </p:txBody>
      </p:sp>
      <p:sp>
        <p:nvSpPr>
          <p:cNvPr id="5" name="Footer Placeholder 4">
            <a:extLst>
              <a:ext uri="{FF2B5EF4-FFF2-40B4-BE49-F238E27FC236}">
                <a16:creationId xmlns:a16="http://schemas.microsoft.com/office/drawing/2014/main" id="{BF5088ED-DD59-5545-9C5E-DE44338385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7FC457F-ED02-354E-B15A-7A8BAAE4ED1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D15976-9584-D94E-ACB8-F889C586DB7B}" type="slidenum">
              <a:rPr lang="en-US" smtClean="0"/>
              <a:t>‹#›</a:t>
            </a:fld>
            <a:endParaRPr lang="en-US"/>
          </a:p>
        </p:txBody>
      </p:sp>
    </p:spTree>
    <p:extLst>
      <p:ext uri="{BB962C8B-B14F-4D97-AF65-F5344CB8AC3E}">
        <p14:creationId xmlns:p14="http://schemas.microsoft.com/office/powerpoint/2010/main" val="10294290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CD9AE6-775F-EB48-97A8-B77C0AA90032}"/>
              </a:ext>
            </a:extLst>
          </p:cNvPr>
          <p:cNvSpPr>
            <a:spLocks noGrp="1"/>
          </p:cNvSpPr>
          <p:nvPr>
            <p:ph type="ctrTitle"/>
          </p:nvPr>
        </p:nvSpPr>
        <p:spPr>
          <a:xfrm>
            <a:off x="934872" y="982272"/>
            <a:ext cx="3388419" cy="4560970"/>
          </a:xfrm>
        </p:spPr>
        <p:txBody>
          <a:bodyPr vert="horz" lIns="91440" tIns="45720" rIns="91440" bIns="45720" rtlCol="0" anchor="ctr">
            <a:normAutofit/>
          </a:bodyPr>
          <a:lstStyle/>
          <a:p>
            <a:pPr algn="l"/>
            <a:r>
              <a:rPr lang="en-US" sz="4000" kern="1200">
                <a:solidFill>
                  <a:srgbClr val="FFFFFF"/>
                </a:solidFill>
                <a:latin typeface="+mj-lt"/>
                <a:ea typeface="+mj-ea"/>
                <a:cs typeface="+mj-cs"/>
              </a:rPr>
              <a:t>Professional Career Development Module (BMSW 4005)</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E68107D7-9E51-DA4C-AF05-D3B3FAC13165}"/>
              </a:ext>
            </a:extLst>
          </p:cNvPr>
          <p:cNvSpPr>
            <a:spLocks noGrp="1"/>
          </p:cNvSpPr>
          <p:nvPr>
            <p:ph type="subTitle" idx="1"/>
          </p:nvPr>
        </p:nvSpPr>
        <p:spPr>
          <a:xfrm>
            <a:off x="5221862" y="1719618"/>
            <a:ext cx="5948831" cy="4334629"/>
          </a:xfrm>
        </p:spPr>
        <p:txBody>
          <a:bodyPr vert="horz" lIns="91440" tIns="45720" rIns="91440" bIns="45720" rtlCol="0" anchor="ctr">
            <a:normAutofit/>
          </a:bodyPr>
          <a:lstStyle/>
          <a:p>
            <a:pPr indent="-228600" algn="l">
              <a:buFont typeface="Arial" panose="020B0604020202020204" pitchFamily="34" charset="0"/>
              <a:buChar char="•"/>
            </a:pPr>
            <a:endParaRPr lang="en-US" b="1" dirty="0">
              <a:solidFill>
                <a:srgbClr val="FEFFFF"/>
              </a:solidFill>
            </a:endParaRPr>
          </a:p>
          <a:p>
            <a:pPr indent="-228600" algn="l">
              <a:buFont typeface="Arial" panose="020B0604020202020204" pitchFamily="34" charset="0"/>
              <a:buChar char="•"/>
            </a:pPr>
            <a:r>
              <a:rPr lang="en-US" b="1" dirty="0">
                <a:solidFill>
                  <a:srgbClr val="FEFFFF"/>
                </a:solidFill>
              </a:rPr>
              <a:t>STUDENT NAME: </a:t>
            </a:r>
            <a:r>
              <a:rPr lang="en-US" dirty="0">
                <a:solidFill>
                  <a:srgbClr val="FEFFFF"/>
                </a:solidFill>
              </a:rPr>
              <a:t>FLORIN ZINICA </a:t>
            </a:r>
            <a:endParaRPr lang="en-US" b="1" dirty="0">
              <a:solidFill>
                <a:srgbClr val="FEFFFF"/>
              </a:solidFill>
            </a:endParaRPr>
          </a:p>
          <a:p>
            <a:pPr indent="-228600" algn="l">
              <a:buFont typeface="Arial" panose="020B0604020202020204" pitchFamily="34" charset="0"/>
              <a:buChar char="•"/>
            </a:pPr>
            <a:r>
              <a:rPr lang="en-US" b="1" dirty="0">
                <a:solidFill>
                  <a:srgbClr val="FEFFFF"/>
                </a:solidFill>
              </a:rPr>
              <a:t>LECTURER: </a:t>
            </a:r>
            <a:r>
              <a:rPr lang="en-US" b="1" dirty="0" err="1">
                <a:solidFill>
                  <a:srgbClr val="FEFFFF"/>
                </a:solidFill>
              </a:rPr>
              <a:t>Sujeewa</a:t>
            </a:r>
            <a:r>
              <a:rPr lang="en-US" b="1" dirty="0">
                <a:solidFill>
                  <a:srgbClr val="FEFFFF"/>
                </a:solidFill>
              </a:rPr>
              <a:t>  </a:t>
            </a:r>
            <a:r>
              <a:rPr lang="en-US" b="1" dirty="0" err="1">
                <a:solidFill>
                  <a:srgbClr val="FEFFFF"/>
                </a:solidFill>
              </a:rPr>
              <a:t>Herath</a:t>
            </a:r>
            <a:r>
              <a:rPr lang="en-US" b="1" dirty="0">
                <a:solidFill>
                  <a:srgbClr val="FEFFFF"/>
                </a:solidFill>
              </a:rPr>
              <a:t> </a:t>
            </a:r>
          </a:p>
          <a:p>
            <a:pPr indent="-228600" algn="l">
              <a:buFont typeface="Arial" panose="020B0604020202020204" pitchFamily="34" charset="0"/>
              <a:buChar char="•"/>
            </a:pPr>
            <a:r>
              <a:rPr lang="en-US" b="1" dirty="0">
                <a:solidFill>
                  <a:srgbClr val="FEFFFF"/>
                </a:solidFill>
              </a:rPr>
              <a:t>WEEK 4- OPEN BOOK ASSESSMENT</a:t>
            </a:r>
            <a:endParaRPr lang="en-US" dirty="0">
              <a:solidFill>
                <a:srgbClr val="FEFFFF"/>
              </a:solidFill>
            </a:endParaRPr>
          </a:p>
          <a:p>
            <a:pPr indent="-228600" algn="l">
              <a:buFont typeface="Arial" panose="020B0604020202020204" pitchFamily="34" charset="0"/>
              <a:buChar char="•"/>
            </a:pPr>
            <a:endParaRPr lang="en-US" dirty="0">
              <a:solidFill>
                <a:srgbClr val="FEFFFF"/>
              </a:solidFill>
            </a:endParaRPr>
          </a:p>
        </p:txBody>
      </p:sp>
    </p:spTree>
    <p:extLst>
      <p:ext uri="{BB962C8B-B14F-4D97-AF65-F5344CB8AC3E}">
        <p14:creationId xmlns:p14="http://schemas.microsoft.com/office/powerpoint/2010/main" val="1863803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F94F9-D898-1E47-AC27-39C94BBD5477}"/>
              </a:ext>
            </a:extLst>
          </p:cNvPr>
          <p:cNvSpPr>
            <a:spLocks noGrp="1"/>
          </p:cNvSpPr>
          <p:nvPr>
            <p:ph type="title"/>
          </p:nvPr>
        </p:nvSpPr>
        <p:spPr>
          <a:xfrm>
            <a:off x="1171074" y="1396686"/>
            <a:ext cx="3240506" cy="4064628"/>
          </a:xfrm>
        </p:spPr>
        <p:txBody>
          <a:bodyPr>
            <a:normAutofit/>
          </a:bodyPr>
          <a:lstStyle/>
          <a:p>
            <a:br>
              <a:rPr lang="en-GB" sz="4100" b="1">
                <a:solidFill>
                  <a:srgbClr val="FFFFFF"/>
                </a:solidFill>
              </a:rPr>
            </a:br>
            <a:br>
              <a:rPr lang="en-GB" sz="4100" b="1">
                <a:solidFill>
                  <a:srgbClr val="FFFFFF"/>
                </a:solidFill>
              </a:rPr>
            </a:br>
            <a:r>
              <a:rPr lang="en-GB" sz="4100" b="1">
                <a:solidFill>
                  <a:srgbClr val="FFFFFF"/>
                </a:solidFill>
              </a:rPr>
              <a:t>Employability skills: what makes us employable?</a:t>
            </a:r>
            <a:br>
              <a:rPr lang="en-GB" sz="4100" b="1">
                <a:solidFill>
                  <a:srgbClr val="FFFFFF"/>
                </a:solidFill>
              </a:rPr>
            </a:br>
            <a:endParaRPr lang="en-US" sz="4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5E3E13E-7DA9-154F-8119-6899E3E018D4}"/>
              </a:ext>
            </a:extLst>
          </p:cNvPr>
          <p:cNvSpPr>
            <a:spLocks noGrp="1"/>
          </p:cNvSpPr>
          <p:nvPr>
            <p:ph idx="1"/>
          </p:nvPr>
        </p:nvSpPr>
        <p:spPr>
          <a:xfrm>
            <a:off x="5370153" y="1526033"/>
            <a:ext cx="5536397" cy="3935281"/>
          </a:xfrm>
        </p:spPr>
        <p:txBody>
          <a:bodyPr>
            <a:normAutofit/>
          </a:bodyPr>
          <a:lstStyle/>
          <a:p>
            <a:pPr marL="0" indent="0">
              <a:buNone/>
            </a:pPr>
            <a:endParaRPr lang="en-US" dirty="0"/>
          </a:p>
          <a:p>
            <a:pPr marL="0" indent="0">
              <a:buNone/>
            </a:pPr>
            <a:endParaRPr lang="en-US" dirty="0"/>
          </a:p>
          <a:p>
            <a:pPr marL="0" indent="0">
              <a:buNone/>
            </a:pPr>
            <a:r>
              <a:rPr lang="en-US" dirty="0"/>
              <a:t> I selected five common skill sets that are critical for employability based on an exhaustive analysis of current 21st-century frameworks, academic research, and labor market trend.</a:t>
            </a:r>
          </a:p>
        </p:txBody>
      </p:sp>
    </p:spTree>
    <p:extLst>
      <p:ext uri="{BB962C8B-B14F-4D97-AF65-F5344CB8AC3E}">
        <p14:creationId xmlns:p14="http://schemas.microsoft.com/office/powerpoint/2010/main" val="3875711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111A8C-B562-014F-92F9-59ECB67FACBC}"/>
              </a:ext>
            </a:extLst>
          </p:cNvPr>
          <p:cNvSpPr>
            <a:spLocks noGrp="1"/>
          </p:cNvSpPr>
          <p:nvPr>
            <p:ph type="title"/>
          </p:nvPr>
        </p:nvSpPr>
        <p:spPr>
          <a:xfrm>
            <a:off x="686834" y="1153572"/>
            <a:ext cx="3200400" cy="4461163"/>
          </a:xfrm>
        </p:spPr>
        <p:txBody>
          <a:bodyPr>
            <a:normAutofit/>
          </a:bodyPr>
          <a:lstStyle/>
          <a:p>
            <a:r>
              <a:rPr lang="en-GB" sz="3700" dirty="0">
                <a:solidFill>
                  <a:srgbClr val="FFFFFF"/>
                </a:solidFill>
              </a:rPr>
              <a:t> What are the core employability skills that remain increasingly relevant and why?</a:t>
            </a:r>
            <a:endParaRPr lang="en-US" sz="37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3D6BFD7-A043-A545-B801-57757321C2A2}"/>
              </a:ext>
            </a:extLst>
          </p:cNvPr>
          <p:cNvSpPr>
            <a:spLocks noGrp="1"/>
          </p:cNvSpPr>
          <p:nvPr>
            <p:ph idx="1"/>
          </p:nvPr>
        </p:nvSpPr>
        <p:spPr>
          <a:xfrm>
            <a:off x="4447308" y="591344"/>
            <a:ext cx="6906491" cy="5585619"/>
          </a:xfrm>
        </p:spPr>
        <p:txBody>
          <a:bodyPr anchor="ctr">
            <a:normAutofit/>
          </a:bodyPr>
          <a:lstStyle/>
          <a:p>
            <a:endParaRPr lang="en-US" dirty="0"/>
          </a:p>
          <a:p>
            <a:r>
              <a:rPr lang="en-US" dirty="0"/>
              <a:t>Problem Solving, Collaborating , People Management, Critical Thinking, and Negotiating were the top five talents for employability in 2021. It was already clear that the most in-demand abilities were those that were innately more human. It was also evident that employers were more concerned with the here and now than with the future, with innovation and active listening at the bottom of the priority list, indicating that they were the least significant.</a:t>
            </a:r>
          </a:p>
        </p:txBody>
      </p:sp>
    </p:spTree>
    <p:extLst>
      <p:ext uri="{BB962C8B-B14F-4D97-AF65-F5344CB8AC3E}">
        <p14:creationId xmlns:p14="http://schemas.microsoft.com/office/powerpoint/2010/main" val="2805216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3F3B0-42BF-6346-9C23-48B541E4C649}"/>
              </a:ext>
            </a:extLst>
          </p:cNvPr>
          <p:cNvSpPr>
            <a:spLocks noGrp="1"/>
          </p:cNvSpPr>
          <p:nvPr>
            <p:ph type="title"/>
          </p:nvPr>
        </p:nvSpPr>
        <p:spPr/>
        <p:txBody>
          <a:bodyPr/>
          <a:lstStyle/>
          <a:p>
            <a:r>
              <a:rPr lang="en-US" dirty="0"/>
              <a:t>Problem Solving</a:t>
            </a:r>
          </a:p>
        </p:txBody>
      </p:sp>
      <p:graphicFrame>
        <p:nvGraphicFramePr>
          <p:cNvPr id="9" name="Content Placeholder 2">
            <a:extLst>
              <a:ext uri="{FF2B5EF4-FFF2-40B4-BE49-F238E27FC236}">
                <a16:creationId xmlns:a16="http://schemas.microsoft.com/office/drawing/2014/main" id="{F02A598E-BD0D-4839-AA19-13757290F0EB}"/>
              </a:ext>
            </a:extLst>
          </p:cNvPr>
          <p:cNvGraphicFramePr>
            <a:graphicFrameLocks noGrp="1"/>
          </p:cNvGraphicFramePr>
          <p:nvPr>
            <p:ph idx="1"/>
            <p:extLst>
              <p:ext uri="{D42A27DB-BD31-4B8C-83A1-F6EECF244321}">
                <p14:modId xmlns:p14="http://schemas.microsoft.com/office/powerpoint/2010/main" val="21283048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9232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076C1-9F34-854D-90B6-7A0A19680E02}"/>
              </a:ext>
            </a:extLst>
          </p:cNvPr>
          <p:cNvSpPr>
            <a:spLocks noGrp="1"/>
          </p:cNvSpPr>
          <p:nvPr>
            <p:ph type="title"/>
          </p:nvPr>
        </p:nvSpPr>
        <p:spPr>
          <a:xfrm>
            <a:off x="6053668" y="803325"/>
            <a:ext cx="5314536" cy="1325563"/>
          </a:xfrm>
        </p:spPr>
        <p:txBody>
          <a:bodyPr>
            <a:normAutofit/>
          </a:bodyPr>
          <a:lstStyle/>
          <a:p>
            <a:r>
              <a:rPr lang="en-US" dirty="0"/>
              <a:t>Collaboration</a:t>
            </a:r>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Business Growth">
            <a:extLst>
              <a:ext uri="{FF2B5EF4-FFF2-40B4-BE49-F238E27FC236}">
                <a16:creationId xmlns:a16="http://schemas.microsoft.com/office/drawing/2014/main" id="{059B1714-53FA-4CB9-BB96-108CDF53036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BCCB9E79-EE78-DF42-B667-41E7067D29C8}"/>
              </a:ext>
            </a:extLst>
          </p:cNvPr>
          <p:cNvSpPr>
            <a:spLocks noGrp="1"/>
          </p:cNvSpPr>
          <p:nvPr>
            <p:ph idx="1"/>
          </p:nvPr>
        </p:nvSpPr>
        <p:spPr>
          <a:xfrm>
            <a:off x="6053667" y="2279018"/>
            <a:ext cx="5314543" cy="3375920"/>
          </a:xfrm>
        </p:spPr>
        <p:txBody>
          <a:bodyPr anchor="t">
            <a:normAutofit/>
          </a:bodyPr>
          <a:lstStyle/>
          <a:p>
            <a:r>
              <a:rPr lang="en-US" sz="2000" dirty="0"/>
              <a:t>Collaboration</a:t>
            </a:r>
          </a:p>
          <a:p>
            <a:r>
              <a:rPr lang="en-US" sz="2000" dirty="0"/>
              <a:t>People that are skilled at collaborating achieve superior results. Additionally, as businesses place a more significant focus on teamwork, employees who excel at cooperation are more likely to be sought after.</a:t>
            </a:r>
          </a:p>
          <a:p>
            <a:r>
              <a:rPr lang="en-US" sz="2000" dirty="0"/>
              <a:t>Conclusion: there are several frameworks for cooperation and teamwork, but interpersonal communication, conflict resolution, and task management are present in all of them.</a:t>
            </a:r>
          </a:p>
        </p:txBody>
      </p:sp>
    </p:spTree>
    <p:extLst>
      <p:ext uri="{BB962C8B-B14F-4D97-AF65-F5344CB8AC3E}">
        <p14:creationId xmlns:p14="http://schemas.microsoft.com/office/powerpoint/2010/main" val="88094826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FF12C-7258-574F-AC5A-AA2578227500}"/>
              </a:ext>
            </a:extLst>
          </p:cNvPr>
          <p:cNvSpPr>
            <a:spLocks noGrp="1"/>
          </p:cNvSpPr>
          <p:nvPr>
            <p:ph type="title"/>
          </p:nvPr>
        </p:nvSpPr>
        <p:spPr>
          <a:xfrm>
            <a:off x="6053668" y="803325"/>
            <a:ext cx="5314536" cy="1325563"/>
          </a:xfrm>
        </p:spPr>
        <p:txBody>
          <a:bodyPr vert="horz" lIns="91440" tIns="45720" rIns="91440" bIns="45720" rtlCol="0" anchor="ctr">
            <a:normAutofit/>
          </a:bodyPr>
          <a:lstStyle/>
          <a:p>
            <a:r>
              <a:rPr lang="en-US" kern="1200">
                <a:solidFill>
                  <a:schemeClr val="tx1"/>
                </a:solidFill>
                <a:latin typeface="+mj-lt"/>
                <a:ea typeface="+mj-ea"/>
                <a:cs typeface="+mj-cs"/>
              </a:rPr>
              <a:t>People Management</a:t>
            </a:r>
          </a:p>
        </p:txBody>
      </p:sp>
      <p:sp>
        <p:nvSpPr>
          <p:cNvPr id="28" name="Freeform: Shape 27">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descr="One in a crowd">
            <a:extLst>
              <a:ext uri="{FF2B5EF4-FFF2-40B4-BE49-F238E27FC236}">
                <a16:creationId xmlns:a16="http://schemas.microsoft.com/office/drawing/2014/main" id="{45EE0AD9-CB70-4F0B-B905-5E1039638690}"/>
              </a:ext>
            </a:extLst>
          </p:cNvPr>
          <p:cNvPicPr>
            <a:picLocks noChangeAspect="1"/>
          </p:cNvPicPr>
          <p:nvPr/>
        </p:nvPicPr>
        <p:blipFill rotWithShape="1">
          <a:blip r:embed="rId2"/>
          <a:srcRect l="3248" r="8448"/>
          <a:stretch/>
        </p:blipFill>
        <p:spPr>
          <a:xfrm>
            <a:off x="321733" y="832065"/>
            <a:ext cx="3835488" cy="3257627"/>
          </a:xfrm>
          <a:prstGeom prst="rect">
            <a:avLst/>
          </a:prstGeom>
        </p:spPr>
      </p:pic>
      <p:sp>
        <p:nvSpPr>
          <p:cNvPr id="3" name="Rectangle 2">
            <a:extLst>
              <a:ext uri="{FF2B5EF4-FFF2-40B4-BE49-F238E27FC236}">
                <a16:creationId xmlns:a16="http://schemas.microsoft.com/office/drawing/2014/main" id="{43B54FB6-F285-4D40-9DD5-4C5853D014EF}"/>
              </a:ext>
            </a:extLst>
          </p:cNvPr>
          <p:cNvSpPr/>
          <p:nvPr/>
        </p:nvSpPr>
        <p:spPr>
          <a:xfrm>
            <a:off x="6053667" y="2279018"/>
            <a:ext cx="5314543" cy="337592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dirty="0"/>
              <a:t>People management is to improve workplace efficiency and professional growth by teaching, inspiring, and leading employees. People management, such as team leads, supervisors, and department heads, are used by workplace leaders on a daily basis to regulate workflow and enhance employee performance. As a workplace leader, you may be in charge of onboarding new workers and mentoring current employees on best </a:t>
            </a:r>
            <a:r>
              <a:rPr lang="en-US"/>
              <a:t>practises</a:t>
            </a:r>
            <a:r>
              <a:rPr lang="en-US" dirty="0"/>
              <a:t>. You may use people management techniques to provide employees constructive feedback and coach them so that they can succeed in their careers.</a:t>
            </a:r>
            <a:endParaRPr lang="en-US"/>
          </a:p>
        </p:txBody>
      </p:sp>
      <p:sp>
        <p:nvSpPr>
          <p:cNvPr id="4" name="Rectangle 3">
            <a:extLst>
              <a:ext uri="{FF2B5EF4-FFF2-40B4-BE49-F238E27FC236}">
                <a16:creationId xmlns:a16="http://schemas.microsoft.com/office/drawing/2014/main" id="{6A3FB088-12F6-3A4A-9251-BF1129DFE0A8}"/>
              </a:ext>
            </a:extLst>
          </p:cNvPr>
          <p:cNvSpPr/>
          <p:nvPr/>
        </p:nvSpPr>
        <p:spPr>
          <a:xfrm>
            <a:off x="1050857" y="1477108"/>
            <a:ext cx="3941499" cy="4947993"/>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118965257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B68D6-0A5C-764C-95CC-B4A213A7A930}"/>
              </a:ext>
            </a:extLst>
          </p:cNvPr>
          <p:cNvSpPr>
            <a:spLocks noGrp="1"/>
          </p:cNvSpPr>
          <p:nvPr>
            <p:ph type="title"/>
          </p:nvPr>
        </p:nvSpPr>
        <p:spPr>
          <a:xfrm>
            <a:off x="4965430" y="629268"/>
            <a:ext cx="6586491" cy="1286160"/>
          </a:xfrm>
        </p:spPr>
        <p:txBody>
          <a:bodyPr anchor="b">
            <a:normAutofit/>
          </a:bodyPr>
          <a:lstStyle/>
          <a:p>
            <a:r>
              <a:rPr lang="en-US" dirty="0"/>
              <a:t>Critical Thinking</a:t>
            </a:r>
          </a:p>
        </p:txBody>
      </p:sp>
      <p:sp>
        <p:nvSpPr>
          <p:cNvPr id="3" name="Content Placeholder 2">
            <a:extLst>
              <a:ext uri="{FF2B5EF4-FFF2-40B4-BE49-F238E27FC236}">
                <a16:creationId xmlns:a16="http://schemas.microsoft.com/office/drawing/2014/main" id="{DFDBB034-F78C-7A44-9891-FE7C57F3AA12}"/>
              </a:ext>
            </a:extLst>
          </p:cNvPr>
          <p:cNvSpPr>
            <a:spLocks noGrp="1"/>
          </p:cNvSpPr>
          <p:nvPr>
            <p:ph idx="1"/>
          </p:nvPr>
        </p:nvSpPr>
        <p:spPr>
          <a:xfrm>
            <a:off x="4965431" y="2438400"/>
            <a:ext cx="6586489" cy="3785419"/>
          </a:xfrm>
        </p:spPr>
        <p:txBody>
          <a:bodyPr>
            <a:normAutofit/>
          </a:bodyPr>
          <a:lstStyle/>
          <a:p>
            <a:r>
              <a:rPr lang="en-US" sz="1400" dirty="0"/>
              <a:t>The ability to think critically</a:t>
            </a:r>
          </a:p>
          <a:p>
            <a:r>
              <a:rPr lang="en-US" sz="1400" dirty="0"/>
              <a:t>Critical thinking, or problem-solving in the face of ambiguous market, is a crucial talent that leads to increased engagement, and eventual professional success. To become critical thinkers, </a:t>
            </a:r>
            <a:r>
              <a:rPr lang="en-US" sz="1400" dirty="0" err="1"/>
              <a:t>i</a:t>
            </a:r>
            <a:r>
              <a:rPr lang="en-US" sz="1400" dirty="0"/>
              <a:t> identified four fundamental abilities that we must possess:</a:t>
            </a:r>
          </a:p>
          <a:p>
            <a:endParaRPr lang="en-US" sz="1400" dirty="0"/>
          </a:p>
          <a:p>
            <a:r>
              <a:rPr lang="en-US" sz="1400" dirty="0"/>
              <a:t>The capacity to discern the link between variables in a system is known as systems analysis.</a:t>
            </a:r>
          </a:p>
          <a:p>
            <a:r>
              <a:rPr lang="en-US" sz="1400" dirty="0"/>
              <a:t>The capacity to generate logical inferences from facts or statements is known as argument analysis.</a:t>
            </a:r>
          </a:p>
          <a:p>
            <a:r>
              <a:rPr lang="en-US" sz="1400" dirty="0"/>
              <a:t>Creation: the capacity to build an evidence-based plan, idea, technique, or argument;</a:t>
            </a:r>
          </a:p>
          <a:p>
            <a:r>
              <a:rPr lang="en-US" sz="1400" dirty="0"/>
              <a:t>The capacity to appraise the quality of methods or solutions is called evaluation.</a:t>
            </a:r>
          </a:p>
        </p:txBody>
      </p:sp>
      <p:pic>
        <p:nvPicPr>
          <p:cNvPr id="5" name="Picture 4" descr="Light bulb on yellow background with sketched light beams and cord">
            <a:extLst>
              <a:ext uri="{FF2B5EF4-FFF2-40B4-BE49-F238E27FC236}">
                <a16:creationId xmlns:a16="http://schemas.microsoft.com/office/drawing/2014/main" id="{A6AE4A31-D3B8-4D4E-9D30-A9FCC53C6894}"/>
              </a:ext>
            </a:extLst>
          </p:cNvPr>
          <p:cNvPicPr>
            <a:picLocks noChangeAspect="1"/>
          </p:cNvPicPr>
          <p:nvPr/>
        </p:nvPicPr>
        <p:blipFill rotWithShape="1">
          <a:blip r:embed="rId3"/>
          <a:srcRect l="51344" r="7086"/>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83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8932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BF2CF-37D1-7346-B977-363F990DE3AA}"/>
              </a:ext>
            </a:extLst>
          </p:cNvPr>
          <p:cNvSpPr>
            <a:spLocks noGrp="1"/>
          </p:cNvSpPr>
          <p:nvPr>
            <p:ph type="title"/>
          </p:nvPr>
        </p:nvSpPr>
        <p:spPr>
          <a:xfrm>
            <a:off x="6053668" y="803325"/>
            <a:ext cx="5314536" cy="1325563"/>
          </a:xfrm>
        </p:spPr>
        <p:txBody>
          <a:bodyPr>
            <a:normAutofit/>
          </a:bodyPr>
          <a:lstStyle/>
          <a:p>
            <a:r>
              <a:rPr lang="en-US" dirty="0"/>
              <a:t>Negotiation</a:t>
            </a:r>
          </a:p>
        </p:txBody>
      </p:sp>
      <p:sp>
        <p:nvSpPr>
          <p:cNvPr id="1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andshake">
            <a:extLst>
              <a:ext uri="{FF2B5EF4-FFF2-40B4-BE49-F238E27FC236}">
                <a16:creationId xmlns:a16="http://schemas.microsoft.com/office/drawing/2014/main" id="{6908BFDA-DB09-4188-A5E4-749D941F115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3" name="Content Placeholder 2">
            <a:extLst>
              <a:ext uri="{FF2B5EF4-FFF2-40B4-BE49-F238E27FC236}">
                <a16:creationId xmlns:a16="http://schemas.microsoft.com/office/drawing/2014/main" id="{B871C4E6-3C42-C34C-B5A1-0EF3CE1FB398}"/>
              </a:ext>
            </a:extLst>
          </p:cNvPr>
          <p:cNvSpPr>
            <a:spLocks noGrp="1"/>
          </p:cNvSpPr>
          <p:nvPr>
            <p:ph idx="1"/>
          </p:nvPr>
        </p:nvSpPr>
        <p:spPr>
          <a:xfrm>
            <a:off x="5590866" y="2048676"/>
            <a:ext cx="5314543" cy="4041571"/>
          </a:xfrm>
        </p:spPr>
        <p:txBody>
          <a:bodyPr anchor="t">
            <a:noAutofit/>
          </a:bodyPr>
          <a:lstStyle/>
          <a:p>
            <a:r>
              <a:rPr lang="en-US" sz="1800" dirty="0"/>
              <a:t>Negotiation is two-way communication between two parties to resolve differences or challenges in a way that is acceptable to both parties. In most cases, it's a give-and-take situation. When each party compromises to address a problem in the best interests of all parties concerned, this is referred to as negotiation. In the workplace, negotiations can occur between managers, departments, coworkers, team members, and managers. Before you start working, you might negotiate the employment offer with the interviewer or HR manager. One of the most effective ways to improve your negotiation skills is to practice them. Create and practice a realistic negotiating scenario with your family or friends. As you practice, you will become a better negotiator.</a:t>
            </a:r>
          </a:p>
        </p:txBody>
      </p:sp>
    </p:spTree>
    <p:extLst>
      <p:ext uri="{BB962C8B-B14F-4D97-AF65-F5344CB8AC3E}">
        <p14:creationId xmlns:p14="http://schemas.microsoft.com/office/powerpoint/2010/main" val="353320100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68763-90B1-6847-ABBE-FE6C2E2AE139}"/>
              </a:ext>
            </a:extLst>
          </p:cNvPr>
          <p:cNvSpPr>
            <a:spLocks noGrp="1"/>
          </p:cNvSpPr>
          <p:nvPr>
            <p:ph type="title"/>
          </p:nvPr>
        </p:nvSpPr>
        <p:spPr>
          <a:xfrm>
            <a:off x="6053668" y="803325"/>
            <a:ext cx="5314536" cy="1325563"/>
          </a:xfrm>
        </p:spPr>
        <p:txBody>
          <a:bodyPr>
            <a:normAutofit/>
          </a:bodyPr>
          <a:lstStyle/>
          <a:p>
            <a:r>
              <a:rPr lang="en-US" sz="3700"/>
              <a:t>Why we need to develop our employability skills?</a:t>
            </a:r>
          </a:p>
        </p:txBody>
      </p:sp>
      <p:sp>
        <p:nvSpPr>
          <p:cNvPr id="20" name="Freeform: Shape 9">
            <a:extLst>
              <a:ext uri="{FF2B5EF4-FFF2-40B4-BE49-F238E27FC236}">
                <a16:creationId xmlns:a16="http://schemas.microsoft.com/office/drawing/2014/main" id="{E0D60ECE-8986-45DC-B7FE-EC7699B46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38829" cy="5840278"/>
          </a:xfrm>
          <a:custGeom>
            <a:avLst/>
            <a:gdLst>
              <a:gd name="connsiteX0" fmla="*/ 0 w 5438829"/>
              <a:gd name="connsiteY0" fmla="*/ 0 h 5840278"/>
              <a:gd name="connsiteX1" fmla="*/ 4466700 w 5438829"/>
              <a:gd name="connsiteY1" fmla="*/ 0 h 5840278"/>
              <a:gd name="connsiteX2" fmla="*/ 4652178 w 5438829"/>
              <a:gd name="connsiteY2" fmla="*/ 204077 h 5840278"/>
              <a:gd name="connsiteX3" fmla="*/ 5438829 w 5438829"/>
              <a:gd name="connsiteY3" fmla="*/ 2395363 h 5840278"/>
              <a:gd name="connsiteX4" fmla="*/ 1993914 w 5438829"/>
              <a:gd name="connsiteY4" fmla="*/ 5840278 h 5840278"/>
              <a:gd name="connsiteX5" fmla="*/ 67829 w 5438829"/>
              <a:gd name="connsiteY5" fmla="*/ 5251941 h 5840278"/>
              <a:gd name="connsiteX6" fmla="*/ 0 w 5438829"/>
              <a:gd name="connsiteY6" fmla="*/ 5201220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38829" h="5840278">
                <a:moveTo>
                  <a:pt x="0" y="0"/>
                </a:moveTo>
                <a:lnTo>
                  <a:pt x="4466700" y="0"/>
                </a:lnTo>
                <a:lnTo>
                  <a:pt x="4652178" y="204077"/>
                </a:lnTo>
                <a:cubicBezTo>
                  <a:pt x="5143616" y="799562"/>
                  <a:pt x="5438829" y="1562987"/>
                  <a:pt x="5438829" y="2395363"/>
                </a:cubicBezTo>
                <a:cubicBezTo>
                  <a:pt x="5438829" y="4297937"/>
                  <a:pt x="3896488" y="5840278"/>
                  <a:pt x="1993914" y="5840278"/>
                </a:cubicBezTo>
                <a:cubicBezTo>
                  <a:pt x="1280449" y="5840278"/>
                  <a:pt x="617641" y="5623387"/>
                  <a:pt x="67829" y="5251941"/>
                </a:cubicBezTo>
                <a:lnTo>
                  <a:pt x="0" y="520122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Freeform: Shape 11">
            <a:extLst>
              <a:ext uri="{FF2B5EF4-FFF2-40B4-BE49-F238E27FC236}">
                <a16:creationId xmlns:a16="http://schemas.microsoft.com/office/drawing/2014/main" id="{96964194-5878-40D2-8EC0-DDC58387F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269134" cy="5654940"/>
          </a:xfrm>
          <a:custGeom>
            <a:avLst/>
            <a:gdLst>
              <a:gd name="connsiteX0" fmla="*/ 0 w 5269134"/>
              <a:gd name="connsiteY0" fmla="*/ 0 h 5654940"/>
              <a:gd name="connsiteX1" fmla="*/ 4227767 w 5269134"/>
              <a:gd name="connsiteY1" fmla="*/ 0 h 5654940"/>
              <a:gd name="connsiteX2" fmla="*/ 4312042 w 5269134"/>
              <a:gd name="connsiteY2" fmla="*/ 76595 h 5654940"/>
              <a:gd name="connsiteX3" fmla="*/ 5269134 w 5269134"/>
              <a:gd name="connsiteY3" fmla="*/ 2387221 h 5654940"/>
              <a:gd name="connsiteX4" fmla="*/ 2001415 w 5269134"/>
              <a:gd name="connsiteY4" fmla="*/ 5654940 h 5654940"/>
              <a:gd name="connsiteX5" fmla="*/ 198928 w 5269134"/>
              <a:gd name="connsiteY5" fmla="*/ 5113274 h 5654940"/>
              <a:gd name="connsiteX6" fmla="*/ 0 w 5269134"/>
              <a:gd name="connsiteY6" fmla="*/ 4969563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69134" h="5654940">
                <a:moveTo>
                  <a:pt x="0" y="0"/>
                </a:moveTo>
                <a:lnTo>
                  <a:pt x="4227767" y="0"/>
                </a:lnTo>
                <a:lnTo>
                  <a:pt x="4312042" y="76595"/>
                </a:lnTo>
                <a:cubicBezTo>
                  <a:pt x="4903383" y="667936"/>
                  <a:pt x="5269134" y="1484866"/>
                  <a:pt x="5269134" y="2387221"/>
                </a:cubicBezTo>
                <a:cubicBezTo>
                  <a:pt x="5269134" y="4191932"/>
                  <a:pt x="3806126" y="5654940"/>
                  <a:pt x="2001415" y="5654940"/>
                </a:cubicBezTo>
                <a:cubicBezTo>
                  <a:pt x="1335223" y="5654940"/>
                  <a:pt x="715593" y="5455584"/>
                  <a:pt x="198928" y="5113274"/>
                </a:cubicBezTo>
                <a:lnTo>
                  <a:pt x="0" y="496956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 name="Graphic 6" descr="Office Worker">
            <a:extLst>
              <a:ext uri="{FF2B5EF4-FFF2-40B4-BE49-F238E27FC236}">
                <a16:creationId xmlns:a16="http://schemas.microsoft.com/office/drawing/2014/main" id="{76179AE1-A6A5-4046-BC88-C77B26B968E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21733" y="543135"/>
            <a:ext cx="3835488" cy="3835488"/>
          </a:xfrm>
          <a:prstGeom prst="rect">
            <a:avLst/>
          </a:prstGeom>
        </p:spPr>
      </p:pic>
      <p:sp>
        <p:nvSpPr>
          <p:cNvPr id="23" name="Content Placeholder 2">
            <a:extLst>
              <a:ext uri="{FF2B5EF4-FFF2-40B4-BE49-F238E27FC236}">
                <a16:creationId xmlns:a16="http://schemas.microsoft.com/office/drawing/2014/main" id="{9D4B22EC-3785-A14F-8682-8B2A306ED44E}"/>
              </a:ext>
            </a:extLst>
          </p:cNvPr>
          <p:cNvSpPr>
            <a:spLocks noGrp="1"/>
          </p:cNvSpPr>
          <p:nvPr>
            <p:ph idx="1"/>
          </p:nvPr>
        </p:nvSpPr>
        <p:spPr>
          <a:xfrm>
            <a:off x="6053667" y="2279018"/>
            <a:ext cx="5314543" cy="3375920"/>
          </a:xfrm>
        </p:spPr>
        <p:txBody>
          <a:bodyPr anchor="t">
            <a:noAutofit/>
          </a:bodyPr>
          <a:lstStyle/>
          <a:p>
            <a:r>
              <a:rPr lang="en-US" sz="2000" dirty="0"/>
              <a:t>They are putting your haggling skills to the test Employability The 'transferable talents' that an individual needs to be 'employable' are known as skills. In addition to excellent technical skills and topic knowledge, employers usually identify a set of abilities that they anticipate from an employee.</a:t>
            </a:r>
          </a:p>
          <a:p>
            <a:r>
              <a:rPr lang="en-US" sz="2000" dirty="0"/>
              <a:t>Your employability is based on your knowledge, abilities, and attitudes and how you use and demonstrate those assets to potential employers.</a:t>
            </a:r>
          </a:p>
          <a:p>
            <a:r>
              <a:rPr lang="en-US" sz="2000" dirty="0"/>
              <a:t>These are the skills they believe will best equip them to do their work to their full potential.</a:t>
            </a:r>
          </a:p>
        </p:txBody>
      </p:sp>
    </p:spTree>
    <p:extLst>
      <p:ext uri="{BB962C8B-B14F-4D97-AF65-F5344CB8AC3E}">
        <p14:creationId xmlns:p14="http://schemas.microsoft.com/office/powerpoint/2010/main" val="300733403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BD727B6-D839-1E43-ABD9-61907EB8F2B2}"/>
              </a:ext>
            </a:extLst>
          </p:cNvPr>
          <p:cNvSpPr>
            <a:spLocks noGrp="1"/>
          </p:cNvSpPr>
          <p:nvPr>
            <p:ph type="title"/>
          </p:nvPr>
        </p:nvSpPr>
        <p:spPr>
          <a:xfrm>
            <a:off x="524741" y="620392"/>
            <a:ext cx="3808268" cy="5504688"/>
          </a:xfrm>
        </p:spPr>
        <p:txBody>
          <a:bodyPr>
            <a:normAutofit/>
          </a:bodyPr>
          <a:lstStyle/>
          <a:p>
            <a:r>
              <a:rPr lang="en-US" sz="4200" dirty="0">
                <a:solidFill>
                  <a:schemeClr val="bg1"/>
                </a:solidFill>
              </a:rPr>
              <a:t>                              </a:t>
            </a:r>
            <a:br>
              <a:rPr lang="en-US" sz="4200" dirty="0">
                <a:solidFill>
                  <a:schemeClr val="bg1"/>
                </a:solidFill>
              </a:rPr>
            </a:br>
            <a:br>
              <a:rPr lang="en-US" sz="4200" dirty="0">
                <a:solidFill>
                  <a:schemeClr val="bg1"/>
                </a:solidFill>
              </a:rPr>
            </a:br>
            <a:br>
              <a:rPr lang="en-US" sz="4200" dirty="0">
                <a:solidFill>
                  <a:schemeClr val="bg1"/>
                </a:solidFill>
              </a:rPr>
            </a:br>
            <a:br>
              <a:rPr lang="en-US" sz="4200" dirty="0">
                <a:solidFill>
                  <a:schemeClr val="bg1"/>
                </a:solidFill>
              </a:rPr>
            </a:br>
            <a:br>
              <a:rPr lang="en-US" sz="4200" dirty="0">
                <a:solidFill>
                  <a:schemeClr val="bg1"/>
                </a:solidFill>
              </a:rPr>
            </a:br>
            <a:br>
              <a:rPr lang="en-US" sz="4200" dirty="0">
                <a:solidFill>
                  <a:schemeClr val="bg1"/>
                </a:solidFill>
              </a:rPr>
            </a:br>
            <a:br>
              <a:rPr lang="en-US" sz="4200" dirty="0">
                <a:solidFill>
                  <a:schemeClr val="bg1"/>
                </a:solidFill>
              </a:rPr>
            </a:br>
            <a:r>
              <a:rPr lang="en-US" sz="4200" dirty="0">
                <a:solidFill>
                  <a:schemeClr val="bg1"/>
                </a:solidFill>
              </a:rPr>
              <a:t>                            Thank you</a:t>
            </a:r>
          </a:p>
        </p:txBody>
      </p:sp>
      <p:graphicFrame>
        <p:nvGraphicFramePr>
          <p:cNvPr id="5" name="Content Placeholder 2">
            <a:extLst>
              <a:ext uri="{FF2B5EF4-FFF2-40B4-BE49-F238E27FC236}">
                <a16:creationId xmlns:a16="http://schemas.microsoft.com/office/drawing/2014/main" id="{8710A0C3-A30C-4AD5-A9A3-70608B48CE26}"/>
              </a:ext>
            </a:extLst>
          </p:cNvPr>
          <p:cNvGraphicFramePr>
            <a:graphicFrameLocks noGrp="1"/>
          </p:cNvGraphicFramePr>
          <p:nvPr>
            <p:ph idx="1"/>
            <p:extLst>
              <p:ext uri="{D42A27DB-BD31-4B8C-83A1-F6EECF244321}">
                <p14:modId xmlns:p14="http://schemas.microsoft.com/office/powerpoint/2010/main" val="318024844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50255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TotalTime>
  <Words>751</Words>
  <Application>Microsoft Macintosh PowerPoint</Application>
  <PresentationFormat>Widescreen</PresentationFormat>
  <Paragraphs>46</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Professional Career Development Module (BMSW 4005) </vt:lpstr>
      <vt:lpstr>  Employability skills: what makes us employable? </vt:lpstr>
      <vt:lpstr> What are the core employability skills that remain increasingly relevant and why?</vt:lpstr>
      <vt:lpstr>Problem Solving</vt:lpstr>
      <vt:lpstr>Collaboration</vt:lpstr>
      <vt:lpstr>People Management</vt:lpstr>
      <vt:lpstr>Critical Thinking</vt:lpstr>
      <vt:lpstr>Negotiation</vt:lpstr>
      <vt:lpstr>Why we need to develop our employability skills?</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Florin Petrisor Zinica (2028364)</dc:creator>
  <cp:lastModifiedBy>Florin Petrisor Zinica (2028364)</cp:lastModifiedBy>
  <cp:revision>2</cp:revision>
  <dcterms:created xsi:type="dcterms:W3CDTF">2022-02-14T14:57:16Z</dcterms:created>
  <dcterms:modified xsi:type="dcterms:W3CDTF">2022-02-14T16:34:29Z</dcterms:modified>
</cp:coreProperties>
</file>