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57" r:id="rId4"/>
    <p:sldId id="266" r:id="rId5"/>
    <p:sldId id="267" r:id="rId6"/>
    <p:sldId id="268" r:id="rId7"/>
    <p:sldId id="269" r:id="rId8"/>
    <p:sldId id="258" r:id="rId9"/>
    <p:sldId id="263" r:id="rId10"/>
    <p:sldId id="270" r:id="rId11"/>
    <p:sldId id="272" r:id="rId12"/>
    <p:sldId id="271" r:id="rId13"/>
    <p:sldId id="273" r:id="rId14"/>
    <p:sldId id="274" r:id="rId15"/>
    <p:sldId id="261"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DEF4"/>
    <a:srgbClr val="E8B4E6"/>
    <a:srgbClr val="E9BA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ema Khanum" userId="511c6c470e5547a1" providerId="LiveId" clId="{91B18A40-FA68-3E4B-A0CA-DE013957F5A9}"/>
    <pc:docChg chg="undo custSel addSld delSld modSld">
      <pc:chgData name="salema Khanum" userId="511c6c470e5547a1" providerId="LiveId" clId="{91B18A40-FA68-3E4B-A0CA-DE013957F5A9}" dt="2019-01-11T14:44:44.535" v="3140" actId="27698"/>
      <pc:docMkLst>
        <pc:docMk/>
      </pc:docMkLst>
      <pc:sldChg chg="mod addAnim delAnim modAnim modShow">
        <pc:chgData name="salema Khanum" userId="511c6c470e5547a1" providerId="LiveId" clId="{91B18A40-FA68-3E4B-A0CA-DE013957F5A9}" dt="2019-01-11T13:15:18.887" v="61" actId="729"/>
        <pc:sldMkLst>
          <pc:docMk/>
          <pc:sldMk cId="2306018979" sldId="256"/>
        </pc:sldMkLst>
      </pc:sldChg>
      <pc:sldChg chg="modSp mod addAnim modShow">
        <pc:chgData name="salema Khanum" userId="511c6c470e5547a1" providerId="LiveId" clId="{91B18A40-FA68-3E4B-A0CA-DE013957F5A9}" dt="2019-01-11T13:25:23.649" v="307" actId="20577"/>
        <pc:sldMkLst>
          <pc:docMk/>
          <pc:sldMk cId="3039284828" sldId="257"/>
        </pc:sldMkLst>
        <pc:spChg chg="mod">
          <ac:chgData name="salema Khanum" userId="511c6c470e5547a1" providerId="LiveId" clId="{91B18A40-FA68-3E4B-A0CA-DE013957F5A9}" dt="2019-01-11T13:25:23.649" v="307" actId="20577"/>
          <ac:spMkLst>
            <pc:docMk/>
            <pc:sldMk cId="3039284828" sldId="257"/>
            <ac:spMk id="2" creationId="{F63C4E46-5DCD-3D44-AF76-50FDBEEDECFF}"/>
          </ac:spMkLst>
        </pc:spChg>
        <pc:spChg chg="mod">
          <ac:chgData name="salema Khanum" userId="511c6c470e5547a1" providerId="LiveId" clId="{91B18A40-FA68-3E4B-A0CA-DE013957F5A9}" dt="2019-01-11T13:12:42.265" v="60" actId="1076"/>
          <ac:spMkLst>
            <pc:docMk/>
            <pc:sldMk cId="3039284828" sldId="257"/>
            <ac:spMk id="3" creationId="{690C2EC9-3F2B-FC46-973B-EB28527F8812}"/>
          </ac:spMkLst>
        </pc:spChg>
      </pc:sldChg>
      <pc:sldChg chg="mod addAnim modShow">
        <pc:chgData name="salema Khanum" userId="511c6c470e5547a1" providerId="LiveId" clId="{91B18A40-FA68-3E4B-A0CA-DE013957F5A9}" dt="2019-01-11T13:15:22.551" v="63" actId="729"/>
        <pc:sldMkLst>
          <pc:docMk/>
          <pc:sldMk cId="312763917" sldId="258"/>
        </pc:sldMkLst>
      </pc:sldChg>
      <pc:sldChg chg="modSp del addAnim">
        <pc:chgData name="salema Khanum" userId="511c6c470e5547a1" providerId="LiveId" clId="{91B18A40-FA68-3E4B-A0CA-DE013957F5A9}" dt="2019-01-11T13:26:08.356" v="309" actId="2696"/>
        <pc:sldMkLst>
          <pc:docMk/>
          <pc:sldMk cId="2541637219" sldId="259"/>
        </pc:sldMkLst>
        <pc:spChg chg="mod">
          <ac:chgData name="salema Khanum" userId="511c6c470e5547a1" providerId="LiveId" clId="{91B18A40-FA68-3E4B-A0CA-DE013957F5A9}" dt="2019-01-11T13:06:37.399" v="26" actId="20577"/>
          <ac:spMkLst>
            <pc:docMk/>
            <pc:sldMk cId="2541637219" sldId="259"/>
            <ac:spMk id="2" creationId="{DB1BA438-2923-5F42-B0B9-59573C532234}"/>
          </ac:spMkLst>
        </pc:spChg>
      </pc:sldChg>
      <pc:sldChg chg="addSp delSp modSp del addAnim">
        <pc:chgData name="salema Khanum" userId="511c6c470e5547a1" providerId="LiveId" clId="{91B18A40-FA68-3E4B-A0CA-DE013957F5A9}" dt="2019-01-11T13:26:28.983" v="311" actId="2696"/>
        <pc:sldMkLst>
          <pc:docMk/>
          <pc:sldMk cId="1691698885" sldId="260"/>
        </pc:sldMkLst>
        <pc:spChg chg="mod">
          <ac:chgData name="salema Khanum" userId="511c6c470e5547a1" providerId="LiveId" clId="{91B18A40-FA68-3E4B-A0CA-DE013957F5A9}" dt="2019-01-11T13:07:36.547" v="35" actId="1076"/>
          <ac:spMkLst>
            <pc:docMk/>
            <pc:sldMk cId="1691698885" sldId="260"/>
            <ac:spMk id="3" creationId="{EA8F78BC-3AB0-8844-97C5-7D6F7DDD4B58}"/>
          </ac:spMkLst>
        </pc:spChg>
        <pc:picChg chg="del mod">
          <ac:chgData name="salema Khanum" userId="511c6c470e5547a1" providerId="LiveId" clId="{91B18A40-FA68-3E4B-A0CA-DE013957F5A9}" dt="2019-01-11T13:19:00.656" v="67" actId="478"/>
          <ac:picMkLst>
            <pc:docMk/>
            <pc:sldMk cId="1691698885" sldId="260"/>
            <ac:picMk id="5" creationId="{6F189691-7460-514A-89D6-634ACCC5B177}"/>
          </ac:picMkLst>
        </pc:picChg>
        <pc:picChg chg="add mod">
          <ac:chgData name="salema Khanum" userId="511c6c470e5547a1" providerId="LiveId" clId="{91B18A40-FA68-3E4B-A0CA-DE013957F5A9}" dt="2019-01-11T13:20:32.488" v="83" actId="14861"/>
          <ac:picMkLst>
            <pc:docMk/>
            <pc:sldMk cId="1691698885" sldId="260"/>
            <ac:picMk id="6" creationId="{DC0F443E-5959-6F40-96B8-D9B70AB8F409}"/>
          </ac:picMkLst>
        </pc:picChg>
        <pc:picChg chg="add del mod">
          <ac:chgData name="salema Khanum" userId="511c6c470e5547a1" providerId="LiveId" clId="{91B18A40-FA68-3E4B-A0CA-DE013957F5A9}" dt="2019-01-11T13:19:24.641" v="72" actId="478"/>
          <ac:picMkLst>
            <pc:docMk/>
            <pc:sldMk cId="1691698885" sldId="260"/>
            <ac:picMk id="7" creationId="{2095723E-ED93-E041-AEF1-14D9BFB62AE3}"/>
          </ac:picMkLst>
        </pc:picChg>
      </pc:sldChg>
      <pc:sldChg chg="addSp delSp modSp addAnim delAnim">
        <pc:chgData name="salema Khanum" userId="511c6c470e5547a1" providerId="LiveId" clId="{91B18A40-FA68-3E4B-A0CA-DE013957F5A9}" dt="2019-01-11T14:42:06.068" v="3132" actId="27698"/>
        <pc:sldMkLst>
          <pc:docMk/>
          <pc:sldMk cId="259259630" sldId="261"/>
        </pc:sldMkLst>
        <pc:spChg chg="del mod">
          <ac:chgData name="salema Khanum" userId="511c6c470e5547a1" providerId="LiveId" clId="{91B18A40-FA68-3E4B-A0CA-DE013957F5A9}" dt="2019-01-11T14:34:23.146" v="2956" actId="478"/>
          <ac:spMkLst>
            <pc:docMk/>
            <pc:sldMk cId="259259630" sldId="261"/>
            <ac:spMk id="2" creationId="{AD38A914-A2D3-8042-88EF-5954F0B72D9D}"/>
          </ac:spMkLst>
        </pc:spChg>
        <pc:spChg chg="mod">
          <ac:chgData name="salema Khanum" userId="511c6c470e5547a1" providerId="LiveId" clId="{91B18A40-FA68-3E4B-A0CA-DE013957F5A9}" dt="2019-01-11T14:35:55.631" v="3018" actId="1076"/>
          <ac:spMkLst>
            <pc:docMk/>
            <pc:sldMk cId="259259630" sldId="261"/>
            <ac:spMk id="3" creationId="{5B183F9F-FF01-7842-931D-858ED9D7F6EB}"/>
          </ac:spMkLst>
        </pc:spChg>
        <pc:spChg chg="add mod">
          <ac:chgData name="salema Khanum" userId="511c6c470e5547a1" providerId="LiveId" clId="{91B18A40-FA68-3E4B-A0CA-DE013957F5A9}" dt="2019-01-11T14:35:52.404" v="3017" actId="1076"/>
          <ac:spMkLst>
            <pc:docMk/>
            <pc:sldMk cId="259259630" sldId="261"/>
            <ac:spMk id="4" creationId="{0EEBF970-CB99-ED44-A6C3-215911AC6733}"/>
          </ac:spMkLst>
        </pc:spChg>
        <pc:spChg chg="add mod">
          <ac:chgData name="salema Khanum" userId="511c6c470e5547a1" providerId="LiveId" clId="{91B18A40-FA68-3E4B-A0CA-DE013957F5A9}" dt="2019-01-11T14:37:31.861" v="3089" actId="1076"/>
          <ac:spMkLst>
            <pc:docMk/>
            <pc:sldMk cId="259259630" sldId="261"/>
            <ac:spMk id="5" creationId="{C45913F1-3C05-EA4F-8E96-2C629F6E095E}"/>
          </ac:spMkLst>
        </pc:spChg>
      </pc:sldChg>
      <pc:sldChg chg="modSp del addAnim delAnim">
        <pc:chgData name="salema Khanum" userId="511c6c470e5547a1" providerId="LiveId" clId="{91B18A40-FA68-3E4B-A0CA-DE013957F5A9}" dt="2019-01-11T14:27:13.157" v="2723" actId="2696"/>
        <pc:sldMkLst>
          <pc:docMk/>
          <pc:sldMk cId="2147240264" sldId="262"/>
        </pc:sldMkLst>
        <pc:spChg chg="mod">
          <ac:chgData name="salema Khanum" userId="511c6c470e5547a1" providerId="LiveId" clId="{91B18A40-FA68-3E4B-A0CA-DE013957F5A9}" dt="2019-01-11T13:10:25.134" v="48" actId="20577"/>
          <ac:spMkLst>
            <pc:docMk/>
            <pc:sldMk cId="2147240264" sldId="262"/>
            <ac:spMk id="3" creationId="{A3B7AF4F-8E5E-6C40-BB91-9CD8C089B46A}"/>
          </ac:spMkLst>
        </pc:spChg>
      </pc:sldChg>
      <pc:sldChg chg="modSp addAnim delAnim">
        <pc:chgData name="salema Khanum" userId="511c6c470e5547a1" providerId="LiveId" clId="{91B18A40-FA68-3E4B-A0CA-DE013957F5A9}" dt="2019-01-11T14:39:14.508" v="3098" actId="27698"/>
        <pc:sldMkLst>
          <pc:docMk/>
          <pc:sldMk cId="4228009936" sldId="263"/>
        </pc:sldMkLst>
        <pc:spChg chg="mod">
          <ac:chgData name="salema Khanum" userId="511c6c470e5547a1" providerId="LiveId" clId="{91B18A40-FA68-3E4B-A0CA-DE013957F5A9}" dt="2019-01-11T13:27:30.791" v="372" actId="20577"/>
          <ac:spMkLst>
            <pc:docMk/>
            <pc:sldMk cId="4228009936" sldId="263"/>
            <ac:spMk id="2" creationId="{CE512179-1733-C34F-99AC-7B3D645C668B}"/>
          </ac:spMkLst>
        </pc:spChg>
        <pc:spChg chg="mod">
          <ac:chgData name="salema Khanum" userId="511c6c470e5547a1" providerId="LiveId" clId="{91B18A40-FA68-3E4B-A0CA-DE013957F5A9}" dt="2019-01-11T14:33:33.850" v="2951" actId="20577"/>
          <ac:spMkLst>
            <pc:docMk/>
            <pc:sldMk cId="4228009936" sldId="263"/>
            <ac:spMk id="5" creationId="{F3A9E9A2-C573-1440-88CA-BDEA5F180567}"/>
          </ac:spMkLst>
        </pc:spChg>
      </pc:sldChg>
      <pc:sldChg chg="addSp modSp new mod setBg">
        <pc:chgData name="salema Khanum" userId="511c6c470e5547a1" providerId="LiveId" clId="{91B18A40-FA68-3E4B-A0CA-DE013957F5A9}" dt="2019-01-11T13:50:32.512" v="1952" actId="26608"/>
        <pc:sldMkLst>
          <pc:docMk/>
          <pc:sldMk cId="2365816159" sldId="265"/>
        </pc:sldMkLst>
        <pc:spChg chg="mod">
          <ac:chgData name="salema Khanum" userId="511c6c470e5547a1" providerId="LiveId" clId="{91B18A40-FA68-3E4B-A0CA-DE013957F5A9}" dt="2019-01-11T13:50:32.512" v="1952" actId="26608"/>
          <ac:spMkLst>
            <pc:docMk/>
            <pc:sldMk cId="2365816159" sldId="265"/>
            <ac:spMk id="2" creationId="{134E583D-B525-2545-B224-E4EF5A6E74CB}"/>
          </ac:spMkLst>
        </pc:spChg>
        <pc:spChg chg="mod">
          <ac:chgData name="salema Khanum" userId="511c6c470e5547a1" providerId="LiveId" clId="{91B18A40-FA68-3E4B-A0CA-DE013957F5A9}" dt="2019-01-11T13:50:32.512" v="1952" actId="26608"/>
          <ac:spMkLst>
            <pc:docMk/>
            <pc:sldMk cId="2365816159" sldId="265"/>
            <ac:spMk id="3" creationId="{D08E2FDF-F813-0145-A270-2B9161DAC705}"/>
          </ac:spMkLst>
        </pc:spChg>
        <pc:spChg chg="add">
          <ac:chgData name="salema Khanum" userId="511c6c470e5547a1" providerId="LiveId" clId="{91B18A40-FA68-3E4B-A0CA-DE013957F5A9}" dt="2019-01-11T13:50:32.512" v="1952" actId="26608"/>
          <ac:spMkLst>
            <pc:docMk/>
            <pc:sldMk cId="2365816159" sldId="265"/>
            <ac:spMk id="8" creationId="{B680D4D6-B06E-4316-8BBC-7A65A10AC853}"/>
          </ac:spMkLst>
        </pc:spChg>
        <pc:spChg chg="add">
          <ac:chgData name="salema Khanum" userId="511c6c470e5547a1" providerId="LiveId" clId="{91B18A40-FA68-3E4B-A0CA-DE013957F5A9}" dt="2019-01-11T13:50:32.512" v="1952" actId="26608"/>
          <ac:spMkLst>
            <pc:docMk/>
            <pc:sldMk cId="2365816159" sldId="265"/>
            <ac:spMk id="12" creationId="{64016ABB-4F5D-4BFA-9406-7CD61399B6CC}"/>
          </ac:spMkLst>
        </pc:spChg>
        <pc:cxnChg chg="add">
          <ac:chgData name="salema Khanum" userId="511c6c470e5547a1" providerId="LiveId" clId="{91B18A40-FA68-3E4B-A0CA-DE013957F5A9}" dt="2019-01-11T13:50:32.512" v="1952" actId="26608"/>
          <ac:cxnSpMkLst>
            <pc:docMk/>
            <pc:sldMk cId="2365816159" sldId="265"/>
            <ac:cxnSpMk id="10" creationId="{ED72A37F-0C2F-473C-9D71-B80AEE71BF03}"/>
          </ac:cxnSpMkLst>
        </pc:cxnChg>
      </pc:sldChg>
      <pc:sldChg chg="modSp add">
        <pc:chgData name="salema Khanum" userId="511c6c470e5547a1" providerId="LiveId" clId="{91B18A40-FA68-3E4B-A0CA-DE013957F5A9}" dt="2019-01-11T13:50:13.279" v="1951" actId="14100"/>
        <pc:sldMkLst>
          <pc:docMk/>
          <pc:sldMk cId="2347357062" sldId="266"/>
        </pc:sldMkLst>
        <pc:spChg chg="mod">
          <ac:chgData name="salema Khanum" userId="511c6c470e5547a1" providerId="LiveId" clId="{91B18A40-FA68-3E4B-A0CA-DE013957F5A9}" dt="2019-01-11T13:50:13.279" v="1951" actId="14100"/>
          <ac:spMkLst>
            <pc:docMk/>
            <pc:sldMk cId="2347357062" sldId="266"/>
            <ac:spMk id="3" creationId="{7BEFB4F0-40C0-9940-B495-77D2059E67DF}"/>
          </ac:spMkLst>
        </pc:spChg>
      </pc:sldChg>
      <pc:sldChg chg="add">
        <pc:chgData name="salema Khanum" userId="511c6c470e5547a1" providerId="LiveId" clId="{91B18A40-FA68-3E4B-A0CA-DE013957F5A9}" dt="2019-01-11T13:26:26.134" v="310" actId="22"/>
        <pc:sldMkLst>
          <pc:docMk/>
          <pc:sldMk cId="1656675611" sldId="267"/>
        </pc:sldMkLst>
      </pc:sldChg>
      <pc:sldChg chg="addSp modSp new mod setBg addAnim">
        <pc:chgData name="salema Khanum" userId="511c6c470e5547a1" providerId="LiveId" clId="{91B18A40-FA68-3E4B-A0CA-DE013957F5A9}" dt="2019-01-11T14:38:42.804" v="3095" actId="27698"/>
        <pc:sldMkLst>
          <pc:docMk/>
          <pc:sldMk cId="3525121598" sldId="268"/>
        </pc:sldMkLst>
        <pc:spChg chg="mod">
          <ac:chgData name="salema Khanum" userId="511c6c470e5547a1" providerId="LiveId" clId="{91B18A40-FA68-3E4B-A0CA-DE013957F5A9}" dt="2019-01-11T13:49:58.461" v="1949" actId="26608"/>
          <ac:spMkLst>
            <pc:docMk/>
            <pc:sldMk cId="3525121598" sldId="268"/>
            <ac:spMk id="2" creationId="{D7F23E1E-6DEE-3540-A968-5E523FF9019A}"/>
          </ac:spMkLst>
        </pc:spChg>
        <pc:spChg chg="mod">
          <ac:chgData name="salema Khanum" userId="511c6c470e5547a1" providerId="LiveId" clId="{91B18A40-FA68-3E4B-A0CA-DE013957F5A9}" dt="2019-01-11T13:50:06.811" v="1950" actId="255"/>
          <ac:spMkLst>
            <pc:docMk/>
            <pc:sldMk cId="3525121598" sldId="268"/>
            <ac:spMk id="3" creationId="{E2CE7302-DA68-1F4E-B8E0-8615B099D23A}"/>
          </ac:spMkLst>
        </pc:spChg>
        <pc:spChg chg="add">
          <ac:chgData name="salema Khanum" userId="511c6c470e5547a1" providerId="LiveId" clId="{91B18A40-FA68-3E4B-A0CA-DE013957F5A9}" dt="2019-01-11T13:49:58.461" v="1949" actId="26608"/>
          <ac:spMkLst>
            <pc:docMk/>
            <pc:sldMk cId="3525121598" sldId="268"/>
            <ac:spMk id="8" creationId="{A98AD482-27A4-454E-8A3A-84F73CBDA7E4}"/>
          </ac:spMkLst>
        </pc:spChg>
        <pc:spChg chg="add">
          <ac:chgData name="salema Khanum" userId="511c6c470e5547a1" providerId="LiveId" clId="{91B18A40-FA68-3E4B-A0CA-DE013957F5A9}" dt="2019-01-11T13:49:58.461" v="1949" actId="26608"/>
          <ac:spMkLst>
            <pc:docMk/>
            <pc:sldMk cId="3525121598" sldId="268"/>
            <ac:spMk id="10" creationId="{322422E2-F15A-43AE-98F1-7210710B0EB8}"/>
          </ac:spMkLst>
        </pc:spChg>
        <pc:spChg chg="add">
          <ac:chgData name="salema Khanum" userId="511c6c470e5547a1" providerId="LiveId" clId="{91B18A40-FA68-3E4B-A0CA-DE013957F5A9}" dt="2019-01-11T13:49:58.461" v="1949" actId="26608"/>
          <ac:spMkLst>
            <pc:docMk/>
            <pc:sldMk cId="3525121598" sldId="268"/>
            <ac:spMk id="12" creationId="{BDC8164B-5FC0-4CBD-B7AE-0CB8780FFCB3}"/>
          </ac:spMkLst>
        </pc:spChg>
      </pc:sldChg>
      <pc:sldChg chg="addSp modSp new mod setBg addAnim">
        <pc:chgData name="salema Khanum" userId="511c6c470e5547a1" providerId="LiveId" clId="{91B18A40-FA68-3E4B-A0CA-DE013957F5A9}" dt="2019-01-11T14:38:54.799" v="3097" actId="27698"/>
        <pc:sldMkLst>
          <pc:docMk/>
          <pc:sldMk cId="2047058346" sldId="269"/>
        </pc:sldMkLst>
        <pc:spChg chg="mod">
          <ac:chgData name="salema Khanum" userId="511c6c470e5547a1" providerId="LiveId" clId="{91B18A40-FA68-3E4B-A0CA-DE013957F5A9}" dt="2019-01-11T13:49:33.824" v="1943" actId="26608"/>
          <ac:spMkLst>
            <pc:docMk/>
            <pc:sldMk cId="2047058346" sldId="269"/>
            <ac:spMk id="2" creationId="{646D1B28-501A-B84A-85A9-29F047B9A7A1}"/>
          </ac:spMkLst>
        </pc:spChg>
        <pc:spChg chg="mod">
          <ac:chgData name="salema Khanum" userId="511c6c470e5547a1" providerId="LiveId" clId="{91B18A40-FA68-3E4B-A0CA-DE013957F5A9}" dt="2019-01-11T13:49:44.605" v="1948" actId="255"/>
          <ac:spMkLst>
            <pc:docMk/>
            <pc:sldMk cId="2047058346" sldId="269"/>
            <ac:spMk id="3" creationId="{CA955A35-EA3B-5240-9D99-25AC7B1DD037}"/>
          </ac:spMkLst>
        </pc:spChg>
        <pc:spChg chg="add">
          <ac:chgData name="salema Khanum" userId="511c6c470e5547a1" providerId="LiveId" clId="{91B18A40-FA68-3E4B-A0CA-DE013957F5A9}" dt="2019-01-11T13:49:33.824" v="1943" actId="26608"/>
          <ac:spMkLst>
            <pc:docMk/>
            <pc:sldMk cId="2047058346" sldId="269"/>
            <ac:spMk id="8" creationId="{A98AD482-27A4-454E-8A3A-84F73CBDA7E4}"/>
          </ac:spMkLst>
        </pc:spChg>
        <pc:spChg chg="add">
          <ac:chgData name="salema Khanum" userId="511c6c470e5547a1" providerId="LiveId" clId="{91B18A40-FA68-3E4B-A0CA-DE013957F5A9}" dt="2019-01-11T13:49:33.824" v="1943" actId="26608"/>
          <ac:spMkLst>
            <pc:docMk/>
            <pc:sldMk cId="2047058346" sldId="269"/>
            <ac:spMk id="10" creationId="{322422E2-F15A-43AE-98F1-7210710B0EB8}"/>
          </ac:spMkLst>
        </pc:spChg>
        <pc:spChg chg="add">
          <ac:chgData name="salema Khanum" userId="511c6c470e5547a1" providerId="LiveId" clId="{91B18A40-FA68-3E4B-A0CA-DE013957F5A9}" dt="2019-01-11T13:49:33.824" v="1943" actId="26608"/>
          <ac:spMkLst>
            <pc:docMk/>
            <pc:sldMk cId="2047058346" sldId="269"/>
            <ac:spMk id="12" creationId="{BDC8164B-5FC0-4CBD-B7AE-0CB8780FFCB3}"/>
          </ac:spMkLst>
        </pc:spChg>
      </pc:sldChg>
      <pc:sldChg chg="addSp modSp new mod modClrScheme addAnim delAnim chgLayout">
        <pc:chgData name="salema Khanum" userId="511c6c470e5547a1" providerId="LiveId" clId="{91B18A40-FA68-3E4B-A0CA-DE013957F5A9}" dt="2019-01-11T14:44:44.535" v="3140" actId="27698"/>
        <pc:sldMkLst>
          <pc:docMk/>
          <pc:sldMk cId="4094077890" sldId="270"/>
        </pc:sldMkLst>
        <pc:spChg chg="mod ord">
          <ac:chgData name="salema Khanum" userId="511c6c470e5547a1" providerId="LiveId" clId="{91B18A40-FA68-3E4B-A0CA-DE013957F5A9}" dt="2019-01-11T13:40:15.373" v="1690" actId="700"/>
          <ac:spMkLst>
            <pc:docMk/>
            <pc:sldMk cId="4094077890" sldId="270"/>
            <ac:spMk id="2" creationId="{567EDC49-EDF7-D843-B18F-0228C60E2BA8}"/>
          </ac:spMkLst>
        </pc:spChg>
        <pc:spChg chg="mod ord">
          <ac:chgData name="salema Khanum" userId="511c6c470e5547a1" providerId="LiveId" clId="{91B18A40-FA68-3E4B-A0CA-DE013957F5A9}" dt="2019-01-11T13:48:25.395" v="1937" actId="14100"/>
          <ac:spMkLst>
            <pc:docMk/>
            <pc:sldMk cId="4094077890" sldId="270"/>
            <ac:spMk id="3" creationId="{7402945F-C6D1-3845-8372-F8EB1004BE25}"/>
          </ac:spMkLst>
        </pc:spChg>
        <pc:spChg chg="add mod ord">
          <ac:chgData name="salema Khanum" userId="511c6c470e5547a1" providerId="LiveId" clId="{91B18A40-FA68-3E4B-A0CA-DE013957F5A9}" dt="2019-01-11T13:48:19.358" v="1935" actId="255"/>
          <ac:spMkLst>
            <pc:docMk/>
            <pc:sldMk cId="4094077890" sldId="270"/>
            <ac:spMk id="4" creationId="{7DDFB664-16F0-0F4E-BA45-9BE32B3E5E0E}"/>
          </ac:spMkLst>
        </pc:spChg>
        <pc:spChg chg="add mod ord">
          <ac:chgData name="salema Khanum" userId="511c6c470e5547a1" providerId="LiveId" clId="{91B18A40-FA68-3E4B-A0CA-DE013957F5A9}" dt="2019-01-11T13:48:47.785" v="1939" actId="207"/>
          <ac:spMkLst>
            <pc:docMk/>
            <pc:sldMk cId="4094077890" sldId="270"/>
            <ac:spMk id="5" creationId="{F1A8752C-4C54-C64C-ADD9-EEFE805B37C5}"/>
          </ac:spMkLst>
        </pc:spChg>
        <pc:spChg chg="add mod ord">
          <ac:chgData name="salema Khanum" userId="511c6c470e5547a1" providerId="LiveId" clId="{91B18A40-FA68-3E4B-A0CA-DE013957F5A9}" dt="2019-01-11T13:48:51.460" v="1940" actId="207"/>
          <ac:spMkLst>
            <pc:docMk/>
            <pc:sldMk cId="4094077890" sldId="270"/>
            <ac:spMk id="6" creationId="{81E5097C-9285-164C-A1FC-E5C302D57D88}"/>
          </ac:spMkLst>
        </pc:spChg>
      </pc:sldChg>
      <pc:sldChg chg="addSp modSp new mod modClrScheme addAnim chgLayout">
        <pc:chgData name="salema Khanum" userId="511c6c470e5547a1" providerId="LiveId" clId="{91B18A40-FA68-3E4B-A0CA-DE013957F5A9}" dt="2019-01-11T14:40:57.166" v="3115" actId="27698"/>
        <pc:sldMkLst>
          <pc:docMk/>
          <pc:sldMk cId="2554870902" sldId="271"/>
        </pc:sldMkLst>
        <pc:spChg chg="mod ord">
          <ac:chgData name="salema Khanum" userId="511c6c470e5547a1" providerId="LiveId" clId="{91B18A40-FA68-3E4B-A0CA-DE013957F5A9}" dt="2019-01-11T13:53:51.259" v="1955" actId="700"/>
          <ac:spMkLst>
            <pc:docMk/>
            <pc:sldMk cId="2554870902" sldId="271"/>
            <ac:spMk id="2" creationId="{CEEE2E6B-4DA1-8F4E-8D48-DCA53AB8966A}"/>
          </ac:spMkLst>
        </pc:spChg>
        <pc:spChg chg="mod ord">
          <ac:chgData name="salema Khanum" userId="511c6c470e5547a1" providerId="LiveId" clId="{91B18A40-FA68-3E4B-A0CA-DE013957F5A9}" dt="2019-01-11T14:17:46.104" v="2422" actId="27638"/>
          <ac:spMkLst>
            <pc:docMk/>
            <pc:sldMk cId="2554870902" sldId="271"/>
            <ac:spMk id="3" creationId="{C537A3D3-ED6E-2843-886F-5DAFB434279F}"/>
          </ac:spMkLst>
        </pc:spChg>
        <pc:spChg chg="add mod ord">
          <ac:chgData name="salema Khanum" userId="511c6c470e5547a1" providerId="LiveId" clId="{91B18A40-FA68-3E4B-A0CA-DE013957F5A9}" dt="2019-01-11T14:18:12.838" v="2439" actId="20577"/>
          <ac:spMkLst>
            <pc:docMk/>
            <pc:sldMk cId="2554870902" sldId="271"/>
            <ac:spMk id="4" creationId="{41129DC3-3D4E-734F-B712-0C1D2FCC0579}"/>
          </ac:spMkLst>
        </pc:spChg>
        <pc:spChg chg="add mod ord">
          <ac:chgData name="salema Khanum" userId="511c6c470e5547a1" providerId="LiveId" clId="{91B18A40-FA68-3E4B-A0CA-DE013957F5A9}" dt="2019-01-11T14:06:36.891" v="2160" actId="207"/>
          <ac:spMkLst>
            <pc:docMk/>
            <pc:sldMk cId="2554870902" sldId="271"/>
            <ac:spMk id="5" creationId="{C86311EA-3BC4-D94A-B05F-E39B0E86730D}"/>
          </ac:spMkLst>
        </pc:spChg>
        <pc:spChg chg="add mod ord">
          <ac:chgData name="salema Khanum" userId="511c6c470e5547a1" providerId="LiveId" clId="{91B18A40-FA68-3E4B-A0CA-DE013957F5A9}" dt="2019-01-11T14:06:43.767" v="2161" actId="207"/>
          <ac:spMkLst>
            <pc:docMk/>
            <pc:sldMk cId="2554870902" sldId="271"/>
            <ac:spMk id="6" creationId="{947992E2-3B78-A742-96D5-19CBD201DCA1}"/>
          </ac:spMkLst>
        </pc:spChg>
      </pc:sldChg>
      <pc:sldChg chg="modSp new addAnim delAnim">
        <pc:chgData name="salema Khanum" userId="511c6c470e5547a1" providerId="LiveId" clId="{91B18A40-FA68-3E4B-A0CA-DE013957F5A9}" dt="2019-01-11T14:40:32.853" v="3110" actId="27698"/>
        <pc:sldMkLst>
          <pc:docMk/>
          <pc:sldMk cId="3647559522" sldId="272"/>
        </pc:sldMkLst>
        <pc:spChg chg="mod">
          <ac:chgData name="salema Khanum" userId="511c6c470e5547a1" providerId="LiveId" clId="{91B18A40-FA68-3E4B-A0CA-DE013957F5A9}" dt="2019-01-11T13:40:44.071" v="1728" actId="20577"/>
          <ac:spMkLst>
            <pc:docMk/>
            <pc:sldMk cId="3647559522" sldId="272"/>
            <ac:spMk id="2" creationId="{D145538C-DF5F-D645-83EE-675811DB255C}"/>
          </ac:spMkLst>
        </pc:spChg>
        <pc:spChg chg="mod">
          <ac:chgData name="salema Khanum" userId="511c6c470e5547a1" providerId="LiveId" clId="{91B18A40-FA68-3E4B-A0CA-DE013957F5A9}" dt="2019-01-11T13:48:57.005" v="1941" actId="207"/>
          <ac:spMkLst>
            <pc:docMk/>
            <pc:sldMk cId="3647559522" sldId="272"/>
            <ac:spMk id="3" creationId="{846EB3C0-4680-EB43-9FD1-C9AF85F1DB8B}"/>
          </ac:spMkLst>
        </pc:spChg>
        <pc:spChg chg="mod">
          <ac:chgData name="salema Khanum" userId="511c6c470e5547a1" providerId="LiveId" clId="{91B18A40-FA68-3E4B-A0CA-DE013957F5A9}" dt="2019-01-11T13:47:56.767" v="1931" actId="255"/>
          <ac:spMkLst>
            <pc:docMk/>
            <pc:sldMk cId="3647559522" sldId="272"/>
            <ac:spMk id="4" creationId="{C9E41817-E532-5146-BD37-7A27F2B697B1}"/>
          </ac:spMkLst>
        </pc:spChg>
        <pc:spChg chg="mod">
          <ac:chgData name="salema Khanum" userId="511c6c470e5547a1" providerId="LiveId" clId="{91B18A40-FA68-3E4B-A0CA-DE013957F5A9}" dt="2019-01-11T13:49:01.657" v="1942" actId="207"/>
          <ac:spMkLst>
            <pc:docMk/>
            <pc:sldMk cId="3647559522" sldId="272"/>
            <ac:spMk id="5" creationId="{0B336AB5-8473-8641-8387-7F647A29976E}"/>
          </ac:spMkLst>
        </pc:spChg>
        <pc:spChg chg="mod">
          <ac:chgData name="salema Khanum" userId="511c6c470e5547a1" providerId="LiveId" clId="{91B18A40-FA68-3E4B-A0CA-DE013957F5A9}" dt="2019-01-11T13:47:46.538" v="1929" actId="20577"/>
          <ac:spMkLst>
            <pc:docMk/>
            <pc:sldMk cId="3647559522" sldId="272"/>
            <ac:spMk id="6" creationId="{4A9C6607-A036-6548-8791-A17685CC1FC5}"/>
          </ac:spMkLst>
        </pc:spChg>
      </pc:sldChg>
      <pc:sldChg chg="modSp new addAnim">
        <pc:chgData name="salema Khanum" userId="511c6c470e5547a1" providerId="LiveId" clId="{91B18A40-FA68-3E4B-A0CA-DE013957F5A9}" dt="2019-01-11T14:41:22.103" v="3120" actId="27698"/>
        <pc:sldMkLst>
          <pc:docMk/>
          <pc:sldMk cId="904877716" sldId="273"/>
        </pc:sldMkLst>
        <pc:spChg chg="mod">
          <ac:chgData name="salema Khanum" userId="511c6c470e5547a1" providerId="LiveId" clId="{91B18A40-FA68-3E4B-A0CA-DE013957F5A9}" dt="2019-01-11T14:06:55.766" v="2177" actId="20577"/>
          <ac:spMkLst>
            <pc:docMk/>
            <pc:sldMk cId="904877716" sldId="273"/>
            <ac:spMk id="2" creationId="{2E7B9075-4F0A-AE4C-804A-48C6F14A74DC}"/>
          </ac:spMkLst>
        </pc:spChg>
        <pc:spChg chg="mod">
          <ac:chgData name="salema Khanum" userId="511c6c470e5547a1" providerId="LiveId" clId="{91B18A40-FA68-3E4B-A0CA-DE013957F5A9}" dt="2019-01-11T14:37:49.767" v="3090" actId="207"/>
          <ac:spMkLst>
            <pc:docMk/>
            <pc:sldMk cId="904877716" sldId="273"/>
            <ac:spMk id="3" creationId="{9B7857D1-F0A6-AE47-B2AD-5D2B3445C58C}"/>
          </ac:spMkLst>
        </pc:spChg>
        <pc:spChg chg="mod">
          <ac:chgData name="salema Khanum" userId="511c6c470e5547a1" providerId="LiveId" clId="{91B18A40-FA68-3E4B-A0CA-DE013957F5A9}" dt="2019-01-11T14:18:33.752" v="2441" actId="20577"/>
          <ac:spMkLst>
            <pc:docMk/>
            <pc:sldMk cId="904877716" sldId="273"/>
            <ac:spMk id="4" creationId="{72348357-1449-C148-914C-6C377FEC036D}"/>
          </ac:spMkLst>
        </pc:spChg>
        <pc:spChg chg="mod">
          <ac:chgData name="salema Khanum" userId="511c6c470e5547a1" providerId="LiveId" clId="{91B18A40-FA68-3E4B-A0CA-DE013957F5A9}" dt="2019-01-11T14:37:54.583" v="3091" actId="207"/>
          <ac:spMkLst>
            <pc:docMk/>
            <pc:sldMk cId="904877716" sldId="273"/>
            <ac:spMk id="5" creationId="{413B43A5-4FA6-1C44-A8F9-757506DDB9FB}"/>
          </ac:spMkLst>
        </pc:spChg>
        <pc:spChg chg="mod">
          <ac:chgData name="salema Khanum" userId="511c6c470e5547a1" providerId="LiveId" clId="{91B18A40-FA68-3E4B-A0CA-DE013957F5A9}" dt="2019-01-11T14:18:39.278" v="2443" actId="20577"/>
          <ac:spMkLst>
            <pc:docMk/>
            <pc:sldMk cId="904877716" sldId="273"/>
            <ac:spMk id="6" creationId="{7DD48F8B-5319-B349-9175-FE8E9C94CE6F}"/>
          </ac:spMkLst>
        </pc:spChg>
      </pc:sldChg>
      <pc:sldChg chg="modSp new addAnim delAnim">
        <pc:chgData name="salema Khanum" userId="511c6c470e5547a1" providerId="LiveId" clId="{91B18A40-FA68-3E4B-A0CA-DE013957F5A9}" dt="2019-01-11T14:41:46.291" v="3127" actId="27698"/>
        <pc:sldMkLst>
          <pc:docMk/>
          <pc:sldMk cId="4148773285" sldId="274"/>
        </pc:sldMkLst>
        <pc:spChg chg="mod">
          <ac:chgData name="salema Khanum" userId="511c6c470e5547a1" providerId="LiveId" clId="{91B18A40-FA68-3E4B-A0CA-DE013957F5A9}" dt="2019-01-11T14:19:10.475" v="2459" actId="20577"/>
          <ac:spMkLst>
            <pc:docMk/>
            <pc:sldMk cId="4148773285" sldId="274"/>
            <ac:spMk id="2" creationId="{EE8B3465-6BBF-A142-9AD2-C8CC17E4AA46}"/>
          </ac:spMkLst>
        </pc:spChg>
        <pc:spChg chg="mod">
          <ac:chgData name="salema Khanum" userId="511c6c470e5547a1" providerId="LiveId" clId="{91B18A40-FA68-3E4B-A0CA-DE013957F5A9}" dt="2019-01-11T14:38:01.823" v="3092" actId="207"/>
          <ac:spMkLst>
            <pc:docMk/>
            <pc:sldMk cId="4148773285" sldId="274"/>
            <ac:spMk id="3" creationId="{7DB38834-71BC-6A44-88B6-278392E7A78E}"/>
          </ac:spMkLst>
        </pc:spChg>
        <pc:spChg chg="mod">
          <ac:chgData name="salema Khanum" userId="511c6c470e5547a1" providerId="LiveId" clId="{91B18A40-FA68-3E4B-A0CA-DE013957F5A9}" dt="2019-01-11T14:22:16.674" v="2508" actId="255"/>
          <ac:spMkLst>
            <pc:docMk/>
            <pc:sldMk cId="4148773285" sldId="274"/>
            <ac:spMk id="4" creationId="{88002F75-2EFF-2645-80F7-99B82C0A1651}"/>
          </ac:spMkLst>
        </pc:spChg>
        <pc:spChg chg="mod">
          <ac:chgData name="salema Khanum" userId="511c6c470e5547a1" providerId="LiveId" clId="{91B18A40-FA68-3E4B-A0CA-DE013957F5A9}" dt="2019-01-11T14:38:10.752" v="3093" actId="207"/>
          <ac:spMkLst>
            <pc:docMk/>
            <pc:sldMk cId="4148773285" sldId="274"/>
            <ac:spMk id="5" creationId="{FFB9AA6D-5B60-0F44-8D49-F33CEF7C6F83}"/>
          </ac:spMkLst>
        </pc:spChg>
        <pc:spChg chg="mod">
          <ac:chgData name="salema Khanum" userId="511c6c470e5547a1" providerId="LiveId" clId="{91B18A40-FA68-3E4B-A0CA-DE013957F5A9}" dt="2019-01-11T14:26:37.800" v="2722" actId="20577"/>
          <ac:spMkLst>
            <pc:docMk/>
            <pc:sldMk cId="4148773285" sldId="274"/>
            <ac:spMk id="6" creationId="{565E72E5-9AEF-7B4B-9C17-F648FEB464E5}"/>
          </ac:spMkLst>
        </pc:spChg>
      </pc:sldChg>
      <pc:sldChg chg="new del">
        <pc:chgData name="salema Khanum" userId="511c6c470e5547a1" providerId="LiveId" clId="{91B18A40-FA68-3E4B-A0CA-DE013957F5A9}" dt="2019-01-11T14:42:16.700" v="3134" actId="680"/>
        <pc:sldMkLst>
          <pc:docMk/>
          <pc:sldMk cId="188388565" sldId="27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1/11/19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72163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974637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1/11/19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79076095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1/11/19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3452126911"/>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1257300" y="2909102"/>
            <a:ext cx="4800600" cy="2996398"/>
          </a:xfrm>
        </p:spPr>
        <p:txBody>
          <a:bodyPr/>
          <a:lstStyle/>
          <a:p>
            <a:pPr lvl="0"/>
            <a:r>
              <a:rPr lang="en-GB"/>
              <a:t>Edit Master text styles
Second level
Third level
Fourth level
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6" name="Content Placeholder 5"/>
          <p:cNvSpPr>
            <a:spLocks noGrp="1"/>
          </p:cNvSpPr>
          <p:nvPr>
            <p:ph sz="quarter" idx="4"/>
          </p:nvPr>
        </p:nvSpPr>
        <p:spPr>
          <a:xfrm>
            <a:off x="6633864" y="2909102"/>
            <a:ext cx="4800600" cy="2996398"/>
          </a:xfrm>
        </p:spPr>
        <p:txBody>
          <a:bodyPr/>
          <a:lstStyle/>
          <a:p>
            <a:pPr lvl="0"/>
            <a:r>
              <a:rPr lang="en-GB"/>
              <a:t>Edit Master text styles
Second level
Third level
Fourth level
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1/11/19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2502294466"/>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1/11/19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2406040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1/11/19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1753051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1/11/19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20450597"/>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1/11/19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2853603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122602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extLst>
      <p:ext uri="{BB962C8B-B14F-4D97-AF65-F5344CB8AC3E}">
        <p14:creationId xmlns:p14="http://schemas.microsoft.com/office/powerpoint/2010/main" val="3058540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1/11/19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79965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freepestelanalysis.com/pestel-pestle-analysis-of-restaurant-industry/" TargetMode="External"/><Relationship Id="rId2" Type="http://schemas.openxmlformats.org/officeDocument/2006/relationships/hyperlink" Target="https://www.bplans.com/dessert_bakery_business_plan/market_analysis_summary_fc.ph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BADE"/>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48DD22-2D89-8447-A1AD-2DB6D28193F2}"/>
              </a:ext>
            </a:extLst>
          </p:cNvPr>
          <p:cNvSpPr txBox="1"/>
          <p:nvPr/>
        </p:nvSpPr>
        <p:spPr>
          <a:xfrm>
            <a:off x="4103763" y="1755934"/>
            <a:ext cx="3984474" cy="286232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000" b="1" i="1" dirty="0">
                <a:ln w="13462">
                  <a:solidFill>
                    <a:schemeClr val="bg1"/>
                  </a:solidFill>
                  <a:prstDash val="solid"/>
                </a:ln>
                <a:solidFill>
                  <a:schemeClr val="accent3"/>
                </a:solidFill>
                <a:effectLst>
                  <a:outerShdw dist="38100" dir="2700000" algn="bl" rotWithShape="0">
                    <a:schemeClr val="accent5"/>
                  </a:outerShdw>
                </a:effectLst>
                <a:latin typeface="Gigi" panose="020F0502020204030204" pitchFamily="34" charset="0"/>
              </a:rPr>
              <a:t>Sweet</a:t>
            </a:r>
          </a:p>
          <a:p>
            <a:pPr algn="ctr"/>
            <a:r>
              <a:rPr lang="en-GB" sz="6000" b="1" i="1" dirty="0">
                <a:ln w="13462">
                  <a:solidFill>
                    <a:schemeClr val="bg1"/>
                  </a:solidFill>
                  <a:prstDash val="solid"/>
                </a:ln>
                <a:solidFill>
                  <a:schemeClr val="accent3"/>
                </a:solidFill>
                <a:effectLst>
                  <a:outerShdw dist="38100" dir="2700000" algn="bl" rotWithShape="0">
                    <a:schemeClr val="accent5"/>
                  </a:outerShdw>
                </a:effectLst>
                <a:latin typeface="Gigi" panose="020F0502020204030204" pitchFamily="34" charset="0"/>
              </a:rPr>
              <a:t>Tooth </a:t>
            </a:r>
          </a:p>
          <a:p>
            <a:pPr algn="ctr"/>
            <a:r>
              <a:rPr lang="en-GB" sz="6000" b="1" i="1" dirty="0">
                <a:ln w="13462">
                  <a:solidFill>
                    <a:schemeClr val="bg1"/>
                  </a:solidFill>
                  <a:prstDash val="solid"/>
                </a:ln>
                <a:solidFill>
                  <a:schemeClr val="accent3"/>
                </a:solidFill>
                <a:effectLst>
                  <a:outerShdw dist="38100" dir="2700000" algn="bl" rotWithShape="0">
                    <a:schemeClr val="accent5"/>
                  </a:outerShdw>
                </a:effectLst>
                <a:latin typeface="Gigi" panose="020F0502020204030204" pitchFamily="34" charset="0"/>
              </a:rPr>
              <a:t>Desserts</a:t>
            </a:r>
            <a:endParaRPr lang="en-US" sz="6000" b="1" i="1" dirty="0">
              <a:ln w="13462">
                <a:solidFill>
                  <a:schemeClr val="bg1"/>
                </a:solidFill>
                <a:prstDash val="solid"/>
              </a:ln>
              <a:solidFill>
                <a:schemeClr val="accent3"/>
              </a:solidFill>
              <a:effectLst>
                <a:outerShdw dist="38100" dir="2700000" algn="bl" rotWithShape="0">
                  <a:schemeClr val="accent5"/>
                </a:outerShdw>
              </a:effectLst>
              <a:latin typeface="Gigi" panose="020F0502020204030204" pitchFamily="34" charset="0"/>
            </a:endParaRPr>
          </a:p>
        </p:txBody>
      </p:sp>
      <p:pic>
        <p:nvPicPr>
          <p:cNvPr id="5" name="Picture 4">
            <a:extLst>
              <a:ext uri="{FF2B5EF4-FFF2-40B4-BE49-F238E27FC236}">
                <a16:creationId xmlns:a16="http://schemas.microsoft.com/office/drawing/2014/main" id="{AD8BCDDF-294E-CB4F-9FA3-A298184BAC45}"/>
              </a:ext>
            </a:extLst>
          </p:cNvPr>
          <p:cNvPicPr>
            <a:picLocks noChangeAspect="1"/>
          </p:cNvPicPr>
          <p:nvPr/>
        </p:nvPicPr>
        <p:blipFill>
          <a:blip r:embed="rId2"/>
          <a:stretch>
            <a:fillRect/>
          </a:stretch>
        </p:blipFill>
        <p:spPr>
          <a:xfrm>
            <a:off x="4595469" y="4618256"/>
            <a:ext cx="3001061" cy="1849805"/>
          </a:xfrm>
          <a:prstGeom prst="rect">
            <a:avLst/>
          </a:prstGeom>
          <a:effectLst>
            <a:outerShdw blurRad="50800" dist="76200" dir="8100000" algn="tr" rotWithShape="0">
              <a:prstClr val="black">
                <a:alpha val="40000"/>
              </a:prstClr>
            </a:outerShdw>
          </a:effectLst>
        </p:spPr>
      </p:pic>
      <p:sp>
        <p:nvSpPr>
          <p:cNvPr id="6" name="TextBox 5">
            <a:extLst>
              <a:ext uri="{FF2B5EF4-FFF2-40B4-BE49-F238E27FC236}">
                <a16:creationId xmlns:a16="http://schemas.microsoft.com/office/drawing/2014/main" id="{EC131A4E-043E-AA4B-8F1F-8EBD3D679773}"/>
              </a:ext>
            </a:extLst>
          </p:cNvPr>
          <p:cNvSpPr txBox="1"/>
          <p:nvPr/>
        </p:nvSpPr>
        <p:spPr>
          <a:xfrm>
            <a:off x="0" y="5548692"/>
            <a:ext cx="3220357" cy="1200329"/>
          </a:xfrm>
          <a:prstGeom prst="rect">
            <a:avLst/>
          </a:prstGeom>
          <a:noFill/>
        </p:spPr>
        <p:txBody>
          <a:bodyPr wrap="square">
            <a:spAutoFit/>
            <a:scene3d>
              <a:camera prst="orthographicFront"/>
              <a:lightRig rig="harsh" dir="t"/>
            </a:scene3d>
            <a:sp3d extrusionH="57150" prstMaterial="matte">
              <a:bevelT w="63500" h="12700" prst="angle"/>
              <a:contourClr>
                <a:schemeClr val="bg1">
                  <a:lumMod val="65000"/>
                </a:schemeClr>
              </a:contourClr>
            </a:sp3d>
          </a:bodyPr>
          <a:lstStyle/>
          <a:p>
            <a:pPr marL="457200">
              <a:spcAft>
                <a:spcPts val="0"/>
              </a:spcAft>
            </a:pPr>
            <a:r>
              <a:rPr lang="en-GB" sz="1800" b="1" dirty="0">
                <a:ln/>
                <a:solidFill>
                  <a:schemeClr val="accent3"/>
                </a:solidFill>
                <a:latin typeface="Calibri" panose="020F0502020204030204" pitchFamily="34" charset="0"/>
                <a:ea typeface="Calibri" panose="020F0502020204030204" pitchFamily="34" charset="0"/>
                <a:cs typeface="Arial" panose="020B0604020202020204" pitchFamily="34" charset="0"/>
              </a:rPr>
              <a:t>Amjad Hussain 1715254</a:t>
            </a:r>
            <a:endParaRPr lang="en-GB" sz="2800" b="1" dirty="0">
              <a:ln/>
              <a:solidFill>
                <a:schemeClr val="accent3"/>
              </a:solidFill>
              <a:latin typeface="Calibri" panose="020F0502020204030204" pitchFamily="34" charset="0"/>
              <a:ea typeface="Calibri" panose="020F0502020204030204" pitchFamily="34" charset="0"/>
              <a:cs typeface="Arial" panose="020B0604020202020204" pitchFamily="34" charset="0"/>
            </a:endParaRPr>
          </a:p>
          <a:p>
            <a:pPr marL="457200">
              <a:spcAft>
                <a:spcPts val="0"/>
              </a:spcAft>
            </a:pPr>
            <a:r>
              <a:rPr lang="en-GB" sz="1800" b="1" dirty="0">
                <a:ln/>
                <a:solidFill>
                  <a:schemeClr val="accent3"/>
                </a:solidFill>
                <a:latin typeface="Calibri" panose="020F0502020204030204" pitchFamily="34" charset="0"/>
                <a:ea typeface="Calibri" panose="020F0502020204030204" pitchFamily="34" charset="0"/>
                <a:cs typeface="Arial" panose="020B0604020202020204" pitchFamily="34" charset="0"/>
              </a:rPr>
              <a:t>Salema khanum 1713343 </a:t>
            </a:r>
            <a:endParaRPr lang="en-GB" sz="2800" b="1" dirty="0">
              <a:ln/>
              <a:solidFill>
                <a:schemeClr val="accent3"/>
              </a:solidFill>
              <a:latin typeface="Calibri" panose="020F0502020204030204" pitchFamily="34" charset="0"/>
              <a:ea typeface="Calibri" panose="020F0502020204030204" pitchFamily="34" charset="0"/>
              <a:cs typeface="Arial" panose="020B0604020202020204" pitchFamily="34" charset="0"/>
            </a:endParaRPr>
          </a:p>
          <a:p>
            <a:pPr marL="457200">
              <a:spcAft>
                <a:spcPts val="0"/>
              </a:spcAft>
            </a:pPr>
            <a:r>
              <a:rPr lang="en-GB" sz="1800" b="1" dirty="0">
                <a:ln/>
                <a:solidFill>
                  <a:schemeClr val="accent3"/>
                </a:solidFill>
                <a:latin typeface="Calibri" panose="020F0502020204030204" pitchFamily="34" charset="0"/>
                <a:ea typeface="Calibri" panose="020F0502020204030204" pitchFamily="34" charset="0"/>
                <a:cs typeface="Arial" panose="020B0604020202020204" pitchFamily="34" charset="0"/>
              </a:rPr>
              <a:t>Faisal </a:t>
            </a:r>
            <a:r>
              <a:rPr lang="en-GB" sz="1800" b="1" dirty="0" err="1">
                <a:ln/>
                <a:solidFill>
                  <a:schemeClr val="accent3"/>
                </a:solidFill>
                <a:latin typeface="Calibri" panose="020F0502020204030204" pitchFamily="34" charset="0"/>
                <a:ea typeface="Calibri" panose="020F0502020204030204" pitchFamily="34" charset="0"/>
                <a:cs typeface="Arial" panose="020B0604020202020204" pitchFamily="34" charset="0"/>
              </a:rPr>
              <a:t>Imtiaz</a:t>
            </a:r>
            <a:r>
              <a:rPr lang="en-GB" sz="1800" b="1" dirty="0">
                <a:ln/>
                <a:solidFill>
                  <a:schemeClr val="accent3"/>
                </a:solidFill>
                <a:latin typeface="Calibri" panose="020F0502020204030204" pitchFamily="34" charset="0"/>
                <a:ea typeface="Calibri" panose="020F0502020204030204" pitchFamily="34" charset="0"/>
                <a:cs typeface="Arial" panose="020B0604020202020204" pitchFamily="34" charset="0"/>
              </a:rPr>
              <a:t> 1714109</a:t>
            </a:r>
            <a:endParaRPr lang="en-GB" sz="2800" b="1" dirty="0">
              <a:ln/>
              <a:solidFill>
                <a:schemeClr val="accent3"/>
              </a:solidFill>
              <a:latin typeface="Calibri" panose="020F0502020204030204" pitchFamily="34" charset="0"/>
              <a:ea typeface="Calibri" panose="020F0502020204030204" pitchFamily="34" charset="0"/>
              <a:cs typeface="Arial" panose="020B0604020202020204" pitchFamily="34" charset="0"/>
            </a:endParaRPr>
          </a:p>
          <a:p>
            <a:pPr marL="457200">
              <a:spcAft>
                <a:spcPts val="0"/>
              </a:spcAft>
            </a:pPr>
            <a:r>
              <a:rPr lang="en-GB" sz="1800" b="1" dirty="0" err="1">
                <a:ln/>
                <a:solidFill>
                  <a:schemeClr val="accent3"/>
                </a:solidFill>
                <a:latin typeface="Calibri" panose="020F0502020204030204" pitchFamily="34" charset="0"/>
                <a:ea typeface="Calibri" panose="020F0502020204030204" pitchFamily="34" charset="0"/>
                <a:cs typeface="Arial" panose="020B0604020202020204" pitchFamily="34" charset="0"/>
              </a:rPr>
              <a:t>Belalul</a:t>
            </a:r>
            <a:r>
              <a:rPr lang="en-GB" sz="1800" b="1" dirty="0">
                <a:ln/>
                <a:solidFill>
                  <a:schemeClr val="accent3"/>
                </a:solidFill>
                <a:latin typeface="Calibri" panose="020F0502020204030204" pitchFamily="34" charset="0"/>
                <a:ea typeface="Calibri" panose="020F0502020204030204" pitchFamily="34" charset="0"/>
                <a:cs typeface="Arial" panose="020B0604020202020204" pitchFamily="34" charset="0"/>
              </a:rPr>
              <a:t> Islam 1713118</a:t>
            </a:r>
            <a:endParaRPr lang="en-GB" sz="2800" b="1" dirty="0">
              <a:ln/>
              <a:solidFill>
                <a:schemeClr val="accent3"/>
              </a:solidFill>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5F0FBAC8-8CAF-A844-B130-F9290341A741}"/>
              </a:ext>
            </a:extLst>
          </p:cNvPr>
          <p:cNvSpPr txBox="1"/>
          <p:nvPr/>
        </p:nvSpPr>
        <p:spPr>
          <a:xfrm>
            <a:off x="7350091" y="0"/>
            <a:ext cx="4841909" cy="1832938"/>
          </a:xfrm>
          <a:prstGeom prst="rect">
            <a:avLst/>
          </a:prstGeom>
          <a:noFill/>
        </p:spPr>
        <p:txBody>
          <a:bodyPr vert="horz" wrap="square">
            <a:spAutoFit/>
            <a:scene3d>
              <a:camera prst="orthographicFront"/>
              <a:lightRig rig="soft" dir="t">
                <a:rot lat="0" lon="0" rev="15600000"/>
              </a:lightRig>
            </a:scene3d>
            <a:sp3d extrusionH="57150" prstMaterial="softEdge">
              <a:bevelT w="25400" h="38100"/>
            </a:sp3d>
          </a:bodyPr>
          <a:lstStyle/>
          <a:p>
            <a:pPr lvl="1" algn="r">
              <a:lnSpc>
                <a:spcPct val="115000"/>
              </a:lnSpc>
            </a:pPr>
            <a:r>
              <a:rPr lang="en-GB" b="1" dirty="0">
                <a:ln/>
                <a:solidFill>
                  <a:schemeClr val="accent4"/>
                </a:solidFill>
                <a:latin typeface="Calibri" panose="020F0502020204030204" pitchFamily="34" charset="0"/>
                <a:ea typeface="Calibri" panose="020F0502020204030204" pitchFamily="34" charset="0"/>
                <a:cs typeface="Arial" panose="020B0604020202020204" pitchFamily="34" charset="0"/>
              </a:rPr>
              <a:t>Module code: BMSK4006 </a:t>
            </a:r>
          </a:p>
          <a:p>
            <a:pPr lvl="1" algn="r">
              <a:lnSpc>
                <a:spcPct val="115000"/>
              </a:lnSpc>
            </a:pPr>
            <a:r>
              <a:rPr lang="en-GB" b="1" dirty="0">
                <a:ln/>
                <a:solidFill>
                  <a:schemeClr val="accent4"/>
                </a:solidFill>
                <a:latin typeface="Calibri" panose="020F0502020204030204" pitchFamily="34" charset="0"/>
                <a:ea typeface="Calibri" panose="020F0502020204030204" pitchFamily="34" charset="0"/>
                <a:cs typeface="Arial" panose="020B0604020202020204" pitchFamily="34" charset="0"/>
              </a:rPr>
              <a:t>Managing Enterprise in the 21</a:t>
            </a:r>
            <a:r>
              <a:rPr lang="en-GB" b="1" baseline="30000" dirty="0">
                <a:ln/>
                <a:solidFill>
                  <a:schemeClr val="accent4"/>
                </a:solidFill>
                <a:latin typeface="Calibri" panose="020F0502020204030204" pitchFamily="34" charset="0"/>
                <a:ea typeface="Calibri" panose="020F0502020204030204" pitchFamily="34" charset="0"/>
                <a:cs typeface="Arial" panose="020B0604020202020204" pitchFamily="34" charset="0"/>
              </a:rPr>
              <a:t>st</a:t>
            </a:r>
            <a:r>
              <a:rPr lang="en-GB" b="1" dirty="0">
                <a:ln/>
                <a:solidFill>
                  <a:schemeClr val="accent4"/>
                </a:solidFill>
                <a:latin typeface="Calibri" panose="020F0502020204030204" pitchFamily="34" charset="0"/>
                <a:ea typeface="Calibri" panose="020F0502020204030204" pitchFamily="34" charset="0"/>
                <a:cs typeface="Arial" panose="020B0604020202020204" pitchFamily="34" charset="0"/>
              </a:rPr>
              <a:t> Century- Assessment Component 2</a:t>
            </a:r>
          </a:p>
          <a:p>
            <a:pPr lvl="1" algn="r">
              <a:lnSpc>
                <a:spcPct val="115000"/>
              </a:lnSpc>
            </a:pPr>
            <a:r>
              <a:rPr lang="en-GB" b="1" dirty="0">
                <a:ln/>
                <a:solidFill>
                  <a:schemeClr val="accent4"/>
                </a:solidFill>
                <a:latin typeface="Calibri" panose="020F0502020204030204" pitchFamily="34" charset="0"/>
                <a:ea typeface="Calibri" panose="020F0502020204030204" pitchFamily="34" charset="0"/>
                <a:cs typeface="Arial" panose="020B0604020202020204" pitchFamily="34" charset="0"/>
              </a:rPr>
              <a:t>Dr Doreen </a:t>
            </a:r>
            <a:r>
              <a:rPr lang="en-GB" b="1" dirty="0" err="1">
                <a:ln/>
                <a:solidFill>
                  <a:schemeClr val="accent4"/>
                </a:solidFill>
                <a:latin typeface="Calibri" panose="020F0502020204030204" pitchFamily="34" charset="0"/>
                <a:ea typeface="Calibri" panose="020F0502020204030204" pitchFamily="34" charset="0"/>
                <a:cs typeface="Arial" panose="020B0604020202020204" pitchFamily="34" charset="0"/>
              </a:rPr>
              <a:t>Nyaa</a:t>
            </a:r>
            <a:r>
              <a:rPr lang="en-GB" b="1" dirty="0">
                <a:ln/>
                <a:solidFill>
                  <a:schemeClr val="accent4"/>
                </a:solidFill>
                <a:latin typeface="Calibri" panose="020F0502020204030204" pitchFamily="34" charset="0"/>
                <a:ea typeface="Calibri" panose="020F0502020204030204" pitchFamily="34" charset="0"/>
                <a:cs typeface="Arial" panose="020B0604020202020204" pitchFamily="34" charset="0"/>
              </a:rPr>
              <a:t> </a:t>
            </a:r>
            <a:r>
              <a:rPr lang="en-GB" b="1" dirty="0" err="1">
                <a:ln/>
                <a:solidFill>
                  <a:schemeClr val="accent4"/>
                </a:solidFill>
                <a:latin typeface="Calibri" panose="020F0502020204030204" pitchFamily="34" charset="0"/>
                <a:ea typeface="Calibri" panose="020F0502020204030204" pitchFamily="34" charset="0"/>
                <a:cs typeface="Arial" panose="020B0604020202020204" pitchFamily="34" charset="0"/>
              </a:rPr>
              <a:t>Amundam</a:t>
            </a:r>
            <a:endParaRPr lang="en-GB" b="1" dirty="0">
              <a:ln/>
              <a:solidFill>
                <a:schemeClr val="accent4"/>
              </a:solidFill>
              <a:latin typeface="Calibri" panose="020F0502020204030204" pitchFamily="34" charset="0"/>
              <a:ea typeface="Calibri" panose="020F0502020204030204" pitchFamily="34" charset="0"/>
              <a:cs typeface="Arial" panose="020B0604020202020204" pitchFamily="34" charset="0"/>
            </a:endParaRPr>
          </a:p>
          <a:p>
            <a:pPr marL="4572000" lvl="1" algn="r">
              <a:lnSpc>
                <a:spcPct val="115000"/>
              </a:lnSpc>
            </a:pPr>
            <a:endParaRPr lang="en-GB" sz="2800" b="1" dirty="0">
              <a:ln/>
              <a:solidFill>
                <a:schemeClr val="accent4"/>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06018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heckerboard(across)">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80D4D6-B06E-4316-8BBC-7A65A10AC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E583D-B525-2545-B224-E4EF5A6E74CB}"/>
              </a:ext>
            </a:extLst>
          </p:cNvPr>
          <p:cNvSpPr>
            <a:spLocks noGrp="1"/>
          </p:cNvSpPr>
          <p:nvPr>
            <p:ph type="title"/>
          </p:nvPr>
        </p:nvSpPr>
        <p:spPr>
          <a:xfrm>
            <a:off x="761996" y="1153287"/>
            <a:ext cx="3570566" cy="4551426"/>
          </a:xfrm>
        </p:spPr>
        <p:txBody>
          <a:bodyPr anchor="ctr">
            <a:normAutofit/>
          </a:bodyPr>
          <a:lstStyle/>
          <a:p>
            <a:pPr algn="r"/>
            <a:r>
              <a:rPr lang="en-GB" sz="3200"/>
              <a:t>Executive summary </a:t>
            </a:r>
            <a:endParaRPr lang="en-US" sz="3200"/>
          </a:p>
        </p:txBody>
      </p:sp>
      <p:cxnSp>
        <p:nvCxnSpPr>
          <p:cNvPr id="10" name="Straight Connector 9">
            <a:extLst>
              <a:ext uri="{FF2B5EF4-FFF2-40B4-BE49-F238E27FC236}">
                <a16:creationId xmlns:a16="http://schemas.microsoft.com/office/drawing/2014/main" id="{ED72A37F-0C2F-473C-9D71-B80AEE71BF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796" y="1962397"/>
            <a:ext cx="0" cy="2933206"/>
          </a:xfrm>
          <a:prstGeom prst="line">
            <a:avLst/>
          </a:prstGeom>
          <a:ln w="22225">
            <a:solidFill>
              <a:schemeClr val="accent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8E2FDF-F813-0145-A270-2B9161DAC705}"/>
              </a:ext>
            </a:extLst>
          </p:cNvPr>
          <p:cNvSpPr>
            <a:spLocks noGrp="1"/>
          </p:cNvSpPr>
          <p:nvPr>
            <p:ph idx="1"/>
          </p:nvPr>
        </p:nvSpPr>
        <p:spPr>
          <a:xfrm>
            <a:off x="4976031" y="1153287"/>
            <a:ext cx="6453969" cy="4551426"/>
          </a:xfrm>
        </p:spPr>
        <p:txBody>
          <a:bodyPr anchor="ctr">
            <a:normAutofit/>
          </a:bodyPr>
          <a:lstStyle/>
          <a:p>
            <a:pPr marL="457200" indent="-457200">
              <a:buFont typeface="+mj-lt"/>
              <a:buAutoNum type="arabicPeriod"/>
            </a:pPr>
            <a:r>
              <a:rPr lang="en-GB" sz="1600"/>
              <a:t> Business/Company Overview</a:t>
            </a:r>
          </a:p>
          <a:p>
            <a:pPr marL="457200" indent="-457200">
              <a:buFont typeface="+mj-lt"/>
              <a:buAutoNum type="arabicPeriod"/>
            </a:pPr>
            <a:r>
              <a:rPr lang="en-GB" sz="1600"/>
              <a:t> Products and Services</a:t>
            </a:r>
          </a:p>
          <a:p>
            <a:pPr marL="457200" indent="-457200">
              <a:buFont typeface="+mj-lt"/>
              <a:buAutoNum type="arabicPeriod"/>
            </a:pPr>
            <a:r>
              <a:rPr lang="en-GB" sz="1600"/>
              <a:t> Target Market</a:t>
            </a:r>
          </a:p>
          <a:p>
            <a:pPr marL="457200" indent="-457200">
              <a:buFont typeface="+mj-lt"/>
              <a:buAutoNum type="arabicPeriod"/>
            </a:pPr>
            <a:r>
              <a:rPr lang="en-GB" sz="1600"/>
              <a:t> Competitors</a:t>
            </a:r>
          </a:p>
          <a:p>
            <a:pPr marL="457200" indent="-457200">
              <a:buFont typeface="+mj-lt"/>
              <a:buAutoNum type="arabicPeriod"/>
            </a:pPr>
            <a:r>
              <a:rPr lang="en-GB" sz="1600"/>
              <a:t> Marketing Strategies</a:t>
            </a:r>
          </a:p>
          <a:p>
            <a:pPr marL="457200" indent="-457200">
              <a:buFont typeface="+mj-lt"/>
              <a:buAutoNum type="arabicPeriod"/>
            </a:pPr>
            <a:r>
              <a:rPr lang="en-GB" sz="1600"/>
              <a:t> Management Team</a:t>
            </a:r>
          </a:p>
          <a:p>
            <a:pPr marL="457200" indent="-457200">
              <a:buFont typeface="+mj-lt"/>
              <a:buAutoNum type="arabicPeriod"/>
            </a:pPr>
            <a:r>
              <a:rPr lang="en-GB" sz="1600"/>
              <a:t> Financial Plan</a:t>
            </a:r>
          </a:p>
          <a:p>
            <a:pPr marL="457200" indent="-457200">
              <a:buFont typeface="+mj-lt"/>
              <a:buAutoNum type="arabicPeriod"/>
            </a:pPr>
            <a:endParaRPr lang="en-US" sz="1600"/>
          </a:p>
        </p:txBody>
      </p:sp>
      <p:sp>
        <p:nvSpPr>
          <p:cNvPr id="12" name="Rectangle 11">
            <a:extLst>
              <a:ext uri="{FF2B5EF4-FFF2-40B4-BE49-F238E27FC236}">
                <a16:creationId xmlns:a16="http://schemas.microsoft.com/office/drawing/2014/main" id="{64016ABB-4F5D-4BFA-9406-7CD61399B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74263" y="440267"/>
            <a:ext cx="643467" cy="12191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65816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8AD482-27A4-454E-8A3A-84F73CBDA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2422E2-F15A-43AE-98F1-7210710B0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C4E46-5DCD-3D44-AF76-50FDBEEDECFF}"/>
              </a:ext>
            </a:extLst>
          </p:cNvPr>
          <p:cNvSpPr>
            <a:spLocks noGrp="1"/>
          </p:cNvSpPr>
          <p:nvPr>
            <p:ph type="title"/>
          </p:nvPr>
        </p:nvSpPr>
        <p:spPr>
          <a:xfrm>
            <a:off x="1251677" y="1078378"/>
            <a:ext cx="2917551" cy="4701244"/>
          </a:xfrm>
        </p:spPr>
        <p:txBody>
          <a:bodyPr anchor="ctr">
            <a:normAutofit/>
          </a:bodyPr>
          <a:lstStyle/>
          <a:p>
            <a:r>
              <a:rPr lang="en-GB" sz="3600" dirty="0"/>
              <a:t>Business/ Company Overview</a:t>
            </a:r>
            <a:endParaRPr lang="en-US" sz="3600" dirty="0"/>
          </a:p>
        </p:txBody>
      </p:sp>
      <p:sp>
        <p:nvSpPr>
          <p:cNvPr id="12"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75000"/>
              <a:alpha val="70000"/>
            </a:schemeClr>
          </a:solidFill>
          <a:ln w="0">
            <a:noFill/>
            <a:prstDash val="solid"/>
            <a:round/>
            <a:headEnd/>
            <a:tailEnd/>
          </a:ln>
        </p:spPr>
      </p:sp>
      <p:sp>
        <p:nvSpPr>
          <p:cNvPr id="3" name="Content Placeholder 2">
            <a:extLst>
              <a:ext uri="{FF2B5EF4-FFF2-40B4-BE49-F238E27FC236}">
                <a16:creationId xmlns:a16="http://schemas.microsoft.com/office/drawing/2014/main" id="{690C2EC9-3F2B-FC46-973B-EB28527F8812}"/>
              </a:ext>
            </a:extLst>
          </p:cNvPr>
          <p:cNvSpPr>
            <a:spLocks noGrp="1"/>
          </p:cNvSpPr>
          <p:nvPr>
            <p:ph idx="1"/>
          </p:nvPr>
        </p:nvSpPr>
        <p:spPr>
          <a:xfrm>
            <a:off x="5006195" y="1447474"/>
            <a:ext cx="6262938" cy="3963052"/>
          </a:xfrm>
        </p:spPr>
        <p:txBody>
          <a:bodyPr anchor="ctr">
            <a:noAutofit/>
          </a:bodyPr>
          <a:lstStyle/>
          <a:p>
            <a:pPr marL="0" indent="0">
              <a:buNone/>
            </a:pPr>
            <a:r>
              <a:rPr lang="en-GB" sz="2100" dirty="0"/>
              <a:t>Our shop specialises in creating desserts for our customers to enjoy, whatever the weather!  </a:t>
            </a:r>
          </a:p>
          <a:p>
            <a:pPr marL="0" indent="0">
              <a:buNone/>
            </a:pPr>
            <a:endParaRPr lang="en-GB" sz="2100" dirty="0"/>
          </a:p>
          <a:p>
            <a:pPr marL="0" indent="0">
              <a:buNone/>
            </a:pPr>
            <a:r>
              <a:rPr lang="en-GB" sz="2100" dirty="0"/>
              <a:t>We offer a variety of desserts to suit every choice and even provide multiple workshops and activities for the public to participate in</a:t>
            </a:r>
            <a:r>
              <a:rPr lang="en-US" sz="2100" dirty="0">
                <a:latin typeface=".SFUIText"/>
              </a:rPr>
              <a:t>.</a:t>
            </a:r>
            <a:r>
              <a:rPr lang="en-GB" sz="2100" dirty="0">
                <a:latin typeface=".SFUIText"/>
              </a:rPr>
              <a:t> </a:t>
            </a:r>
          </a:p>
          <a:p>
            <a:pPr marL="0" indent="0">
              <a:buNone/>
            </a:pPr>
            <a:endParaRPr lang="en-GB" sz="2100" dirty="0">
              <a:latin typeface=".SFUIText"/>
            </a:endParaRPr>
          </a:p>
          <a:p>
            <a:pPr marL="0" indent="0">
              <a:buNone/>
            </a:pPr>
            <a:r>
              <a:rPr lang="en-GB" sz="2100" dirty="0"/>
              <a:t>All of our desserts have been designed to be irresistible, elegant and innovative, providing a special moment of pure indulgence.</a:t>
            </a:r>
          </a:p>
          <a:p>
            <a:pPr marL="0" indent="0">
              <a:buNone/>
            </a:pPr>
            <a:endParaRPr lang="en-GB" sz="2100" dirty="0"/>
          </a:p>
          <a:p>
            <a:pPr marL="0" indent="0">
              <a:buNone/>
            </a:pPr>
            <a:r>
              <a:rPr lang="en-GB" sz="2100" dirty="0"/>
              <a:t>Our dessert shop is based in The Fort Dunlop, which is a retail park.</a:t>
            </a:r>
          </a:p>
        </p:txBody>
      </p:sp>
      <p:pic>
        <p:nvPicPr>
          <p:cNvPr id="5" name="Picture 4">
            <a:extLst>
              <a:ext uri="{FF2B5EF4-FFF2-40B4-BE49-F238E27FC236}">
                <a16:creationId xmlns:a16="http://schemas.microsoft.com/office/drawing/2014/main" id="{3F3B4606-DAFC-B24D-B1AB-1B233D33AC35}"/>
              </a:ext>
            </a:extLst>
          </p:cNvPr>
          <p:cNvPicPr>
            <a:picLocks noChangeAspect="1"/>
          </p:cNvPicPr>
          <p:nvPr/>
        </p:nvPicPr>
        <p:blipFill>
          <a:blip r:embed="rId2"/>
          <a:stretch>
            <a:fillRect/>
          </a:stretch>
        </p:blipFill>
        <p:spPr>
          <a:xfrm rot="21236107">
            <a:off x="-535178" y="3970536"/>
            <a:ext cx="3399261" cy="3399261"/>
          </a:xfrm>
          <a:prstGeom prst="rect">
            <a:avLst/>
          </a:prstGeom>
          <a:effectLst>
            <a:outerShdw blurRad="50800" dist="76200" dir="13500000" algn="br" rotWithShape="0">
              <a:prstClr val="black">
                <a:alpha val="40000"/>
              </a:prstClr>
            </a:outerShdw>
          </a:effectLst>
        </p:spPr>
      </p:pic>
    </p:spTree>
    <p:extLst>
      <p:ext uri="{BB962C8B-B14F-4D97-AF65-F5344CB8AC3E}">
        <p14:creationId xmlns:p14="http://schemas.microsoft.com/office/powerpoint/2010/main" val="3039284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barn(inVertical)">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barn(inVertical)">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BA438-2923-5F42-B0B9-59573C532234}"/>
              </a:ext>
            </a:extLst>
          </p:cNvPr>
          <p:cNvSpPr>
            <a:spLocks noGrp="1"/>
          </p:cNvSpPr>
          <p:nvPr>
            <p:ph type="title"/>
          </p:nvPr>
        </p:nvSpPr>
        <p:spPr>
          <a:xfrm>
            <a:off x="1251677" y="1078378"/>
            <a:ext cx="2917551" cy="4701244"/>
          </a:xfrm>
        </p:spPr>
        <p:txBody>
          <a:bodyPr anchor="ctr">
            <a:normAutofit/>
          </a:bodyPr>
          <a:lstStyle/>
          <a:p>
            <a:r>
              <a:rPr lang="en-GB" sz="3600" dirty="0"/>
              <a:t>Our products and services… </a:t>
            </a:r>
            <a:endParaRPr lang="en-US" sz="3600" dirty="0"/>
          </a:p>
        </p:txBody>
      </p:sp>
      <p:sp>
        <p:nvSpPr>
          <p:cNvPr id="3" name="Content Placeholder 2">
            <a:extLst>
              <a:ext uri="{FF2B5EF4-FFF2-40B4-BE49-F238E27FC236}">
                <a16:creationId xmlns:a16="http://schemas.microsoft.com/office/drawing/2014/main" id="{7BEFB4F0-40C0-9940-B495-77D2059E67DF}"/>
              </a:ext>
            </a:extLst>
          </p:cNvPr>
          <p:cNvSpPr>
            <a:spLocks noGrp="1"/>
          </p:cNvSpPr>
          <p:nvPr>
            <p:ph idx="1"/>
          </p:nvPr>
        </p:nvSpPr>
        <p:spPr>
          <a:xfrm>
            <a:off x="4581071" y="1447474"/>
            <a:ext cx="6848929" cy="3963052"/>
          </a:xfrm>
        </p:spPr>
        <p:txBody>
          <a:bodyPr anchor="ctr">
            <a:normAutofit fontScale="92500" lnSpcReduction="20000"/>
          </a:bodyPr>
          <a:lstStyle/>
          <a:p>
            <a:pPr>
              <a:buFont typeface="Wingdings" pitchFamily="2" charset="2"/>
              <a:buChar char="q"/>
            </a:pPr>
            <a:r>
              <a:rPr lang="en-GB" dirty="0"/>
              <a:t> </a:t>
            </a:r>
            <a:r>
              <a:rPr lang="en-GB" sz="2300" dirty="0"/>
              <a:t>Our products will be freshly made everyday, straight from our local suppliers. </a:t>
            </a:r>
          </a:p>
          <a:p>
            <a:pPr>
              <a:buFont typeface="Wingdings" pitchFamily="2" charset="2"/>
              <a:buChar char="q"/>
            </a:pPr>
            <a:endParaRPr lang="en-GB" sz="2300" dirty="0"/>
          </a:p>
          <a:p>
            <a:pPr>
              <a:buFont typeface="Wingdings" pitchFamily="2" charset="2"/>
              <a:buChar char="q"/>
            </a:pPr>
            <a:r>
              <a:rPr lang="en-GB" sz="2300" dirty="0"/>
              <a:t> We offer fun baking workshops, by a professional chef. Our workshop is especially aimed for children of all ages. Parents can also come along to supervise their children and join in the fun!  We provide many more activities as well as this.</a:t>
            </a:r>
          </a:p>
          <a:p>
            <a:pPr>
              <a:buFont typeface="Wingdings" pitchFamily="2" charset="2"/>
              <a:buChar char="q"/>
            </a:pPr>
            <a:endParaRPr lang="en-GB" sz="2300" dirty="0"/>
          </a:p>
          <a:p>
            <a:pPr>
              <a:buFont typeface="Wingdings" pitchFamily="2" charset="2"/>
              <a:buChar char="q"/>
            </a:pPr>
            <a:r>
              <a:rPr lang="en-GB" sz="2300" dirty="0"/>
              <a:t>We also provide dessert catering and party rooms, which are available to hire.</a:t>
            </a:r>
          </a:p>
        </p:txBody>
      </p:sp>
    </p:spTree>
    <p:extLst>
      <p:ext uri="{BB962C8B-B14F-4D97-AF65-F5344CB8AC3E}">
        <p14:creationId xmlns:p14="http://schemas.microsoft.com/office/powerpoint/2010/main" val="2347357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barn(inVertical)">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DCA5D-5AC8-284F-A5D1-686874A05D77}"/>
              </a:ext>
            </a:extLst>
          </p:cNvPr>
          <p:cNvSpPr>
            <a:spLocks noGrp="1"/>
          </p:cNvSpPr>
          <p:nvPr>
            <p:ph type="title"/>
          </p:nvPr>
        </p:nvSpPr>
        <p:spPr>
          <a:xfrm>
            <a:off x="1251677" y="1078378"/>
            <a:ext cx="2917551" cy="4701244"/>
          </a:xfrm>
        </p:spPr>
        <p:txBody>
          <a:bodyPr anchor="ctr">
            <a:normAutofit/>
          </a:bodyPr>
          <a:lstStyle/>
          <a:p>
            <a:r>
              <a:rPr lang="en-GB" sz="3600" dirty="0"/>
              <a:t>Target market</a:t>
            </a:r>
            <a:endParaRPr lang="en-US" sz="3600" dirty="0"/>
          </a:p>
        </p:txBody>
      </p:sp>
      <p:sp>
        <p:nvSpPr>
          <p:cNvPr id="3" name="Content Placeholder 2">
            <a:extLst>
              <a:ext uri="{FF2B5EF4-FFF2-40B4-BE49-F238E27FC236}">
                <a16:creationId xmlns:a16="http://schemas.microsoft.com/office/drawing/2014/main" id="{EA8F78BC-3AB0-8844-97C5-7D6F7DDD4B58}"/>
              </a:ext>
            </a:extLst>
          </p:cNvPr>
          <p:cNvSpPr>
            <a:spLocks noGrp="1"/>
          </p:cNvSpPr>
          <p:nvPr>
            <p:ph idx="1"/>
          </p:nvPr>
        </p:nvSpPr>
        <p:spPr>
          <a:xfrm>
            <a:off x="4849264" y="977737"/>
            <a:ext cx="7133815" cy="4902526"/>
          </a:xfrm>
        </p:spPr>
        <p:txBody>
          <a:bodyPr anchor="ctr">
            <a:normAutofit/>
          </a:bodyPr>
          <a:lstStyle/>
          <a:p>
            <a:pPr>
              <a:buFont typeface="Wingdings" pitchFamily="2" charset="2"/>
              <a:buChar char="q"/>
            </a:pPr>
            <a:r>
              <a:rPr lang="en-GB" dirty="0"/>
              <a:t> </a:t>
            </a:r>
            <a:r>
              <a:rPr lang="en-GB" sz="2200" dirty="0"/>
              <a:t>Our target market is customers of every age, young or old. However, our unique store will mostly attract children and families because of the bright colours and fun, ecstatic atmosphere. </a:t>
            </a:r>
          </a:p>
          <a:p>
            <a:pPr>
              <a:buFont typeface="Wingdings" pitchFamily="2" charset="2"/>
              <a:buChar char="q"/>
            </a:pPr>
            <a:endParaRPr lang="en-GB" sz="2200" dirty="0"/>
          </a:p>
          <a:p>
            <a:pPr>
              <a:buFont typeface="Wingdings" pitchFamily="2" charset="2"/>
              <a:buChar char="q"/>
            </a:pPr>
            <a:r>
              <a:rPr lang="en-GB" sz="2200" dirty="0"/>
              <a:t> Our dessert store also targets daily shoppers, at the Fort Shopping Centre, who may need a little pick-me-up.</a:t>
            </a:r>
          </a:p>
          <a:p>
            <a:pPr>
              <a:buFont typeface="Wingdings" pitchFamily="2" charset="2"/>
              <a:buChar char="q"/>
            </a:pPr>
            <a:endParaRPr lang="en-GB" sz="2200" dirty="0"/>
          </a:p>
          <a:p>
            <a:pPr>
              <a:buFont typeface="Wingdings" pitchFamily="2" charset="2"/>
              <a:buChar char="q"/>
            </a:pPr>
            <a:r>
              <a:rPr lang="en-GB" sz="2200" dirty="0"/>
              <a:t> We also target people planning special occasions, as they can book parties in our store or buy personalised birthday cakes.</a:t>
            </a:r>
          </a:p>
        </p:txBody>
      </p:sp>
      <p:pic>
        <p:nvPicPr>
          <p:cNvPr id="6" name="Picture 5">
            <a:extLst>
              <a:ext uri="{FF2B5EF4-FFF2-40B4-BE49-F238E27FC236}">
                <a16:creationId xmlns:a16="http://schemas.microsoft.com/office/drawing/2014/main" id="{DC0F443E-5959-6F40-96B8-D9B70AB8F409}"/>
              </a:ext>
            </a:extLst>
          </p:cNvPr>
          <p:cNvPicPr>
            <a:picLocks noChangeAspect="1"/>
          </p:cNvPicPr>
          <p:nvPr/>
        </p:nvPicPr>
        <p:blipFill>
          <a:blip r:embed="rId2"/>
          <a:stretch>
            <a:fillRect/>
          </a:stretch>
        </p:blipFill>
        <p:spPr>
          <a:xfrm>
            <a:off x="-147849" y="4060658"/>
            <a:ext cx="2590131" cy="2797342"/>
          </a:xfrm>
          <a:prstGeom prst="rect">
            <a:avLst/>
          </a:prstGeom>
          <a:ln>
            <a:noFill/>
          </a:ln>
          <a:effectLst>
            <a:outerShdw blurRad="50800" dist="76200" dir="10800000" algn="r" rotWithShape="0">
              <a:prstClr val="black">
                <a:alpha val="40000"/>
              </a:prstClr>
            </a:outerShdw>
          </a:effectLst>
        </p:spPr>
      </p:pic>
    </p:spTree>
    <p:extLst>
      <p:ext uri="{BB962C8B-B14F-4D97-AF65-F5344CB8AC3E}">
        <p14:creationId xmlns:p14="http://schemas.microsoft.com/office/powerpoint/2010/main" val="165667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barn(inVertical)">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8AD482-27A4-454E-8A3A-84F73CBDA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2422E2-F15A-43AE-98F1-7210710B0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23E1E-6DEE-3540-A968-5E523FF9019A}"/>
              </a:ext>
            </a:extLst>
          </p:cNvPr>
          <p:cNvSpPr>
            <a:spLocks noGrp="1"/>
          </p:cNvSpPr>
          <p:nvPr>
            <p:ph type="title"/>
          </p:nvPr>
        </p:nvSpPr>
        <p:spPr>
          <a:xfrm>
            <a:off x="1251677" y="1078378"/>
            <a:ext cx="2917551" cy="4701244"/>
          </a:xfrm>
        </p:spPr>
        <p:txBody>
          <a:bodyPr anchor="ctr">
            <a:normAutofit/>
          </a:bodyPr>
          <a:lstStyle/>
          <a:p>
            <a:r>
              <a:rPr lang="en-GB" sz="3300"/>
              <a:t>Competitors </a:t>
            </a:r>
            <a:endParaRPr lang="en-US" sz="3300"/>
          </a:p>
        </p:txBody>
      </p:sp>
      <p:sp>
        <p:nvSpPr>
          <p:cNvPr id="12"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75000"/>
              <a:alpha val="70000"/>
            </a:schemeClr>
          </a:solidFill>
          <a:ln w="0">
            <a:noFill/>
            <a:prstDash val="solid"/>
            <a:round/>
            <a:headEnd/>
            <a:tailEnd/>
          </a:ln>
        </p:spPr>
      </p:sp>
      <p:sp>
        <p:nvSpPr>
          <p:cNvPr id="3" name="Content Placeholder 2">
            <a:extLst>
              <a:ext uri="{FF2B5EF4-FFF2-40B4-BE49-F238E27FC236}">
                <a16:creationId xmlns:a16="http://schemas.microsoft.com/office/drawing/2014/main" id="{E2CE7302-DA68-1F4E-B8E0-8615B099D23A}"/>
              </a:ext>
            </a:extLst>
          </p:cNvPr>
          <p:cNvSpPr>
            <a:spLocks noGrp="1"/>
          </p:cNvSpPr>
          <p:nvPr>
            <p:ph idx="1"/>
          </p:nvPr>
        </p:nvSpPr>
        <p:spPr>
          <a:xfrm>
            <a:off x="5167062" y="1447474"/>
            <a:ext cx="6262938" cy="3963052"/>
          </a:xfrm>
        </p:spPr>
        <p:txBody>
          <a:bodyPr anchor="ctr">
            <a:noAutofit/>
          </a:bodyPr>
          <a:lstStyle/>
          <a:p>
            <a:pPr marL="0" indent="0">
              <a:buNone/>
            </a:pPr>
            <a:r>
              <a:rPr lang="en-GB" sz="2100"/>
              <a:t>Our competitive edge is our unique niche in an old market. </a:t>
            </a:r>
          </a:p>
          <a:p>
            <a:pPr marL="0" indent="0">
              <a:buNone/>
            </a:pPr>
            <a:endParaRPr lang="en-GB" sz="2100"/>
          </a:p>
          <a:p>
            <a:pPr marL="0" indent="0">
              <a:buNone/>
            </a:pPr>
            <a:r>
              <a:rPr lang="en-GB" sz="2100"/>
              <a:t>There are cafes, restaurants and dessert trucks available in The Fort Dunlop, however non are quite like Sweet Tooth</a:t>
            </a:r>
          </a:p>
          <a:p>
            <a:pPr marL="0" indent="0">
              <a:buNone/>
            </a:pPr>
            <a:endParaRPr lang="en-GB" sz="2100"/>
          </a:p>
          <a:p>
            <a:pPr marL="0" indent="0">
              <a:buNone/>
            </a:pPr>
            <a:r>
              <a:rPr lang="en-GB" sz="2100"/>
              <a:t>We are offering the customers a completely new experience.</a:t>
            </a:r>
          </a:p>
          <a:p>
            <a:pPr marL="0" indent="0">
              <a:buNone/>
            </a:pPr>
            <a:endParaRPr lang="en-GB" sz="2100"/>
          </a:p>
          <a:p>
            <a:pPr marL="0" indent="0">
              <a:buNone/>
            </a:pPr>
            <a:r>
              <a:rPr lang="en-GB" sz="2100"/>
              <a:t>There are no other dessert places, except the donut truck, but Sweet Tooth has a wide variety of desserts.</a:t>
            </a:r>
            <a:endParaRPr lang="en-US" sz="2100"/>
          </a:p>
        </p:txBody>
      </p:sp>
    </p:spTree>
    <p:extLst>
      <p:ext uri="{BB962C8B-B14F-4D97-AF65-F5344CB8AC3E}">
        <p14:creationId xmlns:p14="http://schemas.microsoft.com/office/powerpoint/2010/main" val="352512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barn(inVertical)">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barn(inVertical)">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8AD482-27A4-454E-8A3A-84F73CBDA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2422E2-F15A-43AE-98F1-7210710B0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D1B28-501A-B84A-85A9-29F047B9A7A1}"/>
              </a:ext>
            </a:extLst>
          </p:cNvPr>
          <p:cNvSpPr>
            <a:spLocks noGrp="1"/>
          </p:cNvSpPr>
          <p:nvPr>
            <p:ph type="title"/>
          </p:nvPr>
        </p:nvSpPr>
        <p:spPr>
          <a:xfrm>
            <a:off x="1251677" y="1078378"/>
            <a:ext cx="2917551" cy="4701244"/>
          </a:xfrm>
        </p:spPr>
        <p:txBody>
          <a:bodyPr anchor="ctr">
            <a:normAutofit/>
          </a:bodyPr>
          <a:lstStyle/>
          <a:p>
            <a:r>
              <a:rPr lang="en-GB" sz="3600"/>
              <a:t>Marketing strategies </a:t>
            </a:r>
            <a:endParaRPr lang="en-US" sz="3600"/>
          </a:p>
        </p:txBody>
      </p:sp>
      <p:sp>
        <p:nvSpPr>
          <p:cNvPr id="12"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75000"/>
              <a:alpha val="70000"/>
            </a:schemeClr>
          </a:solidFill>
          <a:ln w="0">
            <a:noFill/>
            <a:prstDash val="solid"/>
            <a:round/>
            <a:headEnd/>
            <a:tailEnd/>
          </a:ln>
        </p:spPr>
      </p:sp>
      <p:sp>
        <p:nvSpPr>
          <p:cNvPr id="3" name="Content Placeholder 2">
            <a:extLst>
              <a:ext uri="{FF2B5EF4-FFF2-40B4-BE49-F238E27FC236}">
                <a16:creationId xmlns:a16="http://schemas.microsoft.com/office/drawing/2014/main" id="{CA955A35-EA3B-5240-9D99-25AC7B1DD037}"/>
              </a:ext>
            </a:extLst>
          </p:cNvPr>
          <p:cNvSpPr>
            <a:spLocks noGrp="1"/>
          </p:cNvSpPr>
          <p:nvPr>
            <p:ph idx="1"/>
          </p:nvPr>
        </p:nvSpPr>
        <p:spPr>
          <a:xfrm>
            <a:off x="5167062" y="1447474"/>
            <a:ext cx="6262938" cy="3963052"/>
          </a:xfrm>
        </p:spPr>
        <p:txBody>
          <a:bodyPr anchor="ctr">
            <a:noAutofit/>
          </a:bodyPr>
          <a:lstStyle/>
          <a:p>
            <a:pPr marL="0" indent="0">
              <a:lnSpc>
                <a:spcPct val="100000"/>
              </a:lnSpc>
              <a:buNone/>
            </a:pPr>
            <a:r>
              <a:rPr lang="en-GB" sz="2100"/>
              <a:t>Sweet Tooth has multiple social media pages, where we keep customers updated on new recipes and what’s available to them (workshops etc.) </a:t>
            </a:r>
          </a:p>
          <a:p>
            <a:pPr marL="0" indent="0">
              <a:lnSpc>
                <a:spcPct val="100000"/>
              </a:lnSpc>
              <a:buNone/>
            </a:pPr>
            <a:endParaRPr lang="en-GB" sz="2100"/>
          </a:p>
          <a:p>
            <a:pPr marL="0" indent="0">
              <a:lnSpc>
                <a:spcPct val="100000"/>
              </a:lnSpc>
              <a:buNone/>
            </a:pPr>
            <a:r>
              <a:rPr lang="en-GB" sz="2100"/>
              <a:t>Sweet Tooth also reaches out to customers with posters, flyers and leaflets. We even have our own website where customers can look up our location and menu.</a:t>
            </a:r>
          </a:p>
          <a:p>
            <a:pPr marL="0" indent="0">
              <a:lnSpc>
                <a:spcPct val="100000"/>
              </a:lnSpc>
              <a:buNone/>
            </a:pPr>
            <a:endParaRPr lang="en-GB" sz="2100"/>
          </a:p>
          <a:p>
            <a:pPr marL="0" indent="0">
              <a:lnSpc>
                <a:spcPct val="100000"/>
              </a:lnSpc>
              <a:buNone/>
            </a:pPr>
            <a:r>
              <a:rPr lang="en-GB" sz="2100"/>
              <a:t>We offer special holiday promotions and student discounts to attract more customers to our store. </a:t>
            </a:r>
          </a:p>
          <a:p>
            <a:pPr marL="0" indent="0">
              <a:lnSpc>
                <a:spcPct val="100000"/>
              </a:lnSpc>
              <a:buNone/>
            </a:pPr>
            <a:endParaRPr lang="en-GB" sz="2100"/>
          </a:p>
          <a:p>
            <a:pPr marL="0" indent="0">
              <a:lnSpc>
                <a:spcPct val="100000"/>
              </a:lnSpc>
              <a:buNone/>
            </a:pPr>
            <a:r>
              <a:rPr lang="en-GB" sz="2100"/>
              <a:t>Furthermore,  as Sweet Tooth is based in a busy retail park, more customer will be likely to come to our store for a snack or drink while shopping.</a:t>
            </a:r>
          </a:p>
        </p:txBody>
      </p:sp>
    </p:spTree>
    <p:extLst>
      <p:ext uri="{BB962C8B-B14F-4D97-AF65-F5344CB8AC3E}">
        <p14:creationId xmlns:p14="http://schemas.microsoft.com/office/powerpoint/2010/main" val="204705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barn(inVertical)">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barn(inVertical)">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9CE5F-4BBD-5642-9E13-CD0819AF2EA2}"/>
              </a:ext>
            </a:extLst>
          </p:cNvPr>
          <p:cNvSpPr>
            <a:spLocks noGrp="1"/>
          </p:cNvSpPr>
          <p:nvPr>
            <p:ph type="title"/>
          </p:nvPr>
        </p:nvSpPr>
        <p:spPr>
          <a:xfrm>
            <a:off x="1251677" y="645105"/>
            <a:ext cx="4357499" cy="1320855"/>
          </a:xfrm>
        </p:spPr>
        <p:txBody>
          <a:bodyPr>
            <a:normAutofit/>
          </a:bodyPr>
          <a:lstStyle/>
          <a:p>
            <a:r>
              <a:rPr lang="en-GB" sz="4400"/>
              <a:t>Management team</a:t>
            </a:r>
            <a:endParaRPr lang="en-US" sz="4400"/>
          </a:p>
        </p:txBody>
      </p:sp>
      <p:sp>
        <p:nvSpPr>
          <p:cNvPr id="4" name="Content Placeholder 3">
            <a:extLst>
              <a:ext uri="{FF2B5EF4-FFF2-40B4-BE49-F238E27FC236}">
                <a16:creationId xmlns:a16="http://schemas.microsoft.com/office/drawing/2014/main" id="{6265A6A3-8F39-744A-B578-B3F0A0379289}"/>
              </a:ext>
            </a:extLst>
          </p:cNvPr>
          <p:cNvSpPr>
            <a:spLocks noGrp="1"/>
          </p:cNvSpPr>
          <p:nvPr>
            <p:ph idx="1"/>
          </p:nvPr>
        </p:nvSpPr>
        <p:spPr>
          <a:xfrm>
            <a:off x="1251677" y="2268341"/>
            <a:ext cx="5022728" cy="3593591"/>
          </a:xfrm>
        </p:spPr>
        <p:txBody>
          <a:bodyPr>
            <a:noAutofit/>
          </a:bodyPr>
          <a:lstStyle/>
          <a:p>
            <a:pPr marL="0" indent="0">
              <a:lnSpc>
                <a:spcPct val="100000"/>
              </a:lnSpc>
              <a:buNone/>
            </a:pPr>
            <a:r>
              <a:rPr lang="en-GB" dirty="0">
                <a:solidFill>
                  <a:schemeClr val="tx1"/>
                </a:solidFill>
              </a:rPr>
              <a:t>The company is owned by four managers, each manager will have an equal share of profit earned from our business. </a:t>
            </a:r>
          </a:p>
          <a:p>
            <a:pPr marL="0" indent="0">
              <a:lnSpc>
                <a:spcPct val="100000"/>
              </a:lnSpc>
              <a:buNone/>
            </a:pPr>
            <a:endParaRPr lang="en-GB" dirty="0">
              <a:solidFill>
                <a:schemeClr val="tx1"/>
              </a:solidFill>
            </a:endParaRPr>
          </a:p>
          <a:p>
            <a:pPr marL="0" indent="0">
              <a:lnSpc>
                <a:spcPct val="100000"/>
              </a:lnSpc>
              <a:buNone/>
            </a:pPr>
            <a:r>
              <a:rPr lang="en-GB" dirty="0">
                <a:solidFill>
                  <a:schemeClr val="tx1"/>
                </a:solidFill>
              </a:rPr>
              <a:t>Only two managers will be working each day, and will swap over with the other two every other day. </a:t>
            </a:r>
          </a:p>
          <a:p>
            <a:pPr marL="0" indent="0">
              <a:lnSpc>
                <a:spcPct val="100000"/>
              </a:lnSpc>
              <a:buNone/>
            </a:pPr>
            <a:endParaRPr lang="en-GB" dirty="0">
              <a:solidFill>
                <a:schemeClr val="tx1"/>
              </a:solidFill>
            </a:endParaRPr>
          </a:p>
          <a:p>
            <a:pPr marL="0" indent="0">
              <a:lnSpc>
                <a:spcPct val="100000"/>
              </a:lnSpc>
              <a:buNone/>
            </a:pPr>
            <a:r>
              <a:rPr lang="en-GB" dirty="0">
                <a:solidFill>
                  <a:schemeClr val="tx1"/>
                </a:solidFill>
              </a:rPr>
              <a:t>One manager will be situated at the front of the store, making sure that everything is running smoothly, while the other manager is dealing with the legal requirements</a:t>
            </a:r>
          </a:p>
        </p:txBody>
      </p:sp>
      <p:pic>
        <p:nvPicPr>
          <p:cNvPr id="5" name="Picture 4">
            <a:extLst>
              <a:ext uri="{FF2B5EF4-FFF2-40B4-BE49-F238E27FC236}">
                <a16:creationId xmlns:a16="http://schemas.microsoft.com/office/drawing/2014/main" id="{EF9BAAD5-EF37-704E-8559-923D20C28A44}"/>
              </a:ext>
            </a:extLst>
          </p:cNvPr>
          <p:cNvPicPr>
            <a:picLocks noChangeAspect="1"/>
          </p:cNvPicPr>
          <p:nvPr/>
        </p:nvPicPr>
        <p:blipFill>
          <a:blip r:embed="rId2"/>
          <a:stretch>
            <a:fillRect/>
          </a:stretch>
        </p:blipFill>
        <p:spPr>
          <a:xfrm>
            <a:off x="6098193" y="1727435"/>
            <a:ext cx="5176744" cy="3429388"/>
          </a:xfrm>
          <a:prstGeom prst="rect">
            <a:avLst/>
          </a:prstGeom>
        </p:spPr>
      </p:pic>
    </p:spTree>
    <p:extLst>
      <p:ext uri="{BB962C8B-B14F-4D97-AF65-F5344CB8AC3E}">
        <p14:creationId xmlns:p14="http://schemas.microsoft.com/office/powerpoint/2010/main" val="312763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barn(inVertical)">
                                      <p:cBhvr>
                                        <p:cTn id="16" dur="500"/>
                                        <p:tgtEl>
                                          <p:spTgt spid="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barn(inVertical)">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Effect transition="in" filter="barn(inVertical)">
                                      <p:cBhvr>
                                        <p:cTn id="26"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C8776EE-70DE-5649-99D3-105ABA404649}"/>
              </a:ext>
            </a:extLst>
          </p:cNvPr>
          <p:cNvPicPr>
            <a:picLocks noChangeAspect="1"/>
          </p:cNvPicPr>
          <p:nvPr/>
        </p:nvPicPr>
        <p:blipFill rotWithShape="1">
          <a:blip r:embed="rId2"/>
          <a:srcRect l="24335" t="5680" r="4238" b="-2"/>
          <a:stretch/>
        </p:blipFill>
        <p:spPr>
          <a:xfrm>
            <a:off x="8224762" y="307649"/>
            <a:ext cx="3311072" cy="6550351"/>
          </a:xfrm>
          <a:prstGeom prst="rect">
            <a:avLst/>
          </a:prstGeom>
          <a:effectLst>
            <a:outerShdw blurRad="50800" dist="76200" algn="l" rotWithShape="0">
              <a:prstClr val="black">
                <a:alpha val="40000"/>
              </a:prstClr>
            </a:outerShdw>
          </a:effectLst>
        </p:spPr>
      </p:pic>
      <p:sp>
        <p:nvSpPr>
          <p:cNvPr id="33"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CE512179-1733-C34F-99AC-7B3D645C668B}"/>
              </a:ext>
            </a:extLst>
          </p:cNvPr>
          <p:cNvSpPr>
            <a:spLocks noGrp="1"/>
          </p:cNvSpPr>
          <p:nvPr>
            <p:ph type="title"/>
          </p:nvPr>
        </p:nvSpPr>
        <p:spPr>
          <a:xfrm>
            <a:off x="765051" y="382385"/>
            <a:ext cx="6015897" cy="1492132"/>
          </a:xfrm>
        </p:spPr>
        <p:txBody>
          <a:bodyPr>
            <a:normAutofit/>
          </a:bodyPr>
          <a:lstStyle/>
          <a:p>
            <a:r>
              <a:rPr lang="en-GB" dirty="0"/>
              <a:t>Financial plan</a:t>
            </a:r>
            <a:endParaRPr lang="en-US" dirty="0"/>
          </a:p>
        </p:txBody>
      </p:sp>
      <p:sp>
        <p:nvSpPr>
          <p:cNvPr id="34" name="Rectangle 15">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Content Placeholder 4">
            <a:extLst>
              <a:ext uri="{FF2B5EF4-FFF2-40B4-BE49-F238E27FC236}">
                <a16:creationId xmlns:a16="http://schemas.microsoft.com/office/drawing/2014/main" id="{F3A9E9A2-C573-1440-88CA-BDEA5F180567}"/>
              </a:ext>
            </a:extLst>
          </p:cNvPr>
          <p:cNvSpPr>
            <a:spLocks noGrp="1"/>
          </p:cNvSpPr>
          <p:nvPr>
            <p:ph idx="1"/>
          </p:nvPr>
        </p:nvSpPr>
        <p:spPr>
          <a:xfrm>
            <a:off x="765051" y="2286001"/>
            <a:ext cx="6015897" cy="3593591"/>
          </a:xfrm>
        </p:spPr>
        <p:txBody>
          <a:bodyPr>
            <a:normAutofit lnSpcReduction="10000"/>
          </a:bodyPr>
          <a:lstStyle/>
          <a:p>
            <a:pPr marL="0" indent="0">
              <a:buNone/>
            </a:pPr>
            <a:r>
              <a:rPr lang="en-GB" b="1" dirty="0"/>
              <a:t>Startup Cost:  </a:t>
            </a:r>
            <a:r>
              <a:rPr lang="en-GB" dirty="0"/>
              <a:t>£40,000</a:t>
            </a:r>
          </a:p>
          <a:p>
            <a:pPr marL="0" indent="0">
              <a:buNone/>
            </a:pPr>
            <a:endParaRPr lang="en-GB" dirty="0"/>
          </a:p>
          <a:p>
            <a:pPr marL="0" indent="0">
              <a:buNone/>
            </a:pPr>
            <a:r>
              <a:rPr lang="en-GB" b="1" dirty="0"/>
              <a:t>Total Income:  </a:t>
            </a:r>
            <a:r>
              <a:rPr lang="en-GB" dirty="0"/>
              <a:t>£20,000</a:t>
            </a:r>
          </a:p>
          <a:p>
            <a:pPr marL="0" indent="0">
              <a:buNone/>
            </a:pPr>
            <a:endParaRPr lang="en-GB" dirty="0"/>
          </a:p>
          <a:p>
            <a:pPr marL="0" indent="0">
              <a:buNone/>
            </a:pPr>
            <a:r>
              <a:rPr lang="en-GB" b="1" dirty="0"/>
              <a:t>Total expenses:  </a:t>
            </a:r>
            <a:r>
              <a:rPr lang="en-GB" dirty="0"/>
              <a:t>£40,000</a:t>
            </a:r>
          </a:p>
          <a:p>
            <a:pPr marL="0" indent="0">
              <a:buNone/>
            </a:pPr>
            <a:endParaRPr lang="en-GB" dirty="0"/>
          </a:p>
          <a:p>
            <a:pPr marL="0" indent="0">
              <a:buNone/>
            </a:pPr>
            <a:r>
              <a:rPr lang="en-GB" b="1" dirty="0"/>
              <a:t>Gross profit:</a:t>
            </a:r>
            <a:r>
              <a:rPr lang="en-GB" dirty="0"/>
              <a:t> £200,000</a:t>
            </a:r>
          </a:p>
          <a:p>
            <a:pPr marL="0" indent="0">
              <a:buNone/>
            </a:pPr>
            <a:endParaRPr lang="en-GB" dirty="0"/>
          </a:p>
          <a:p>
            <a:pPr marL="0" indent="0">
              <a:buNone/>
            </a:pPr>
            <a:r>
              <a:rPr lang="en-GB" b="1" dirty="0"/>
              <a:t>Net Profit:  </a:t>
            </a:r>
            <a:r>
              <a:rPr lang="en-GB" dirty="0"/>
              <a:t>£40,000</a:t>
            </a:r>
          </a:p>
          <a:p>
            <a:pPr marL="0" indent="0">
              <a:buNone/>
            </a:pPr>
            <a:endParaRPr lang="en-GB" dirty="0"/>
          </a:p>
        </p:txBody>
      </p:sp>
    </p:spTree>
    <p:extLst>
      <p:ext uri="{BB962C8B-B14F-4D97-AF65-F5344CB8AC3E}">
        <p14:creationId xmlns:p14="http://schemas.microsoft.com/office/powerpoint/2010/main" val="422800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6"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down)">
                                      <p:cBhvr>
                                        <p:cTn id="16" dur="580">
                                          <p:stCondLst>
                                            <p:cond delay="0"/>
                                          </p:stCondLst>
                                        </p:cTn>
                                        <p:tgtEl>
                                          <p:spTgt spid="9"/>
                                        </p:tgtEl>
                                      </p:cBhvr>
                                    </p:animEffect>
                                    <p:anim calcmode="lin" valueType="num">
                                      <p:cBhvr>
                                        <p:cTn id="17"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8"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9"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20"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21"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22" dur="26">
                                          <p:stCondLst>
                                            <p:cond delay="650"/>
                                          </p:stCondLst>
                                        </p:cTn>
                                        <p:tgtEl>
                                          <p:spTgt spid="9"/>
                                        </p:tgtEl>
                                      </p:cBhvr>
                                      <p:to x="100000" y="60000"/>
                                    </p:animScale>
                                    <p:animScale>
                                      <p:cBhvr>
                                        <p:cTn id="23" dur="166" decel="50000">
                                          <p:stCondLst>
                                            <p:cond delay="676"/>
                                          </p:stCondLst>
                                        </p:cTn>
                                        <p:tgtEl>
                                          <p:spTgt spid="9"/>
                                        </p:tgtEl>
                                      </p:cBhvr>
                                      <p:to x="100000" y="100000"/>
                                    </p:animScale>
                                    <p:animScale>
                                      <p:cBhvr>
                                        <p:cTn id="24" dur="26">
                                          <p:stCondLst>
                                            <p:cond delay="1312"/>
                                          </p:stCondLst>
                                        </p:cTn>
                                        <p:tgtEl>
                                          <p:spTgt spid="9"/>
                                        </p:tgtEl>
                                      </p:cBhvr>
                                      <p:to x="100000" y="80000"/>
                                    </p:animScale>
                                    <p:animScale>
                                      <p:cBhvr>
                                        <p:cTn id="25" dur="166" decel="50000">
                                          <p:stCondLst>
                                            <p:cond delay="1338"/>
                                          </p:stCondLst>
                                        </p:cTn>
                                        <p:tgtEl>
                                          <p:spTgt spid="9"/>
                                        </p:tgtEl>
                                      </p:cBhvr>
                                      <p:to x="100000" y="100000"/>
                                    </p:animScale>
                                    <p:animScale>
                                      <p:cBhvr>
                                        <p:cTn id="26" dur="26">
                                          <p:stCondLst>
                                            <p:cond delay="1642"/>
                                          </p:stCondLst>
                                        </p:cTn>
                                        <p:tgtEl>
                                          <p:spTgt spid="9"/>
                                        </p:tgtEl>
                                      </p:cBhvr>
                                      <p:to x="100000" y="90000"/>
                                    </p:animScale>
                                    <p:animScale>
                                      <p:cBhvr>
                                        <p:cTn id="27" dur="166" decel="50000">
                                          <p:stCondLst>
                                            <p:cond delay="1668"/>
                                          </p:stCondLst>
                                        </p:cTn>
                                        <p:tgtEl>
                                          <p:spTgt spid="9"/>
                                        </p:tgtEl>
                                      </p:cBhvr>
                                      <p:to x="100000" y="100000"/>
                                    </p:animScale>
                                    <p:animScale>
                                      <p:cBhvr>
                                        <p:cTn id="28" dur="26">
                                          <p:stCondLst>
                                            <p:cond delay="1808"/>
                                          </p:stCondLst>
                                        </p:cTn>
                                        <p:tgtEl>
                                          <p:spTgt spid="9"/>
                                        </p:tgtEl>
                                      </p:cBhvr>
                                      <p:to x="100000" y="95000"/>
                                    </p:animScale>
                                    <p:animScale>
                                      <p:cBhvr>
                                        <p:cTn id="29" dur="166" decel="50000">
                                          <p:stCondLst>
                                            <p:cond delay="1834"/>
                                          </p:stCondLst>
                                        </p:cTn>
                                        <p:tgtEl>
                                          <p:spTgt spid="9"/>
                                        </p:tgtEl>
                                      </p:cBhvr>
                                      <p:to x="100000" y="100000"/>
                                    </p:animScale>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5">
                                            <p:txEl>
                                              <p:pRg st="0" end="0"/>
                                            </p:txEl>
                                          </p:spTgt>
                                        </p:tgtEl>
                                        <p:attrNameLst>
                                          <p:attrName>style.visibility</p:attrName>
                                        </p:attrNameLst>
                                      </p:cBhvr>
                                      <p:to>
                                        <p:strVal val="visible"/>
                                      </p:to>
                                    </p:set>
                                    <p:animEffect transition="in" filter="barn(inVertical)">
                                      <p:cBhvr>
                                        <p:cTn id="34" dur="500"/>
                                        <p:tgtEl>
                                          <p:spTgt spid="5">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animEffect transition="in" filter="barn(inVertical)">
                                      <p:cBhvr>
                                        <p:cTn id="39" dur="500"/>
                                        <p:tgtEl>
                                          <p:spTgt spid="5">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5">
                                            <p:txEl>
                                              <p:pRg st="4" end="4"/>
                                            </p:txEl>
                                          </p:spTgt>
                                        </p:tgtEl>
                                        <p:attrNameLst>
                                          <p:attrName>style.visibility</p:attrName>
                                        </p:attrNameLst>
                                      </p:cBhvr>
                                      <p:to>
                                        <p:strVal val="visible"/>
                                      </p:to>
                                    </p:set>
                                    <p:animEffect transition="in" filter="barn(inVertical)">
                                      <p:cBhvr>
                                        <p:cTn id="44" dur="500"/>
                                        <p:tgtEl>
                                          <p:spTgt spid="5">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barn(inVertical)">
                                      <p:cBhvr>
                                        <p:cTn id="49" dur="500"/>
                                        <p:tgtEl>
                                          <p:spTgt spid="5">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5">
                                            <p:txEl>
                                              <p:pRg st="8" end="8"/>
                                            </p:txEl>
                                          </p:spTgt>
                                        </p:tgtEl>
                                        <p:attrNameLst>
                                          <p:attrName>style.visibility</p:attrName>
                                        </p:attrNameLst>
                                      </p:cBhvr>
                                      <p:to>
                                        <p:strVal val="visible"/>
                                      </p:to>
                                    </p:set>
                                    <p:animEffect transition="in" filter="barn(inVertical)">
                                      <p:cBhvr>
                                        <p:cTn id="54" dur="500"/>
                                        <p:tgtEl>
                                          <p:spTgt spid="5">
                                            <p:txEl>
                                              <p:pRg st="8" end="8"/>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41" presetClass="entr" presetSubtype="0" fill="hold" grpId="1" nodeType="clickEffect">
                                  <p:stCondLst>
                                    <p:cond delay="0"/>
                                  </p:stCondLst>
                                  <p:iterate type="lt">
                                    <p:tmPct val="10000"/>
                                  </p:iterate>
                                  <p:childTnLst>
                                    <p:set>
                                      <p:cBhvr>
                                        <p:cTn id="58" dur="1" fill="hold">
                                          <p:stCondLst>
                                            <p:cond delay="0"/>
                                          </p:stCondLst>
                                        </p:cTn>
                                        <p:tgtEl>
                                          <p:spTgt spid="2"/>
                                        </p:tgtEl>
                                        <p:attrNameLst>
                                          <p:attrName>style.visibility</p:attrName>
                                        </p:attrNameLst>
                                      </p:cBhvr>
                                      <p:to>
                                        <p:strVal val="visible"/>
                                      </p:to>
                                    </p:set>
                                    <p:anim calcmode="lin" valueType="num">
                                      <p:cBhvr>
                                        <p:cTn id="59"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60" dur="500" fill="hold"/>
                                        <p:tgtEl>
                                          <p:spTgt spid="2"/>
                                        </p:tgtEl>
                                        <p:attrNameLst>
                                          <p:attrName>ppt_y</p:attrName>
                                        </p:attrNameLst>
                                      </p:cBhvr>
                                      <p:tavLst>
                                        <p:tav tm="0">
                                          <p:val>
                                            <p:strVal val="#ppt_y"/>
                                          </p:val>
                                        </p:tav>
                                        <p:tav tm="100000">
                                          <p:val>
                                            <p:strVal val="#ppt_y"/>
                                          </p:val>
                                        </p:tav>
                                      </p:tavLst>
                                    </p:anim>
                                    <p:anim calcmode="lin" valueType="num">
                                      <p:cBhvr>
                                        <p:cTn id="61"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62"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63"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EDC49-EDF7-D843-B18F-0228C60E2BA8}"/>
              </a:ext>
            </a:extLst>
          </p:cNvPr>
          <p:cNvSpPr>
            <a:spLocks noGrp="1"/>
          </p:cNvSpPr>
          <p:nvPr>
            <p:ph type="title"/>
          </p:nvPr>
        </p:nvSpPr>
        <p:spPr/>
        <p:txBody>
          <a:bodyPr/>
          <a:lstStyle/>
          <a:p>
            <a:r>
              <a:rPr lang="en-GB" dirty="0"/>
              <a:t>Swot analysis</a:t>
            </a:r>
            <a:endParaRPr lang="en-US" dirty="0"/>
          </a:p>
        </p:txBody>
      </p:sp>
      <p:sp>
        <p:nvSpPr>
          <p:cNvPr id="5" name="Text Placeholder 4">
            <a:extLst>
              <a:ext uri="{FF2B5EF4-FFF2-40B4-BE49-F238E27FC236}">
                <a16:creationId xmlns:a16="http://schemas.microsoft.com/office/drawing/2014/main" id="{F1A8752C-4C54-C64C-ADD9-EEFE805B37C5}"/>
              </a:ext>
            </a:extLst>
          </p:cNvPr>
          <p:cNvSpPr>
            <a:spLocks noGrp="1"/>
          </p:cNvSpPr>
          <p:nvPr>
            <p:ph type="body" idx="1"/>
          </p:nvPr>
        </p:nvSpPr>
        <p:spPr/>
        <p:txBody>
          <a:bodyPr/>
          <a:lstStyle/>
          <a:p>
            <a:r>
              <a:rPr lang="en-GB" dirty="0">
                <a:solidFill>
                  <a:srgbClr val="92D050"/>
                </a:solidFill>
              </a:rPr>
              <a:t>Strengths</a:t>
            </a:r>
            <a:endParaRPr lang="en-US" dirty="0">
              <a:solidFill>
                <a:srgbClr val="92D050"/>
              </a:solidFill>
            </a:endParaRPr>
          </a:p>
        </p:txBody>
      </p:sp>
      <p:sp>
        <p:nvSpPr>
          <p:cNvPr id="3" name="Content Placeholder 2">
            <a:extLst>
              <a:ext uri="{FF2B5EF4-FFF2-40B4-BE49-F238E27FC236}">
                <a16:creationId xmlns:a16="http://schemas.microsoft.com/office/drawing/2014/main" id="{7402945F-C6D1-3845-8372-F8EB1004BE25}"/>
              </a:ext>
            </a:extLst>
          </p:cNvPr>
          <p:cNvSpPr>
            <a:spLocks noGrp="1"/>
          </p:cNvSpPr>
          <p:nvPr>
            <p:ph sz="half" idx="2"/>
          </p:nvPr>
        </p:nvSpPr>
        <p:spPr>
          <a:xfrm>
            <a:off x="1257300" y="2909102"/>
            <a:ext cx="5062462" cy="3567898"/>
          </a:xfrm>
        </p:spPr>
        <p:txBody>
          <a:bodyPr>
            <a:normAutofit/>
          </a:bodyPr>
          <a:lstStyle/>
          <a:p>
            <a:r>
              <a:rPr lang="en-GB" sz="2100" dirty="0"/>
              <a:t> We are the only dessert shop in the area</a:t>
            </a:r>
          </a:p>
          <a:p>
            <a:r>
              <a:rPr lang="en-GB" sz="2100" dirty="0"/>
              <a:t> </a:t>
            </a:r>
            <a:r>
              <a:rPr lang="en-GB" sz="2100" dirty="0">
                <a:effectLst/>
                <a:ea typeface="Calibri" panose="020F0502020204030204" pitchFamily="34" charset="0"/>
                <a:cs typeface="Arial" panose="020B0604020202020204" pitchFamily="34" charset="0"/>
              </a:rPr>
              <a:t>Reasonable price which everyone can afford</a:t>
            </a:r>
          </a:p>
          <a:p>
            <a:r>
              <a:rPr lang="en-GB" sz="2100" dirty="0">
                <a:ea typeface="Calibri" panose="020F0502020204030204" pitchFamily="34" charset="0"/>
                <a:cs typeface="Arial" panose="020B0604020202020204" pitchFamily="34" charset="0"/>
              </a:rPr>
              <a:t> We are based in a busy retail park where there is a soft play centre and offices nearby (increases customers)</a:t>
            </a:r>
            <a:endParaRPr lang="en-GB" sz="2100" dirty="0">
              <a:effectLst/>
              <a:ea typeface="Calibri" panose="020F0502020204030204" pitchFamily="34" charset="0"/>
              <a:cs typeface="Arial" panose="020B0604020202020204" pitchFamily="34" charset="0"/>
            </a:endParaRPr>
          </a:p>
          <a:p>
            <a:endParaRPr lang="en-US" sz="2100" dirty="0"/>
          </a:p>
        </p:txBody>
      </p:sp>
      <p:sp>
        <p:nvSpPr>
          <p:cNvPr id="6" name="Text Placeholder 5">
            <a:extLst>
              <a:ext uri="{FF2B5EF4-FFF2-40B4-BE49-F238E27FC236}">
                <a16:creationId xmlns:a16="http://schemas.microsoft.com/office/drawing/2014/main" id="{81E5097C-9285-164C-A1FC-E5C302D57D88}"/>
              </a:ext>
            </a:extLst>
          </p:cNvPr>
          <p:cNvSpPr>
            <a:spLocks noGrp="1"/>
          </p:cNvSpPr>
          <p:nvPr>
            <p:ph type="body" sz="quarter" idx="3"/>
          </p:nvPr>
        </p:nvSpPr>
        <p:spPr/>
        <p:txBody>
          <a:bodyPr/>
          <a:lstStyle/>
          <a:p>
            <a:r>
              <a:rPr lang="en-GB" dirty="0">
                <a:solidFill>
                  <a:srgbClr val="FF0000"/>
                </a:solidFill>
              </a:rPr>
              <a:t>Weaknesses </a:t>
            </a:r>
            <a:endParaRPr lang="en-US" dirty="0">
              <a:solidFill>
                <a:srgbClr val="FF0000"/>
              </a:solidFill>
            </a:endParaRPr>
          </a:p>
        </p:txBody>
      </p:sp>
      <p:sp>
        <p:nvSpPr>
          <p:cNvPr id="4" name="Content Placeholder 3">
            <a:extLst>
              <a:ext uri="{FF2B5EF4-FFF2-40B4-BE49-F238E27FC236}">
                <a16:creationId xmlns:a16="http://schemas.microsoft.com/office/drawing/2014/main" id="{7DDFB664-16F0-0F4E-BA45-9BE32B3E5E0E}"/>
              </a:ext>
            </a:extLst>
          </p:cNvPr>
          <p:cNvSpPr>
            <a:spLocks noGrp="1"/>
          </p:cNvSpPr>
          <p:nvPr>
            <p:ph sz="quarter" idx="4"/>
          </p:nvPr>
        </p:nvSpPr>
        <p:spPr/>
        <p:txBody>
          <a:bodyPr>
            <a:normAutofit/>
          </a:bodyPr>
          <a:lstStyle/>
          <a:p>
            <a:pPr lvl="0"/>
            <a:r>
              <a:rPr lang="en-GB" sz="2100" dirty="0"/>
              <a:t> </a:t>
            </a:r>
            <a:r>
              <a:rPr lang="en-GB" sz="2100" dirty="0">
                <a:effectLst/>
                <a:ea typeface="Calibri" panose="020F0502020204030204" pitchFamily="34" charset="0"/>
                <a:cs typeface="Arial" panose="020B0604020202020204" pitchFamily="34" charset="0"/>
              </a:rPr>
              <a:t>Winter months could get less busy </a:t>
            </a:r>
          </a:p>
          <a:p>
            <a:pPr lvl="0"/>
            <a:r>
              <a:rPr lang="en-GB" sz="2100" dirty="0">
                <a:effectLst/>
                <a:ea typeface="Calibri" panose="020F0502020204030204" pitchFamily="34" charset="0"/>
                <a:cs typeface="Arial" panose="020B0604020202020204" pitchFamily="34" charset="0"/>
              </a:rPr>
              <a:t>New in the shopping retail park </a:t>
            </a:r>
          </a:p>
          <a:p>
            <a:pPr lvl="0"/>
            <a:r>
              <a:rPr lang="en-GB" sz="2100" dirty="0">
                <a:effectLst/>
                <a:ea typeface="Calibri" panose="020F0502020204030204" pitchFamily="34" charset="0"/>
                <a:cs typeface="Arial" panose="020B0604020202020204" pitchFamily="34" charset="0"/>
              </a:rPr>
              <a:t>Challenge to retain customers </a:t>
            </a:r>
          </a:p>
          <a:p>
            <a:endParaRPr lang="en-US" sz="2100" dirty="0"/>
          </a:p>
        </p:txBody>
      </p:sp>
    </p:spTree>
    <p:extLst>
      <p:ext uri="{BB962C8B-B14F-4D97-AF65-F5344CB8AC3E}">
        <p14:creationId xmlns:p14="http://schemas.microsoft.com/office/powerpoint/2010/main" val="409407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5">
                                            <p:txEl>
                                              <p:pRg st="0" end="0"/>
                                            </p:txEl>
                                          </p:spTgt>
                                        </p:tgtEl>
                                        <p:attrNameLst>
                                          <p:attrName>style.visibility</p:attrName>
                                        </p:attrNameLst>
                                      </p:cBhvr>
                                      <p:to>
                                        <p:strVal val="visible"/>
                                      </p:to>
                                    </p:set>
                                    <p:anim calcmode="lin" valueType="num">
                                      <p:cBhvr>
                                        <p:cTn id="16" dur="500" fill="hold"/>
                                        <p:tgtEl>
                                          <p:spTgt spid="5">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5">
                                            <p:txEl>
                                              <p:pRg st="0" end="0"/>
                                            </p:txEl>
                                          </p:spTgt>
                                        </p:tgtEl>
                                        <p:attrNameLst>
                                          <p:attrName>ppt_y</p:attrName>
                                        </p:attrNameLst>
                                      </p:cBhvr>
                                      <p:tavLst>
                                        <p:tav tm="0">
                                          <p:val>
                                            <p:strVal val="#ppt_y"/>
                                          </p:val>
                                        </p:tav>
                                        <p:tav tm="100000">
                                          <p:val>
                                            <p:strVal val="#ppt_y"/>
                                          </p:val>
                                        </p:tav>
                                      </p:tavLst>
                                    </p:anim>
                                    <p:anim calcmode="lin" valueType="num">
                                      <p:cBhvr>
                                        <p:cTn id="18" dur="500" fill="hold"/>
                                        <p:tgtEl>
                                          <p:spTgt spid="5">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5">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5">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barn(inVertical)">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barn(inVertical)">
                                      <p:cBhvr>
                                        <p:cTn id="30" dur="500"/>
                                        <p:tgtEl>
                                          <p:spTgt spid="3">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barn(inVertical)">
                                      <p:cBhvr>
                                        <p:cTn id="35" dur="500"/>
                                        <p:tgtEl>
                                          <p:spTgt spid="3">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41" presetClass="entr" presetSubtype="0" fill="hold" grpId="0" nodeType="clickEffect">
                                  <p:stCondLst>
                                    <p:cond delay="0"/>
                                  </p:stCondLst>
                                  <p:iterate type="lt">
                                    <p:tmPct val="10000"/>
                                  </p:iterate>
                                  <p:childTnLst>
                                    <p:set>
                                      <p:cBhvr>
                                        <p:cTn id="39" dur="1" fill="hold">
                                          <p:stCondLst>
                                            <p:cond delay="0"/>
                                          </p:stCondLst>
                                        </p:cTn>
                                        <p:tgtEl>
                                          <p:spTgt spid="6">
                                            <p:txEl>
                                              <p:pRg st="0" end="0"/>
                                            </p:txEl>
                                          </p:spTgt>
                                        </p:tgtEl>
                                        <p:attrNameLst>
                                          <p:attrName>style.visibility</p:attrName>
                                        </p:attrNameLst>
                                      </p:cBhvr>
                                      <p:to>
                                        <p:strVal val="visible"/>
                                      </p:to>
                                    </p:set>
                                    <p:anim calcmode="lin" valueType="num">
                                      <p:cBhvr>
                                        <p:cTn id="40" dur="500" fill="hold"/>
                                        <p:tgtEl>
                                          <p:spTgt spid="6">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41" dur="500" fill="hold"/>
                                        <p:tgtEl>
                                          <p:spTgt spid="6">
                                            <p:txEl>
                                              <p:pRg st="0" end="0"/>
                                            </p:txEl>
                                          </p:spTgt>
                                        </p:tgtEl>
                                        <p:attrNameLst>
                                          <p:attrName>ppt_y</p:attrName>
                                        </p:attrNameLst>
                                      </p:cBhvr>
                                      <p:tavLst>
                                        <p:tav tm="0">
                                          <p:val>
                                            <p:strVal val="#ppt_y"/>
                                          </p:val>
                                        </p:tav>
                                        <p:tav tm="100000">
                                          <p:val>
                                            <p:strVal val="#ppt_y"/>
                                          </p:val>
                                        </p:tav>
                                      </p:tavLst>
                                    </p:anim>
                                    <p:anim calcmode="lin" valueType="num">
                                      <p:cBhvr>
                                        <p:cTn id="42" dur="500" fill="hold"/>
                                        <p:tgtEl>
                                          <p:spTgt spid="6">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43" dur="500" fill="hold"/>
                                        <p:tgtEl>
                                          <p:spTgt spid="6">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44" dur="500" tmFilter="0,0; .5, 1; 1, 1"/>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barn(inVertical)">
                                      <p:cBhvr>
                                        <p:cTn id="49" dur="500"/>
                                        <p:tgtEl>
                                          <p:spTgt spid="4">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barn(inVertical)">
                                      <p:cBhvr>
                                        <p:cTn id="54" dur="500"/>
                                        <p:tgtEl>
                                          <p:spTgt spid="4">
                                            <p:txEl>
                                              <p:pRg st="1" end="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6" presetClass="entr" presetSubtype="21" fill="hold" grpId="0" nodeType="click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barn(inVertical)">
                                      <p:cBhvr>
                                        <p:cTn id="59"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3" grpId="0" build="p"/>
      <p:bldP spid="6"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5538C-DF5F-D645-83EE-675811DB255C}"/>
              </a:ext>
            </a:extLst>
          </p:cNvPr>
          <p:cNvSpPr>
            <a:spLocks noGrp="1"/>
          </p:cNvSpPr>
          <p:nvPr>
            <p:ph type="title"/>
          </p:nvPr>
        </p:nvSpPr>
        <p:spPr/>
        <p:txBody>
          <a:bodyPr/>
          <a:lstStyle/>
          <a:p>
            <a:r>
              <a:rPr lang="en-GB" dirty="0"/>
              <a:t>Swot analysis </a:t>
            </a:r>
            <a:endParaRPr lang="en-US" dirty="0"/>
          </a:p>
        </p:txBody>
      </p:sp>
      <p:sp>
        <p:nvSpPr>
          <p:cNvPr id="3" name="Text Placeholder 2">
            <a:extLst>
              <a:ext uri="{FF2B5EF4-FFF2-40B4-BE49-F238E27FC236}">
                <a16:creationId xmlns:a16="http://schemas.microsoft.com/office/drawing/2014/main" id="{846EB3C0-4680-EB43-9FD1-C9AF85F1DB8B}"/>
              </a:ext>
            </a:extLst>
          </p:cNvPr>
          <p:cNvSpPr>
            <a:spLocks noGrp="1"/>
          </p:cNvSpPr>
          <p:nvPr>
            <p:ph type="body" idx="1"/>
          </p:nvPr>
        </p:nvSpPr>
        <p:spPr/>
        <p:txBody>
          <a:bodyPr/>
          <a:lstStyle/>
          <a:p>
            <a:r>
              <a:rPr lang="en-GB" dirty="0">
                <a:solidFill>
                  <a:srgbClr val="92D050"/>
                </a:solidFill>
              </a:rPr>
              <a:t>Opportunities</a:t>
            </a:r>
            <a:endParaRPr lang="en-US" dirty="0">
              <a:solidFill>
                <a:srgbClr val="92D050"/>
              </a:solidFill>
            </a:endParaRPr>
          </a:p>
        </p:txBody>
      </p:sp>
      <p:sp>
        <p:nvSpPr>
          <p:cNvPr id="4" name="Content Placeholder 3">
            <a:extLst>
              <a:ext uri="{FF2B5EF4-FFF2-40B4-BE49-F238E27FC236}">
                <a16:creationId xmlns:a16="http://schemas.microsoft.com/office/drawing/2014/main" id="{C9E41817-E532-5146-BD37-7A27F2B697B1}"/>
              </a:ext>
            </a:extLst>
          </p:cNvPr>
          <p:cNvSpPr>
            <a:spLocks noGrp="1"/>
          </p:cNvSpPr>
          <p:nvPr>
            <p:ph sz="half" idx="2"/>
          </p:nvPr>
        </p:nvSpPr>
        <p:spPr/>
        <p:txBody>
          <a:bodyPr>
            <a:normAutofit/>
          </a:bodyPr>
          <a:lstStyle/>
          <a:p>
            <a:pPr lvl="0"/>
            <a:r>
              <a:rPr lang="en-GB" sz="2100" dirty="0">
                <a:effectLst/>
                <a:ea typeface="Calibri" panose="020F0502020204030204" pitchFamily="34" charset="0"/>
                <a:cs typeface="Arial" panose="020B0604020202020204" pitchFamily="34" charset="0"/>
              </a:rPr>
              <a:t>Promote healthy, less sugary products</a:t>
            </a:r>
          </a:p>
          <a:p>
            <a:pPr lvl="0"/>
            <a:r>
              <a:rPr lang="en-GB" sz="2100" dirty="0">
                <a:effectLst/>
                <a:ea typeface="Calibri" panose="020F0502020204030204" pitchFamily="34" charset="0"/>
                <a:cs typeface="Arial" panose="020B0604020202020204" pitchFamily="34" charset="0"/>
              </a:rPr>
              <a:t>More services can be added to get more sales </a:t>
            </a:r>
          </a:p>
          <a:p>
            <a:pPr lvl="0"/>
            <a:r>
              <a:rPr lang="en-GB" sz="2100" dirty="0">
                <a:effectLst/>
                <a:ea typeface="Calibri" panose="020F0502020204030204" pitchFamily="34" charset="0"/>
                <a:cs typeface="Arial" panose="020B0604020202020204" pitchFamily="34" charset="0"/>
              </a:rPr>
              <a:t>Open new branches</a:t>
            </a:r>
          </a:p>
          <a:p>
            <a:endParaRPr lang="en-US" sz="2100" dirty="0"/>
          </a:p>
        </p:txBody>
      </p:sp>
      <p:sp>
        <p:nvSpPr>
          <p:cNvPr id="5" name="Text Placeholder 4">
            <a:extLst>
              <a:ext uri="{FF2B5EF4-FFF2-40B4-BE49-F238E27FC236}">
                <a16:creationId xmlns:a16="http://schemas.microsoft.com/office/drawing/2014/main" id="{0B336AB5-8473-8641-8387-7F647A29976E}"/>
              </a:ext>
            </a:extLst>
          </p:cNvPr>
          <p:cNvSpPr>
            <a:spLocks noGrp="1"/>
          </p:cNvSpPr>
          <p:nvPr>
            <p:ph type="body" sz="quarter" idx="3"/>
          </p:nvPr>
        </p:nvSpPr>
        <p:spPr/>
        <p:txBody>
          <a:bodyPr/>
          <a:lstStyle/>
          <a:p>
            <a:r>
              <a:rPr lang="en-GB" dirty="0">
                <a:solidFill>
                  <a:srgbClr val="FF0000"/>
                </a:solidFill>
              </a:rPr>
              <a:t>Threats</a:t>
            </a:r>
            <a:endParaRPr lang="en-US" dirty="0">
              <a:solidFill>
                <a:srgbClr val="FF0000"/>
              </a:solidFill>
            </a:endParaRPr>
          </a:p>
        </p:txBody>
      </p:sp>
      <p:sp>
        <p:nvSpPr>
          <p:cNvPr id="6" name="Content Placeholder 5">
            <a:extLst>
              <a:ext uri="{FF2B5EF4-FFF2-40B4-BE49-F238E27FC236}">
                <a16:creationId xmlns:a16="http://schemas.microsoft.com/office/drawing/2014/main" id="{4A9C6607-A036-6548-8791-A17685CC1FC5}"/>
              </a:ext>
            </a:extLst>
          </p:cNvPr>
          <p:cNvSpPr>
            <a:spLocks noGrp="1"/>
          </p:cNvSpPr>
          <p:nvPr>
            <p:ph sz="quarter" idx="4"/>
          </p:nvPr>
        </p:nvSpPr>
        <p:spPr/>
        <p:txBody>
          <a:bodyPr/>
          <a:lstStyle/>
          <a:p>
            <a:pPr lvl="0"/>
            <a:r>
              <a:rPr lang="en-GB" sz="2100" dirty="0">
                <a:effectLst/>
                <a:ea typeface="Calibri" panose="020F0502020204030204" pitchFamily="34" charset="0"/>
                <a:cs typeface="Arial" panose="020B0604020202020204" pitchFamily="34" charset="0"/>
              </a:rPr>
              <a:t>Health consciousness </a:t>
            </a:r>
          </a:p>
          <a:p>
            <a:pPr lvl="0"/>
            <a:r>
              <a:rPr lang="en-GB" sz="2100" dirty="0">
                <a:effectLst/>
                <a:ea typeface="Calibri" panose="020F0502020204030204" pitchFamily="34" charset="0"/>
                <a:cs typeface="Arial" panose="020B0604020202020204" pitchFamily="34" charset="0"/>
              </a:rPr>
              <a:t>Restaurant in the location</a:t>
            </a:r>
          </a:p>
          <a:p>
            <a:pPr lvl="0"/>
            <a:r>
              <a:rPr lang="en-GB" sz="2100" dirty="0">
                <a:effectLst/>
                <a:ea typeface="Calibri" panose="020F0502020204030204" pitchFamily="34" charset="0"/>
                <a:cs typeface="Arial" panose="020B0604020202020204" pitchFamily="34" charset="0"/>
              </a:rPr>
              <a:t>Cost management  </a:t>
            </a:r>
          </a:p>
          <a:p>
            <a:pPr lvl="0"/>
            <a:r>
              <a:rPr lang="en-GB" sz="2100" dirty="0">
                <a:effectLst/>
                <a:ea typeface="Calibri" panose="020F0502020204030204" pitchFamily="34" charset="0"/>
                <a:cs typeface="Arial" panose="020B0604020202020204" pitchFamily="34" charset="0"/>
              </a:rPr>
              <a:t>Seasonal demands </a:t>
            </a:r>
          </a:p>
          <a:p>
            <a:endParaRPr lang="en-US" dirty="0"/>
          </a:p>
        </p:txBody>
      </p:sp>
    </p:spTree>
    <p:extLst>
      <p:ext uri="{BB962C8B-B14F-4D97-AF65-F5344CB8AC3E}">
        <p14:creationId xmlns:p14="http://schemas.microsoft.com/office/powerpoint/2010/main" val="3647559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p:cTn id="16"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18"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barn(inVertical)">
                                      <p:cBhvr>
                                        <p:cTn id="25" dur="500"/>
                                        <p:tgtEl>
                                          <p:spTgt spid="4">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4">
                                            <p:txEl>
                                              <p:pRg st="1" end="1"/>
                                            </p:txEl>
                                          </p:spTgt>
                                        </p:tgtEl>
                                        <p:attrNameLst>
                                          <p:attrName>style.visibility</p:attrName>
                                        </p:attrNameLst>
                                      </p:cBhvr>
                                      <p:to>
                                        <p:strVal val="visible"/>
                                      </p:to>
                                    </p:set>
                                    <p:animEffect transition="in" filter="barn(inVertical)">
                                      <p:cBhvr>
                                        <p:cTn id="30" dur="500"/>
                                        <p:tgtEl>
                                          <p:spTgt spid="4">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barn(inVertical)">
                                      <p:cBhvr>
                                        <p:cTn id="35" dur="500"/>
                                        <p:tgtEl>
                                          <p:spTgt spid="4">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41" presetClass="entr" presetSubtype="0" fill="hold" grpId="0" nodeType="clickEffect">
                                  <p:stCondLst>
                                    <p:cond delay="0"/>
                                  </p:stCondLst>
                                  <p:iterate type="lt">
                                    <p:tmPct val="10000"/>
                                  </p:iterate>
                                  <p:childTnLst>
                                    <p:set>
                                      <p:cBhvr>
                                        <p:cTn id="39" dur="1" fill="hold">
                                          <p:stCondLst>
                                            <p:cond delay="0"/>
                                          </p:stCondLst>
                                        </p:cTn>
                                        <p:tgtEl>
                                          <p:spTgt spid="5">
                                            <p:txEl>
                                              <p:pRg st="0" end="0"/>
                                            </p:txEl>
                                          </p:spTgt>
                                        </p:tgtEl>
                                        <p:attrNameLst>
                                          <p:attrName>style.visibility</p:attrName>
                                        </p:attrNameLst>
                                      </p:cBhvr>
                                      <p:to>
                                        <p:strVal val="visible"/>
                                      </p:to>
                                    </p:set>
                                    <p:anim calcmode="lin" valueType="num">
                                      <p:cBhvr>
                                        <p:cTn id="40" dur="500" fill="hold"/>
                                        <p:tgtEl>
                                          <p:spTgt spid="5">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41" dur="500" fill="hold"/>
                                        <p:tgtEl>
                                          <p:spTgt spid="5">
                                            <p:txEl>
                                              <p:pRg st="0" end="0"/>
                                            </p:txEl>
                                          </p:spTgt>
                                        </p:tgtEl>
                                        <p:attrNameLst>
                                          <p:attrName>ppt_y</p:attrName>
                                        </p:attrNameLst>
                                      </p:cBhvr>
                                      <p:tavLst>
                                        <p:tav tm="0">
                                          <p:val>
                                            <p:strVal val="#ppt_y"/>
                                          </p:val>
                                        </p:tav>
                                        <p:tav tm="100000">
                                          <p:val>
                                            <p:strVal val="#ppt_y"/>
                                          </p:val>
                                        </p:tav>
                                      </p:tavLst>
                                    </p:anim>
                                    <p:anim calcmode="lin" valueType="num">
                                      <p:cBhvr>
                                        <p:cTn id="42" dur="500" fill="hold"/>
                                        <p:tgtEl>
                                          <p:spTgt spid="5">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43" dur="500" fill="hold"/>
                                        <p:tgtEl>
                                          <p:spTgt spid="5">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44" dur="500" tmFilter="0,0; .5, 1; 1, 1"/>
                                        <p:tgtEl>
                                          <p:spTgt spid="5">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Effect transition="in" filter="barn(inVertical)">
                                      <p:cBhvr>
                                        <p:cTn id="49" dur="500"/>
                                        <p:tgtEl>
                                          <p:spTgt spid="6">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6">
                                            <p:txEl>
                                              <p:pRg st="1" end="1"/>
                                            </p:txEl>
                                          </p:spTgt>
                                        </p:tgtEl>
                                        <p:attrNameLst>
                                          <p:attrName>style.visibility</p:attrName>
                                        </p:attrNameLst>
                                      </p:cBhvr>
                                      <p:to>
                                        <p:strVal val="visible"/>
                                      </p:to>
                                    </p:set>
                                    <p:animEffect transition="in" filter="barn(inVertical)">
                                      <p:cBhvr>
                                        <p:cTn id="54" dur="500"/>
                                        <p:tgtEl>
                                          <p:spTgt spid="6">
                                            <p:txEl>
                                              <p:pRg st="1" end="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6" presetClass="entr" presetSubtype="21" fill="hold" grpId="0" nodeType="clickEffect">
                                  <p:stCondLst>
                                    <p:cond delay="0"/>
                                  </p:stCondLst>
                                  <p:childTnLst>
                                    <p:set>
                                      <p:cBhvr>
                                        <p:cTn id="58" dur="1" fill="hold">
                                          <p:stCondLst>
                                            <p:cond delay="0"/>
                                          </p:stCondLst>
                                        </p:cTn>
                                        <p:tgtEl>
                                          <p:spTgt spid="6">
                                            <p:txEl>
                                              <p:pRg st="2" end="2"/>
                                            </p:txEl>
                                          </p:spTgt>
                                        </p:tgtEl>
                                        <p:attrNameLst>
                                          <p:attrName>style.visibility</p:attrName>
                                        </p:attrNameLst>
                                      </p:cBhvr>
                                      <p:to>
                                        <p:strVal val="visible"/>
                                      </p:to>
                                    </p:set>
                                    <p:animEffect transition="in" filter="barn(inVertical)">
                                      <p:cBhvr>
                                        <p:cTn id="59" dur="500"/>
                                        <p:tgtEl>
                                          <p:spTgt spid="6">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grpId="0" nodeType="clickEffect">
                                  <p:stCondLst>
                                    <p:cond delay="0"/>
                                  </p:stCondLst>
                                  <p:childTnLst>
                                    <p:set>
                                      <p:cBhvr>
                                        <p:cTn id="63" dur="1" fill="hold">
                                          <p:stCondLst>
                                            <p:cond delay="0"/>
                                          </p:stCondLst>
                                        </p:cTn>
                                        <p:tgtEl>
                                          <p:spTgt spid="6">
                                            <p:txEl>
                                              <p:pRg st="3" end="3"/>
                                            </p:txEl>
                                          </p:spTgt>
                                        </p:tgtEl>
                                        <p:attrNameLst>
                                          <p:attrName>style.visibility</p:attrName>
                                        </p:attrNameLst>
                                      </p:cBhvr>
                                      <p:to>
                                        <p:strVal val="visible"/>
                                      </p:to>
                                    </p:set>
                                    <p:animEffect transition="in" filter="barn(inVertical)">
                                      <p:cBhvr>
                                        <p:cTn id="64"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2E6B-4DA1-8F4E-8D48-DCA53AB8966A}"/>
              </a:ext>
            </a:extLst>
          </p:cNvPr>
          <p:cNvSpPr>
            <a:spLocks noGrp="1"/>
          </p:cNvSpPr>
          <p:nvPr>
            <p:ph type="title"/>
          </p:nvPr>
        </p:nvSpPr>
        <p:spPr/>
        <p:txBody>
          <a:bodyPr/>
          <a:lstStyle/>
          <a:p>
            <a:r>
              <a:rPr lang="en-GB" dirty="0"/>
              <a:t>Pestle analysis</a:t>
            </a:r>
            <a:endParaRPr lang="en-US" dirty="0"/>
          </a:p>
        </p:txBody>
      </p:sp>
      <p:sp>
        <p:nvSpPr>
          <p:cNvPr id="5" name="Text Placeholder 4">
            <a:extLst>
              <a:ext uri="{FF2B5EF4-FFF2-40B4-BE49-F238E27FC236}">
                <a16:creationId xmlns:a16="http://schemas.microsoft.com/office/drawing/2014/main" id="{C86311EA-3BC4-D94A-B05F-E39B0E86730D}"/>
              </a:ext>
            </a:extLst>
          </p:cNvPr>
          <p:cNvSpPr>
            <a:spLocks noGrp="1"/>
          </p:cNvSpPr>
          <p:nvPr>
            <p:ph type="body" idx="1"/>
          </p:nvPr>
        </p:nvSpPr>
        <p:spPr/>
        <p:txBody>
          <a:bodyPr/>
          <a:lstStyle/>
          <a:p>
            <a:r>
              <a:rPr lang="en-GB" dirty="0">
                <a:solidFill>
                  <a:srgbClr val="00B0F0"/>
                </a:solidFill>
              </a:rPr>
              <a:t>Political Factors </a:t>
            </a:r>
            <a:endParaRPr lang="en-US" dirty="0">
              <a:solidFill>
                <a:srgbClr val="00B0F0"/>
              </a:solidFill>
            </a:endParaRPr>
          </a:p>
        </p:txBody>
      </p:sp>
      <p:sp>
        <p:nvSpPr>
          <p:cNvPr id="3" name="Content Placeholder 2">
            <a:extLst>
              <a:ext uri="{FF2B5EF4-FFF2-40B4-BE49-F238E27FC236}">
                <a16:creationId xmlns:a16="http://schemas.microsoft.com/office/drawing/2014/main" id="{C537A3D3-ED6E-2843-886F-5DAFB434279F}"/>
              </a:ext>
            </a:extLst>
          </p:cNvPr>
          <p:cNvSpPr>
            <a:spLocks noGrp="1"/>
          </p:cNvSpPr>
          <p:nvPr>
            <p:ph sz="half" idx="2"/>
          </p:nvPr>
        </p:nvSpPr>
        <p:spPr>
          <a:xfrm>
            <a:off x="1257300" y="2909102"/>
            <a:ext cx="5183414" cy="2996398"/>
          </a:xfrm>
        </p:spPr>
        <p:txBody>
          <a:bodyPr>
            <a:normAutofit fontScale="85000" lnSpcReduction="20000"/>
          </a:bodyPr>
          <a:lstStyle/>
          <a:p>
            <a:pPr>
              <a:buFont typeface="Wingdings" pitchFamily="2" charset="2"/>
              <a:buChar char="q"/>
            </a:pP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2200" dirty="0">
                <a:effectLst/>
                <a:ea typeface="Calibri" panose="020F0502020204030204" pitchFamily="34" charset="0"/>
                <a:cs typeface="Arial" panose="020B0604020202020204" pitchFamily="34" charset="0"/>
              </a:rPr>
              <a:t>There are employment laws</a:t>
            </a:r>
          </a:p>
          <a:p>
            <a:pPr>
              <a:buFont typeface="Wingdings" pitchFamily="2" charset="2"/>
              <a:buChar char="q"/>
            </a:pPr>
            <a:endParaRPr lang="en-GB" sz="2200" dirty="0">
              <a:effectLst/>
              <a:ea typeface="Calibri" panose="020F0502020204030204" pitchFamily="34" charset="0"/>
              <a:cs typeface="Arial" panose="020B0604020202020204" pitchFamily="34" charset="0"/>
            </a:endParaRPr>
          </a:p>
          <a:p>
            <a:pPr>
              <a:buFont typeface="Wingdings" pitchFamily="2" charset="2"/>
              <a:buChar char="q"/>
            </a:pPr>
            <a:r>
              <a:rPr lang="en-GB" sz="2200" dirty="0">
                <a:ea typeface="Calibri" panose="020F0502020204030204" pitchFamily="34" charset="0"/>
                <a:cs typeface="Arial" panose="020B0604020202020204" pitchFamily="34" charset="0"/>
              </a:rPr>
              <a:t> R</a:t>
            </a:r>
            <a:r>
              <a:rPr lang="en-GB" sz="2200" dirty="0">
                <a:effectLst/>
                <a:ea typeface="Calibri" panose="020F0502020204030204" pitchFamily="34" charset="0"/>
                <a:cs typeface="Arial" panose="020B0604020202020204" pitchFamily="34" charset="0"/>
              </a:rPr>
              <a:t>egulations to follow the environmental policy, tariffs, trade restrictions, and political stability to ensure the standard of food is good.</a:t>
            </a:r>
          </a:p>
          <a:p>
            <a:pPr>
              <a:buFont typeface="Wingdings" pitchFamily="2" charset="2"/>
              <a:buChar char="q"/>
            </a:pPr>
            <a:endParaRPr lang="en-GB" dirty="0">
              <a:effectLst/>
              <a:ea typeface="Calibri" panose="020F0502020204030204" pitchFamily="34" charset="0"/>
              <a:cs typeface="Arial" panose="020B0604020202020204" pitchFamily="34" charset="0"/>
            </a:endParaRPr>
          </a:p>
          <a:p>
            <a:pPr>
              <a:buFont typeface="Wingdings" pitchFamily="2" charset="2"/>
              <a:buChar char="q"/>
            </a:pPr>
            <a:r>
              <a:rPr lang="en-GB" dirty="0"/>
              <a:t> </a:t>
            </a:r>
            <a:r>
              <a:rPr lang="en-GB" sz="2200" dirty="0">
                <a:effectLst/>
                <a:ea typeface="Calibri" panose="020F0502020204030204" pitchFamily="34" charset="0"/>
                <a:cs typeface="Arial" panose="020B0604020202020204" pitchFamily="34" charset="0"/>
              </a:rPr>
              <a:t>The government would also have to look over the quality and cleanliness of the food and ingredients used to make the desserts. </a:t>
            </a:r>
            <a:endParaRPr lang="en-US" sz="2200" dirty="0"/>
          </a:p>
        </p:txBody>
      </p:sp>
      <p:sp>
        <p:nvSpPr>
          <p:cNvPr id="6" name="Text Placeholder 5">
            <a:extLst>
              <a:ext uri="{FF2B5EF4-FFF2-40B4-BE49-F238E27FC236}">
                <a16:creationId xmlns:a16="http://schemas.microsoft.com/office/drawing/2014/main" id="{947992E2-3B78-A742-96D5-19CBD201DCA1}"/>
              </a:ext>
            </a:extLst>
          </p:cNvPr>
          <p:cNvSpPr>
            <a:spLocks noGrp="1"/>
          </p:cNvSpPr>
          <p:nvPr>
            <p:ph type="body" sz="quarter" idx="3"/>
          </p:nvPr>
        </p:nvSpPr>
        <p:spPr/>
        <p:txBody>
          <a:bodyPr/>
          <a:lstStyle/>
          <a:p>
            <a:r>
              <a:rPr lang="en-GB" dirty="0">
                <a:solidFill>
                  <a:srgbClr val="FFC000"/>
                </a:solidFill>
              </a:rPr>
              <a:t>Economical</a:t>
            </a:r>
            <a:endParaRPr lang="en-US" dirty="0">
              <a:solidFill>
                <a:srgbClr val="FFC000"/>
              </a:solidFill>
            </a:endParaRPr>
          </a:p>
        </p:txBody>
      </p:sp>
      <p:sp>
        <p:nvSpPr>
          <p:cNvPr id="4" name="Content Placeholder 3">
            <a:extLst>
              <a:ext uri="{FF2B5EF4-FFF2-40B4-BE49-F238E27FC236}">
                <a16:creationId xmlns:a16="http://schemas.microsoft.com/office/drawing/2014/main" id="{41129DC3-3D4E-734F-B712-0C1D2FCC0579}"/>
              </a:ext>
            </a:extLst>
          </p:cNvPr>
          <p:cNvSpPr>
            <a:spLocks noGrp="1"/>
          </p:cNvSpPr>
          <p:nvPr>
            <p:ph sz="quarter" idx="4"/>
          </p:nvPr>
        </p:nvSpPr>
        <p:spPr>
          <a:xfrm>
            <a:off x="6633864" y="2832162"/>
            <a:ext cx="4800600" cy="2996398"/>
          </a:xfrm>
        </p:spPr>
        <p:txBody>
          <a:bodyPr>
            <a:normAutofit fontScale="85000" lnSpcReduction="20000"/>
          </a:bodyPr>
          <a:lstStyle/>
          <a:p>
            <a:pPr>
              <a:buFont typeface="Wingdings" pitchFamily="2" charset="2"/>
              <a:buChar char="q"/>
            </a:pPr>
            <a:r>
              <a:rPr lang="en-GB" dirty="0"/>
              <a:t> </a:t>
            </a:r>
            <a:r>
              <a:rPr lang="en-GB" sz="2200" dirty="0"/>
              <a:t>We will need to adjust the menu according to every season to avoid a decrease of sales</a:t>
            </a:r>
          </a:p>
          <a:p>
            <a:pPr>
              <a:buFont typeface="Wingdings" pitchFamily="2" charset="2"/>
              <a:buChar char="q"/>
            </a:pPr>
            <a:endParaRPr lang="en-GB" sz="2200" dirty="0"/>
          </a:p>
          <a:p>
            <a:pPr>
              <a:buFont typeface="Wingdings" pitchFamily="2" charset="2"/>
              <a:buChar char="q"/>
            </a:pPr>
            <a:r>
              <a:rPr lang="en-GB" sz="2200" dirty="0">
                <a:ea typeface="Calibri" panose="020F0502020204030204" pitchFamily="34" charset="0"/>
                <a:cs typeface="Arial" panose="020B0604020202020204" pitchFamily="34" charset="0"/>
              </a:rPr>
              <a:t> I</a:t>
            </a:r>
            <a:r>
              <a:rPr lang="en-GB" sz="2200" dirty="0">
                <a:effectLst/>
                <a:ea typeface="Calibri" panose="020F0502020204030204" pitchFamily="34" charset="0"/>
                <a:cs typeface="Arial" panose="020B0604020202020204" pitchFamily="34" charset="0"/>
              </a:rPr>
              <a:t>deas for our business have a chance of being copied by another business, we would have to lower the prices of our special desserts, introduce coupons, and advertise our shop more. </a:t>
            </a:r>
          </a:p>
          <a:p>
            <a:pPr>
              <a:buFont typeface="Wingdings" pitchFamily="2" charset="2"/>
              <a:buChar char="q"/>
            </a:pPr>
            <a:endParaRPr lang="en-GB" dirty="0"/>
          </a:p>
          <a:p>
            <a:pPr>
              <a:buFont typeface="Wingdings" pitchFamily="2" charset="2"/>
              <a:buChar char="q"/>
            </a:pPr>
            <a:endParaRPr lang="en-GB" dirty="0"/>
          </a:p>
          <a:p>
            <a:pPr>
              <a:buFont typeface="Wingdings" pitchFamily="2" charset="2"/>
              <a:buChar char="q"/>
            </a:pPr>
            <a:endParaRPr lang="en-GB" dirty="0"/>
          </a:p>
          <a:p>
            <a:pPr>
              <a:buFont typeface="Wingdings" pitchFamily="2" charset="2"/>
              <a:buChar char="q"/>
            </a:pPr>
            <a:endParaRPr lang="en-GB" dirty="0"/>
          </a:p>
          <a:p>
            <a:pPr>
              <a:buFont typeface="Wingdings" pitchFamily="2" charset="2"/>
              <a:buChar char="q"/>
            </a:pPr>
            <a:endParaRPr lang="en-US" dirty="0"/>
          </a:p>
        </p:txBody>
      </p:sp>
    </p:spTree>
    <p:extLst>
      <p:ext uri="{BB962C8B-B14F-4D97-AF65-F5344CB8AC3E}">
        <p14:creationId xmlns:p14="http://schemas.microsoft.com/office/powerpoint/2010/main" val="255487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5">
                                            <p:txEl>
                                              <p:pRg st="0" end="0"/>
                                            </p:txEl>
                                          </p:spTgt>
                                        </p:tgtEl>
                                        <p:attrNameLst>
                                          <p:attrName>style.visibility</p:attrName>
                                        </p:attrNameLst>
                                      </p:cBhvr>
                                      <p:to>
                                        <p:strVal val="visible"/>
                                      </p:to>
                                    </p:set>
                                    <p:anim calcmode="lin" valueType="num">
                                      <p:cBhvr>
                                        <p:cTn id="16" dur="500" fill="hold"/>
                                        <p:tgtEl>
                                          <p:spTgt spid="5">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5">
                                            <p:txEl>
                                              <p:pRg st="0" end="0"/>
                                            </p:txEl>
                                          </p:spTgt>
                                        </p:tgtEl>
                                        <p:attrNameLst>
                                          <p:attrName>ppt_y</p:attrName>
                                        </p:attrNameLst>
                                      </p:cBhvr>
                                      <p:tavLst>
                                        <p:tav tm="0">
                                          <p:val>
                                            <p:strVal val="#ppt_y"/>
                                          </p:val>
                                        </p:tav>
                                        <p:tav tm="100000">
                                          <p:val>
                                            <p:strVal val="#ppt_y"/>
                                          </p:val>
                                        </p:tav>
                                      </p:tavLst>
                                    </p:anim>
                                    <p:anim calcmode="lin" valueType="num">
                                      <p:cBhvr>
                                        <p:cTn id="18" dur="500" fill="hold"/>
                                        <p:tgtEl>
                                          <p:spTgt spid="5">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5">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5">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barn(inVertical)">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barn(inVertical)">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barn(inVertical)">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41" presetClass="entr" presetSubtype="0" fill="hold" grpId="0" nodeType="clickEffect">
                                  <p:stCondLst>
                                    <p:cond delay="0"/>
                                  </p:stCondLst>
                                  <p:iterate type="lt">
                                    <p:tmPct val="10000"/>
                                  </p:iterate>
                                  <p:childTnLst>
                                    <p:set>
                                      <p:cBhvr>
                                        <p:cTn id="39" dur="1" fill="hold">
                                          <p:stCondLst>
                                            <p:cond delay="0"/>
                                          </p:stCondLst>
                                        </p:cTn>
                                        <p:tgtEl>
                                          <p:spTgt spid="6">
                                            <p:txEl>
                                              <p:pRg st="0" end="0"/>
                                            </p:txEl>
                                          </p:spTgt>
                                        </p:tgtEl>
                                        <p:attrNameLst>
                                          <p:attrName>style.visibility</p:attrName>
                                        </p:attrNameLst>
                                      </p:cBhvr>
                                      <p:to>
                                        <p:strVal val="visible"/>
                                      </p:to>
                                    </p:set>
                                    <p:anim calcmode="lin" valueType="num">
                                      <p:cBhvr>
                                        <p:cTn id="40" dur="500" fill="hold"/>
                                        <p:tgtEl>
                                          <p:spTgt spid="6">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41" dur="500" fill="hold"/>
                                        <p:tgtEl>
                                          <p:spTgt spid="6">
                                            <p:txEl>
                                              <p:pRg st="0" end="0"/>
                                            </p:txEl>
                                          </p:spTgt>
                                        </p:tgtEl>
                                        <p:attrNameLst>
                                          <p:attrName>ppt_y</p:attrName>
                                        </p:attrNameLst>
                                      </p:cBhvr>
                                      <p:tavLst>
                                        <p:tav tm="0">
                                          <p:val>
                                            <p:strVal val="#ppt_y"/>
                                          </p:val>
                                        </p:tav>
                                        <p:tav tm="100000">
                                          <p:val>
                                            <p:strVal val="#ppt_y"/>
                                          </p:val>
                                        </p:tav>
                                      </p:tavLst>
                                    </p:anim>
                                    <p:anim calcmode="lin" valueType="num">
                                      <p:cBhvr>
                                        <p:cTn id="42" dur="500" fill="hold"/>
                                        <p:tgtEl>
                                          <p:spTgt spid="6">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43" dur="500" fill="hold"/>
                                        <p:tgtEl>
                                          <p:spTgt spid="6">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44" dur="500" tmFilter="0,0; .5, 1; 1, 1"/>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barn(inVertical)">
                                      <p:cBhvr>
                                        <p:cTn id="49" dur="500"/>
                                        <p:tgtEl>
                                          <p:spTgt spid="4">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4">
                                            <p:txEl>
                                              <p:pRg st="2" end="2"/>
                                            </p:txEl>
                                          </p:spTgt>
                                        </p:tgtEl>
                                        <p:attrNameLst>
                                          <p:attrName>style.visibility</p:attrName>
                                        </p:attrNameLst>
                                      </p:cBhvr>
                                      <p:to>
                                        <p:strVal val="visible"/>
                                      </p:to>
                                    </p:set>
                                    <p:animEffect transition="in" filter="barn(inVertical)">
                                      <p:cBhvr>
                                        <p:cTn id="54"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3" grpId="0" build="p"/>
      <p:bldP spid="6"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B9075-4F0A-AE4C-804A-48C6F14A74DC}"/>
              </a:ext>
            </a:extLst>
          </p:cNvPr>
          <p:cNvSpPr>
            <a:spLocks noGrp="1"/>
          </p:cNvSpPr>
          <p:nvPr>
            <p:ph type="title"/>
          </p:nvPr>
        </p:nvSpPr>
        <p:spPr/>
        <p:txBody>
          <a:bodyPr/>
          <a:lstStyle/>
          <a:p>
            <a:r>
              <a:rPr lang="en-GB" dirty="0"/>
              <a:t>Pestle analysis</a:t>
            </a:r>
            <a:endParaRPr lang="en-US" dirty="0"/>
          </a:p>
        </p:txBody>
      </p:sp>
      <p:sp>
        <p:nvSpPr>
          <p:cNvPr id="3" name="Text Placeholder 2">
            <a:extLst>
              <a:ext uri="{FF2B5EF4-FFF2-40B4-BE49-F238E27FC236}">
                <a16:creationId xmlns:a16="http://schemas.microsoft.com/office/drawing/2014/main" id="{9B7857D1-F0A6-AE47-B2AD-5D2B3445C58C}"/>
              </a:ext>
            </a:extLst>
          </p:cNvPr>
          <p:cNvSpPr>
            <a:spLocks noGrp="1"/>
          </p:cNvSpPr>
          <p:nvPr>
            <p:ph type="body" idx="1"/>
          </p:nvPr>
        </p:nvSpPr>
        <p:spPr/>
        <p:txBody>
          <a:bodyPr/>
          <a:lstStyle/>
          <a:p>
            <a:r>
              <a:rPr lang="en-GB" dirty="0">
                <a:solidFill>
                  <a:srgbClr val="00B0F0"/>
                </a:solidFill>
              </a:rPr>
              <a:t>Social factors</a:t>
            </a:r>
            <a:endParaRPr lang="en-US" dirty="0">
              <a:solidFill>
                <a:srgbClr val="00B0F0"/>
              </a:solidFill>
            </a:endParaRPr>
          </a:p>
        </p:txBody>
      </p:sp>
      <p:sp>
        <p:nvSpPr>
          <p:cNvPr id="4" name="Content Placeholder 3">
            <a:extLst>
              <a:ext uri="{FF2B5EF4-FFF2-40B4-BE49-F238E27FC236}">
                <a16:creationId xmlns:a16="http://schemas.microsoft.com/office/drawing/2014/main" id="{72348357-1449-C148-914C-6C377FEC036D}"/>
              </a:ext>
            </a:extLst>
          </p:cNvPr>
          <p:cNvSpPr>
            <a:spLocks noGrp="1"/>
          </p:cNvSpPr>
          <p:nvPr>
            <p:ph sz="half" idx="2"/>
          </p:nvPr>
        </p:nvSpPr>
        <p:spPr/>
        <p:txBody>
          <a:bodyPr/>
          <a:lstStyle/>
          <a:p>
            <a:pPr>
              <a:buFont typeface="Wingdings" pitchFamily="2" charset="2"/>
              <a:buChar char="q"/>
            </a:pPr>
            <a:r>
              <a:rPr lang="en-GB" dirty="0"/>
              <a:t> </a:t>
            </a:r>
            <a:r>
              <a:rPr lang="en-GB" dirty="0">
                <a:effectLst/>
                <a:ea typeface="Calibri" panose="020F0502020204030204" pitchFamily="34" charset="0"/>
                <a:cs typeface="Arial" panose="020B0604020202020204" pitchFamily="34" charset="0"/>
              </a:rPr>
              <a:t>Now people are becoming more conscious abut what they eat.</a:t>
            </a:r>
            <a:r>
              <a:rPr lang="en-GB" dirty="0">
                <a:effectLst/>
              </a:rPr>
              <a:t> </a:t>
            </a:r>
          </a:p>
          <a:p>
            <a:pPr>
              <a:buFont typeface="Wingdings" pitchFamily="2" charset="2"/>
              <a:buChar char="q"/>
            </a:pPr>
            <a:endParaRPr lang="en-GB" dirty="0">
              <a:effectLst/>
            </a:endParaRPr>
          </a:p>
          <a:p>
            <a:pPr>
              <a:buFont typeface="Wingdings" pitchFamily="2" charset="2"/>
              <a:buChar char="q"/>
            </a:pPr>
            <a:r>
              <a:rPr lang="en-GB" dirty="0">
                <a:effectLst/>
              </a:rPr>
              <a:t>Sweet Tooth serves healthy alternatives,  certified halal ingredients, </a:t>
            </a:r>
            <a:r>
              <a:rPr lang="en-GB" dirty="0" err="1">
                <a:effectLst/>
              </a:rPr>
              <a:t>fairtrade</a:t>
            </a:r>
            <a:r>
              <a:rPr lang="en-GB" dirty="0">
                <a:effectLst/>
              </a:rPr>
              <a:t> ingredients, and vegan alternatives.</a:t>
            </a:r>
          </a:p>
          <a:p>
            <a:pPr>
              <a:buFont typeface="Wingdings" pitchFamily="2" charset="2"/>
              <a:buChar char="q"/>
            </a:pPr>
            <a:endParaRPr lang="en-US" dirty="0"/>
          </a:p>
        </p:txBody>
      </p:sp>
      <p:sp>
        <p:nvSpPr>
          <p:cNvPr id="5" name="Text Placeholder 4">
            <a:extLst>
              <a:ext uri="{FF2B5EF4-FFF2-40B4-BE49-F238E27FC236}">
                <a16:creationId xmlns:a16="http://schemas.microsoft.com/office/drawing/2014/main" id="{413B43A5-4FA6-1C44-A8F9-757506DDB9FB}"/>
              </a:ext>
            </a:extLst>
          </p:cNvPr>
          <p:cNvSpPr>
            <a:spLocks noGrp="1"/>
          </p:cNvSpPr>
          <p:nvPr>
            <p:ph type="body" sz="quarter" idx="3"/>
          </p:nvPr>
        </p:nvSpPr>
        <p:spPr/>
        <p:txBody>
          <a:bodyPr/>
          <a:lstStyle/>
          <a:p>
            <a:r>
              <a:rPr lang="en-GB" dirty="0">
                <a:solidFill>
                  <a:srgbClr val="FFC000"/>
                </a:solidFill>
              </a:rPr>
              <a:t>Technological factors</a:t>
            </a:r>
            <a:endParaRPr lang="en-US" dirty="0">
              <a:solidFill>
                <a:srgbClr val="FFC000"/>
              </a:solidFill>
            </a:endParaRPr>
          </a:p>
        </p:txBody>
      </p:sp>
      <p:sp>
        <p:nvSpPr>
          <p:cNvPr id="6" name="Content Placeholder 5">
            <a:extLst>
              <a:ext uri="{FF2B5EF4-FFF2-40B4-BE49-F238E27FC236}">
                <a16:creationId xmlns:a16="http://schemas.microsoft.com/office/drawing/2014/main" id="{7DD48F8B-5319-B349-9175-FE8E9C94CE6F}"/>
              </a:ext>
            </a:extLst>
          </p:cNvPr>
          <p:cNvSpPr>
            <a:spLocks noGrp="1"/>
          </p:cNvSpPr>
          <p:nvPr>
            <p:ph sz="quarter" idx="4"/>
          </p:nvPr>
        </p:nvSpPr>
        <p:spPr/>
        <p:txBody>
          <a:bodyPr/>
          <a:lstStyle/>
          <a:p>
            <a:pPr>
              <a:buFont typeface="Wingdings" pitchFamily="2" charset="2"/>
              <a:buChar char="q"/>
            </a:pPr>
            <a:r>
              <a:rPr lang="en-GB" dirty="0"/>
              <a:t>  </a:t>
            </a:r>
            <a:r>
              <a:rPr lang="en-GB" dirty="0">
                <a:effectLst/>
                <a:ea typeface="Calibri" panose="020F0502020204030204" pitchFamily="34" charset="0"/>
                <a:cs typeface="Arial" panose="020B0604020202020204" pitchFamily="34" charset="0"/>
              </a:rPr>
              <a:t>We will also have numerous social media pages and our own hashtag and snapchat lens to help promote our store.</a:t>
            </a:r>
          </a:p>
          <a:p>
            <a:pPr>
              <a:buFont typeface="Wingdings" pitchFamily="2" charset="2"/>
              <a:buChar char="q"/>
            </a:pPr>
            <a:endParaRPr lang="en-GB" dirty="0">
              <a:effectLst/>
              <a:ea typeface="Calibri" panose="020F0502020204030204" pitchFamily="34" charset="0"/>
              <a:cs typeface="Arial" panose="020B0604020202020204" pitchFamily="34" charset="0"/>
            </a:endParaRPr>
          </a:p>
          <a:p>
            <a:pPr>
              <a:buFont typeface="Wingdings" pitchFamily="2" charset="2"/>
              <a:buChar char="q"/>
            </a:pPr>
            <a:r>
              <a:rPr lang="en-GB" dirty="0">
                <a:effectLst/>
                <a:ea typeface="Calibri" panose="020F0502020204030204" pitchFamily="34" charset="0"/>
                <a:cs typeface="Arial" panose="020B0604020202020204" pitchFamily="34" charset="0"/>
              </a:rPr>
              <a:t> We also provide free WiFi in store so customers can do important work or post snaps while eating.</a:t>
            </a:r>
          </a:p>
          <a:p>
            <a:pPr>
              <a:buFont typeface="Wingdings" pitchFamily="2" charset="2"/>
              <a:buChar char="q"/>
            </a:pPr>
            <a:endParaRPr lang="en-US" dirty="0"/>
          </a:p>
        </p:txBody>
      </p:sp>
    </p:spTree>
    <p:extLst>
      <p:ext uri="{BB962C8B-B14F-4D97-AF65-F5344CB8AC3E}">
        <p14:creationId xmlns:p14="http://schemas.microsoft.com/office/powerpoint/2010/main" val="904877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p:cTn id="16"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18"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barn(inVertical)">
                                      <p:cBhvr>
                                        <p:cTn id="25" dur="500"/>
                                        <p:tgtEl>
                                          <p:spTgt spid="4">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4">
                                            <p:txEl>
                                              <p:pRg st="2" end="2"/>
                                            </p:txEl>
                                          </p:spTgt>
                                        </p:tgtEl>
                                        <p:attrNameLst>
                                          <p:attrName>style.visibility</p:attrName>
                                        </p:attrNameLst>
                                      </p:cBhvr>
                                      <p:to>
                                        <p:strVal val="visible"/>
                                      </p:to>
                                    </p:set>
                                    <p:animEffect transition="in" filter="barn(inVertical)">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41" presetClass="entr" presetSubtype="0" fill="hold" grpId="0" nodeType="clickEffect">
                                  <p:stCondLst>
                                    <p:cond delay="0"/>
                                  </p:stCondLst>
                                  <p:iterate type="lt">
                                    <p:tmPct val="10000"/>
                                  </p:iterate>
                                  <p:childTnLst>
                                    <p:set>
                                      <p:cBhvr>
                                        <p:cTn id="34" dur="1" fill="hold">
                                          <p:stCondLst>
                                            <p:cond delay="0"/>
                                          </p:stCondLst>
                                        </p:cTn>
                                        <p:tgtEl>
                                          <p:spTgt spid="5">
                                            <p:txEl>
                                              <p:pRg st="0" end="0"/>
                                            </p:txEl>
                                          </p:spTgt>
                                        </p:tgtEl>
                                        <p:attrNameLst>
                                          <p:attrName>style.visibility</p:attrName>
                                        </p:attrNameLst>
                                      </p:cBhvr>
                                      <p:to>
                                        <p:strVal val="visible"/>
                                      </p:to>
                                    </p:set>
                                    <p:anim calcmode="lin" valueType="num">
                                      <p:cBhvr>
                                        <p:cTn id="35" dur="500" fill="hold"/>
                                        <p:tgtEl>
                                          <p:spTgt spid="5">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36" dur="500" fill="hold"/>
                                        <p:tgtEl>
                                          <p:spTgt spid="5">
                                            <p:txEl>
                                              <p:pRg st="0" end="0"/>
                                            </p:txEl>
                                          </p:spTgt>
                                        </p:tgtEl>
                                        <p:attrNameLst>
                                          <p:attrName>ppt_y</p:attrName>
                                        </p:attrNameLst>
                                      </p:cBhvr>
                                      <p:tavLst>
                                        <p:tav tm="0">
                                          <p:val>
                                            <p:strVal val="#ppt_y"/>
                                          </p:val>
                                        </p:tav>
                                        <p:tav tm="100000">
                                          <p:val>
                                            <p:strVal val="#ppt_y"/>
                                          </p:val>
                                        </p:tav>
                                      </p:tavLst>
                                    </p:anim>
                                    <p:anim calcmode="lin" valueType="num">
                                      <p:cBhvr>
                                        <p:cTn id="37" dur="500" fill="hold"/>
                                        <p:tgtEl>
                                          <p:spTgt spid="5">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38" dur="500" fill="hold"/>
                                        <p:tgtEl>
                                          <p:spTgt spid="5">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39" dur="500" tmFilter="0,0; .5, 1; 1, 1"/>
                                        <p:tgtEl>
                                          <p:spTgt spid="5">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Effect transition="in" filter="barn(inVertical)">
                                      <p:cBhvr>
                                        <p:cTn id="44" dur="500"/>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barn(inVertical)">
                                      <p:cBhvr>
                                        <p:cTn id="49"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B3465-6BBF-A142-9AD2-C8CC17E4AA46}"/>
              </a:ext>
            </a:extLst>
          </p:cNvPr>
          <p:cNvSpPr>
            <a:spLocks noGrp="1"/>
          </p:cNvSpPr>
          <p:nvPr>
            <p:ph type="title"/>
          </p:nvPr>
        </p:nvSpPr>
        <p:spPr/>
        <p:txBody>
          <a:bodyPr/>
          <a:lstStyle/>
          <a:p>
            <a:r>
              <a:rPr lang="en-GB" dirty="0"/>
              <a:t>Pestle analysis</a:t>
            </a:r>
            <a:endParaRPr lang="en-US" dirty="0"/>
          </a:p>
        </p:txBody>
      </p:sp>
      <p:sp>
        <p:nvSpPr>
          <p:cNvPr id="3" name="Text Placeholder 2">
            <a:extLst>
              <a:ext uri="{FF2B5EF4-FFF2-40B4-BE49-F238E27FC236}">
                <a16:creationId xmlns:a16="http://schemas.microsoft.com/office/drawing/2014/main" id="{7DB38834-71BC-6A44-88B6-278392E7A78E}"/>
              </a:ext>
            </a:extLst>
          </p:cNvPr>
          <p:cNvSpPr>
            <a:spLocks noGrp="1"/>
          </p:cNvSpPr>
          <p:nvPr>
            <p:ph type="body" idx="1"/>
          </p:nvPr>
        </p:nvSpPr>
        <p:spPr/>
        <p:txBody>
          <a:bodyPr/>
          <a:lstStyle/>
          <a:p>
            <a:r>
              <a:rPr lang="en-GB" dirty="0">
                <a:solidFill>
                  <a:srgbClr val="FF0000"/>
                </a:solidFill>
              </a:rPr>
              <a:t>Legal factors</a:t>
            </a:r>
            <a:endParaRPr lang="en-US" dirty="0">
              <a:solidFill>
                <a:srgbClr val="FF0000"/>
              </a:solidFill>
            </a:endParaRPr>
          </a:p>
        </p:txBody>
      </p:sp>
      <p:sp>
        <p:nvSpPr>
          <p:cNvPr id="4" name="Content Placeholder 3">
            <a:extLst>
              <a:ext uri="{FF2B5EF4-FFF2-40B4-BE49-F238E27FC236}">
                <a16:creationId xmlns:a16="http://schemas.microsoft.com/office/drawing/2014/main" id="{88002F75-2EFF-2645-80F7-99B82C0A1651}"/>
              </a:ext>
            </a:extLst>
          </p:cNvPr>
          <p:cNvSpPr>
            <a:spLocks noGrp="1"/>
          </p:cNvSpPr>
          <p:nvPr>
            <p:ph sz="half" idx="2"/>
          </p:nvPr>
        </p:nvSpPr>
        <p:spPr/>
        <p:txBody>
          <a:bodyPr/>
          <a:lstStyle/>
          <a:p>
            <a:pPr>
              <a:buFont typeface="Wingdings" pitchFamily="2" charset="2"/>
              <a:buChar char="q"/>
            </a:pPr>
            <a:r>
              <a:rPr lang="en-GB" dirty="0"/>
              <a:t> </a:t>
            </a:r>
            <a:r>
              <a:rPr lang="en-GB" dirty="0">
                <a:effectLst/>
                <a:ea typeface="Calibri" panose="020F0502020204030204" pitchFamily="34" charset="0"/>
                <a:cs typeface="Arial" panose="020B0604020202020204" pitchFamily="34" charset="0"/>
              </a:rPr>
              <a:t>Staff working on public holidays get extra pay and days off.</a:t>
            </a:r>
            <a:r>
              <a:rPr lang="en-GB" dirty="0">
                <a:effectLst/>
              </a:rPr>
              <a:t> </a:t>
            </a:r>
          </a:p>
          <a:p>
            <a:pPr>
              <a:buFont typeface="Wingdings" pitchFamily="2" charset="2"/>
              <a:buChar char="q"/>
            </a:pPr>
            <a:endParaRPr lang="en-GB" dirty="0">
              <a:effectLst/>
            </a:endParaRPr>
          </a:p>
          <a:p>
            <a:pPr>
              <a:buFont typeface="Wingdings" pitchFamily="2" charset="2"/>
              <a:buChar char="q"/>
            </a:pPr>
            <a:r>
              <a:rPr lang="en-GB" dirty="0"/>
              <a:t> </a:t>
            </a:r>
            <a:r>
              <a:rPr lang="en-GB" dirty="0">
                <a:effectLst/>
                <a:ea typeface="Calibri" panose="020F0502020204030204" pitchFamily="34" charset="0"/>
                <a:cs typeface="Arial" panose="020B0604020202020204" pitchFamily="34" charset="0"/>
              </a:rPr>
              <a:t>Staff who are absent due to holiday receive the minimum wages. </a:t>
            </a:r>
          </a:p>
          <a:p>
            <a:pPr>
              <a:buFont typeface="Wingdings" pitchFamily="2" charset="2"/>
              <a:buChar char="q"/>
            </a:pPr>
            <a:endParaRPr lang="en-US" dirty="0"/>
          </a:p>
        </p:txBody>
      </p:sp>
      <p:sp>
        <p:nvSpPr>
          <p:cNvPr id="5" name="Text Placeholder 4">
            <a:extLst>
              <a:ext uri="{FF2B5EF4-FFF2-40B4-BE49-F238E27FC236}">
                <a16:creationId xmlns:a16="http://schemas.microsoft.com/office/drawing/2014/main" id="{FFB9AA6D-5B60-0F44-8D49-F33CEF7C6F83}"/>
              </a:ext>
            </a:extLst>
          </p:cNvPr>
          <p:cNvSpPr>
            <a:spLocks noGrp="1"/>
          </p:cNvSpPr>
          <p:nvPr>
            <p:ph type="body" sz="quarter" idx="3"/>
          </p:nvPr>
        </p:nvSpPr>
        <p:spPr/>
        <p:txBody>
          <a:bodyPr/>
          <a:lstStyle/>
          <a:p>
            <a:r>
              <a:rPr lang="en-GB" dirty="0">
                <a:solidFill>
                  <a:srgbClr val="92D050"/>
                </a:solidFill>
              </a:rPr>
              <a:t>Environmental factors</a:t>
            </a:r>
            <a:endParaRPr lang="en-US" dirty="0">
              <a:solidFill>
                <a:srgbClr val="92D050"/>
              </a:solidFill>
            </a:endParaRPr>
          </a:p>
        </p:txBody>
      </p:sp>
      <p:sp>
        <p:nvSpPr>
          <p:cNvPr id="6" name="Content Placeholder 5">
            <a:extLst>
              <a:ext uri="{FF2B5EF4-FFF2-40B4-BE49-F238E27FC236}">
                <a16:creationId xmlns:a16="http://schemas.microsoft.com/office/drawing/2014/main" id="{565E72E5-9AEF-7B4B-9C17-F648FEB464E5}"/>
              </a:ext>
            </a:extLst>
          </p:cNvPr>
          <p:cNvSpPr>
            <a:spLocks noGrp="1"/>
          </p:cNvSpPr>
          <p:nvPr>
            <p:ph sz="quarter" idx="4"/>
          </p:nvPr>
        </p:nvSpPr>
        <p:spPr/>
        <p:txBody>
          <a:bodyPr/>
          <a:lstStyle/>
          <a:p>
            <a:pPr>
              <a:buFont typeface="Wingdings" pitchFamily="2" charset="2"/>
              <a:buChar char="q"/>
            </a:pPr>
            <a:r>
              <a:rPr lang="en-GB" dirty="0"/>
              <a:t> Hot weather will affect dairy products and fruits- they will have to be stored correctly.</a:t>
            </a:r>
          </a:p>
          <a:p>
            <a:pPr>
              <a:buFont typeface="Wingdings" pitchFamily="2" charset="2"/>
              <a:buChar char="q"/>
            </a:pPr>
            <a:endParaRPr lang="en-GB" dirty="0"/>
          </a:p>
          <a:p>
            <a:pPr>
              <a:buFont typeface="Wingdings" pitchFamily="2" charset="2"/>
              <a:buChar char="q"/>
            </a:pPr>
            <a:r>
              <a:rPr lang="en-GB" dirty="0"/>
              <a:t> Climate change will effect the quality and quantity of food produced.</a:t>
            </a:r>
            <a:endParaRPr lang="en-US" dirty="0"/>
          </a:p>
        </p:txBody>
      </p:sp>
    </p:spTree>
    <p:extLst>
      <p:ext uri="{BB962C8B-B14F-4D97-AF65-F5344CB8AC3E}">
        <p14:creationId xmlns:p14="http://schemas.microsoft.com/office/powerpoint/2010/main" val="4148773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p:cTn id="16"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18"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barn(inVertical)">
                                      <p:cBhvr>
                                        <p:cTn id="25" dur="500"/>
                                        <p:tgtEl>
                                          <p:spTgt spid="4">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4">
                                            <p:txEl>
                                              <p:pRg st="2" end="2"/>
                                            </p:txEl>
                                          </p:spTgt>
                                        </p:tgtEl>
                                        <p:attrNameLst>
                                          <p:attrName>style.visibility</p:attrName>
                                        </p:attrNameLst>
                                      </p:cBhvr>
                                      <p:to>
                                        <p:strVal val="visible"/>
                                      </p:to>
                                    </p:set>
                                    <p:animEffect transition="in" filter="barn(inVertical)">
                                      <p:cBhvr>
                                        <p:cTn id="30" dur="500"/>
                                        <p:tgtEl>
                                          <p:spTgt spid="4">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41" presetClass="entr" presetSubtype="0" fill="hold" grpId="0" nodeType="clickEffect">
                                  <p:stCondLst>
                                    <p:cond delay="0"/>
                                  </p:stCondLst>
                                  <p:iterate type="lt">
                                    <p:tmPct val="10000"/>
                                  </p:iterate>
                                  <p:childTnLst>
                                    <p:set>
                                      <p:cBhvr>
                                        <p:cTn id="34" dur="1" fill="hold">
                                          <p:stCondLst>
                                            <p:cond delay="0"/>
                                          </p:stCondLst>
                                        </p:cTn>
                                        <p:tgtEl>
                                          <p:spTgt spid="5">
                                            <p:txEl>
                                              <p:pRg st="0" end="0"/>
                                            </p:txEl>
                                          </p:spTgt>
                                        </p:tgtEl>
                                        <p:attrNameLst>
                                          <p:attrName>style.visibility</p:attrName>
                                        </p:attrNameLst>
                                      </p:cBhvr>
                                      <p:to>
                                        <p:strVal val="visible"/>
                                      </p:to>
                                    </p:set>
                                    <p:anim calcmode="lin" valueType="num">
                                      <p:cBhvr>
                                        <p:cTn id="35" dur="500" fill="hold"/>
                                        <p:tgtEl>
                                          <p:spTgt spid="5">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36" dur="500" fill="hold"/>
                                        <p:tgtEl>
                                          <p:spTgt spid="5">
                                            <p:txEl>
                                              <p:pRg st="0" end="0"/>
                                            </p:txEl>
                                          </p:spTgt>
                                        </p:tgtEl>
                                        <p:attrNameLst>
                                          <p:attrName>ppt_y</p:attrName>
                                        </p:attrNameLst>
                                      </p:cBhvr>
                                      <p:tavLst>
                                        <p:tav tm="0">
                                          <p:val>
                                            <p:strVal val="#ppt_y"/>
                                          </p:val>
                                        </p:tav>
                                        <p:tav tm="100000">
                                          <p:val>
                                            <p:strVal val="#ppt_y"/>
                                          </p:val>
                                        </p:tav>
                                      </p:tavLst>
                                    </p:anim>
                                    <p:anim calcmode="lin" valueType="num">
                                      <p:cBhvr>
                                        <p:cTn id="37" dur="500" fill="hold"/>
                                        <p:tgtEl>
                                          <p:spTgt spid="5">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38" dur="500" fill="hold"/>
                                        <p:tgtEl>
                                          <p:spTgt spid="5">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39" dur="500" tmFilter="0,0; .5, 1; 1, 1"/>
                                        <p:tgtEl>
                                          <p:spTgt spid="5">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Effect transition="in" filter="barn(inVertical)">
                                      <p:cBhvr>
                                        <p:cTn id="44" dur="500"/>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barn(inVertical)">
                                      <p:cBhvr>
                                        <p:cTn id="49"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183F9F-FF01-7842-931D-858ED9D7F6EB}"/>
              </a:ext>
            </a:extLst>
          </p:cNvPr>
          <p:cNvSpPr>
            <a:spLocks noGrp="1"/>
          </p:cNvSpPr>
          <p:nvPr>
            <p:ph idx="1"/>
          </p:nvPr>
        </p:nvSpPr>
        <p:spPr>
          <a:xfrm>
            <a:off x="761997" y="1394256"/>
            <a:ext cx="10668004" cy="3440539"/>
          </a:xfrm>
        </p:spPr>
        <p:txBody>
          <a:bodyPr>
            <a:normAutofit/>
          </a:bodyPr>
          <a:lstStyle/>
          <a:p>
            <a:pPr marL="0" indent="0" algn="ctr">
              <a:buNone/>
            </a:pPr>
            <a:r>
              <a:rPr lang="en-GB" sz="2400" dirty="0"/>
              <a:t>  We want to accomplish Sweet Tooth with delicious and remarkable desserts, we want to preset our desserts with high standards and quality, and be creative with fun, vibrant colours.</a:t>
            </a:r>
          </a:p>
          <a:p>
            <a:pPr algn="ctr">
              <a:buFont typeface="Wingdings" pitchFamily="2" charset="2"/>
              <a:buChar char="q"/>
            </a:pPr>
            <a:endParaRPr lang="en-GB" sz="2400" dirty="0"/>
          </a:p>
          <a:p>
            <a:pPr marL="0" indent="0" algn="ctr">
              <a:buNone/>
            </a:pPr>
            <a:r>
              <a:rPr lang="en-GB" sz="2400" dirty="0"/>
              <a:t>  We want to create a peaceful, yet fun atmosphere for all our customers and we want them to leave feeling happy with a sweet tooth and wanting to come back again</a:t>
            </a:r>
            <a:endParaRPr lang="en-US" sz="2400" dirty="0"/>
          </a:p>
        </p:txBody>
      </p:sp>
      <p:sp>
        <p:nvSpPr>
          <p:cNvPr id="15"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EEBF970-CB99-ED44-A6C3-215911AC6733}"/>
              </a:ext>
            </a:extLst>
          </p:cNvPr>
          <p:cNvSpPr txBox="1"/>
          <p:nvPr/>
        </p:nvSpPr>
        <p:spPr>
          <a:xfrm>
            <a:off x="4387244" y="403484"/>
            <a:ext cx="3417511" cy="877163"/>
          </a:xfrm>
          <a:prstGeom prst="rect">
            <a:avLst/>
          </a:prstGeom>
          <a:noFill/>
        </p:spPr>
        <p:txBody>
          <a:bodyPr wrap="square" rtlCol="0">
            <a:spAutoFit/>
          </a:bodyPr>
          <a:lstStyle/>
          <a:p>
            <a:pPr algn="l"/>
            <a:r>
              <a:rPr lang="en-GB" sz="5100" dirty="0">
                <a:latin typeface="+mj-lt"/>
              </a:rPr>
              <a:t>Our Mission</a:t>
            </a:r>
            <a:endParaRPr lang="en-US" sz="5100" dirty="0">
              <a:latin typeface="+mj-lt"/>
            </a:endParaRPr>
          </a:p>
        </p:txBody>
      </p:sp>
      <p:sp>
        <p:nvSpPr>
          <p:cNvPr id="5" name="TextBox 4">
            <a:extLst>
              <a:ext uri="{FF2B5EF4-FFF2-40B4-BE49-F238E27FC236}">
                <a16:creationId xmlns:a16="http://schemas.microsoft.com/office/drawing/2014/main" id="{C45913F1-3C05-EA4F-8E96-2C629F6E095E}"/>
              </a:ext>
            </a:extLst>
          </p:cNvPr>
          <p:cNvSpPr txBox="1"/>
          <p:nvPr/>
        </p:nvSpPr>
        <p:spPr>
          <a:xfrm>
            <a:off x="4914597" y="4693480"/>
            <a:ext cx="2362806" cy="754053"/>
          </a:xfrm>
          <a:prstGeom prst="rect">
            <a:avLst/>
          </a:prstGeom>
          <a:noFill/>
        </p:spPr>
        <p:txBody>
          <a:bodyPr wrap="square" rtlCol="0">
            <a:spAutoFit/>
          </a:bodyPr>
          <a:lstStyle/>
          <a:p>
            <a:pPr algn="l"/>
            <a:r>
              <a:rPr lang="en-GB" sz="4300" dirty="0">
                <a:latin typeface="Brush Script MT" panose="03060802040406070304" pitchFamily="66" charset="77"/>
              </a:rPr>
              <a:t>Thank You</a:t>
            </a:r>
            <a:endParaRPr lang="en-US" sz="4300" dirty="0">
              <a:latin typeface="Brush Script MT" panose="03060802040406070304" pitchFamily="66" charset="77"/>
            </a:endParaRPr>
          </a:p>
        </p:txBody>
      </p:sp>
    </p:spTree>
    <p:extLst>
      <p:ext uri="{BB962C8B-B14F-4D97-AF65-F5344CB8AC3E}">
        <p14:creationId xmlns:p14="http://schemas.microsoft.com/office/powerpoint/2010/main" val="25925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4"/>
                                        </p:tgtEl>
                                        <p:attrNameLst>
                                          <p:attrName>ppt_y</p:attrName>
                                        </p:attrNameLst>
                                      </p:cBhvr>
                                      <p:tavLst>
                                        <p:tav tm="0">
                                          <p:val>
                                            <p:strVal val="#ppt_y"/>
                                          </p:val>
                                        </p:tav>
                                        <p:tav tm="100000">
                                          <p:val>
                                            <p:strVal val="#ppt_y"/>
                                          </p:val>
                                        </p:tav>
                                      </p:tavLst>
                                    </p:anim>
                                    <p:anim calcmode="lin" valueType="num">
                                      <p:cBhvr>
                                        <p:cTn id="9" dur="500" fill="hold"/>
                                        <p:tgtEl>
                                          <p:spTgt spid="4"/>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4"/>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46DF3-F7CB-EE46-B85F-6801CE7BB0E7}"/>
              </a:ext>
            </a:extLst>
          </p:cNvPr>
          <p:cNvSpPr>
            <a:spLocks noGrp="1"/>
          </p:cNvSpPr>
          <p:nvPr>
            <p:ph type="title"/>
          </p:nvPr>
        </p:nvSpPr>
        <p:spPr>
          <a:xfrm>
            <a:off x="761996" y="382385"/>
            <a:ext cx="10668004" cy="1113295"/>
          </a:xfrm>
        </p:spPr>
        <p:txBody>
          <a:bodyPr anchor="b">
            <a:normAutofit/>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01FB6F10-B07A-B746-9BB4-E22751E688C2}"/>
              </a:ext>
            </a:extLst>
          </p:cNvPr>
          <p:cNvSpPr>
            <a:spLocks noGrp="1"/>
          </p:cNvSpPr>
          <p:nvPr>
            <p:ph idx="1"/>
          </p:nvPr>
        </p:nvSpPr>
        <p:spPr>
          <a:xfrm>
            <a:off x="761996" y="1785257"/>
            <a:ext cx="10668004" cy="3440539"/>
          </a:xfrm>
        </p:spPr>
        <p:txBody>
          <a:bodyPr>
            <a:normAutofit/>
          </a:bodyPr>
          <a:lstStyle/>
          <a:p>
            <a:pPr marL="342900" lvl="0" indent="-342900">
              <a:lnSpc>
                <a:spcPct val="100000"/>
              </a:lnSpc>
              <a:buFont typeface="+mj-lt"/>
              <a:buAutoNum type="arabicPeriod"/>
            </a:pPr>
            <a:r>
              <a:rPr lang="en-GB" sz="2400">
                <a:effectLst/>
                <a:latin typeface="Calibri" panose="020F0502020204030204" pitchFamily="34" charset="0"/>
                <a:ea typeface="Calibri" panose="020F0502020204030204" pitchFamily="34" charset="0"/>
                <a:cs typeface="Arial" panose="020B0604020202020204" pitchFamily="34" charset="0"/>
              </a:rPr>
              <a:t>N/A Bplans: Dessert Bakery Business Plan [online] p.A1- p.A3</a:t>
            </a:r>
          </a:p>
          <a:p>
            <a:pPr marL="0" indent="0">
              <a:lnSpc>
                <a:spcPct val="100000"/>
              </a:lnSpc>
              <a:buNone/>
            </a:pPr>
            <a:r>
              <a:rPr lang="en-GB" sz="2400">
                <a:effectLst/>
                <a:latin typeface="Calibri" panose="020F0502020204030204" pitchFamily="34" charset="0"/>
                <a:ea typeface="Calibri" panose="020F0502020204030204" pitchFamily="34" charset="0"/>
                <a:cs typeface="Arial" panose="020B0604020202020204" pitchFamily="34" charset="0"/>
              </a:rPr>
              <a:t>Available at: </a:t>
            </a:r>
            <a:r>
              <a:rPr lang="en-GB" sz="2400" u="none" strike="noStrike">
                <a:effectLst/>
                <a:latin typeface="Calibri" panose="020F0502020204030204" pitchFamily="34" charset="0"/>
                <a:ea typeface="Calibri" panose="020F0502020204030204" pitchFamily="34" charset="0"/>
                <a:cs typeface="Arial" panose="020B0604020202020204" pitchFamily="34" charset="0"/>
                <a:hlinkClick r:id="rId2"/>
              </a:rPr>
              <a:t>https://www.bplans.com/dessert_bakery_business_plan/market_analysis_summary_fc.php</a:t>
            </a:r>
            <a:r>
              <a:rPr lang="en-GB" sz="2400">
                <a:effectLst/>
                <a:latin typeface="Calibri" panose="020F0502020204030204" pitchFamily="34" charset="0"/>
                <a:ea typeface="Calibri" panose="020F0502020204030204" pitchFamily="34" charset="0"/>
                <a:cs typeface="Arial" panose="020B0604020202020204" pitchFamily="34" charset="0"/>
              </a:rPr>
              <a:t> (accessed on 14/11/18)</a:t>
            </a:r>
          </a:p>
          <a:p>
            <a:pPr marL="0" indent="0">
              <a:lnSpc>
                <a:spcPct val="100000"/>
              </a:lnSpc>
              <a:buNone/>
            </a:pPr>
            <a:endParaRPr lang="en-GB" sz="240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r>
              <a:rPr lang="en-GB" sz="2400">
                <a:latin typeface="Calibri" panose="020F0502020204030204" pitchFamily="34" charset="0"/>
                <a:ea typeface="Calibri" panose="020F0502020204030204" pitchFamily="34" charset="0"/>
                <a:cs typeface="Arial" panose="020B0604020202020204" pitchFamily="34" charset="0"/>
              </a:rPr>
              <a:t>2.  </a:t>
            </a:r>
            <a:r>
              <a:rPr lang="en-GB" sz="2400">
                <a:effectLst/>
                <a:latin typeface="Calibri" panose="020F0502020204030204" pitchFamily="34" charset="0"/>
                <a:ea typeface="Calibri" panose="020F0502020204030204" pitchFamily="34" charset="0"/>
                <a:cs typeface="Arial" panose="020B0604020202020204" pitchFamily="34" charset="0"/>
              </a:rPr>
              <a:t>A. Kasi (03/11/16) Pestel- Pestel Analysis of a Restaurant Industry [online] p.A1</a:t>
            </a:r>
          </a:p>
          <a:p>
            <a:pPr marL="0" indent="0">
              <a:lnSpc>
                <a:spcPct val="100000"/>
              </a:lnSpc>
              <a:buNone/>
            </a:pPr>
            <a:r>
              <a:rPr lang="en-GB" sz="2400">
                <a:effectLst/>
                <a:latin typeface="Calibri" panose="020F0502020204030204" pitchFamily="34" charset="0"/>
                <a:ea typeface="Calibri" panose="020F0502020204030204" pitchFamily="34" charset="0"/>
                <a:cs typeface="Arial" panose="020B0604020202020204" pitchFamily="34" charset="0"/>
              </a:rPr>
              <a:t>Available at: </a:t>
            </a:r>
            <a:r>
              <a:rPr lang="en-GB" sz="2400" u="sng">
                <a:effectLst/>
                <a:latin typeface="Calibri" panose="020F0502020204030204" pitchFamily="34" charset="0"/>
                <a:ea typeface="Calibri" panose="020F0502020204030204" pitchFamily="34" charset="0"/>
                <a:cs typeface="Arial" panose="020B0604020202020204" pitchFamily="34" charset="0"/>
                <a:hlinkClick r:id="rId3"/>
              </a:rPr>
              <a:t>https://freepestelanalysis.com/pestel-pestle-analysis-of-restaurant-industry/</a:t>
            </a:r>
            <a:r>
              <a:rPr lang="en-GB" sz="2400">
                <a:effectLst/>
                <a:latin typeface="Calibri" panose="020F0502020204030204" pitchFamily="34" charset="0"/>
                <a:ea typeface="Calibri" panose="020F0502020204030204" pitchFamily="34" charset="0"/>
                <a:cs typeface="Arial" panose="020B0604020202020204" pitchFamily="34" charset="0"/>
              </a:rPr>
              <a:t> (Accessed on 14/11/18)</a:t>
            </a:r>
          </a:p>
          <a:p>
            <a:pPr>
              <a:lnSpc>
                <a:spcPct val="100000"/>
              </a:lnSpc>
            </a:pPr>
            <a:endParaRPr lang="en-US" sz="2400"/>
          </a:p>
        </p:txBody>
      </p:sp>
      <p:sp>
        <p:nvSpPr>
          <p:cNvPr id="27"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51915327"/>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Badge</vt:lpstr>
      <vt:lpstr>PowerPoint Presentation</vt:lpstr>
      <vt:lpstr>Executive summary </vt:lpstr>
      <vt:lpstr>Business/ Company Overview</vt:lpstr>
      <vt:lpstr>Our products and services… </vt:lpstr>
      <vt:lpstr>Target market</vt:lpstr>
      <vt:lpstr>Competitors </vt:lpstr>
      <vt:lpstr>Marketing strategies </vt:lpstr>
      <vt:lpstr>Management team</vt:lpstr>
      <vt:lpstr>Financial plan</vt:lpstr>
      <vt:lpstr>Swot analysis</vt:lpstr>
      <vt:lpstr>Swot analysis </vt:lpstr>
      <vt:lpstr>Pestle analysis</vt:lpstr>
      <vt:lpstr>Pestle analysis</vt:lpstr>
      <vt:lpstr>Pestle analysis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Salema Khanum (1713343)</dc:creator>
  <cp:lastModifiedBy>Salema Khanum (1713343)</cp:lastModifiedBy>
  <cp:revision>11</cp:revision>
  <dcterms:created xsi:type="dcterms:W3CDTF">2018-10-21T18:19:30Z</dcterms:created>
  <dcterms:modified xsi:type="dcterms:W3CDTF">2019-01-11T14:44:48Z</dcterms:modified>
</cp:coreProperties>
</file>