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2" r:id="rId1"/>
  </p:sldMasterIdLst>
  <p:notesMasterIdLst>
    <p:notesMasterId r:id="rId16"/>
  </p:notesMasterIdLst>
  <p:sldIdLst>
    <p:sldId id="256" r:id="rId2"/>
    <p:sldId id="274" r:id="rId3"/>
    <p:sldId id="275" r:id="rId4"/>
    <p:sldId id="271" r:id="rId5"/>
    <p:sldId id="276" r:id="rId6"/>
    <p:sldId id="277" r:id="rId7"/>
    <p:sldId id="278" r:id="rId8"/>
    <p:sldId id="279" r:id="rId9"/>
    <p:sldId id="280" r:id="rId10"/>
    <p:sldId id="281" r:id="rId11"/>
    <p:sldId id="282" r:id="rId12"/>
    <p:sldId id="283" r:id="rId13"/>
    <p:sldId id="284" r:id="rId14"/>
    <p:sldId id="272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1185" y="5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26B340-1F62-4FB0-BB75-DBAD127E276D}" type="datetimeFigureOut">
              <a:rPr lang="en-US" smtClean="0"/>
              <a:pPr/>
              <a:t>9/23/2020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F73CD3-8614-414D-B46E-05B9848ED3B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67514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68286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8609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89996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84218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74943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6099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41293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86300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3021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32260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68395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1327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data.gov.uk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kimballgroup.com/html/articles_search/articles1997/9708d15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Data Warehousing &amp; Data Mining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6995120" cy="1752600"/>
          </a:xfrm>
        </p:spPr>
        <p:txBody>
          <a:bodyPr>
            <a:normAutofit/>
          </a:bodyPr>
          <a:lstStyle/>
          <a:p>
            <a:r>
              <a:rPr lang="en-GB" dirty="0" smtClean="0"/>
              <a:t>ACCA6026</a:t>
            </a:r>
            <a:endParaRPr lang="en-GB" dirty="0" smtClean="0"/>
          </a:p>
          <a:p>
            <a:r>
              <a:rPr lang="en-GB" dirty="0" smtClean="0"/>
              <a:t>Lecture 5 - Introduction </a:t>
            </a:r>
            <a:r>
              <a:rPr lang="en-GB" dirty="0" smtClean="0"/>
              <a:t>to Dimensional Modelling</a:t>
            </a:r>
          </a:p>
          <a:p>
            <a:endParaRPr lang="en-GB" dirty="0" smtClean="0"/>
          </a:p>
          <a:p>
            <a:r>
              <a:rPr lang="en-GB" dirty="0" smtClean="0"/>
              <a:t>Dr </a:t>
            </a:r>
            <a:r>
              <a:rPr lang="en-GB" dirty="0" err="1" smtClean="0"/>
              <a:t>Nik</a:t>
            </a:r>
            <a:r>
              <a:rPr lang="en-GB" dirty="0" smtClean="0"/>
              <a:t> Whitehead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is dimensional modelling?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DM is a logical design technique that presents data in a standard framework which allows for high-performance access</a:t>
            </a:r>
          </a:p>
          <a:p>
            <a:r>
              <a:rPr lang="en-GB" dirty="0" smtClean="0"/>
              <a:t>It uses the standard relational model with some important restrictions</a:t>
            </a:r>
          </a:p>
          <a:p>
            <a:r>
              <a:rPr lang="en-GB" dirty="0" smtClean="0"/>
              <a:t>A dimensional model contains</a:t>
            </a:r>
          </a:p>
          <a:p>
            <a:pPr lvl="1"/>
            <a:r>
              <a:rPr lang="en-GB" dirty="0" smtClean="0"/>
              <a:t>A  </a:t>
            </a:r>
            <a:r>
              <a:rPr lang="en-GB" i="1" dirty="0" smtClean="0"/>
              <a:t>fact table</a:t>
            </a:r>
            <a:r>
              <a:rPr lang="en-GB" dirty="0" smtClean="0"/>
              <a:t>  with a multi-part key and some </a:t>
            </a:r>
            <a:r>
              <a:rPr lang="en-GB" i="1" dirty="0" smtClean="0"/>
              <a:t>measures</a:t>
            </a:r>
            <a:endParaRPr lang="en-GB" dirty="0" smtClean="0"/>
          </a:p>
          <a:p>
            <a:pPr lvl="1"/>
            <a:r>
              <a:rPr lang="en-GB" dirty="0" smtClean="0"/>
              <a:t>Multiple </a:t>
            </a:r>
            <a:r>
              <a:rPr lang="en-GB" i="1" dirty="0" smtClean="0"/>
              <a:t>dimension tables</a:t>
            </a:r>
            <a:r>
              <a:rPr lang="en-GB" dirty="0" smtClean="0"/>
              <a:t> with single part primary keys, each of which corresponds to part of the multipart key of the fact table</a:t>
            </a:r>
          </a:p>
          <a:p>
            <a:r>
              <a:rPr lang="en-GB" dirty="0" smtClean="0"/>
              <a:t>Measures are the numerical data that is related to the particular combination of keys that define the record</a:t>
            </a:r>
          </a:p>
          <a:p>
            <a:r>
              <a:rPr lang="en-GB" dirty="0" smtClean="0"/>
              <a:t>Dimension tables contain descriptive text and are often the source of selection constraints in SQL queries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323528" y="476672"/>
            <a:ext cx="1701107" cy="1631216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GB" sz="1600" b="1" dirty="0" err="1" smtClean="0"/>
              <a:t>Time_key</a:t>
            </a:r>
            <a:r>
              <a:rPr lang="en-GB" sz="1600" dirty="0" smtClean="0"/>
              <a:t> (PK)</a:t>
            </a:r>
          </a:p>
          <a:p>
            <a:r>
              <a:rPr lang="en-GB" sz="1600" dirty="0" err="1" smtClean="0"/>
              <a:t>SQL_date</a:t>
            </a:r>
            <a:endParaRPr lang="en-GB" sz="1600" dirty="0" smtClean="0"/>
          </a:p>
          <a:p>
            <a:r>
              <a:rPr lang="en-GB" sz="1600" dirty="0" err="1" smtClean="0"/>
              <a:t>Day_of_week</a:t>
            </a:r>
            <a:endParaRPr lang="en-GB" sz="1600" dirty="0" smtClean="0"/>
          </a:p>
          <a:p>
            <a:r>
              <a:rPr lang="en-GB" sz="1600" dirty="0" err="1" smtClean="0"/>
              <a:t>Week_number</a:t>
            </a:r>
            <a:endParaRPr lang="en-GB" sz="1600" dirty="0" smtClean="0"/>
          </a:p>
          <a:p>
            <a:r>
              <a:rPr lang="en-GB" sz="1600" dirty="0" smtClean="0"/>
              <a:t>Month</a:t>
            </a:r>
          </a:p>
          <a:p>
            <a:r>
              <a:rPr lang="en-GB" sz="1600" dirty="0" smtClean="0"/>
              <a:t>Etc...</a:t>
            </a:r>
            <a:endParaRPr lang="en-GB" sz="1600" dirty="0"/>
          </a:p>
        </p:txBody>
      </p:sp>
      <p:sp>
        <p:nvSpPr>
          <p:cNvPr id="6" name="TextBox 5"/>
          <p:cNvSpPr txBox="1"/>
          <p:nvPr/>
        </p:nvSpPr>
        <p:spPr>
          <a:xfrm>
            <a:off x="323528" y="3068960"/>
            <a:ext cx="1731564" cy="1815882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GB" sz="1600" b="1" dirty="0" err="1" smtClean="0"/>
              <a:t>Store_key</a:t>
            </a:r>
            <a:r>
              <a:rPr lang="en-GB" sz="1600" dirty="0" smtClean="0"/>
              <a:t> (PK)</a:t>
            </a:r>
          </a:p>
          <a:p>
            <a:r>
              <a:rPr lang="en-GB" sz="1600" dirty="0" err="1" smtClean="0"/>
              <a:t>Store_ID</a:t>
            </a:r>
            <a:endParaRPr lang="en-GB" sz="1600" dirty="0" smtClean="0"/>
          </a:p>
          <a:p>
            <a:r>
              <a:rPr lang="en-GB" sz="1600" dirty="0" err="1" smtClean="0"/>
              <a:t>Store_name</a:t>
            </a:r>
            <a:endParaRPr lang="en-GB" sz="1600" dirty="0" smtClean="0"/>
          </a:p>
          <a:p>
            <a:r>
              <a:rPr lang="en-GB" sz="1600" dirty="0" smtClean="0"/>
              <a:t>Address</a:t>
            </a:r>
          </a:p>
          <a:p>
            <a:r>
              <a:rPr lang="en-GB" sz="1600" dirty="0" smtClean="0"/>
              <a:t>District</a:t>
            </a:r>
          </a:p>
          <a:p>
            <a:r>
              <a:rPr lang="en-GB" sz="1600" dirty="0" err="1" smtClean="0"/>
              <a:t>Floor_type</a:t>
            </a:r>
            <a:endParaRPr lang="en-GB" sz="1600" dirty="0" smtClean="0"/>
          </a:p>
          <a:p>
            <a:r>
              <a:rPr lang="en-GB" sz="1600" dirty="0" smtClean="0"/>
              <a:t>Etc...</a:t>
            </a:r>
            <a:endParaRPr lang="en-GB" sz="1600" dirty="0"/>
          </a:p>
        </p:txBody>
      </p:sp>
      <p:sp>
        <p:nvSpPr>
          <p:cNvPr id="7" name="TextBox 6"/>
          <p:cNvSpPr txBox="1"/>
          <p:nvPr/>
        </p:nvSpPr>
        <p:spPr>
          <a:xfrm>
            <a:off x="2267744" y="4725144"/>
            <a:ext cx="1734770" cy="1323439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GB" sz="1600" b="1" dirty="0" err="1" smtClean="0"/>
              <a:t>Clerk_key</a:t>
            </a:r>
            <a:r>
              <a:rPr lang="en-GB" sz="1600" dirty="0" smtClean="0"/>
              <a:t> (PK)</a:t>
            </a:r>
          </a:p>
          <a:p>
            <a:r>
              <a:rPr lang="en-GB" sz="1600" dirty="0" err="1" smtClean="0"/>
              <a:t>Clerk_ID</a:t>
            </a:r>
            <a:endParaRPr lang="en-GB" sz="1600" dirty="0" smtClean="0"/>
          </a:p>
          <a:p>
            <a:r>
              <a:rPr lang="en-GB" sz="1600" dirty="0" err="1" smtClean="0"/>
              <a:t>Clerk_name</a:t>
            </a:r>
            <a:endParaRPr lang="en-GB" sz="1600" dirty="0" smtClean="0"/>
          </a:p>
          <a:p>
            <a:r>
              <a:rPr lang="en-GB" sz="1600" dirty="0" err="1" smtClean="0"/>
              <a:t>Clerk_grade</a:t>
            </a:r>
            <a:endParaRPr lang="en-GB" sz="1600" dirty="0" smtClean="0"/>
          </a:p>
          <a:p>
            <a:r>
              <a:rPr lang="en-GB" sz="1600" dirty="0" smtClean="0"/>
              <a:t>Etc...</a:t>
            </a:r>
            <a:endParaRPr lang="en-GB" sz="1600" dirty="0"/>
          </a:p>
        </p:txBody>
      </p:sp>
      <p:sp>
        <p:nvSpPr>
          <p:cNvPr id="8" name="TextBox 7"/>
          <p:cNvSpPr txBox="1"/>
          <p:nvPr/>
        </p:nvSpPr>
        <p:spPr>
          <a:xfrm>
            <a:off x="3419872" y="1052736"/>
            <a:ext cx="2305439" cy="2308324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GB" sz="1600" b="1" dirty="0" err="1" smtClean="0"/>
              <a:t>Time_key</a:t>
            </a:r>
            <a:r>
              <a:rPr lang="en-GB" sz="1600" dirty="0" smtClean="0"/>
              <a:t> (FK)</a:t>
            </a:r>
          </a:p>
          <a:p>
            <a:r>
              <a:rPr lang="en-GB" sz="1600" b="1" dirty="0" err="1" smtClean="0"/>
              <a:t>Product_key</a:t>
            </a:r>
            <a:r>
              <a:rPr lang="en-GB" sz="1600" dirty="0" smtClean="0"/>
              <a:t> (FK)</a:t>
            </a:r>
          </a:p>
          <a:p>
            <a:r>
              <a:rPr lang="en-GB" sz="1600" b="1" dirty="0" err="1" smtClean="0"/>
              <a:t>Store_key</a:t>
            </a:r>
            <a:r>
              <a:rPr lang="en-GB" sz="1600" dirty="0" smtClean="0"/>
              <a:t> (FK)</a:t>
            </a:r>
          </a:p>
          <a:p>
            <a:r>
              <a:rPr lang="en-GB" sz="1600" b="1" dirty="0" err="1" smtClean="0"/>
              <a:t>Customer_key</a:t>
            </a:r>
            <a:r>
              <a:rPr lang="en-GB" sz="1600" dirty="0" smtClean="0"/>
              <a:t> (FK)</a:t>
            </a:r>
          </a:p>
          <a:p>
            <a:r>
              <a:rPr lang="en-GB" sz="1600" b="1" dirty="0" err="1" smtClean="0"/>
              <a:t>Clerk_key</a:t>
            </a:r>
            <a:r>
              <a:rPr lang="en-GB" sz="1600" dirty="0" smtClean="0"/>
              <a:t> (FK)</a:t>
            </a:r>
          </a:p>
          <a:p>
            <a:r>
              <a:rPr lang="en-GB" sz="1600" b="1" dirty="0" err="1" smtClean="0"/>
              <a:t>Promotion_key</a:t>
            </a:r>
            <a:r>
              <a:rPr lang="en-GB" sz="1600" dirty="0" smtClean="0"/>
              <a:t> (FK)</a:t>
            </a:r>
          </a:p>
          <a:p>
            <a:r>
              <a:rPr lang="en-GB" sz="1600" dirty="0" err="1" smtClean="0"/>
              <a:t>Pounds_sold</a:t>
            </a:r>
            <a:endParaRPr lang="en-GB" sz="1600" dirty="0" smtClean="0"/>
          </a:p>
          <a:p>
            <a:r>
              <a:rPr lang="en-GB" sz="1600" dirty="0" err="1" smtClean="0"/>
              <a:t>Units_sold</a:t>
            </a:r>
            <a:endParaRPr lang="en-GB" sz="1600" dirty="0" smtClean="0"/>
          </a:p>
          <a:p>
            <a:r>
              <a:rPr lang="en-GB" sz="1600" dirty="0" err="1" smtClean="0"/>
              <a:t>Pounds_cost</a:t>
            </a:r>
            <a:endParaRPr lang="en-GB" sz="1600" dirty="0" smtClean="0"/>
          </a:p>
        </p:txBody>
      </p:sp>
      <p:sp>
        <p:nvSpPr>
          <p:cNvPr id="9" name="TextBox 8"/>
          <p:cNvSpPr txBox="1"/>
          <p:nvPr/>
        </p:nvSpPr>
        <p:spPr>
          <a:xfrm>
            <a:off x="4211960" y="4653136"/>
            <a:ext cx="2307042" cy="1631216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GB" sz="1600" b="1" dirty="0" err="1" smtClean="0"/>
              <a:t>Promotion_key</a:t>
            </a:r>
            <a:r>
              <a:rPr lang="en-GB" sz="1600" dirty="0" smtClean="0"/>
              <a:t> (PK)</a:t>
            </a:r>
          </a:p>
          <a:p>
            <a:r>
              <a:rPr lang="en-GB" sz="1600" dirty="0" err="1" smtClean="0"/>
              <a:t>Promotion_name</a:t>
            </a:r>
            <a:endParaRPr lang="en-GB" sz="1600" dirty="0" smtClean="0"/>
          </a:p>
          <a:p>
            <a:r>
              <a:rPr lang="en-GB" sz="1600" dirty="0" err="1" smtClean="0"/>
              <a:t>Price_type</a:t>
            </a:r>
            <a:endParaRPr lang="en-GB" sz="1600" dirty="0" smtClean="0"/>
          </a:p>
          <a:p>
            <a:r>
              <a:rPr lang="en-GB" sz="1600" dirty="0" err="1" smtClean="0"/>
              <a:t>Ad_type</a:t>
            </a:r>
            <a:endParaRPr lang="en-GB" sz="1600" dirty="0" smtClean="0"/>
          </a:p>
          <a:p>
            <a:r>
              <a:rPr lang="en-GB" sz="1600" dirty="0" err="1" smtClean="0"/>
              <a:t>Display_type</a:t>
            </a:r>
            <a:endParaRPr lang="en-GB" sz="1600" dirty="0" smtClean="0"/>
          </a:p>
          <a:p>
            <a:r>
              <a:rPr lang="en-GB" sz="1600" dirty="0" smtClean="0"/>
              <a:t>Etc...</a:t>
            </a:r>
            <a:endParaRPr lang="en-GB" sz="1600" dirty="0"/>
          </a:p>
        </p:txBody>
      </p:sp>
      <p:sp>
        <p:nvSpPr>
          <p:cNvPr id="10" name="TextBox 9"/>
          <p:cNvSpPr txBox="1"/>
          <p:nvPr/>
        </p:nvSpPr>
        <p:spPr>
          <a:xfrm>
            <a:off x="6804248" y="3501008"/>
            <a:ext cx="2199641" cy="1815882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GB" sz="1600" b="1" dirty="0" err="1" smtClean="0"/>
              <a:t>Customer_key</a:t>
            </a:r>
            <a:r>
              <a:rPr lang="en-GB" sz="1600" dirty="0" smtClean="0"/>
              <a:t> (PK)</a:t>
            </a:r>
          </a:p>
          <a:p>
            <a:r>
              <a:rPr lang="en-GB" sz="1600" dirty="0" err="1" smtClean="0"/>
              <a:t>Customer_name</a:t>
            </a:r>
            <a:endParaRPr lang="en-GB" sz="1600" dirty="0" smtClean="0"/>
          </a:p>
          <a:p>
            <a:r>
              <a:rPr lang="en-GB" sz="1600" dirty="0" err="1" smtClean="0"/>
              <a:t>Purchase_profile</a:t>
            </a:r>
            <a:endParaRPr lang="en-GB" sz="1600" dirty="0" smtClean="0"/>
          </a:p>
          <a:p>
            <a:r>
              <a:rPr lang="en-GB" sz="1600" dirty="0" err="1" smtClean="0"/>
              <a:t>Credit_profile</a:t>
            </a:r>
            <a:endParaRPr lang="en-GB" sz="1600" dirty="0" smtClean="0"/>
          </a:p>
          <a:p>
            <a:r>
              <a:rPr lang="en-GB" sz="1600" dirty="0" err="1" smtClean="0"/>
              <a:t>Demographic_type</a:t>
            </a:r>
            <a:endParaRPr lang="en-GB" sz="1600" dirty="0" smtClean="0"/>
          </a:p>
          <a:p>
            <a:r>
              <a:rPr lang="en-GB" sz="1600" dirty="0" smtClean="0"/>
              <a:t>Address</a:t>
            </a:r>
          </a:p>
          <a:p>
            <a:r>
              <a:rPr lang="en-GB" sz="1600" dirty="0" smtClean="0"/>
              <a:t>Etc...</a:t>
            </a:r>
            <a:endParaRPr lang="en-GB" sz="1600" dirty="0"/>
          </a:p>
        </p:txBody>
      </p:sp>
      <p:sp>
        <p:nvSpPr>
          <p:cNvPr id="11" name="TextBox 10"/>
          <p:cNvSpPr txBox="1"/>
          <p:nvPr/>
        </p:nvSpPr>
        <p:spPr>
          <a:xfrm>
            <a:off x="6804248" y="260648"/>
            <a:ext cx="2010487" cy="2308324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GB" sz="1600" b="1" dirty="0" err="1" smtClean="0"/>
              <a:t>Product_key</a:t>
            </a:r>
            <a:r>
              <a:rPr lang="en-GB" sz="1600" dirty="0" smtClean="0"/>
              <a:t> (PK)</a:t>
            </a:r>
          </a:p>
          <a:p>
            <a:r>
              <a:rPr lang="en-GB" sz="1600" dirty="0" smtClean="0"/>
              <a:t>SKO</a:t>
            </a:r>
          </a:p>
          <a:p>
            <a:r>
              <a:rPr lang="en-GB" sz="1600" dirty="0" smtClean="0"/>
              <a:t>Description</a:t>
            </a:r>
          </a:p>
          <a:p>
            <a:r>
              <a:rPr lang="en-GB" sz="1600" dirty="0" smtClean="0"/>
              <a:t>Brand</a:t>
            </a:r>
          </a:p>
          <a:p>
            <a:r>
              <a:rPr lang="en-GB" sz="1600" dirty="0" smtClean="0"/>
              <a:t>Category</a:t>
            </a:r>
          </a:p>
          <a:p>
            <a:r>
              <a:rPr lang="en-GB" sz="1600" dirty="0" err="1" smtClean="0"/>
              <a:t>Package_type</a:t>
            </a:r>
            <a:endParaRPr lang="en-GB" sz="1600" dirty="0" smtClean="0"/>
          </a:p>
          <a:p>
            <a:r>
              <a:rPr lang="en-GB" sz="1600" dirty="0" smtClean="0"/>
              <a:t>Size</a:t>
            </a:r>
          </a:p>
          <a:p>
            <a:r>
              <a:rPr lang="en-GB" sz="1600" dirty="0" smtClean="0"/>
              <a:t>Flavour</a:t>
            </a:r>
          </a:p>
          <a:p>
            <a:r>
              <a:rPr lang="en-GB" sz="1600" dirty="0" smtClean="0"/>
              <a:t>Etc...</a:t>
            </a:r>
            <a:endParaRPr lang="en-GB" sz="1600" dirty="0"/>
          </a:p>
        </p:txBody>
      </p:sp>
      <p:sp>
        <p:nvSpPr>
          <p:cNvPr id="12" name="TextBox 11"/>
          <p:cNvSpPr txBox="1"/>
          <p:nvPr/>
        </p:nvSpPr>
        <p:spPr>
          <a:xfrm>
            <a:off x="292294" y="2107888"/>
            <a:ext cx="16833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Time dimension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3695231" y="3380710"/>
            <a:ext cx="15824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Sales fact table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288223" y="4884842"/>
            <a:ext cx="16914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Store dimension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2209577" y="6049758"/>
            <a:ext cx="17171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Clerk dimension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4188314" y="6284352"/>
            <a:ext cx="2178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Promotion dimension</a:t>
            </a:r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6804248" y="5332616"/>
            <a:ext cx="21018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Customer dimension</a:t>
            </a:r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6707183" y="2600330"/>
            <a:ext cx="19223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Product dimension</a:t>
            </a:r>
            <a:endParaRPr lang="en-GB" dirty="0"/>
          </a:p>
        </p:txBody>
      </p:sp>
      <p:cxnSp>
        <p:nvCxnSpPr>
          <p:cNvPr id="20" name="Straight Connector 19"/>
          <p:cNvCxnSpPr/>
          <p:nvPr/>
        </p:nvCxnSpPr>
        <p:spPr>
          <a:xfrm>
            <a:off x="1979712" y="620688"/>
            <a:ext cx="1440160" cy="6480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 flipV="1">
            <a:off x="1979712" y="1844824"/>
            <a:ext cx="1440160" cy="14401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>
            <a:endCxn id="8" idx="1"/>
          </p:cNvCxnSpPr>
          <p:nvPr/>
        </p:nvCxnSpPr>
        <p:spPr>
          <a:xfrm flipV="1">
            <a:off x="2627784" y="2206898"/>
            <a:ext cx="792088" cy="251824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/>
          <p:cNvCxnSpPr/>
          <p:nvPr/>
        </p:nvCxnSpPr>
        <p:spPr>
          <a:xfrm flipH="1">
            <a:off x="5652120" y="476672"/>
            <a:ext cx="1152128" cy="10801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/>
          <p:cNvCxnSpPr/>
          <p:nvPr/>
        </p:nvCxnSpPr>
        <p:spPr>
          <a:xfrm flipH="1" flipV="1">
            <a:off x="5652120" y="2060848"/>
            <a:ext cx="1152128" cy="165618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/>
          <p:cNvCxnSpPr/>
          <p:nvPr/>
        </p:nvCxnSpPr>
        <p:spPr>
          <a:xfrm flipH="1" flipV="1">
            <a:off x="5652120" y="2564904"/>
            <a:ext cx="576064" cy="20882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Large dimensional models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 large data warehouse may have 10-25 of these star-join schemas</a:t>
            </a:r>
          </a:p>
          <a:p>
            <a:r>
              <a:rPr lang="en-GB" dirty="0" smtClean="0"/>
              <a:t>Each star-join will have 5-15 dimension tables</a:t>
            </a:r>
          </a:p>
          <a:p>
            <a:r>
              <a:rPr lang="en-GB" dirty="0" smtClean="0"/>
              <a:t>Many of these dimension tables will be joined from multiple fact tables</a:t>
            </a:r>
          </a:p>
          <a:p>
            <a:r>
              <a:rPr lang="en-GB" dirty="0" smtClean="0"/>
              <a:t>Dimensions which are shared in this manner are said to be </a:t>
            </a:r>
            <a:r>
              <a:rPr lang="en-GB" i="1" dirty="0" smtClean="0"/>
              <a:t>conformed</a:t>
            </a:r>
          </a:p>
          <a:p>
            <a:r>
              <a:rPr lang="en-GB" dirty="0" smtClean="0"/>
              <a:t>Drilling down (i.e. Requesting more information about a fact) is done by adding more dimensions to a query</a:t>
            </a:r>
          </a:p>
          <a:p>
            <a:r>
              <a:rPr lang="en-GB" dirty="0" smtClean="0"/>
              <a:t>Drilling across (i.e. Requesting information about related facts) is done by linking facts via a common dimension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 smtClean="0"/>
              <a:t>Large star-join data warehouse schema</a:t>
            </a:r>
            <a:endParaRPr lang="en-GB" sz="3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686304" y="2298358"/>
            <a:ext cx="713657" cy="338554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bg1"/>
                </a:solidFill>
              </a:rPr>
              <a:t>Fact 1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051720" y="4746630"/>
            <a:ext cx="740908" cy="338554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bg1"/>
                </a:solidFill>
              </a:rPr>
              <a:t>Fact 2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084168" y="6042774"/>
            <a:ext cx="739305" cy="338554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bg1"/>
                </a:solidFill>
              </a:rPr>
              <a:t>Fact 3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832889" y="2010326"/>
            <a:ext cx="755335" cy="338554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GB" sz="1600" dirty="0" smtClean="0">
                <a:solidFill>
                  <a:schemeClr val="bg1"/>
                </a:solidFill>
              </a:rPr>
              <a:t>Fact 4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5508104" y="3450486"/>
            <a:ext cx="734496" cy="338554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bg1"/>
                </a:solidFill>
              </a:rPr>
              <a:t>Fact 5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835696" y="2298358"/>
            <a:ext cx="1225015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bg1"/>
                </a:solidFill>
              </a:rPr>
              <a:t>Dimension 1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95536" y="1578278"/>
            <a:ext cx="1225015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bg1"/>
                </a:solidFill>
              </a:rPr>
              <a:t>Dimension 2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760952" y="3738518"/>
            <a:ext cx="1225015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bg1"/>
                </a:solidFill>
              </a:rPr>
              <a:t>Dimension 3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5508104" y="1218238"/>
            <a:ext cx="1225015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bg1"/>
                </a:solidFill>
              </a:rPr>
              <a:t>Dimension 4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398272" y="3090446"/>
            <a:ext cx="1225015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bg1"/>
                </a:solidFill>
              </a:rPr>
              <a:t>Dimension 5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251520" y="4746630"/>
            <a:ext cx="1225015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bg1"/>
                </a:solidFill>
              </a:rPr>
              <a:t>Dimension 6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3059832" y="4746630"/>
            <a:ext cx="1225015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bg1"/>
                </a:solidFill>
              </a:rPr>
              <a:t>Dimension 7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7380312" y="6033482"/>
            <a:ext cx="1225015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bg1"/>
                </a:solidFill>
              </a:rPr>
              <a:t>Dimension 8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1760952" y="5682734"/>
            <a:ext cx="1225015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bg1"/>
                </a:solidFill>
              </a:rPr>
              <a:t>Dimension 9</a:t>
            </a:r>
            <a:endParaRPr lang="en-GB" sz="1600" dirty="0">
              <a:solidFill>
                <a:schemeClr val="bg1"/>
              </a:solidFill>
            </a:endParaRPr>
          </a:p>
        </p:txBody>
      </p:sp>
      <p:cxnSp>
        <p:nvCxnSpPr>
          <p:cNvPr id="21" name="Elbow Connector 20"/>
          <p:cNvCxnSpPr>
            <a:stCxn id="119" idx="1"/>
            <a:endCxn id="9" idx="3"/>
          </p:cNvCxnSpPr>
          <p:nvPr/>
        </p:nvCxnSpPr>
        <p:spPr>
          <a:xfrm rot="10800000">
            <a:off x="6588224" y="2179603"/>
            <a:ext cx="576064" cy="1270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5" name="Elbow Connector 24"/>
          <p:cNvCxnSpPr>
            <a:stCxn id="123" idx="0"/>
            <a:endCxn id="9" idx="2"/>
          </p:cNvCxnSpPr>
          <p:nvPr/>
        </p:nvCxnSpPr>
        <p:spPr>
          <a:xfrm rot="5400000" flipH="1" flipV="1">
            <a:off x="6010825" y="2458667"/>
            <a:ext cx="309518" cy="89945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7" name="Elbow Connector 26"/>
          <p:cNvCxnSpPr>
            <a:stCxn id="126" idx="3"/>
            <a:endCxn id="9" idx="1"/>
          </p:cNvCxnSpPr>
          <p:nvPr/>
        </p:nvCxnSpPr>
        <p:spPr>
          <a:xfrm>
            <a:off x="5004927" y="2179603"/>
            <a:ext cx="827962" cy="1270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9" name="Elbow Connector 28"/>
          <p:cNvCxnSpPr>
            <a:stCxn id="14" idx="2"/>
            <a:endCxn id="9" idx="0"/>
          </p:cNvCxnSpPr>
          <p:nvPr/>
        </p:nvCxnSpPr>
        <p:spPr>
          <a:xfrm rot="16200000" flipH="1">
            <a:off x="5938817" y="1738586"/>
            <a:ext cx="453534" cy="89945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5" name="Elbow Connector 34"/>
          <p:cNvCxnSpPr>
            <a:stCxn id="156" idx="0"/>
            <a:endCxn id="10" idx="2"/>
          </p:cNvCxnSpPr>
          <p:nvPr/>
        </p:nvCxnSpPr>
        <p:spPr>
          <a:xfrm rot="5400000" flipH="1" flipV="1">
            <a:off x="5591195" y="4030425"/>
            <a:ext cx="525542" cy="42772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8" name="Elbow Connector 37"/>
          <p:cNvCxnSpPr>
            <a:stCxn id="163" idx="3"/>
            <a:endCxn id="10" idx="1"/>
          </p:cNvCxnSpPr>
          <p:nvPr/>
        </p:nvCxnSpPr>
        <p:spPr>
          <a:xfrm>
            <a:off x="4932919" y="3619763"/>
            <a:ext cx="575185" cy="1270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4" name="Shape 43"/>
          <p:cNvCxnSpPr>
            <a:stCxn id="178" idx="2"/>
            <a:endCxn id="8" idx="0"/>
          </p:cNvCxnSpPr>
          <p:nvPr/>
        </p:nvCxnSpPr>
        <p:spPr>
          <a:xfrm rot="16200000" flipH="1">
            <a:off x="6096453" y="5685406"/>
            <a:ext cx="669558" cy="45177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47" name="Shape 46"/>
          <p:cNvCxnSpPr>
            <a:stCxn id="18" idx="1"/>
            <a:endCxn id="8" idx="3"/>
          </p:cNvCxnSpPr>
          <p:nvPr/>
        </p:nvCxnSpPr>
        <p:spPr>
          <a:xfrm rot="10800000" flipV="1">
            <a:off x="6823474" y="6202759"/>
            <a:ext cx="556839" cy="9292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49" name="Shape 48"/>
          <p:cNvCxnSpPr>
            <a:stCxn id="165" idx="3"/>
            <a:endCxn id="8" idx="1"/>
          </p:cNvCxnSpPr>
          <p:nvPr/>
        </p:nvCxnSpPr>
        <p:spPr>
          <a:xfrm>
            <a:off x="5290223" y="6202759"/>
            <a:ext cx="793945" cy="9292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57" name="Elbow Connector 56"/>
          <p:cNvCxnSpPr>
            <a:stCxn id="11" idx="1"/>
            <a:endCxn id="6" idx="3"/>
          </p:cNvCxnSpPr>
          <p:nvPr/>
        </p:nvCxnSpPr>
        <p:spPr>
          <a:xfrm rot="10800000">
            <a:off x="1399962" y="2467635"/>
            <a:ext cx="435735" cy="1270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59" name="Elbow Connector 58"/>
          <p:cNvCxnSpPr>
            <a:stCxn id="12" idx="2"/>
            <a:endCxn id="6" idx="0"/>
          </p:cNvCxnSpPr>
          <p:nvPr/>
        </p:nvCxnSpPr>
        <p:spPr>
          <a:xfrm rot="16200000" flipH="1">
            <a:off x="834825" y="2090050"/>
            <a:ext cx="381526" cy="35089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2" name="Elbow Connector 61"/>
          <p:cNvCxnSpPr>
            <a:stCxn id="15" idx="0"/>
            <a:endCxn id="6" idx="2"/>
          </p:cNvCxnSpPr>
          <p:nvPr/>
        </p:nvCxnSpPr>
        <p:spPr>
          <a:xfrm rot="5400000" flipH="1" flipV="1">
            <a:off x="800189" y="2847503"/>
            <a:ext cx="453534" cy="32353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4" name="Elbow Connector 63"/>
          <p:cNvCxnSpPr>
            <a:stCxn id="13" idx="2"/>
            <a:endCxn id="7" idx="0"/>
          </p:cNvCxnSpPr>
          <p:nvPr/>
        </p:nvCxnSpPr>
        <p:spPr>
          <a:xfrm rot="16200000" flipH="1">
            <a:off x="2063038" y="4387494"/>
            <a:ext cx="669558" cy="48714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6" name="Elbow Connector 65"/>
          <p:cNvCxnSpPr>
            <a:stCxn id="16" idx="3"/>
            <a:endCxn id="7" idx="1"/>
          </p:cNvCxnSpPr>
          <p:nvPr/>
        </p:nvCxnSpPr>
        <p:spPr>
          <a:xfrm>
            <a:off x="1476535" y="4915907"/>
            <a:ext cx="575185" cy="1270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8" name="Elbow Connector 67"/>
          <p:cNvCxnSpPr>
            <a:stCxn id="17" idx="1"/>
            <a:endCxn id="7" idx="3"/>
          </p:cNvCxnSpPr>
          <p:nvPr/>
        </p:nvCxnSpPr>
        <p:spPr>
          <a:xfrm rot="10800000">
            <a:off x="2792628" y="4915907"/>
            <a:ext cx="267204" cy="1270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0" name="Elbow Connector 69"/>
          <p:cNvCxnSpPr>
            <a:stCxn id="19" idx="0"/>
            <a:endCxn id="7" idx="2"/>
          </p:cNvCxnSpPr>
          <p:nvPr/>
        </p:nvCxnSpPr>
        <p:spPr>
          <a:xfrm rot="5400000" flipH="1" flipV="1">
            <a:off x="2099042" y="5359602"/>
            <a:ext cx="597550" cy="48714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1" name="Elbow Connector 90"/>
          <p:cNvCxnSpPr>
            <a:stCxn id="136" idx="1"/>
            <a:endCxn id="10" idx="3"/>
          </p:cNvCxnSpPr>
          <p:nvPr/>
        </p:nvCxnSpPr>
        <p:spPr>
          <a:xfrm rot="10800000">
            <a:off x="6242600" y="3619763"/>
            <a:ext cx="201608" cy="1270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19" name="TextBox 118"/>
          <p:cNvSpPr txBox="1"/>
          <p:nvPr/>
        </p:nvSpPr>
        <p:spPr>
          <a:xfrm>
            <a:off x="7164288" y="2010326"/>
            <a:ext cx="1225015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bg1"/>
                </a:solidFill>
              </a:rPr>
              <a:t>Dimension 1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123" name="TextBox 122"/>
          <p:cNvSpPr txBox="1"/>
          <p:nvPr/>
        </p:nvSpPr>
        <p:spPr>
          <a:xfrm>
            <a:off x="5508104" y="2658398"/>
            <a:ext cx="1225015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bg1"/>
                </a:solidFill>
              </a:rPr>
              <a:t>Dimension 2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126" name="TextBox 125"/>
          <p:cNvSpPr txBox="1"/>
          <p:nvPr/>
        </p:nvSpPr>
        <p:spPr>
          <a:xfrm>
            <a:off x="3779912" y="2010326"/>
            <a:ext cx="1225015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bg1"/>
                </a:solidFill>
              </a:rPr>
              <a:t>Dimension 3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136" name="TextBox 135"/>
          <p:cNvSpPr txBox="1"/>
          <p:nvPr/>
        </p:nvSpPr>
        <p:spPr>
          <a:xfrm>
            <a:off x="6444208" y="3450486"/>
            <a:ext cx="1225015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bg1"/>
                </a:solidFill>
              </a:rPr>
              <a:t>Dimension 5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156" name="TextBox 155"/>
          <p:cNvSpPr txBox="1"/>
          <p:nvPr/>
        </p:nvSpPr>
        <p:spPr>
          <a:xfrm>
            <a:off x="5220072" y="4314582"/>
            <a:ext cx="1225015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bg1"/>
                </a:solidFill>
              </a:rPr>
              <a:t>Dimension 6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163" name="TextBox 162"/>
          <p:cNvSpPr txBox="1"/>
          <p:nvPr/>
        </p:nvSpPr>
        <p:spPr>
          <a:xfrm>
            <a:off x="3707904" y="3450486"/>
            <a:ext cx="1225015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bg1"/>
                </a:solidFill>
              </a:rPr>
              <a:t>Dimension 7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165" name="TextBox 164"/>
          <p:cNvSpPr txBox="1"/>
          <p:nvPr/>
        </p:nvSpPr>
        <p:spPr>
          <a:xfrm>
            <a:off x="4065208" y="6033482"/>
            <a:ext cx="1225015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bg1"/>
                </a:solidFill>
              </a:rPr>
              <a:t>Dimension 9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178" name="TextBox 177"/>
          <p:cNvSpPr txBox="1"/>
          <p:nvPr/>
        </p:nvSpPr>
        <p:spPr>
          <a:xfrm>
            <a:off x="5796136" y="5034662"/>
            <a:ext cx="1225015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bg1"/>
                </a:solidFill>
              </a:rPr>
              <a:t>Dimension 7</a:t>
            </a:r>
            <a:endParaRPr lang="en-GB" sz="1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dirty="0" smtClean="0"/>
              <a:t>Large star-join data warehouse schema</a:t>
            </a:r>
            <a:endParaRPr lang="en-GB" sz="3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1403648" y="1700808"/>
            <a:ext cx="713657" cy="338554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bg1"/>
                </a:solidFill>
              </a:rPr>
              <a:t>Fact 1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11560" y="4797152"/>
            <a:ext cx="740908" cy="338554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bg1"/>
                </a:solidFill>
              </a:rPr>
              <a:t>Fact 2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380312" y="5733256"/>
            <a:ext cx="739305" cy="338554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bg1"/>
                </a:solidFill>
              </a:rPr>
              <a:t>Fact 3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796136" y="980728"/>
            <a:ext cx="755335" cy="338554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GB" sz="1600" dirty="0" smtClean="0">
                <a:solidFill>
                  <a:schemeClr val="bg1"/>
                </a:solidFill>
              </a:rPr>
              <a:t>Fact 4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660232" y="2852936"/>
            <a:ext cx="734496" cy="338554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bg1"/>
                </a:solidFill>
              </a:rPr>
              <a:t>Fact 5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3131840" y="1340768"/>
            <a:ext cx="1225015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bg1"/>
                </a:solidFill>
              </a:rPr>
              <a:t>Dimension 1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131840" y="1844824"/>
            <a:ext cx="1225015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bg1"/>
                </a:solidFill>
              </a:rPr>
              <a:t>Dimension 2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3131840" y="2339588"/>
            <a:ext cx="1225015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bg1"/>
                </a:solidFill>
              </a:rPr>
              <a:t>Dimension 3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3131840" y="2843644"/>
            <a:ext cx="1225015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bg1"/>
                </a:solidFill>
              </a:rPr>
              <a:t>Dimension 4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3131840" y="3347700"/>
            <a:ext cx="1225015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bg1"/>
                </a:solidFill>
              </a:rPr>
              <a:t>Dimension 5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3131840" y="3851756"/>
            <a:ext cx="1225015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bg1"/>
                </a:solidFill>
              </a:rPr>
              <a:t>Dimension 6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3131840" y="4355812"/>
            <a:ext cx="1225015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bg1"/>
                </a:solidFill>
              </a:rPr>
              <a:t>Dimension 7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3131840" y="5219908"/>
            <a:ext cx="1225015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bg1"/>
                </a:solidFill>
              </a:rPr>
              <a:t>Dimension 8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3131840" y="5723964"/>
            <a:ext cx="1225015" cy="338554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bg1"/>
                </a:solidFill>
              </a:rPr>
              <a:t>Dimension 9</a:t>
            </a:r>
            <a:endParaRPr lang="en-GB" sz="1600" dirty="0">
              <a:solidFill>
                <a:schemeClr val="bg1"/>
              </a:solidFill>
            </a:endParaRPr>
          </a:p>
        </p:txBody>
      </p:sp>
      <p:cxnSp>
        <p:nvCxnSpPr>
          <p:cNvPr id="21" name="Elbow Connector 20"/>
          <p:cNvCxnSpPr>
            <a:stCxn id="11" idx="3"/>
            <a:endCxn id="9" idx="1"/>
          </p:cNvCxnSpPr>
          <p:nvPr/>
        </p:nvCxnSpPr>
        <p:spPr>
          <a:xfrm flipV="1">
            <a:off x="4356855" y="1150005"/>
            <a:ext cx="1439281" cy="36004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5" name="Elbow Connector 24"/>
          <p:cNvCxnSpPr>
            <a:stCxn id="12" idx="3"/>
            <a:endCxn id="9" idx="1"/>
          </p:cNvCxnSpPr>
          <p:nvPr/>
        </p:nvCxnSpPr>
        <p:spPr>
          <a:xfrm flipV="1">
            <a:off x="4356855" y="1150005"/>
            <a:ext cx="1439281" cy="864096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7" name="Elbow Connector 26"/>
          <p:cNvCxnSpPr>
            <a:stCxn id="13" idx="3"/>
            <a:endCxn id="9" idx="1"/>
          </p:cNvCxnSpPr>
          <p:nvPr/>
        </p:nvCxnSpPr>
        <p:spPr>
          <a:xfrm flipV="1">
            <a:off x="4356855" y="1150005"/>
            <a:ext cx="1439281" cy="135886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9" name="Elbow Connector 28"/>
          <p:cNvCxnSpPr>
            <a:stCxn id="14" idx="3"/>
            <a:endCxn id="9" idx="1"/>
          </p:cNvCxnSpPr>
          <p:nvPr/>
        </p:nvCxnSpPr>
        <p:spPr>
          <a:xfrm flipV="1">
            <a:off x="4356855" y="1150005"/>
            <a:ext cx="1439281" cy="1862916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5" name="Elbow Connector 34"/>
          <p:cNvCxnSpPr>
            <a:stCxn id="16" idx="3"/>
            <a:endCxn id="10" idx="1"/>
          </p:cNvCxnSpPr>
          <p:nvPr/>
        </p:nvCxnSpPr>
        <p:spPr>
          <a:xfrm flipV="1">
            <a:off x="4356855" y="3022213"/>
            <a:ext cx="2303377" cy="99882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8" name="Elbow Connector 37"/>
          <p:cNvCxnSpPr>
            <a:stCxn id="17" idx="3"/>
            <a:endCxn id="10" idx="1"/>
          </p:cNvCxnSpPr>
          <p:nvPr/>
        </p:nvCxnSpPr>
        <p:spPr>
          <a:xfrm flipV="1">
            <a:off x="4356855" y="3022213"/>
            <a:ext cx="2303377" cy="1502876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4" name="Shape 43"/>
          <p:cNvCxnSpPr>
            <a:stCxn id="17" idx="2"/>
            <a:endCxn id="8" idx="0"/>
          </p:cNvCxnSpPr>
          <p:nvPr/>
        </p:nvCxnSpPr>
        <p:spPr>
          <a:xfrm rot="16200000" flipH="1">
            <a:off x="5227711" y="3211002"/>
            <a:ext cx="1038890" cy="4005617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47" name="Shape 46"/>
          <p:cNvCxnSpPr>
            <a:stCxn id="18" idx="3"/>
            <a:endCxn id="8" idx="0"/>
          </p:cNvCxnSpPr>
          <p:nvPr/>
        </p:nvCxnSpPr>
        <p:spPr>
          <a:xfrm>
            <a:off x="4356855" y="5389185"/>
            <a:ext cx="3393110" cy="344071"/>
          </a:xfrm>
          <a:prstGeom prst="bentConnector2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49" name="Shape 48"/>
          <p:cNvCxnSpPr>
            <a:stCxn id="19" idx="3"/>
            <a:endCxn id="8" idx="1"/>
          </p:cNvCxnSpPr>
          <p:nvPr/>
        </p:nvCxnSpPr>
        <p:spPr>
          <a:xfrm>
            <a:off x="4356855" y="5893241"/>
            <a:ext cx="3023457" cy="9292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57" name="Elbow Connector 56"/>
          <p:cNvCxnSpPr>
            <a:stCxn id="11" idx="1"/>
            <a:endCxn id="6" idx="3"/>
          </p:cNvCxnSpPr>
          <p:nvPr/>
        </p:nvCxnSpPr>
        <p:spPr>
          <a:xfrm rot="10800000" flipV="1">
            <a:off x="2117306" y="1510045"/>
            <a:ext cx="1014535" cy="36004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59" name="Elbow Connector 58"/>
          <p:cNvCxnSpPr>
            <a:stCxn id="12" idx="1"/>
            <a:endCxn id="6" idx="3"/>
          </p:cNvCxnSpPr>
          <p:nvPr/>
        </p:nvCxnSpPr>
        <p:spPr>
          <a:xfrm rot="10800000">
            <a:off x="2117306" y="1870085"/>
            <a:ext cx="1014535" cy="144016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2" name="Elbow Connector 61"/>
          <p:cNvCxnSpPr>
            <a:stCxn id="15" idx="1"/>
            <a:endCxn id="6" idx="3"/>
          </p:cNvCxnSpPr>
          <p:nvPr/>
        </p:nvCxnSpPr>
        <p:spPr>
          <a:xfrm rot="10800000">
            <a:off x="2117306" y="1870085"/>
            <a:ext cx="1014535" cy="1646892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4" name="Elbow Connector 63"/>
          <p:cNvCxnSpPr>
            <a:stCxn id="13" idx="1"/>
            <a:endCxn id="7" idx="3"/>
          </p:cNvCxnSpPr>
          <p:nvPr/>
        </p:nvCxnSpPr>
        <p:spPr>
          <a:xfrm rot="10800000" flipV="1">
            <a:off x="1352468" y="2508865"/>
            <a:ext cx="1779372" cy="2457564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6" name="Elbow Connector 65"/>
          <p:cNvCxnSpPr>
            <a:stCxn id="16" idx="1"/>
            <a:endCxn id="7" idx="3"/>
          </p:cNvCxnSpPr>
          <p:nvPr/>
        </p:nvCxnSpPr>
        <p:spPr>
          <a:xfrm rot="10800000" flipV="1">
            <a:off x="1352468" y="4021033"/>
            <a:ext cx="1779372" cy="945396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8" name="Elbow Connector 67"/>
          <p:cNvCxnSpPr>
            <a:stCxn id="17" idx="1"/>
            <a:endCxn id="7" idx="3"/>
          </p:cNvCxnSpPr>
          <p:nvPr/>
        </p:nvCxnSpPr>
        <p:spPr>
          <a:xfrm rot="10800000" flipV="1">
            <a:off x="1352468" y="4525089"/>
            <a:ext cx="1779372" cy="441340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0" name="Elbow Connector 69"/>
          <p:cNvCxnSpPr>
            <a:stCxn id="19" idx="1"/>
            <a:endCxn id="7" idx="3"/>
          </p:cNvCxnSpPr>
          <p:nvPr/>
        </p:nvCxnSpPr>
        <p:spPr>
          <a:xfrm rot="10800000">
            <a:off x="1352468" y="4966429"/>
            <a:ext cx="1779372" cy="926812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1" name="Elbow Connector 90"/>
          <p:cNvCxnSpPr>
            <a:stCxn id="15" idx="3"/>
            <a:endCxn id="10" idx="1"/>
          </p:cNvCxnSpPr>
          <p:nvPr/>
        </p:nvCxnSpPr>
        <p:spPr>
          <a:xfrm flipV="1">
            <a:off x="4356855" y="3022213"/>
            <a:ext cx="2303377" cy="494764"/>
          </a:xfrm>
          <a:prstGeom prst="bentConnector3">
            <a:avLst>
              <a:gd name="adj1" fmla="val 50000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Advantages of star-join schema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Very easy to add new facts/dimensions without having to redesign the entire database – </a:t>
            </a:r>
            <a:r>
              <a:rPr lang="en-GB" i="1" dirty="0" smtClean="0"/>
              <a:t>graceful extensibility</a:t>
            </a:r>
            <a:endParaRPr lang="en-GB" dirty="0" smtClean="0"/>
          </a:p>
          <a:p>
            <a:r>
              <a:rPr lang="en-GB" dirty="0" smtClean="0"/>
              <a:t>Easy to use </a:t>
            </a:r>
            <a:r>
              <a:rPr lang="en-GB" i="1" dirty="0" smtClean="0"/>
              <a:t>aggregates</a:t>
            </a:r>
            <a:r>
              <a:rPr lang="en-GB" dirty="0" smtClean="0"/>
              <a:t> (summary records that are calculated from the table data – these improve performance)</a:t>
            </a:r>
          </a:p>
          <a:p>
            <a:endParaRPr lang="en-GB" dirty="0" smtClean="0"/>
          </a:p>
          <a:p>
            <a:pPr>
              <a:buNone/>
            </a:pPr>
            <a:r>
              <a:rPr lang="en-GB" sz="3200" dirty="0" smtClean="0"/>
              <a:t>HOWEVER...</a:t>
            </a:r>
          </a:p>
          <a:p>
            <a:r>
              <a:rPr lang="en-GB" dirty="0" smtClean="0"/>
              <a:t>It requires that all dimensions must have the same meaning to all fact tables to which they are joined</a:t>
            </a:r>
          </a:p>
          <a:p>
            <a:r>
              <a:rPr lang="en-GB" dirty="0" smtClean="0"/>
              <a:t>These conformed dimensions often need to be a ‘distillation’ of data from several sources, e.g. The best and most up-to-date address for a customer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Conformed dimensions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single dimension table can be used with multiple fact tables</a:t>
            </a:r>
          </a:p>
          <a:p>
            <a:r>
              <a:rPr lang="en-GB" dirty="0" smtClean="0"/>
              <a:t>User interfaces and data content are consistent whenever the dimension is used</a:t>
            </a:r>
          </a:p>
          <a:p>
            <a:r>
              <a:rPr lang="en-GB" dirty="0" smtClean="0"/>
              <a:t>There is a consistent interpretation of attributes</a:t>
            </a:r>
          </a:p>
          <a:p>
            <a:r>
              <a:rPr lang="en-GB" dirty="0" smtClean="0"/>
              <a:t>Designing a good set of conformed dimensions takes up about 80% of the time required to design the overall data architecture for the data warehouse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Conformed fact definitions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fact tables are created at the same time as the dimension tables</a:t>
            </a:r>
          </a:p>
          <a:p>
            <a:r>
              <a:rPr lang="en-GB" dirty="0" smtClean="0"/>
              <a:t>These should all use the same data definitions as defined in the dimension tables</a:t>
            </a:r>
          </a:p>
          <a:p>
            <a:r>
              <a:rPr lang="en-GB" dirty="0" smtClean="0"/>
              <a:t>If two fact tables need to calculate something (e.g. revenue, VAT, profit) then they should both use the same equation</a:t>
            </a:r>
          </a:p>
          <a:p>
            <a:r>
              <a:rPr lang="en-GB" dirty="0" smtClean="0"/>
              <a:t>If a fact table needs to show figures in multiple units then include multiple units rather than expecting the user to calculate them</a:t>
            </a:r>
            <a:br>
              <a:rPr lang="en-GB" dirty="0" smtClean="0"/>
            </a:br>
            <a:r>
              <a:rPr lang="en-GB" dirty="0" smtClean="0"/>
              <a:t>Measures are generally numerical, e.g. time, cost</a:t>
            </a:r>
          </a:p>
          <a:p>
            <a:pPr lvl="1"/>
            <a:r>
              <a:rPr lang="en-GB" dirty="0" smtClean="0"/>
              <a:t>Measures can be measured, dimensions cannot</a:t>
            </a:r>
          </a:p>
          <a:p>
            <a:r>
              <a:rPr lang="en-GB" dirty="0" smtClean="0"/>
              <a:t>Measures should be additive wherever possible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Design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Designing a data warehouse data architecture has four stages</a:t>
            </a:r>
          </a:p>
          <a:p>
            <a:pPr marL="594360" indent="-457200">
              <a:buFont typeface="+mj-lt"/>
              <a:buAutoNum type="arabicPeriod"/>
            </a:pPr>
            <a:r>
              <a:rPr lang="en-GB" dirty="0" smtClean="0"/>
              <a:t>Define the users</a:t>
            </a:r>
          </a:p>
          <a:p>
            <a:pPr marL="914400" lvl="1" indent="-457200"/>
            <a:r>
              <a:rPr lang="en-GB" dirty="0" smtClean="0"/>
              <a:t>This defines which data marts will be needed and gives clues to which fact tables will be needed</a:t>
            </a:r>
          </a:p>
          <a:p>
            <a:pPr marL="594360" indent="-457200">
              <a:buFont typeface="+mj-lt"/>
              <a:buAutoNum type="arabicPeriod"/>
            </a:pPr>
            <a:r>
              <a:rPr lang="en-GB" dirty="0" smtClean="0"/>
              <a:t>Define the ‘grain’ – how detailed must the fact tables be to be useful?</a:t>
            </a:r>
          </a:p>
          <a:p>
            <a:pPr marL="914400" lvl="1" indent="-457200"/>
            <a:r>
              <a:rPr lang="en-GB" dirty="0" smtClean="0"/>
              <a:t>Every transaction? Every invoice? Every day? Every month?</a:t>
            </a:r>
          </a:p>
          <a:p>
            <a:pPr marL="594360" indent="-457200">
              <a:buFont typeface="+mj-lt"/>
              <a:buAutoNum type="arabicPeriod"/>
            </a:pPr>
            <a:r>
              <a:rPr lang="en-GB" dirty="0" smtClean="0"/>
              <a:t>Choose the dimensions</a:t>
            </a:r>
          </a:p>
          <a:p>
            <a:pPr marL="914400" lvl="1" indent="-457200"/>
            <a:r>
              <a:rPr lang="en-GB" dirty="0" smtClean="0"/>
              <a:t>Examine all of the data available and attach the single-valued ones as dimensions</a:t>
            </a:r>
          </a:p>
          <a:p>
            <a:pPr marL="594360" indent="-457200">
              <a:buFont typeface="+mj-lt"/>
              <a:buAutoNum type="arabicPeriod"/>
            </a:pPr>
            <a:r>
              <a:rPr lang="en-GB" dirty="0" smtClean="0"/>
              <a:t>Choose the facts</a:t>
            </a:r>
          </a:p>
          <a:p>
            <a:pPr marL="914400" lvl="1" indent="-457200"/>
            <a:r>
              <a:rPr lang="en-GB" dirty="0" smtClean="0"/>
              <a:t>Facts should always be at the grain determined in step 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Data.gov.uk</a:t>
            </a:r>
            <a:r>
              <a:rPr lang="en-GB" dirty="0" smtClean="0"/>
              <a:t> contains a large number of data files produced by the UK government</a:t>
            </a:r>
          </a:p>
          <a:p>
            <a:r>
              <a:rPr lang="en-GB" dirty="0" smtClean="0"/>
              <a:t>Suppose we take the data for all invoices over £500 for the Wales Office for the financial year 2011-2012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4130653"/>
              </p:ext>
            </p:extLst>
          </p:nvPr>
        </p:nvGraphicFramePr>
        <p:xfrm>
          <a:off x="285720" y="3344169"/>
          <a:ext cx="8401101" cy="1327785"/>
        </p:xfrm>
        <a:graphic>
          <a:graphicData uri="http://schemas.openxmlformats.org/drawingml/2006/table">
            <a:tbl>
              <a:tblPr/>
              <a:tblGrid>
                <a:gridCol w="101266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7348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2869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5500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13125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200026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ENTITY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EXPENSE_AREA_1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PAYMENT DATE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PAYMENT NUMBER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SUPPLIER NAME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0026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Wales Office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Commission on Devolution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30-Mar-12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1001016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PUFFBOX LTD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00026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Wales Office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Wales Office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30-Mar-12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1001016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PUFFBOX LTD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00026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Wales Office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Wales Office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30-Mar-12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6004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SWANSEA VALLEY MINERS' APPEAL FUND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00026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Wales Office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Wales Office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29-Mar-12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1001008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DTZ 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graphicFrame>
        <p:nvGraphicFramePr>
          <p:cNvPr id="12" name="Table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066406"/>
              </p:ext>
            </p:extLst>
          </p:nvPr>
        </p:nvGraphicFramePr>
        <p:xfrm>
          <a:off x="285720" y="4844367"/>
          <a:ext cx="8429684" cy="1752985"/>
        </p:xfrm>
        <a:graphic>
          <a:graphicData uri="http://schemas.openxmlformats.org/drawingml/2006/table">
            <a:tbl>
              <a:tblPr/>
              <a:tblGrid>
                <a:gridCol w="135032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2686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35249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84435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INVOICE AMOUNT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NAC DESCRIPTION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SERVICE SUPPLIED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4435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3,120.00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223536-IT Services </a:t>
                      </a:r>
                      <a:r>
                        <a:rPr lang="en-GB" sz="1400" b="0" i="0" u="none" strike="noStrike" dirty="0" err="1">
                          <a:solidFill>
                            <a:schemeClr val="tx1"/>
                          </a:solidFill>
                          <a:latin typeface="Calibri"/>
                        </a:rPr>
                        <a:t>incl</a:t>
                      </a:r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 Web Hosting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Design and set up of Commission website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4435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8,840.00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223536-IT Services </a:t>
                      </a:r>
                      <a:r>
                        <a:rPr lang="en-GB" sz="1400" b="0" i="0" u="none" strike="noStrike" dirty="0" err="1">
                          <a:solidFill>
                            <a:schemeClr val="tx1"/>
                          </a:solidFill>
                          <a:latin typeface="Calibri"/>
                        </a:rPr>
                        <a:t>incl</a:t>
                      </a:r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 Web Hosting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Design of Wales Office Intranet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3829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125,478.70</a:t>
                      </a:r>
                    </a:p>
                  </a:txBody>
                  <a:tcPr marL="9221" marR="9221" marT="9221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Charitable donations</a:t>
                      </a:r>
                    </a:p>
                  </a:txBody>
                  <a:tcPr marL="9221" marR="9221" marT="9221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Government commitment to contribute to ensuring charity did not lose out in terms of gift aid whilst it sought charitable status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4435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2,165.85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222181-Managing Agents Fees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Managing Agents fees for 2010-11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need to identify</a:t>
            </a:r>
          </a:p>
          <a:p>
            <a:pPr lvl="1"/>
            <a:r>
              <a:rPr lang="en-GB" dirty="0" smtClean="0"/>
              <a:t>Potential users</a:t>
            </a:r>
          </a:p>
          <a:p>
            <a:pPr lvl="1"/>
            <a:r>
              <a:rPr lang="en-GB" dirty="0" smtClean="0"/>
              <a:t>Grain</a:t>
            </a:r>
          </a:p>
          <a:p>
            <a:pPr lvl="1"/>
            <a:r>
              <a:rPr lang="en-GB" dirty="0" smtClean="0"/>
              <a:t>Potential dimensions</a:t>
            </a:r>
          </a:p>
          <a:p>
            <a:pPr lvl="1"/>
            <a:r>
              <a:rPr lang="en-GB" dirty="0" smtClean="0"/>
              <a:t>Potential facts</a:t>
            </a:r>
          </a:p>
          <a:p>
            <a:pPr lvl="1"/>
            <a:r>
              <a:rPr lang="en-GB" dirty="0" smtClean="0"/>
              <a:t>Metadata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2639116"/>
              </p:ext>
            </p:extLst>
          </p:nvPr>
        </p:nvGraphicFramePr>
        <p:xfrm>
          <a:off x="285720" y="3527228"/>
          <a:ext cx="8401101" cy="1327785"/>
        </p:xfrm>
        <a:graphic>
          <a:graphicData uri="http://schemas.openxmlformats.org/drawingml/2006/table">
            <a:tbl>
              <a:tblPr/>
              <a:tblGrid>
                <a:gridCol w="101266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7348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2869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5500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13125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200026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ENTITY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EXPENSE_AREA_1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PAYMENT DATE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PAYMENT NUMBER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SUPPLIER NAME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0026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Wales Office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Commission on Devolution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30-Mar-12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1001016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PUFFBOX LTD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00026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Wales Office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Wales Office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30-Mar-12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1001016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PUFFBOX LTD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00026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Wales Office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Wales Office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30-Mar-12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6004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SWANSEA VALLEY MINERS' APPEAL FUND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00026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Wales Office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Wales Office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29-Mar-12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1001008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DTZ 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graphicFrame>
        <p:nvGraphicFramePr>
          <p:cNvPr id="12" name="Table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9697151"/>
              </p:ext>
            </p:extLst>
          </p:nvPr>
        </p:nvGraphicFramePr>
        <p:xfrm>
          <a:off x="285720" y="5060391"/>
          <a:ext cx="8429684" cy="1752985"/>
        </p:xfrm>
        <a:graphic>
          <a:graphicData uri="http://schemas.openxmlformats.org/drawingml/2006/table">
            <a:tbl>
              <a:tblPr/>
              <a:tblGrid>
                <a:gridCol w="135032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2686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35249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84435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INVOICE AMOUNT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NAC DESCRIPTION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SERVICE SUPPLIED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4435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3,120.00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223536-IT Services </a:t>
                      </a:r>
                      <a:r>
                        <a:rPr lang="en-GB" sz="1400" b="0" i="0" u="none" strike="noStrike" dirty="0" err="1">
                          <a:solidFill>
                            <a:schemeClr val="tx1"/>
                          </a:solidFill>
                          <a:latin typeface="Calibri"/>
                        </a:rPr>
                        <a:t>incl</a:t>
                      </a:r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 Web Hosting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Design and set up of Commission website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4435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8,840.00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223536-IT Services </a:t>
                      </a:r>
                      <a:r>
                        <a:rPr lang="en-GB" sz="1400" b="0" i="0" u="none" strike="noStrike" dirty="0" err="1">
                          <a:solidFill>
                            <a:schemeClr val="tx1"/>
                          </a:solidFill>
                          <a:latin typeface="Calibri"/>
                        </a:rPr>
                        <a:t>incl</a:t>
                      </a:r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 Web Hosting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Design of Wales Office Intranet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3829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125,478.70</a:t>
                      </a:r>
                    </a:p>
                  </a:txBody>
                  <a:tcPr marL="9221" marR="9221" marT="9221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Charitable donations</a:t>
                      </a:r>
                    </a:p>
                  </a:txBody>
                  <a:tcPr marL="9221" marR="9221" marT="9221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Government commitment to contribute to ensuring charity did not lose out in terms of gift aid whilst it sought charitable status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4435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Calibri"/>
                        </a:rPr>
                        <a:t>2,165.85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222181-Managing Agents Fees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Managing Agents fees for 2010-11</a:t>
                      </a:r>
                    </a:p>
                  </a:txBody>
                  <a:tcPr marL="9221" marR="9221" marT="922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4114800" cy="530925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The final data warehouse</a:t>
            </a:r>
          </a:p>
          <a:p>
            <a:pPr lvl="1"/>
            <a:r>
              <a:rPr lang="en-GB" dirty="0" smtClean="0"/>
              <a:t>1 fact table </a:t>
            </a:r>
          </a:p>
          <a:p>
            <a:pPr lvl="1"/>
            <a:r>
              <a:rPr lang="en-GB" dirty="0" smtClean="0"/>
              <a:t>6 dimensions</a:t>
            </a:r>
          </a:p>
          <a:p>
            <a:r>
              <a:rPr lang="en-GB" dirty="0" smtClean="0"/>
              <a:t>Should any of these dimensions be metadata?</a:t>
            </a:r>
          </a:p>
          <a:p>
            <a:r>
              <a:rPr lang="en-GB" dirty="0" smtClean="0"/>
              <a:t>Suppose we add invoices from another government department</a:t>
            </a:r>
          </a:p>
          <a:p>
            <a:pPr lvl="1"/>
            <a:r>
              <a:rPr lang="en-GB" dirty="0" smtClean="0"/>
              <a:t>Could we use the same fact table?</a:t>
            </a:r>
          </a:p>
          <a:p>
            <a:pPr lvl="1"/>
            <a:r>
              <a:rPr lang="en-GB" dirty="0" smtClean="0"/>
              <a:t>Would any new dimensions be needed?</a:t>
            </a:r>
          </a:p>
          <a:p>
            <a:pPr lvl="1"/>
            <a:r>
              <a:rPr lang="en-GB" dirty="0" smtClean="0"/>
              <a:t>Would there be any conformed dimensions?</a:t>
            </a:r>
          </a:p>
          <a:p>
            <a:pPr lvl="1">
              <a:buNone/>
            </a:pPr>
            <a:endParaRPr lang="en-GB" dirty="0" smtClean="0"/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  <p:pic>
        <p:nvPicPr>
          <p:cNvPr id="266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29190" y="1000108"/>
            <a:ext cx="3848100" cy="500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Looking ahead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week: More on dimensional modelling</a:t>
            </a:r>
          </a:p>
          <a:p>
            <a:endParaRPr lang="en-GB" dirty="0" smtClean="0"/>
          </a:p>
          <a:p>
            <a:r>
              <a:rPr lang="en-GB" dirty="0" smtClean="0"/>
              <a:t>Homework: </a:t>
            </a:r>
          </a:p>
          <a:p>
            <a:pPr lvl="1"/>
            <a:r>
              <a:rPr lang="en-GB" dirty="0" smtClean="0"/>
              <a:t>Read the article </a:t>
            </a:r>
            <a:r>
              <a:rPr lang="en-GB" i="1" dirty="0" smtClean="0"/>
              <a:t>A Dimensional Modelling</a:t>
            </a:r>
            <a:r>
              <a:rPr lang="en-GB" dirty="0" smtClean="0"/>
              <a:t> </a:t>
            </a:r>
            <a:r>
              <a:rPr lang="en-GB" i="1" dirty="0" smtClean="0"/>
              <a:t>Manifesto </a:t>
            </a:r>
            <a:r>
              <a:rPr lang="en-GB" dirty="0" smtClean="0"/>
              <a:t> by Kimball at </a:t>
            </a:r>
            <a:r>
              <a:rPr lang="en-GB" dirty="0" smtClean="0">
                <a:hlinkClick r:id="rId2"/>
              </a:rPr>
              <a:t>http://www.kimballgroup.com/html/articles_search/articles1997/9708d15.html</a:t>
            </a:r>
            <a:r>
              <a:rPr lang="en-GB" dirty="0" smtClean="0"/>
              <a:t> (link also on </a:t>
            </a:r>
            <a:r>
              <a:rPr lang="en-GB" dirty="0" err="1" smtClean="0"/>
              <a:t>Moodle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Read </a:t>
            </a:r>
            <a:r>
              <a:rPr lang="en-GB" smtClean="0"/>
              <a:t>chapter 6 </a:t>
            </a:r>
            <a:r>
              <a:rPr lang="en-GB" dirty="0" smtClean="0"/>
              <a:t>of Kimball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Cambria-Calibri">
      <a:majorFont>
        <a:latin typeface="Cambria" panose="02040503050406030204"/>
        <a:ea typeface=""/>
        <a:cs typeface=""/>
        <a:font script="Jpan" typeface="ＭＳ Ｐゴシック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2230</TotalTime>
  <Words>1090</Words>
  <Application>Microsoft Office PowerPoint</Application>
  <PresentationFormat>On-screen Show (4:3)</PresentationFormat>
  <Paragraphs>261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Calibri</vt:lpstr>
      <vt:lpstr>Cambria</vt:lpstr>
      <vt:lpstr>Georgia</vt:lpstr>
      <vt:lpstr>Wingdings 2</vt:lpstr>
      <vt:lpstr>Nik2013</vt:lpstr>
      <vt:lpstr>Data Warehousing &amp; Data Mining</vt:lpstr>
      <vt:lpstr>What is dimensional modelling?</vt:lpstr>
      <vt:lpstr>PowerPoint Presentation</vt:lpstr>
      <vt:lpstr>Large dimensional models</vt:lpstr>
      <vt:lpstr>Large star-join data warehouse schema</vt:lpstr>
      <vt:lpstr>Large star-join data warehouse schema</vt:lpstr>
      <vt:lpstr>Advantages of star-join schema</vt:lpstr>
      <vt:lpstr>Conformed dimensions</vt:lpstr>
      <vt:lpstr>Conformed fact definitions</vt:lpstr>
      <vt:lpstr>Design process</vt:lpstr>
      <vt:lpstr>Example</vt:lpstr>
      <vt:lpstr>Example</vt:lpstr>
      <vt:lpstr>Example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PROJECTOR</dc:creator>
  <cp:lastModifiedBy>Nik Whitehead</cp:lastModifiedBy>
  <cp:revision>189</cp:revision>
  <dcterms:created xsi:type="dcterms:W3CDTF">2011-09-13T10:27:46Z</dcterms:created>
  <dcterms:modified xsi:type="dcterms:W3CDTF">2020-09-23T12:39:06Z</dcterms:modified>
</cp:coreProperties>
</file>