
<file path=[Content_Types].xml><?xml version="1.0" encoding="utf-8"?>
<Types xmlns="http://schemas.openxmlformats.org/package/2006/content-types">
  <Default Extension="docx" ContentType="application/vnd.openxmlformats-officedocument.wordprocessingml.document"/>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handoutMasterIdLst>
    <p:handoutMasterId r:id="rId29"/>
  </p:handoutMasterIdLst>
  <p:sldIdLst>
    <p:sldId id="256" r:id="rId2"/>
    <p:sldId id="257" r:id="rId3"/>
    <p:sldId id="258" r:id="rId4"/>
    <p:sldId id="260" r:id="rId5"/>
    <p:sldId id="259" r:id="rId6"/>
    <p:sldId id="261" r:id="rId7"/>
    <p:sldId id="262" r:id="rId8"/>
    <p:sldId id="263" r:id="rId9"/>
    <p:sldId id="280" r:id="rId10"/>
    <p:sldId id="281" r:id="rId11"/>
    <p:sldId id="282" r:id="rId12"/>
    <p:sldId id="268" r:id="rId13"/>
    <p:sldId id="267" r:id="rId14"/>
    <p:sldId id="264" r:id="rId15"/>
    <p:sldId id="279" r:id="rId16"/>
    <p:sldId id="265" r:id="rId17"/>
    <p:sldId id="266" r:id="rId18"/>
    <p:sldId id="270" r:id="rId19"/>
    <p:sldId id="269" r:id="rId20"/>
    <p:sldId id="271" r:id="rId21"/>
    <p:sldId id="272" r:id="rId22"/>
    <p:sldId id="273" r:id="rId23"/>
    <p:sldId id="274" r:id="rId24"/>
    <p:sldId id="275" r:id="rId25"/>
    <p:sldId id="276" r:id="rId26"/>
    <p:sldId id="277" r:id="rId27"/>
    <p:sldId id="278" r:id="rId2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rnWhat="handouts4" clrMode="gray" frameSlides="1"/>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70" autoAdjust="0"/>
    <p:restoredTop sz="94692" autoAdjust="0"/>
  </p:normalViewPr>
  <p:slideViewPr>
    <p:cSldViewPr snapToGrid="0" snapToObjects="1">
      <p:cViewPr varScale="1">
        <p:scale>
          <a:sx n="106" d="100"/>
          <a:sy n="106" d="100"/>
        </p:scale>
        <p:origin x="1128" y="17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51AF2EFC-1746-C548-9BCB-1C36369AE7D0}" type="datetimeFigureOut">
              <a:rPr lang="en-US" smtClean="0"/>
              <a:t>10/25/22</a:t>
            </a:fld>
            <a:endParaRPr lang="en-US"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82120642-7508-3F4A-A8E5-8C93CA7AEC27}" type="slidenum">
              <a:rPr lang="en-US" smtClean="0"/>
              <a:t>‹#›</a:t>
            </a:fld>
            <a:endParaRPr lang="en-US" dirty="0"/>
          </a:p>
        </p:txBody>
      </p:sp>
    </p:spTree>
    <p:extLst>
      <p:ext uri="{BB962C8B-B14F-4D97-AF65-F5344CB8AC3E}">
        <p14:creationId xmlns:p14="http://schemas.microsoft.com/office/powerpoint/2010/main" val="1487858161"/>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E1EB8AEF-C632-A241-A2E4-C13B84146CD4}" type="datetimeFigureOut">
              <a:rPr lang="en-US" smtClean="0"/>
              <a:t>10/25/22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41D5F46-9BBF-6E4A-BD37-F9A65ECF59DD}" type="slidenum">
              <a:rPr lang="en-US" smtClean="0"/>
              <a:t>‹#›</a:t>
            </a:fld>
            <a:endParaRPr lang="en-US" dirty="0"/>
          </a:p>
        </p:txBody>
      </p:sp>
    </p:spTree>
    <p:extLst>
      <p:ext uri="{BB962C8B-B14F-4D97-AF65-F5344CB8AC3E}">
        <p14:creationId xmlns:p14="http://schemas.microsoft.com/office/powerpoint/2010/main" val="39382876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1EB8AEF-C632-A241-A2E4-C13B84146CD4}" type="datetimeFigureOut">
              <a:rPr lang="en-US" smtClean="0"/>
              <a:t>10/25/22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41D5F46-9BBF-6E4A-BD37-F9A65ECF59DD}" type="slidenum">
              <a:rPr lang="en-US" smtClean="0"/>
              <a:t>‹#›</a:t>
            </a:fld>
            <a:endParaRPr lang="en-US" dirty="0"/>
          </a:p>
        </p:txBody>
      </p:sp>
    </p:spTree>
    <p:extLst>
      <p:ext uri="{BB962C8B-B14F-4D97-AF65-F5344CB8AC3E}">
        <p14:creationId xmlns:p14="http://schemas.microsoft.com/office/powerpoint/2010/main" val="2570896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1EB8AEF-C632-A241-A2E4-C13B84146CD4}" type="datetimeFigureOut">
              <a:rPr lang="en-US" smtClean="0"/>
              <a:t>10/25/22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41D5F46-9BBF-6E4A-BD37-F9A65ECF59DD}" type="slidenum">
              <a:rPr lang="en-US" smtClean="0"/>
              <a:t>‹#›</a:t>
            </a:fld>
            <a:endParaRPr lang="en-US" dirty="0"/>
          </a:p>
        </p:txBody>
      </p:sp>
    </p:spTree>
    <p:extLst>
      <p:ext uri="{BB962C8B-B14F-4D97-AF65-F5344CB8AC3E}">
        <p14:creationId xmlns:p14="http://schemas.microsoft.com/office/powerpoint/2010/main" val="13472473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E1EB8AEF-C632-A241-A2E4-C13B84146CD4}" type="datetimeFigureOut">
              <a:rPr lang="en-US" smtClean="0"/>
              <a:t>10/25/22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41D5F46-9BBF-6E4A-BD37-F9A65ECF59DD}" type="slidenum">
              <a:rPr lang="en-US" smtClean="0"/>
              <a:t>‹#›</a:t>
            </a:fld>
            <a:endParaRPr lang="en-US" dirty="0"/>
          </a:p>
        </p:txBody>
      </p:sp>
    </p:spTree>
    <p:extLst>
      <p:ext uri="{BB962C8B-B14F-4D97-AF65-F5344CB8AC3E}">
        <p14:creationId xmlns:p14="http://schemas.microsoft.com/office/powerpoint/2010/main" val="18938913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E1EB8AEF-C632-A241-A2E4-C13B84146CD4}" type="datetimeFigureOut">
              <a:rPr lang="en-US" smtClean="0"/>
              <a:t>10/25/22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141D5F46-9BBF-6E4A-BD37-F9A65ECF59DD}" type="slidenum">
              <a:rPr lang="en-US" smtClean="0"/>
              <a:t>‹#›</a:t>
            </a:fld>
            <a:endParaRPr lang="en-US" dirty="0"/>
          </a:p>
        </p:txBody>
      </p:sp>
    </p:spTree>
    <p:extLst>
      <p:ext uri="{BB962C8B-B14F-4D97-AF65-F5344CB8AC3E}">
        <p14:creationId xmlns:p14="http://schemas.microsoft.com/office/powerpoint/2010/main" val="37874461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E1EB8AEF-C632-A241-A2E4-C13B84146CD4}" type="datetimeFigureOut">
              <a:rPr lang="en-US" smtClean="0"/>
              <a:t>10/25/22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141D5F46-9BBF-6E4A-BD37-F9A65ECF59DD}" type="slidenum">
              <a:rPr lang="en-US" smtClean="0"/>
              <a:t>‹#›</a:t>
            </a:fld>
            <a:endParaRPr lang="en-US" dirty="0"/>
          </a:p>
        </p:txBody>
      </p:sp>
    </p:spTree>
    <p:extLst>
      <p:ext uri="{BB962C8B-B14F-4D97-AF65-F5344CB8AC3E}">
        <p14:creationId xmlns:p14="http://schemas.microsoft.com/office/powerpoint/2010/main" val="18384991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1EB8AEF-C632-A241-A2E4-C13B84146CD4}" type="datetimeFigureOut">
              <a:rPr lang="en-US" smtClean="0"/>
              <a:t>10/25/22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141D5F46-9BBF-6E4A-BD37-F9A65ECF59DD}" type="slidenum">
              <a:rPr lang="en-US" smtClean="0"/>
              <a:t>‹#›</a:t>
            </a:fld>
            <a:endParaRPr lang="en-US" dirty="0"/>
          </a:p>
        </p:txBody>
      </p:sp>
    </p:spTree>
    <p:extLst>
      <p:ext uri="{BB962C8B-B14F-4D97-AF65-F5344CB8AC3E}">
        <p14:creationId xmlns:p14="http://schemas.microsoft.com/office/powerpoint/2010/main" val="744296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1EB8AEF-C632-A241-A2E4-C13B84146CD4}" type="datetimeFigureOut">
              <a:rPr lang="en-US" smtClean="0"/>
              <a:t>10/25/22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41D5F46-9BBF-6E4A-BD37-F9A65ECF59DD}" type="slidenum">
              <a:rPr lang="en-US" smtClean="0"/>
              <a:t>‹#›</a:t>
            </a:fld>
            <a:endParaRPr lang="en-US" dirty="0"/>
          </a:p>
        </p:txBody>
      </p:sp>
    </p:spTree>
    <p:extLst>
      <p:ext uri="{BB962C8B-B14F-4D97-AF65-F5344CB8AC3E}">
        <p14:creationId xmlns:p14="http://schemas.microsoft.com/office/powerpoint/2010/main" val="38240898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1EB8AEF-C632-A241-A2E4-C13B84146CD4}" type="datetimeFigureOut">
              <a:rPr lang="en-US" smtClean="0"/>
              <a:t>10/25/22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41D5F46-9BBF-6E4A-BD37-F9A65ECF59DD}" type="slidenum">
              <a:rPr lang="en-US" smtClean="0"/>
              <a:t>‹#›</a:t>
            </a:fld>
            <a:endParaRPr lang="en-US" dirty="0"/>
          </a:p>
        </p:txBody>
      </p:sp>
    </p:spTree>
    <p:extLst>
      <p:ext uri="{BB962C8B-B14F-4D97-AF65-F5344CB8AC3E}">
        <p14:creationId xmlns:p14="http://schemas.microsoft.com/office/powerpoint/2010/main" val="30112890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1EB8AEF-C632-A241-A2E4-C13B84146CD4}" type="datetimeFigureOut">
              <a:rPr lang="en-US" smtClean="0"/>
              <a:t>10/25/22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41D5F46-9BBF-6E4A-BD37-F9A65ECF59DD}" type="slidenum">
              <a:rPr lang="en-US" smtClean="0"/>
              <a:t>‹#›</a:t>
            </a:fld>
            <a:endParaRPr lang="en-US" dirty="0"/>
          </a:p>
        </p:txBody>
      </p:sp>
    </p:spTree>
    <p:extLst>
      <p:ext uri="{BB962C8B-B14F-4D97-AF65-F5344CB8AC3E}">
        <p14:creationId xmlns:p14="http://schemas.microsoft.com/office/powerpoint/2010/main" val="38198598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1EB8AEF-C632-A241-A2E4-C13B84146CD4}" type="datetimeFigureOut">
              <a:rPr lang="en-US" smtClean="0"/>
              <a:t>10/25/22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41D5F46-9BBF-6E4A-BD37-F9A65ECF59DD}" type="slidenum">
              <a:rPr lang="en-US" smtClean="0"/>
              <a:t>‹#›</a:t>
            </a:fld>
            <a:endParaRPr lang="en-US" dirty="0"/>
          </a:p>
        </p:txBody>
      </p:sp>
    </p:spTree>
    <p:extLst>
      <p:ext uri="{BB962C8B-B14F-4D97-AF65-F5344CB8AC3E}">
        <p14:creationId xmlns:p14="http://schemas.microsoft.com/office/powerpoint/2010/main" val="41648026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1EB8AEF-C632-A241-A2E4-C13B84146CD4}" type="datetimeFigureOut">
              <a:rPr lang="en-US" smtClean="0"/>
              <a:t>10/25/22</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41D5F46-9BBF-6E4A-BD37-F9A65ECF59DD}" type="slidenum">
              <a:rPr lang="en-US" smtClean="0"/>
              <a:t>‹#›</a:t>
            </a:fld>
            <a:endParaRPr lang="en-US" dirty="0"/>
          </a:p>
        </p:txBody>
      </p:sp>
    </p:spTree>
    <p:extLst>
      <p:ext uri="{BB962C8B-B14F-4D97-AF65-F5344CB8AC3E}">
        <p14:creationId xmlns:p14="http://schemas.microsoft.com/office/powerpoint/2010/main" val="28141670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package" Target="../embeddings/Microsoft_Word_Document.docx"/><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How to build a team you’d like to be in</a:t>
            </a:r>
          </a:p>
        </p:txBody>
      </p:sp>
      <p:sp>
        <p:nvSpPr>
          <p:cNvPr id="3" name="Subtitle 2"/>
          <p:cNvSpPr>
            <a:spLocks noGrp="1"/>
          </p:cNvSpPr>
          <p:nvPr>
            <p:ph type="subTitle" idx="1"/>
          </p:nvPr>
        </p:nvSpPr>
        <p:spPr/>
        <p:txBody>
          <a:bodyPr/>
          <a:lstStyle/>
          <a:p>
            <a:r>
              <a:rPr lang="en-US" dirty="0"/>
              <a:t>Andrew Price</a:t>
            </a:r>
          </a:p>
        </p:txBody>
      </p:sp>
    </p:spTree>
    <p:extLst>
      <p:ext uri="{BB962C8B-B14F-4D97-AF65-F5344CB8AC3E}">
        <p14:creationId xmlns:p14="http://schemas.microsoft.com/office/powerpoint/2010/main" val="7058616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territory</a:t>
            </a:r>
          </a:p>
        </p:txBody>
      </p:sp>
      <p:sp>
        <p:nvSpPr>
          <p:cNvPr id="3" name="Content Placeholder 2"/>
          <p:cNvSpPr>
            <a:spLocks noGrp="1"/>
          </p:cNvSpPr>
          <p:nvPr>
            <p:ph idx="1"/>
          </p:nvPr>
        </p:nvSpPr>
        <p:spPr/>
        <p:txBody>
          <a:bodyPr>
            <a:normAutofit lnSpcReduction="10000"/>
          </a:bodyPr>
          <a:lstStyle/>
          <a:p>
            <a:r>
              <a:rPr lang="en-US" dirty="0"/>
              <a:t>Teams </a:t>
            </a:r>
            <a:r>
              <a:rPr lang="mr-IN" dirty="0"/>
              <a:t>–</a:t>
            </a:r>
            <a:r>
              <a:rPr lang="en-US" dirty="0"/>
              <a:t> what and why?</a:t>
            </a:r>
          </a:p>
          <a:p>
            <a:r>
              <a:rPr lang="en-US" dirty="0"/>
              <a:t>Innovative teams; the leadership challenge</a:t>
            </a:r>
          </a:p>
          <a:p>
            <a:r>
              <a:rPr lang="en-US" dirty="0"/>
              <a:t>How teams learn and avoid learning</a:t>
            </a:r>
          </a:p>
          <a:p>
            <a:r>
              <a:rPr lang="en-US" dirty="0"/>
              <a:t>Team leadership</a:t>
            </a:r>
          </a:p>
          <a:p>
            <a:r>
              <a:rPr lang="en-US" dirty="0"/>
              <a:t>Organisational culture and teams</a:t>
            </a:r>
          </a:p>
          <a:p>
            <a:r>
              <a:rPr lang="en-US" dirty="0"/>
              <a:t>How teams talk; balancing dialogue with discussion</a:t>
            </a:r>
          </a:p>
          <a:p>
            <a:r>
              <a:rPr lang="en-US" dirty="0"/>
              <a:t>Team norms</a:t>
            </a:r>
          </a:p>
        </p:txBody>
      </p:sp>
    </p:spTree>
    <p:extLst>
      <p:ext uri="{BB962C8B-B14F-4D97-AF65-F5344CB8AC3E}">
        <p14:creationId xmlns:p14="http://schemas.microsoft.com/office/powerpoint/2010/main" val="21701893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263908" y="1600200"/>
            <a:ext cx="8577010" cy="4525963"/>
          </a:xfrm>
        </p:spPr>
        <p:txBody>
          <a:bodyPr>
            <a:normAutofit lnSpcReduction="10000"/>
          </a:bodyPr>
          <a:lstStyle/>
          <a:p>
            <a:pPr marL="514350" indent="-514350">
              <a:buAutoNum type="alphaUcPeriod" startAt="17"/>
            </a:pPr>
            <a:r>
              <a:rPr lang="en-US" dirty="0"/>
              <a:t>When is a team not a team?</a:t>
            </a:r>
          </a:p>
          <a:p>
            <a:pPr marL="514350" indent="-514350">
              <a:buAutoNum type="alphaUcPeriod"/>
            </a:pPr>
            <a:r>
              <a:rPr lang="en-US" dirty="0"/>
              <a:t>When it’s a group</a:t>
            </a:r>
          </a:p>
          <a:p>
            <a:pPr marL="0" indent="0">
              <a:buNone/>
            </a:pPr>
            <a:endParaRPr lang="en-US" dirty="0"/>
          </a:p>
          <a:p>
            <a:r>
              <a:rPr lang="en-US" dirty="0"/>
              <a:t>Teams tend to have a number of common features, a group is any collection of people who perceive themselves to be a group</a:t>
            </a:r>
          </a:p>
          <a:p>
            <a:r>
              <a:rPr lang="en-US" dirty="0"/>
              <a:t>Effective teams can be powerful and creative, but they aren’t the answer to every question and they rarely just happen </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24690887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What makes an effective (true) team</a:t>
            </a:r>
          </a:p>
        </p:txBody>
      </p:sp>
      <p:sp>
        <p:nvSpPr>
          <p:cNvPr id="3" name="Content Placeholder 2"/>
          <p:cNvSpPr>
            <a:spLocks noGrp="1"/>
          </p:cNvSpPr>
          <p:nvPr>
            <p:ph idx="1"/>
          </p:nvPr>
        </p:nvSpPr>
        <p:spPr>
          <a:xfrm>
            <a:off x="457200" y="1715669"/>
            <a:ext cx="8229600" cy="4525963"/>
          </a:xfrm>
        </p:spPr>
        <p:txBody>
          <a:bodyPr>
            <a:normAutofit fontScale="92500" lnSpcReduction="20000"/>
          </a:bodyPr>
          <a:lstStyle/>
          <a:p>
            <a:pPr marL="0" indent="0">
              <a:buNone/>
            </a:pPr>
            <a:r>
              <a:rPr lang="en-US" b="1" dirty="0"/>
              <a:t>The myth</a:t>
            </a:r>
            <a:r>
              <a:rPr lang="en-US" dirty="0"/>
              <a:t>: it’s all about chemistry.  If you’re in a good team it’s a bonus</a:t>
            </a:r>
          </a:p>
          <a:p>
            <a:pPr marL="0" indent="0">
              <a:buNone/>
            </a:pPr>
            <a:endParaRPr lang="en-US" dirty="0"/>
          </a:p>
          <a:p>
            <a:pPr marL="0" indent="0">
              <a:buNone/>
            </a:pPr>
            <a:r>
              <a:rPr lang="en-US" b="1" dirty="0"/>
              <a:t>The reality</a:t>
            </a:r>
            <a:r>
              <a:rPr lang="en-US" dirty="0"/>
              <a:t>:  great teams are built.  Chemistry might help but there are clear principles underpinning great teams</a:t>
            </a:r>
          </a:p>
          <a:p>
            <a:pPr marL="0" indent="0">
              <a:buNone/>
            </a:pPr>
            <a:endParaRPr lang="en-US" dirty="0"/>
          </a:p>
          <a:p>
            <a:pPr marL="0" indent="0">
              <a:buNone/>
            </a:pPr>
            <a:r>
              <a:rPr lang="en-US" b="1" dirty="0"/>
              <a:t>The puzzle</a:t>
            </a:r>
            <a:r>
              <a:rPr lang="en-US" dirty="0"/>
              <a:t>:  In high performing teams in e.g. sport and armed forces, teamwork is worked at. Why do we think that in business it’ll just happen? </a:t>
            </a:r>
          </a:p>
        </p:txBody>
      </p:sp>
    </p:spTree>
    <p:extLst>
      <p:ext uri="{BB962C8B-B14F-4D97-AF65-F5344CB8AC3E}">
        <p14:creationId xmlns:p14="http://schemas.microsoft.com/office/powerpoint/2010/main" val="2128674013"/>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xmlns:p14="http://schemas.microsoft.com/office/powerpoint/2010/mai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What makes an effective (true) team?</a:t>
            </a:r>
          </a:p>
        </p:txBody>
      </p:sp>
      <p:sp>
        <p:nvSpPr>
          <p:cNvPr id="3" name="Content Placeholder 2"/>
          <p:cNvSpPr>
            <a:spLocks noGrp="1"/>
          </p:cNvSpPr>
          <p:nvPr>
            <p:ph idx="1"/>
          </p:nvPr>
        </p:nvSpPr>
        <p:spPr/>
        <p:txBody>
          <a:bodyPr/>
          <a:lstStyle/>
          <a:p>
            <a:r>
              <a:rPr lang="en-US" dirty="0"/>
              <a:t>Michael West studied over 400 health care teams in the UK</a:t>
            </a:r>
          </a:p>
          <a:p>
            <a:r>
              <a:rPr lang="en-US" dirty="0"/>
              <a:t>Ruth Wageman studied 120 senior teams around the world </a:t>
            </a:r>
          </a:p>
          <a:p>
            <a:r>
              <a:rPr lang="en-US" dirty="0"/>
              <a:t>They, and many others, found that effective teams had similar characteristics</a:t>
            </a:r>
          </a:p>
        </p:txBody>
      </p:sp>
    </p:spTree>
    <p:extLst>
      <p:ext uri="{BB962C8B-B14F-4D97-AF65-F5344CB8AC3E}">
        <p14:creationId xmlns:p14="http://schemas.microsoft.com/office/powerpoint/2010/main" val="4673804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What makes an effective (true) team</a:t>
            </a:r>
          </a:p>
        </p:txBody>
      </p:sp>
      <p:sp>
        <p:nvSpPr>
          <p:cNvPr id="3" name="Content Placeholder 2"/>
          <p:cNvSpPr>
            <a:spLocks noGrp="1"/>
          </p:cNvSpPr>
          <p:nvPr>
            <p:ph idx="1"/>
          </p:nvPr>
        </p:nvSpPr>
        <p:spPr/>
        <p:txBody>
          <a:bodyPr>
            <a:normAutofit/>
          </a:bodyPr>
          <a:lstStyle/>
          <a:p>
            <a:r>
              <a:rPr lang="en-US" b="1" dirty="0"/>
              <a:t>Clear, shared, compelling direction</a:t>
            </a:r>
            <a:r>
              <a:rPr lang="en-US" dirty="0"/>
              <a:t>.  The team must have a challenging task that matters</a:t>
            </a:r>
          </a:p>
          <a:p>
            <a:r>
              <a:rPr lang="en-US" b="1" dirty="0"/>
              <a:t>Clear membership and clear roles</a:t>
            </a:r>
            <a:r>
              <a:rPr lang="en-US" dirty="0"/>
              <a:t>.  Wageman found that most teams </a:t>
            </a:r>
            <a:r>
              <a:rPr lang="en-US" i="1" dirty="0"/>
              <a:t>thought</a:t>
            </a:r>
            <a:r>
              <a:rPr lang="en-US" dirty="0"/>
              <a:t> the team had clear boundaries but members disagreed about who was on the team</a:t>
            </a:r>
          </a:p>
          <a:p>
            <a:r>
              <a:rPr lang="en-US" b="1" dirty="0"/>
              <a:t>Interdependence</a:t>
            </a:r>
            <a:r>
              <a:rPr lang="en-US" dirty="0"/>
              <a:t>.  Members need to interact to achieve goals</a:t>
            </a:r>
          </a:p>
        </p:txBody>
      </p:sp>
    </p:spTree>
    <p:extLst>
      <p:ext uri="{BB962C8B-B14F-4D97-AF65-F5344CB8AC3E}">
        <p14:creationId xmlns:p14="http://schemas.microsoft.com/office/powerpoint/2010/main" val="24555730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What makes an effective (true) team</a:t>
            </a:r>
          </a:p>
        </p:txBody>
      </p:sp>
      <p:sp>
        <p:nvSpPr>
          <p:cNvPr id="3" name="Content Placeholder 2"/>
          <p:cNvSpPr>
            <a:spLocks noGrp="1"/>
          </p:cNvSpPr>
          <p:nvPr>
            <p:ph idx="1"/>
          </p:nvPr>
        </p:nvSpPr>
        <p:spPr/>
        <p:txBody>
          <a:bodyPr/>
          <a:lstStyle/>
          <a:p>
            <a:r>
              <a:rPr lang="en-US" b="1" dirty="0"/>
              <a:t>The team’s structure helps rather than hinders</a:t>
            </a:r>
            <a:r>
              <a:rPr lang="en-US" dirty="0"/>
              <a:t>. Right size, right people, effective meetings, helpful norms</a:t>
            </a:r>
          </a:p>
          <a:p>
            <a:r>
              <a:rPr lang="en-US" b="1" dirty="0"/>
              <a:t>Supportive organisational context</a:t>
            </a:r>
            <a:r>
              <a:rPr lang="en-US" dirty="0"/>
              <a:t>.  Team rewards, adequate information</a:t>
            </a:r>
          </a:p>
          <a:p>
            <a:r>
              <a:rPr lang="en-US" b="1" dirty="0"/>
              <a:t>Availability of coaching</a:t>
            </a:r>
            <a:r>
              <a:rPr lang="en-US" dirty="0"/>
              <a:t>. Intervening in team processes in order to improve them  - by team leader and/or external coach</a:t>
            </a:r>
          </a:p>
        </p:txBody>
      </p:sp>
    </p:spTree>
    <p:extLst>
      <p:ext uri="{BB962C8B-B14F-4D97-AF65-F5344CB8AC3E}">
        <p14:creationId xmlns:p14="http://schemas.microsoft.com/office/powerpoint/2010/main" val="2797056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Benefits of true teams in healthcare (West et al, 2002)</a:t>
            </a:r>
          </a:p>
        </p:txBody>
      </p:sp>
      <p:sp>
        <p:nvSpPr>
          <p:cNvPr id="3" name="Content Placeholder 2"/>
          <p:cNvSpPr>
            <a:spLocks noGrp="1"/>
          </p:cNvSpPr>
          <p:nvPr>
            <p:ph idx="1"/>
          </p:nvPr>
        </p:nvSpPr>
        <p:spPr/>
        <p:txBody>
          <a:bodyPr>
            <a:normAutofit fontScale="92500" lnSpcReduction="20000"/>
          </a:bodyPr>
          <a:lstStyle/>
          <a:p>
            <a:pPr lvl="0"/>
            <a:r>
              <a:rPr lang="en-GB" dirty="0"/>
              <a:t>True teams provide higher quality care and produce more innovations</a:t>
            </a:r>
            <a:endParaRPr lang="en-GB" sz="3600" dirty="0"/>
          </a:p>
          <a:p>
            <a:r>
              <a:rPr lang="en-GB" dirty="0"/>
              <a:t>Members of true teams have lower stress levels</a:t>
            </a:r>
            <a:endParaRPr lang="en-GB" sz="3600" dirty="0"/>
          </a:p>
          <a:p>
            <a:r>
              <a:rPr lang="en-GB" b="1" u="sng" dirty="0"/>
              <a:t>Good</a:t>
            </a:r>
            <a:r>
              <a:rPr lang="en-GB" dirty="0"/>
              <a:t>, regular meetings contribute to innovation and improvement</a:t>
            </a:r>
            <a:endParaRPr lang="en-GB" sz="3600" dirty="0"/>
          </a:p>
          <a:p>
            <a:r>
              <a:rPr lang="en-GB" dirty="0"/>
              <a:t>Clear leadership contributes to effective team processes, quality of patient care and innovation</a:t>
            </a:r>
            <a:endParaRPr lang="en-GB" sz="3600" dirty="0"/>
          </a:p>
          <a:p>
            <a:r>
              <a:rPr lang="en-GB" dirty="0"/>
              <a:t>There was a significant relationship between the percentage of hospital staff in “true” teams and patient mortality</a:t>
            </a:r>
            <a:endParaRPr lang="en-GB" sz="3600" dirty="0"/>
          </a:p>
          <a:p>
            <a:endParaRPr lang="en-US" dirty="0"/>
          </a:p>
        </p:txBody>
      </p:sp>
    </p:spTree>
    <p:extLst>
      <p:ext uri="{BB962C8B-B14F-4D97-AF65-F5344CB8AC3E}">
        <p14:creationId xmlns:p14="http://schemas.microsoft.com/office/powerpoint/2010/main" val="379719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0910E-874E-E37D-1B7C-2577BA8ADF75}"/>
              </a:ext>
            </a:extLst>
          </p:cNvPr>
          <p:cNvSpPr>
            <a:spLocks noGrp="1"/>
          </p:cNvSpPr>
          <p:nvPr>
            <p:ph type="title"/>
          </p:nvPr>
        </p:nvSpPr>
        <p:spPr/>
        <p:txBody>
          <a:bodyPr/>
          <a:lstStyle/>
          <a:p>
            <a:r>
              <a:rPr lang="en-US" dirty="0"/>
              <a:t>But…</a:t>
            </a:r>
          </a:p>
        </p:txBody>
      </p:sp>
      <p:sp>
        <p:nvSpPr>
          <p:cNvPr id="3" name="Content Placeholder 2">
            <a:extLst>
              <a:ext uri="{FF2B5EF4-FFF2-40B4-BE49-F238E27FC236}">
                <a16:creationId xmlns:a16="http://schemas.microsoft.com/office/drawing/2014/main" id="{D3E674DA-53ED-5E20-6E4D-9A9ECDB5C348}"/>
              </a:ext>
            </a:extLst>
          </p:cNvPr>
          <p:cNvSpPr>
            <a:spLocks noGrp="1"/>
          </p:cNvSpPr>
          <p:nvPr>
            <p:ph idx="1"/>
          </p:nvPr>
        </p:nvSpPr>
        <p:spPr>
          <a:xfrm>
            <a:off x="457199" y="1417638"/>
            <a:ext cx="8229600" cy="4962614"/>
          </a:xfrm>
        </p:spPr>
        <p:txBody>
          <a:bodyPr>
            <a:normAutofit fontScale="92500" lnSpcReduction="10000"/>
          </a:bodyPr>
          <a:lstStyle/>
          <a:p>
            <a:pPr marL="0" indent="0">
              <a:buNone/>
            </a:pPr>
            <a:endParaRPr lang="en-US" dirty="0"/>
          </a:p>
          <a:p>
            <a:pPr marL="0" indent="0">
              <a:buNone/>
            </a:pPr>
            <a:r>
              <a:rPr lang="en-US" dirty="0"/>
              <a:t>							</a:t>
            </a:r>
          </a:p>
          <a:p>
            <a:pPr marL="0" indent="0">
              <a:buNone/>
            </a:pPr>
            <a:r>
              <a:rPr lang="en-US" dirty="0"/>
              <a:t>							</a:t>
            </a:r>
            <a:r>
              <a:rPr lang="en-US" sz="2000" dirty="0"/>
              <a:t>Uncertainty</a:t>
            </a:r>
          </a:p>
          <a:p>
            <a:r>
              <a:rPr lang="en-US" sz="2000" dirty="0"/>
              <a:t>Teams operate in a variety of settings as illustrated by the Process Knowledge Spectrum (Edmonson, 2012).  Each requires a different emphasis for team leadership and learning.  </a:t>
            </a:r>
          </a:p>
          <a:p>
            <a:r>
              <a:rPr lang="en-US" sz="2000" dirty="0"/>
              <a:t>“Knowledge” refers to how much mature knowledge we have about how to achieve a desired result.</a:t>
            </a:r>
          </a:p>
          <a:p>
            <a:r>
              <a:rPr lang="en-US" sz="2000" dirty="0"/>
              <a:t>At one end is high volume repetitive work such as in call centres or assembly plants.</a:t>
            </a:r>
          </a:p>
          <a:p>
            <a:r>
              <a:rPr lang="en-US" sz="2000" dirty="0"/>
              <a:t>At the other end is pioneering research and discovery such as curing a disease or developing new, greener vehicles.</a:t>
            </a:r>
          </a:p>
          <a:p>
            <a:r>
              <a:rPr lang="en-US" sz="2000" dirty="0"/>
              <a:t>In the middle are complex operations such as a tertiary care hospital where some knowledge is mature (e.g. taking bloods) but some is unknown or in flux, such as dealing with a rare disease or an unexpected mix of patients  </a:t>
            </a:r>
          </a:p>
        </p:txBody>
      </p:sp>
      <p:sp>
        <p:nvSpPr>
          <p:cNvPr id="4" name="Left-right Arrow 3">
            <a:extLst>
              <a:ext uri="{FF2B5EF4-FFF2-40B4-BE49-F238E27FC236}">
                <a16:creationId xmlns:a16="http://schemas.microsoft.com/office/drawing/2014/main" id="{CB54C080-E5D3-2900-982E-77206D65818A}"/>
              </a:ext>
            </a:extLst>
          </p:cNvPr>
          <p:cNvSpPr/>
          <p:nvPr/>
        </p:nvSpPr>
        <p:spPr>
          <a:xfrm>
            <a:off x="457200" y="1190980"/>
            <a:ext cx="8229600" cy="1675510"/>
          </a:xfrm>
          <a:prstGeom prst="lef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B4557100-F697-A71E-B715-121276956CB0}"/>
              </a:ext>
            </a:extLst>
          </p:cNvPr>
          <p:cNvSpPr txBox="1"/>
          <p:nvPr/>
        </p:nvSpPr>
        <p:spPr>
          <a:xfrm>
            <a:off x="1027416" y="1723490"/>
            <a:ext cx="7099442" cy="646331"/>
          </a:xfrm>
          <a:prstGeom prst="rect">
            <a:avLst/>
          </a:prstGeom>
          <a:noFill/>
        </p:spPr>
        <p:txBody>
          <a:bodyPr wrap="square" rtlCol="0">
            <a:spAutoFit/>
          </a:bodyPr>
          <a:lstStyle/>
          <a:p>
            <a:r>
              <a:rPr lang="en-US" dirty="0"/>
              <a:t>Routine					Complex 					Innovation </a:t>
            </a:r>
          </a:p>
          <a:p>
            <a:r>
              <a:rPr lang="en-US" dirty="0"/>
              <a:t>Operations				Operations				Operations</a:t>
            </a:r>
          </a:p>
        </p:txBody>
      </p:sp>
      <p:sp>
        <p:nvSpPr>
          <p:cNvPr id="8" name="Striped Right Arrow 7">
            <a:extLst>
              <a:ext uri="{FF2B5EF4-FFF2-40B4-BE49-F238E27FC236}">
                <a16:creationId xmlns:a16="http://schemas.microsoft.com/office/drawing/2014/main" id="{75BED80A-C707-5112-05CE-6048AA6EDCAC}"/>
              </a:ext>
            </a:extLst>
          </p:cNvPr>
          <p:cNvSpPr/>
          <p:nvPr/>
        </p:nvSpPr>
        <p:spPr>
          <a:xfrm>
            <a:off x="1520575" y="2762464"/>
            <a:ext cx="6102849" cy="208052"/>
          </a:xfrm>
          <a:prstGeom prst="stripedRightArrow">
            <a:avLst/>
          </a:prstGeom>
          <a:solidFill>
            <a:schemeClr val="accent2"/>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8106114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28FECB51-2639-F295-3C1A-983BE8FD87C5}"/>
              </a:ext>
            </a:extLst>
          </p:cNvPr>
          <p:cNvGraphicFramePr>
            <a:graphicFrameLocks noGrp="1"/>
          </p:cNvGraphicFramePr>
          <p:nvPr>
            <p:extLst>
              <p:ext uri="{D42A27DB-BD31-4B8C-83A1-F6EECF244321}">
                <p14:modId xmlns:p14="http://schemas.microsoft.com/office/powerpoint/2010/main" val="2568466219"/>
              </p:ext>
            </p:extLst>
          </p:nvPr>
        </p:nvGraphicFramePr>
        <p:xfrm>
          <a:off x="575352" y="133564"/>
          <a:ext cx="8209050" cy="6844336"/>
        </p:xfrm>
        <a:graphic>
          <a:graphicData uri="http://schemas.openxmlformats.org/drawingml/2006/table">
            <a:tbl>
              <a:tblPr firstRow="1" bandRow="1">
                <a:tableStyleId>{5C22544A-7EE6-4342-B048-85BDC9FD1C3A}</a:tableStyleId>
              </a:tblPr>
              <a:tblGrid>
                <a:gridCol w="2736350">
                  <a:extLst>
                    <a:ext uri="{9D8B030D-6E8A-4147-A177-3AD203B41FA5}">
                      <a16:colId xmlns:a16="http://schemas.microsoft.com/office/drawing/2014/main" val="3492765139"/>
                    </a:ext>
                  </a:extLst>
                </a:gridCol>
                <a:gridCol w="2736350">
                  <a:extLst>
                    <a:ext uri="{9D8B030D-6E8A-4147-A177-3AD203B41FA5}">
                      <a16:colId xmlns:a16="http://schemas.microsoft.com/office/drawing/2014/main" val="1758551463"/>
                    </a:ext>
                  </a:extLst>
                </a:gridCol>
                <a:gridCol w="2736350">
                  <a:extLst>
                    <a:ext uri="{9D8B030D-6E8A-4147-A177-3AD203B41FA5}">
                      <a16:colId xmlns:a16="http://schemas.microsoft.com/office/drawing/2014/main" val="3864490069"/>
                    </a:ext>
                  </a:extLst>
                </a:gridCol>
              </a:tblGrid>
              <a:tr h="714480">
                <a:tc>
                  <a:txBody>
                    <a:bodyPr/>
                    <a:lstStyle/>
                    <a:p>
                      <a:r>
                        <a:rPr lang="en-US" dirty="0"/>
                        <a:t>Routine Operations</a:t>
                      </a:r>
                    </a:p>
                  </a:txBody>
                  <a:tcPr/>
                </a:tc>
                <a:tc>
                  <a:txBody>
                    <a:bodyPr/>
                    <a:lstStyle/>
                    <a:p>
                      <a:r>
                        <a:rPr lang="en-US" dirty="0"/>
                        <a:t>Complex Operations</a:t>
                      </a:r>
                    </a:p>
                  </a:txBody>
                  <a:tcPr/>
                </a:tc>
                <a:tc>
                  <a:txBody>
                    <a:bodyPr/>
                    <a:lstStyle/>
                    <a:p>
                      <a:r>
                        <a:rPr lang="en-US" dirty="0"/>
                        <a:t>Innovation Operations</a:t>
                      </a:r>
                    </a:p>
                  </a:txBody>
                  <a:tcPr/>
                </a:tc>
                <a:extLst>
                  <a:ext uri="{0D108BD9-81ED-4DB2-BD59-A6C34878D82A}">
                    <a16:rowId xmlns:a16="http://schemas.microsoft.com/office/drawing/2014/main" val="3251406800"/>
                  </a:ext>
                </a:extLst>
              </a:tr>
              <a:tr h="1264480">
                <a:tc>
                  <a:txBody>
                    <a:bodyPr/>
                    <a:lstStyle/>
                    <a:p>
                      <a:r>
                        <a:rPr lang="en-US" dirty="0"/>
                        <a:t>Well developed process knowledge is codified and applied </a:t>
                      </a:r>
                    </a:p>
                  </a:txBody>
                  <a:tcPr/>
                </a:tc>
                <a:tc>
                  <a:txBody>
                    <a:bodyPr/>
                    <a:lstStyle/>
                    <a:p>
                      <a:r>
                        <a:rPr lang="en-US" dirty="0"/>
                        <a:t>Mature process knowledge about some situations while others are unpredictable</a:t>
                      </a:r>
                    </a:p>
                  </a:txBody>
                  <a:tcPr/>
                </a:tc>
                <a:tc>
                  <a:txBody>
                    <a:bodyPr/>
                    <a:lstStyle/>
                    <a:p>
                      <a:r>
                        <a:rPr lang="en-US" dirty="0"/>
                        <a:t>There is no blueprint</a:t>
                      </a:r>
                    </a:p>
                  </a:txBody>
                  <a:tcPr/>
                </a:tc>
                <a:extLst>
                  <a:ext uri="{0D108BD9-81ED-4DB2-BD59-A6C34878D82A}">
                    <a16:rowId xmlns:a16="http://schemas.microsoft.com/office/drawing/2014/main" val="4241334503"/>
                  </a:ext>
                </a:extLst>
              </a:tr>
              <a:tr h="714480">
                <a:tc>
                  <a:txBody>
                    <a:bodyPr/>
                    <a:lstStyle/>
                    <a:p>
                      <a:r>
                        <a:rPr lang="en-US" dirty="0"/>
                        <a:t>Learning emphasis is on improvement</a:t>
                      </a:r>
                    </a:p>
                  </a:txBody>
                  <a:tcPr/>
                </a:tc>
                <a:tc>
                  <a:txBody>
                    <a:bodyPr/>
                    <a:lstStyle/>
                    <a:p>
                      <a:r>
                        <a:rPr lang="en-US" dirty="0"/>
                        <a:t>Learning emphasis is on problem solving</a:t>
                      </a:r>
                    </a:p>
                  </a:txBody>
                  <a:tcPr/>
                </a:tc>
                <a:tc>
                  <a:txBody>
                    <a:bodyPr/>
                    <a:lstStyle/>
                    <a:p>
                      <a:r>
                        <a:rPr lang="en-US" dirty="0"/>
                        <a:t>Learning emphasis on innovation and discovery</a:t>
                      </a:r>
                    </a:p>
                  </a:txBody>
                  <a:tcPr/>
                </a:tc>
                <a:extLst>
                  <a:ext uri="{0D108BD9-81ED-4DB2-BD59-A6C34878D82A}">
                    <a16:rowId xmlns:a16="http://schemas.microsoft.com/office/drawing/2014/main" val="3205857991"/>
                  </a:ext>
                </a:extLst>
              </a:tr>
              <a:tr h="714480">
                <a:tc>
                  <a:txBody>
                    <a:bodyPr/>
                    <a:lstStyle/>
                    <a:p>
                      <a:r>
                        <a:rPr lang="en-US" dirty="0"/>
                        <a:t>Process goal – reduce variance</a:t>
                      </a:r>
                    </a:p>
                  </a:txBody>
                  <a:tcPr/>
                </a:tc>
                <a:tc>
                  <a:txBody>
                    <a:bodyPr/>
                    <a:lstStyle/>
                    <a:p>
                      <a:endParaRPr lang="en-US" dirty="0"/>
                    </a:p>
                  </a:txBody>
                  <a:tcPr/>
                </a:tc>
                <a:tc>
                  <a:txBody>
                    <a:bodyPr/>
                    <a:lstStyle/>
                    <a:p>
                      <a:r>
                        <a:rPr lang="en-US" dirty="0"/>
                        <a:t>Process goal: use variance to analyse and improve</a:t>
                      </a:r>
                    </a:p>
                  </a:txBody>
                  <a:tcPr/>
                </a:tc>
                <a:extLst>
                  <a:ext uri="{0D108BD9-81ED-4DB2-BD59-A6C34878D82A}">
                    <a16:rowId xmlns:a16="http://schemas.microsoft.com/office/drawing/2014/main" val="1481277341"/>
                  </a:ext>
                </a:extLst>
              </a:tr>
              <a:tr h="548360">
                <a:tc>
                  <a:txBody>
                    <a:bodyPr/>
                    <a:lstStyle/>
                    <a:p>
                      <a:r>
                        <a:rPr lang="en-US" dirty="0"/>
                        <a:t>Learning before doing </a:t>
                      </a:r>
                    </a:p>
                  </a:txBody>
                  <a:tcPr/>
                </a:tc>
                <a:tc>
                  <a:txBody>
                    <a:bodyPr/>
                    <a:lstStyle/>
                    <a:p>
                      <a:endParaRPr lang="en-US" dirty="0"/>
                    </a:p>
                  </a:txBody>
                  <a:tcPr/>
                </a:tc>
                <a:tc>
                  <a:txBody>
                    <a:bodyPr/>
                    <a:lstStyle/>
                    <a:p>
                      <a:r>
                        <a:rPr lang="en-US" dirty="0"/>
                        <a:t>Learning through doing</a:t>
                      </a:r>
                    </a:p>
                  </a:txBody>
                  <a:tcPr/>
                </a:tc>
                <a:extLst>
                  <a:ext uri="{0D108BD9-81ED-4DB2-BD59-A6C34878D82A}">
                    <a16:rowId xmlns:a16="http://schemas.microsoft.com/office/drawing/2014/main" val="2914370941"/>
                  </a:ext>
                </a:extLst>
              </a:tr>
              <a:tr h="972677">
                <a:tc>
                  <a:txBody>
                    <a:bodyPr/>
                    <a:lstStyle/>
                    <a:p>
                      <a:r>
                        <a:rPr lang="en-US" dirty="0"/>
                        <a:t>Performance measurement: Did we do it right?</a:t>
                      </a:r>
                    </a:p>
                  </a:txBody>
                  <a:tcPr/>
                </a:tc>
                <a:tc>
                  <a:txBody>
                    <a:bodyPr/>
                    <a:lstStyle/>
                    <a:p>
                      <a:endParaRPr lang="en-US" dirty="0"/>
                    </a:p>
                  </a:txBody>
                  <a:tcPr/>
                </a:tc>
                <a:tc>
                  <a:txBody>
                    <a:bodyPr/>
                    <a:lstStyle/>
                    <a:p>
                      <a:r>
                        <a:rPr lang="en-US" dirty="0"/>
                        <a:t>Performance measurement:  Did we learn?</a:t>
                      </a:r>
                    </a:p>
                  </a:txBody>
                  <a:tcPr/>
                </a:tc>
                <a:extLst>
                  <a:ext uri="{0D108BD9-81ED-4DB2-BD59-A6C34878D82A}">
                    <a16:rowId xmlns:a16="http://schemas.microsoft.com/office/drawing/2014/main" val="2052671833"/>
                  </a:ext>
                </a:extLst>
              </a:tr>
              <a:tr h="942702">
                <a:tc>
                  <a:txBody>
                    <a:bodyPr/>
                    <a:lstStyle/>
                    <a:p>
                      <a:r>
                        <a:rPr lang="en-US" dirty="0"/>
                        <a:t>Employee discretion: select among defined options </a:t>
                      </a:r>
                    </a:p>
                  </a:txBody>
                  <a:tcPr/>
                </a:tc>
                <a:tc>
                  <a:txBody>
                    <a:bodyPr/>
                    <a:lstStyle/>
                    <a:p>
                      <a:endParaRPr lang="en-US" dirty="0"/>
                    </a:p>
                  </a:txBody>
                  <a:tcPr/>
                </a:tc>
                <a:tc>
                  <a:txBody>
                    <a:bodyPr/>
                    <a:lstStyle/>
                    <a:p>
                      <a:r>
                        <a:rPr lang="en-US" dirty="0"/>
                        <a:t>Employee discretion:  Experiment through trial and error</a:t>
                      </a:r>
                    </a:p>
                  </a:txBody>
                  <a:tcPr/>
                </a:tc>
                <a:extLst>
                  <a:ext uri="{0D108BD9-81ED-4DB2-BD59-A6C34878D82A}">
                    <a16:rowId xmlns:a16="http://schemas.microsoft.com/office/drawing/2014/main" val="2014318848"/>
                  </a:ext>
                </a:extLst>
              </a:tr>
              <a:tr h="972677">
                <a:tc>
                  <a:txBody>
                    <a:bodyPr/>
                    <a:lstStyle/>
                    <a:p>
                      <a:r>
                        <a:rPr lang="en-US" dirty="0"/>
                        <a:t>Willingness to conform </a:t>
                      </a:r>
                    </a:p>
                  </a:txBody>
                  <a:tcPr/>
                </a:tc>
                <a:tc>
                  <a:txBody>
                    <a:bodyPr/>
                    <a:lstStyle/>
                    <a:p>
                      <a:endParaRPr lang="en-US" dirty="0"/>
                    </a:p>
                  </a:txBody>
                  <a:tcPr/>
                </a:tc>
                <a:tc>
                  <a:txBody>
                    <a:bodyPr/>
                    <a:lstStyle/>
                    <a:p>
                      <a:r>
                        <a:rPr lang="en-US" dirty="0"/>
                        <a:t>Willingness to experiment, make and learn from mistakes</a:t>
                      </a:r>
                    </a:p>
                  </a:txBody>
                  <a:tcPr/>
                </a:tc>
                <a:extLst>
                  <a:ext uri="{0D108BD9-81ED-4DB2-BD59-A6C34878D82A}">
                    <a16:rowId xmlns:a16="http://schemas.microsoft.com/office/drawing/2014/main" val="1917613679"/>
                  </a:ext>
                </a:extLst>
              </a:tr>
            </a:tbl>
          </a:graphicData>
        </a:graphic>
      </p:graphicFrame>
    </p:spTree>
    <p:extLst>
      <p:ext uri="{BB962C8B-B14F-4D97-AF65-F5344CB8AC3E}">
        <p14:creationId xmlns:p14="http://schemas.microsoft.com/office/powerpoint/2010/main" val="10295149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BD95E-5A6A-C4D0-8559-D02E694BAD3D}"/>
              </a:ext>
            </a:extLst>
          </p:cNvPr>
          <p:cNvSpPr>
            <a:spLocks noGrp="1"/>
          </p:cNvSpPr>
          <p:nvPr>
            <p:ph type="title"/>
          </p:nvPr>
        </p:nvSpPr>
        <p:spPr/>
        <p:txBody>
          <a:bodyPr>
            <a:normAutofit fontScale="90000"/>
          </a:bodyPr>
          <a:lstStyle/>
          <a:p>
            <a:r>
              <a:rPr lang="en-US" dirty="0"/>
              <a:t>Organising to innovate; the leadership challenges</a:t>
            </a:r>
          </a:p>
        </p:txBody>
      </p:sp>
      <p:sp>
        <p:nvSpPr>
          <p:cNvPr id="5" name="Content Placeholder 4">
            <a:extLst>
              <a:ext uri="{FF2B5EF4-FFF2-40B4-BE49-F238E27FC236}">
                <a16:creationId xmlns:a16="http://schemas.microsoft.com/office/drawing/2014/main" id="{B1FD63E7-3218-A8D5-8EE9-132D1C67CE05}"/>
              </a:ext>
            </a:extLst>
          </p:cNvPr>
          <p:cNvSpPr>
            <a:spLocks noGrp="1"/>
          </p:cNvSpPr>
          <p:nvPr>
            <p:ph idx="1"/>
          </p:nvPr>
        </p:nvSpPr>
        <p:spPr/>
        <p:txBody>
          <a:bodyPr>
            <a:normAutofit fontScale="85000" lnSpcReduction="20000"/>
          </a:bodyPr>
          <a:lstStyle/>
          <a:p>
            <a:r>
              <a:rPr lang="en-US" dirty="0"/>
              <a:t>Generally, principles of good teams still apply: e.g. clear goals, effective meetings, interdependence, adequate information etc.</a:t>
            </a:r>
          </a:p>
          <a:p>
            <a:r>
              <a:rPr lang="en-US" dirty="0"/>
              <a:t>But innovation teams need leadership which encourages discovery and learning, tolerates risk and failure and can work with porous boundaries and changing roles</a:t>
            </a:r>
          </a:p>
          <a:p>
            <a:r>
              <a:rPr lang="en-US" dirty="0"/>
              <a:t>Main barrier is a top-down, hierarchical mindset where trust, respect and learning are inhibited</a:t>
            </a:r>
          </a:p>
          <a:p>
            <a:r>
              <a:rPr lang="en-US" dirty="0"/>
              <a:t>Speaking up is critical; not easy in most organisations</a:t>
            </a:r>
          </a:p>
          <a:p>
            <a:r>
              <a:rPr lang="en-US" dirty="0"/>
              <a:t>Reflection and learning must become an understood and familiar team process   </a:t>
            </a:r>
          </a:p>
        </p:txBody>
      </p:sp>
    </p:spTree>
    <p:extLst>
      <p:ext uri="{BB962C8B-B14F-4D97-AF65-F5344CB8AC3E}">
        <p14:creationId xmlns:p14="http://schemas.microsoft.com/office/powerpoint/2010/main" val="3634715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Team leadership style</a:t>
            </a:r>
          </a:p>
        </p:txBody>
      </p:sp>
      <p:sp>
        <p:nvSpPr>
          <p:cNvPr id="4" name="Content Placeholder 3"/>
          <p:cNvSpPr>
            <a:spLocks noGrp="1"/>
          </p:cNvSpPr>
          <p:nvPr>
            <p:ph idx="1"/>
          </p:nvPr>
        </p:nvSpPr>
        <p:spPr/>
        <p:txBody>
          <a:bodyPr/>
          <a:lstStyle/>
          <a:p>
            <a:r>
              <a:rPr lang="en-US" dirty="0"/>
              <a:t>Ambidextrous leadership is best for innovative teams (Zacher and Rosing, 2013. Research with 33 architect teams).  Ambidextrous leadership can switch between exploration (opening behaviours) and exploitation (closing behaviours), rather than consistently favouring one or the </a:t>
            </a:r>
            <a:r>
              <a:rPr lang="en-US"/>
              <a:t>other.</a:t>
            </a:r>
            <a:endParaRPr lang="en-US" dirty="0"/>
          </a:p>
          <a:p>
            <a:endParaRPr lang="en-US" dirty="0"/>
          </a:p>
        </p:txBody>
      </p:sp>
    </p:spTree>
    <p:extLst>
      <p:ext uri="{BB962C8B-B14F-4D97-AF65-F5344CB8AC3E}">
        <p14:creationId xmlns:p14="http://schemas.microsoft.com/office/powerpoint/2010/main" val="25142311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cost of team failure</a:t>
            </a:r>
          </a:p>
        </p:txBody>
      </p:sp>
      <p:pic>
        <p:nvPicPr>
          <p:cNvPr id="4" name="Content Placeholder 3" descr="Bristol-heart-scandal-protest.jpg"/>
          <p:cNvPicPr>
            <a:picLocks noGrp="1" noChangeAspect="1"/>
          </p:cNvPicPr>
          <p:nvPr>
            <p:ph idx="1"/>
          </p:nvPr>
        </p:nvPicPr>
        <p:blipFill>
          <a:blip r:embed="rId2">
            <a:extLst>
              <a:ext uri="{28A0092B-C50C-407E-A947-70E740481C1C}">
                <a14:useLocalDpi xmlns:a14="http://schemas.microsoft.com/office/drawing/2010/main" val="0"/>
              </a:ext>
            </a:extLst>
          </a:blip>
          <a:srcRect t="8676" b="8676"/>
          <a:stretch>
            <a:fillRect/>
          </a:stretch>
        </p:blipFill>
        <p:spPr>
          <a:prstGeom prst="rect">
            <a:avLst/>
          </a:prstGeom>
        </p:spPr>
      </p:pic>
    </p:spTree>
    <p:extLst>
      <p:ext uri="{BB962C8B-B14F-4D97-AF65-F5344CB8AC3E}">
        <p14:creationId xmlns:p14="http://schemas.microsoft.com/office/powerpoint/2010/main" val="24091962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Poor teamwork leads to</a:t>
            </a:r>
            <a:r>
              <a:rPr lang="mr-IN" dirty="0"/>
              <a:t>…</a:t>
            </a:r>
            <a:endParaRPr lang="en-US" dirty="0"/>
          </a:p>
        </p:txBody>
      </p:sp>
      <p:sp>
        <p:nvSpPr>
          <p:cNvPr id="3" name="Content Placeholder 2"/>
          <p:cNvSpPr>
            <a:spLocks noGrp="1"/>
          </p:cNvSpPr>
          <p:nvPr>
            <p:ph idx="1"/>
          </p:nvPr>
        </p:nvSpPr>
        <p:spPr/>
        <p:txBody>
          <a:bodyPr>
            <a:normAutofit lnSpcReduction="10000"/>
          </a:bodyPr>
          <a:lstStyle/>
          <a:p>
            <a:r>
              <a:rPr lang="en-US" dirty="0"/>
              <a:t>Victimisation, humiliation, isolation</a:t>
            </a:r>
          </a:p>
          <a:p>
            <a:r>
              <a:rPr lang="en-US" dirty="0"/>
              <a:t>Time wasting</a:t>
            </a:r>
          </a:p>
          <a:p>
            <a:r>
              <a:rPr lang="en-US" dirty="0"/>
              <a:t>Project failure</a:t>
            </a:r>
          </a:p>
          <a:p>
            <a:r>
              <a:rPr lang="en-US" dirty="0"/>
              <a:t>Two inquiries into paediatric heart surgery (Bristol 2001, Oxford 2010) highlighted poor teamwork as a factor in high child mortality.  “</a:t>
            </a:r>
            <a:r>
              <a:rPr lang="en-US" i="1" dirty="0"/>
              <a:t>Effective teamwork did not always exist at the BRI</a:t>
            </a:r>
            <a:r>
              <a:rPr lang="mr-IN" i="1" dirty="0"/>
              <a:t>…</a:t>
            </a:r>
            <a:r>
              <a:rPr lang="en-GB" i="1" dirty="0"/>
              <a:t>.The point is that everyone just carried on</a:t>
            </a:r>
            <a:r>
              <a:rPr lang="en-GB" dirty="0"/>
              <a:t>”</a:t>
            </a:r>
            <a:endParaRPr lang="en-US" dirty="0"/>
          </a:p>
        </p:txBody>
      </p:sp>
    </p:spTree>
    <p:extLst>
      <p:ext uri="{BB962C8B-B14F-4D97-AF65-F5344CB8AC3E}">
        <p14:creationId xmlns:p14="http://schemas.microsoft.com/office/powerpoint/2010/main" val="34061926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92268-F953-955A-C52D-32D17B1AEE34}"/>
              </a:ext>
            </a:extLst>
          </p:cNvPr>
          <p:cNvSpPr>
            <a:spLocks noGrp="1"/>
          </p:cNvSpPr>
          <p:nvPr>
            <p:ph type="title"/>
          </p:nvPr>
        </p:nvSpPr>
        <p:spPr/>
        <p:txBody>
          <a:bodyPr/>
          <a:lstStyle/>
          <a:p>
            <a:r>
              <a:rPr lang="en-US" dirty="0"/>
              <a:t>The cost of team failure</a:t>
            </a:r>
          </a:p>
        </p:txBody>
      </p:sp>
      <p:sp>
        <p:nvSpPr>
          <p:cNvPr id="3" name="Content Placeholder 2">
            <a:extLst>
              <a:ext uri="{FF2B5EF4-FFF2-40B4-BE49-F238E27FC236}">
                <a16:creationId xmlns:a16="http://schemas.microsoft.com/office/drawing/2014/main" id="{25B3340D-D5A7-1119-20E2-90F214454692}"/>
              </a:ext>
            </a:extLst>
          </p:cNvPr>
          <p:cNvSpPr>
            <a:spLocks noGrp="1"/>
          </p:cNvSpPr>
          <p:nvPr>
            <p:ph idx="1"/>
          </p:nvPr>
        </p:nvSpPr>
        <p:spPr/>
        <p:txBody>
          <a:bodyPr/>
          <a:lstStyle/>
          <a:p>
            <a:r>
              <a:rPr lang="en-US" dirty="0"/>
              <a:t>A review into 45 avoidable baby deaths in found “failures in team working” and </a:t>
            </a:r>
            <a:r>
              <a:rPr lang="en-GB" dirty="0">
                <a:solidFill>
                  <a:srgbClr val="121212"/>
                </a:solidFill>
                <a:latin typeface="GuardianTextEgyptian"/>
              </a:rPr>
              <a:t>s</a:t>
            </a:r>
            <a:r>
              <a:rPr lang="en-GB" b="0" i="0" dirty="0">
                <a:solidFill>
                  <a:srgbClr val="121212"/>
                </a:solidFill>
                <a:effectLst/>
                <a:latin typeface="GuardianTextEgyptian"/>
              </a:rPr>
              <a:t>quabbling between midwives, obstetricians, paediatricians and other groups of staff which involved “factionalism, lack of mutual trust and … bullying”.  (Kirkup Report</a:t>
            </a:r>
            <a:r>
              <a:rPr lang="en-GB" dirty="0">
                <a:solidFill>
                  <a:srgbClr val="121212"/>
                </a:solidFill>
                <a:latin typeface="GuardianTextEgyptian"/>
              </a:rPr>
              <a:t> on East Kent Hospitals University Foundation Trust, </a:t>
            </a:r>
            <a:r>
              <a:rPr lang="en-GB" b="0" i="0" dirty="0">
                <a:solidFill>
                  <a:srgbClr val="121212"/>
                </a:solidFill>
                <a:effectLst/>
                <a:latin typeface="GuardianTextEgyptian"/>
              </a:rPr>
              <a:t>October 2022)</a:t>
            </a:r>
            <a:endParaRPr lang="en-US" dirty="0"/>
          </a:p>
        </p:txBody>
      </p:sp>
    </p:spTree>
    <p:extLst>
      <p:ext uri="{BB962C8B-B14F-4D97-AF65-F5344CB8AC3E}">
        <p14:creationId xmlns:p14="http://schemas.microsoft.com/office/powerpoint/2010/main" val="20819420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If it’s not working</a:t>
            </a:r>
          </a:p>
        </p:txBody>
      </p:sp>
      <p:sp>
        <p:nvSpPr>
          <p:cNvPr id="3" name="Content Placeholder 2"/>
          <p:cNvSpPr>
            <a:spLocks noGrp="1"/>
          </p:cNvSpPr>
          <p:nvPr>
            <p:ph idx="1"/>
          </p:nvPr>
        </p:nvSpPr>
        <p:spPr/>
        <p:txBody>
          <a:bodyPr/>
          <a:lstStyle/>
          <a:p>
            <a:r>
              <a:rPr lang="en-US" dirty="0"/>
              <a:t>Don’t just carry on!  The willingness to intervene, break patterns, take risks is the critical difference between mere seniority and leadership (Heifetz and Linsky)</a:t>
            </a:r>
          </a:p>
          <a:p>
            <a:r>
              <a:rPr lang="en-US" dirty="0"/>
              <a:t>Creating the conditions for effectiveness (roles, goals, membership, meetings, coaching etc.) will require hard decisions</a:t>
            </a:r>
          </a:p>
          <a:p>
            <a:r>
              <a:rPr lang="en-US" dirty="0"/>
              <a:t>Focusing on teamwork as well as taskwork</a:t>
            </a:r>
          </a:p>
        </p:txBody>
      </p:sp>
    </p:spTree>
    <p:extLst>
      <p:ext uri="{BB962C8B-B14F-4D97-AF65-F5344CB8AC3E}">
        <p14:creationId xmlns:p14="http://schemas.microsoft.com/office/powerpoint/2010/main" val="177671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274638"/>
            <a:ext cx="8229600" cy="1143000"/>
          </a:xfrm>
        </p:spPr>
        <p:txBody>
          <a:bodyPr>
            <a:normAutofit fontScale="90000"/>
          </a:bodyPr>
          <a:lstStyle/>
          <a:p>
            <a:r>
              <a:rPr lang="en-US" dirty="0"/>
              <a:t>Think about your team </a:t>
            </a:r>
            <a:r>
              <a:rPr lang="mr-IN" dirty="0"/>
              <a:t>–</a:t>
            </a:r>
            <a:r>
              <a:rPr lang="en-US" dirty="0"/>
              <a:t> teamleaders’checklist </a:t>
            </a:r>
          </a:p>
        </p:txBody>
      </p:sp>
      <p:graphicFrame>
        <p:nvGraphicFramePr>
          <p:cNvPr id="6" name="Table 5"/>
          <p:cNvGraphicFramePr>
            <a:graphicFrameLocks noGrp="1"/>
          </p:cNvGraphicFramePr>
          <p:nvPr>
            <p:extLst>
              <p:ext uri="{D42A27DB-BD31-4B8C-83A1-F6EECF244321}">
                <p14:modId xmlns:p14="http://schemas.microsoft.com/office/powerpoint/2010/main" val="916648907"/>
              </p:ext>
            </p:extLst>
          </p:nvPr>
        </p:nvGraphicFramePr>
        <p:xfrm>
          <a:off x="392186" y="1472653"/>
          <a:ext cx="8132429" cy="5196840"/>
        </p:xfrm>
        <a:graphic>
          <a:graphicData uri="http://schemas.openxmlformats.org/drawingml/2006/table">
            <a:tbl>
              <a:tblPr firstRow="1" bandRow="1">
                <a:tableStyleId>{5C22544A-7EE6-4342-B048-85BDC9FD1C3A}</a:tableStyleId>
              </a:tblPr>
              <a:tblGrid>
                <a:gridCol w="2513018">
                  <a:extLst>
                    <a:ext uri="{9D8B030D-6E8A-4147-A177-3AD203B41FA5}">
                      <a16:colId xmlns:a16="http://schemas.microsoft.com/office/drawing/2014/main" val="20000"/>
                    </a:ext>
                  </a:extLst>
                </a:gridCol>
                <a:gridCol w="5619411">
                  <a:extLst>
                    <a:ext uri="{9D8B030D-6E8A-4147-A177-3AD203B41FA5}">
                      <a16:colId xmlns:a16="http://schemas.microsoft.com/office/drawing/2014/main" val="20001"/>
                    </a:ext>
                  </a:extLst>
                </a:gridCol>
              </a:tblGrid>
              <a:tr h="1440480">
                <a:tc>
                  <a:txBody>
                    <a:bodyPr/>
                    <a:lstStyle/>
                    <a:p>
                      <a:r>
                        <a:rPr lang="en-US" sz="2800" dirty="0"/>
                        <a:t>Purpose</a:t>
                      </a:r>
                    </a:p>
                  </a:txBody>
                  <a:tcPr/>
                </a:tc>
                <a:tc>
                  <a:txBody>
                    <a:bodyPr/>
                    <a:lstStyle/>
                    <a:p>
                      <a:pPr marL="285750" indent="-285750">
                        <a:buFont typeface="Arial"/>
                        <a:buChar char="•"/>
                      </a:pPr>
                      <a:r>
                        <a:rPr lang="en-US" sz="1900" dirty="0"/>
                        <a:t>Is team purpose clear, compelling</a:t>
                      </a:r>
                      <a:r>
                        <a:rPr lang="en-US" sz="1900" baseline="0" dirty="0"/>
                        <a:t> and shared? (n.b. purpose vs activity)</a:t>
                      </a:r>
                    </a:p>
                    <a:p>
                      <a:pPr marL="285750" indent="-285750">
                        <a:buFont typeface="Arial"/>
                        <a:buChar char="•"/>
                      </a:pPr>
                      <a:r>
                        <a:rPr lang="en-US" sz="1900" dirty="0"/>
                        <a:t>What sort of team is it? (e.g. consulting, briefing, decision making, </a:t>
                      </a:r>
                      <a:r>
                        <a:rPr lang="en-US" sz="1900" dirty="0" err="1"/>
                        <a:t>co-ordinating</a:t>
                      </a:r>
                      <a:r>
                        <a:rPr lang="en-US" sz="1900" dirty="0"/>
                        <a:t>)</a:t>
                      </a:r>
                    </a:p>
                    <a:p>
                      <a:pPr marL="285750" indent="-285750">
                        <a:buFont typeface="Arial"/>
                        <a:buChar char="•"/>
                      </a:pPr>
                      <a:r>
                        <a:rPr lang="en-US" sz="1900" dirty="0"/>
                        <a:t>Balance between Execution and Innovation</a:t>
                      </a:r>
                    </a:p>
                    <a:p>
                      <a:pPr marL="285750" indent="-285750">
                        <a:buFont typeface="Arial"/>
                        <a:buChar char="•"/>
                      </a:pPr>
                      <a:r>
                        <a:rPr lang="en-US" sz="1900" dirty="0"/>
                        <a:t>Is a team the right answer to the question?</a:t>
                      </a:r>
                    </a:p>
                  </a:txBody>
                  <a:tcPr/>
                </a:tc>
                <a:extLst>
                  <a:ext uri="{0D108BD9-81ED-4DB2-BD59-A6C34878D82A}">
                    <a16:rowId xmlns:a16="http://schemas.microsoft.com/office/drawing/2014/main" val="10000"/>
                  </a:ext>
                </a:extLst>
              </a:tr>
              <a:tr h="1675724">
                <a:tc>
                  <a:txBody>
                    <a:bodyPr/>
                    <a:lstStyle/>
                    <a:p>
                      <a:r>
                        <a:rPr lang="en-US" sz="2800" dirty="0"/>
                        <a:t>People</a:t>
                      </a:r>
                    </a:p>
                  </a:txBody>
                  <a:tcPr/>
                </a:tc>
                <a:tc>
                  <a:txBody>
                    <a:bodyPr/>
                    <a:lstStyle/>
                    <a:p>
                      <a:pPr marL="285750" indent="-285750">
                        <a:buFont typeface="Arial"/>
                        <a:buChar char="•"/>
                      </a:pPr>
                      <a:r>
                        <a:rPr lang="en-US" sz="1900" dirty="0"/>
                        <a:t>Is membership bounded, stable and not too big (6-8?)</a:t>
                      </a:r>
                    </a:p>
                    <a:p>
                      <a:pPr marL="285750" indent="-285750">
                        <a:buFont typeface="Arial"/>
                        <a:buChar char="•"/>
                      </a:pPr>
                      <a:r>
                        <a:rPr lang="en-US" sz="1900" dirty="0"/>
                        <a:t>Do you have the right people,</a:t>
                      </a:r>
                      <a:r>
                        <a:rPr lang="en-US" sz="1900" baseline="0" dirty="0"/>
                        <a:t> bringing the right skills,</a:t>
                      </a:r>
                      <a:r>
                        <a:rPr lang="en-US" sz="1900" dirty="0"/>
                        <a:t> and are their roles clear?</a:t>
                      </a:r>
                    </a:p>
                    <a:p>
                      <a:pPr marL="285750" indent="-285750">
                        <a:buFont typeface="Arial"/>
                        <a:buChar char="•"/>
                      </a:pPr>
                      <a:r>
                        <a:rPr lang="en-US" sz="1900" dirty="0"/>
                        <a:t>Is leadership clear? </a:t>
                      </a:r>
                      <a:r>
                        <a:rPr lang="mr-IN" sz="1900" dirty="0"/>
                        <a:t>–</a:t>
                      </a:r>
                      <a:r>
                        <a:rPr lang="en-US" sz="1900" dirty="0"/>
                        <a:t> defining direction, bringing hope, encouraging</a:t>
                      </a:r>
                      <a:r>
                        <a:rPr lang="en-US" sz="1900" baseline="0" dirty="0"/>
                        <a:t> reflection and learning, coaching the team</a:t>
                      </a:r>
                      <a:endParaRPr lang="en-US" sz="1900" dirty="0"/>
                    </a:p>
                  </a:txBody>
                  <a:tcPr/>
                </a:tc>
                <a:extLst>
                  <a:ext uri="{0D108BD9-81ED-4DB2-BD59-A6C34878D82A}">
                    <a16:rowId xmlns:a16="http://schemas.microsoft.com/office/drawing/2014/main" val="10001"/>
                  </a:ext>
                </a:extLst>
              </a:tr>
              <a:tr h="1155303">
                <a:tc>
                  <a:txBody>
                    <a:bodyPr/>
                    <a:lstStyle/>
                    <a:p>
                      <a:r>
                        <a:rPr lang="en-US" sz="2800" dirty="0"/>
                        <a:t>Processes</a:t>
                      </a:r>
                    </a:p>
                  </a:txBody>
                  <a:tcPr/>
                </a:tc>
                <a:tc>
                  <a:txBody>
                    <a:bodyPr/>
                    <a:lstStyle/>
                    <a:p>
                      <a:pPr marL="285750" indent="-285750">
                        <a:buFont typeface="Arial"/>
                        <a:buChar char="•"/>
                      </a:pPr>
                      <a:r>
                        <a:rPr lang="en-US" sz="1900" dirty="0"/>
                        <a:t>Are</a:t>
                      </a:r>
                      <a:r>
                        <a:rPr lang="en-US" sz="1900" baseline="0" dirty="0"/>
                        <a:t> meetings purposeful and productive?</a:t>
                      </a:r>
                    </a:p>
                    <a:p>
                      <a:pPr marL="285750" indent="-285750">
                        <a:buFont typeface="Arial"/>
                        <a:buChar char="•"/>
                      </a:pPr>
                      <a:r>
                        <a:rPr lang="en-US" sz="1900" baseline="0" dirty="0"/>
                        <a:t>Can the team learn and face up to mistakes?</a:t>
                      </a:r>
                    </a:p>
                    <a:p>
                      <a:pPr marL="285750" indent="-285750">
                        <a:buFont typeface="Arial"/>
                        <a:buChar char="•"/>
                      </a:pPr>
                      <a:r>
                        <a:rPr lang="en-US" sz="1900" baseline="0" dirty="0"/>
                        <a:t>Does the whole team, as well as individual members, get feedback on performance?</a:t>
                      </a:r>
                      <a:endParaRPr lang="en-US" sz="1900" dirty="0"/>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8837744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143000" y="0"/>
            <a:ext cx="6858000" cy="6858000"/>
          </a:xfrm>
          <a:prstGeom prst="rect">
            <a:avLst/>
          </a:prstGeom>
        </p:spPr>
      </p:pic>
    </p:spTree>
    <p:extLst>
      <p:ext uri="{BB962C8B-B14F-4D97-AF65-F5344CB8AC3E}">
        <p14:creationId xmlns:p14="http://schemas.microsoft.com/office/powerpoint/2010/main" val="24415285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Defences against learning</a:t>
            </a:r>
          </a:p>
        </p:txBody>
      </p:sp>
      <p:sp>
        <p:nvSpPr>
          <p:cNvPr id="3" name="Content Placeholder 2"/>
          <p:cNvSpPr>
            <a:spLocks noGrp="1"/>
          </p:cNvSpPr>
          <p:nvPr>
            <p:ph idx="1"/>
          </p:nvPr>
        </p:nvSpPr>
        <p:spPr/>
        <p:txBody>
          <a:bodyPr>
            <a:normAutofit fontScale="92500" lnSpcReduction="10000"/>
          </a:bodyPr>
          <a:lstStyle/>
          <a:p>
            <a:r>
              <a:rPr lang="en-US" dirty="0"/>
              <a:t>Team learning involves behaviour change and may challenge deeply held assumptions.  This is hard and many prefer to avoid it.  Here’s how to avoid learning!</a:t>
            </a:r>
          </a:p>
          <a:p>
            <a:pPr lvl="1"/>
            <a:r>
              <a:rPr lang="en-US" dirty="0"/>
              <a:t>The enemy is out there!  Blaming is easier than learning (it’s all IT’s/HQ’s/Finance’s fault)</a:t>
            </a:r>
          </a:p>
          <a:p>
            <a:pPr lvl="1"/>
            <a:r>
              <a:rPr lang="en-US" dirty="0"/>
              <a:t>The illusion of taking charge.  Initiate activity without reflection.  Do a SWOT! Brainstorm! Call in consultants! </a:t>
            </a:r>
          </a:p>
          <a:p>
            <a:pPr lvl="1"/>
            <a:r>
              <a:rPr lang="en-US" dirty="0"/>
              <a:t>Intimidate people.  Learning often involves admitting mistakes.  Intimidated people don’t do this!</a:t>
            </a:r>
          </a:p>
          <a:p>
            <a:pPr marL="457200" lvl="1" indent="0">
              <a:buNone/>
            </a:pPr>
            <a:endParaRPr lang="en-US" dirty="0"/>
          </a:p>
          <a:p>
            <a:endParaRPr lang="en-US" dirty="0"/>
          </a:p>
        </p:txBody>
      </p:sp>
    </p:spTree>
    <p:extLst>
      <p:ext uri="{BB962C8B-B14F-4D97-AF65-F5344CB8AC3E}">
        <p14:creationId xmlns:p14="http://schemas.microsoft.com/office/powerpoint/2010/main" val="191766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mr-IN" dirty="0"/>
              <a:t>…</a:t>
            </a:r>
            <a:r>
              <a:rPr lang="en-GB" dirty="0"/>
              <a:t>and if you do want to learn!</a:t>
            </a:r>
            <a:endParaRPr lang="en-US" dirty="0"/>
          </a:p>
        </p:txBody>
      </p:sp>
      <p:sp>
        <p:nvSpPr>
          <p:cNvPr id="3" name="Content Placeholder 2"/>
          <p:cNvSpPr>
            <a:spLocks noGrp="1"/>
          </p:cNvSpPr>
          <p:nvPr>
            <p:ph idx="1"/>
          </p:nvPr>
        </p:nvSpPr>
        <p:spPr/>
        <p:txBody>
          <a:bodyPr>
            <a:normAutofit fontScale="85000" lnSpcReduction="10000"/>
          </a:bodyPr>
          <a:lstStyle/>
          <a:p>
            <a:r>
              <a:rPr lang="en-US" dirty="0"/>
              <a:t>Encourage error reporting.  Better performing teams reported more, not less, mistakes (Edmondson, 1999, research with 51 manufacturing teams)</a:t>
            </a:r>
          </a:p>
          <a:p>
            <a:r>
              <a:rPr lang="en-US" dirty="0"/>
              <a:t>Encourage “team psychological safety” (no-one will punish me for speaking up) which is different to “team cohesiveness” which can inhibit disagreement and challenge</a:t>
            </a:r>
          </a:p>
          <a:p>
            <a:r>
              <a:rPr lang="en-US" dirty="0"/>
              <a:t>Wooley et al (2010) Found that social sensitivity and turn taking was a better predictor of team performance than average IQ.  Smart people can make poor teams, averagely intelligent people can make good teams.  </a:t>
            </a:r>
          </a:p>
        </p:txBody>
      </p:sp>
    </p:spTree>
    <p:extLst>
      <p:ext uri="{BB962C8B-B14F-4D97-AF65-F5344CB8AC3E}">
        <p14:creationId xmlns:p14="http://schemas.microsoft.com/office/powerpoint/2010/main" val="13485289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mr-IN" dirty="0"/>
              <a:t>…</a:t>
            </a:r>
            <a:r>
              <a:rPr lang="en-GB" dirty="0"/>
              <a:t>and if you do want to learn</a:t>
            </a:r>
            <a:endParaRPr lang="en-US" dirty="0"/>
          </a:p>
        </p:txBody>
      </p:sp>
      <p:sp>
        <p:nvSpPr>
          <p:cNvPr id="3" name="Content Placeholder 2"/>
          <p:cNvSpPr>
            <a:spLocks noGrp="1"/>
          </p:cNvSpPr>
          <p:nvPr>
            <p:ph idx="1"/>
          </p:nvPr>
        </p:nvSpPr>
        <p:spPr/>
        <p:txBody>
          <a:bodyPr/>
          <a:lstStyle/>
          <a:p>
            <a:r>
              <a:rPr lang="en-US" dirty="0"/>
              <a:t>Model a learning approach.  Admit your own fallibility.  Listen carefully to other’s contributions</a:t>
            </a:r>
          </a:p>
          <a:p>
            <a:r>
              <a:rPr lang="en-US" dirty="0"/>
              <a:t>Familiarise the team with tools and processes to encourage reflection (e.g. fishbone diagram, action learning)</a:t>
            </a:r>
          </a:p>
          <a:p>
            <a:r>
              <a:rPr lang="en-US" dirty="0"/>
              <a:t>Reward transparency and avoid blame</a:t>
            </a:r>
          </a:p>
        </p:txBody>
      </p:sp>
    </p:spTree>
    <p:extLst>
      <p:ext uri="{BB962C8B-B14F-4D97-AF65-F5344CB8AC3E}">
        <p14:creationId xmlns:p14="http://schemas.microsoft.com/office/powerpoint/2010/main" val="41229059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Learning conversations</a:t>
            </a:r>
          </a:p>
        </p:txBody>
      </p:sp>
      <p:sp>
        <p:nvSpPr>
          <p:cNvPr id="3" name="Content Placeholder 2"/>
          <p:cNvSpPr>
            <a:spLocks noGrp="1"/>
          </p:cNvSpPr>
          <p:nvPr>
            <p:ph idx="1"/>
          </p:nvPr>
        </p:nvSpPr>
        <p:spPr/>
        <p:txBody>
          <a:bodyPr>
            <a:normAutofit fontScale="92500"/>
          </a:bodyPr>
          <a:lstStyle/>
          <a:p>
            <a:r>
              <a:rPr lang="en-US" dirty="0"/>
              <a:t>We use dialogue and discussion interchangeably but they are different (Senge, 1990)</a:t>
            </a:r>
          </a:p>
          <a:p>
            <a:pPr lvl="1"/>
            <a:r>
              <a:rPr lang="en-US" dirty="0"/>
              <a:t>Dialogue (Greek; dia-logos, through word) </a:t>
            </a:r>
          </a:p>
          <a:p>
            <a:pPr lvl="1"/>
            <a:r>
              <a:rPr lang="en-US" dirty="0"/>
              <a:t>Discussion (Latin; discutere, strike asunder, break up)</a:t>
            </a:r>
          </a:p>
          <a:p>
            <a:r>
              <a:rPr lang="en-US" dirty="0"/>
              <a:t>Reflecting ambidextrous leadership, one is about opening a subject up, the other is about closing it down</a:t>
            </a:r>
          </a:p>
          <a:p>
            <a:r>
              <a:rPr lang="en-US" dirty="0"/>
              <a:t>Effective teams can do both, switching between them as required </a:t>
            </a:r>
          </a:p>
        </p:txBody>
      </p:sp>
    </p:spTree>
    <p:extLst>
      <p:ext uri="{BB962C8B-B14F-4D97-AF65-F5344CB8AC3E}">
        <p14:creationId xmlns:p14="http://schemas.microsoft.com/office/powerpoint/2010/main" val="26346486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p:cNvGraphicFramePr>
            <a:graphicFrameLocks noChangeAspect="1"/>
          </p:cNvGraphicFramePr>
          <p:nvPr>
            <p:extLst>
              <p:ext uri="{D42A27DB-BD31-4B8C-83A1-F6EECF244321}">
                <p14:modId xmlns:p14="http://schemas.microsoft.com/office/powerpoint/2010/main" val="65983325"/>
              </p:ext>
            </p:extLst>
          </p:nvPr>
        </p:nvGraphicFramePr>
        <p:xfrm>
          <a:off x="53756" y="491687"/>
          <a:ext cx="9090244" cy="4158846"/>
        </p:xfrm>
        <a:graphic>
          <a:graphicData uri="http://schemas.openxmlformats.org/presentationml/2006/ole">
            <mc:AlternateContent xmlns:mc="http://schemas.openxmlformats.org/markup-compatibility/2006">
              <mc:Choice xmlns:v="urn:schemas-microsoft-com:vml" Requires="v">
                <p:oleObj name="Document" r:id="rId2" imgW="5410200" imgH="2159000" progId="Word.Document.12">
                  <p:embed/>
                </p:oleObj>
              </mc:Choice>
              <mc:Fallback>
                <p:oleObj name="Document" r:id="rId2" imgW="5410200" imgH="2159000" progId="Word.Document.12">
                  <p:embed/>
                  <p:pic>
                    <p:nvPicPr>
                      <p:cNvPr id="0" name=""/>
                      <p:cNvPicPr/>
                      <p:nvPr/>
                    </p:nvPicPr>
                    <p:blipFill>
                      <a:blip r:embed="rId3"/>
                      <a:stretch>
                        <a:fillRect/>
                      </a:stretch>
                    </p:blipFill>
                    <p:spPr>
                      <a:xfrm>
                        <a:off x="53756" y="491687"/>
                        <a:ext cx="9090244" cy="4158846"/>
                      </a:xfrm>
                      <a:prstGeom prst="rect">
                        <a:avLst/>
                      </a:prstGeom>
                    </p:spPr>
                  </p:pic>
                </p:oleObj>
              </mc:Fallback>
            </mc:AlternateContent>
          </a:graphicData>
        </a:graphic>
      </p:graphicFrame>
      <p:sp>
        <p:nvSpPr>
          <p:cNvPr id="5" name="TextBox 4"/>
          <p:cNvSpPr txBox="1"/>
          <p:nvPr/>
        </p:nvSpPr>
        <p:spPr>
          <a:xfrm>
            <a:off x="307276" y="4671020"/>
            <a:ext cx="8644678" cy="2416046"/>
          </a:xfrm>
          <a:prstGeom prst="rect">
            <a:avLst/>
          </a:prstGeom>
          <a:noFill/>
        </p:spPr>
        <p:txBody>
          <a:bodyPr wrap="square" rtlCol="0">
            <a:spAutoFit/>
          </a:bodyPr>
          <a:lstStyle/>
          <a:p>
            <a:pPr marL="285750" indent="-285750">
              <a:buFont typeface="Arial"/>
              <a:buChar char="•"/>
            </a:pPr>
            <a:r>
              <a:rPr lang="en-US" sz="1900" dirty="0"/>
              <a:t>The two modes cannot be combined.  The hard-headed analysis needed for discussion would inhibit the exploratory, speculative conversation needed for dialogue</a:t>
            </a:r>
          </a:p>
          <a:p>
            <a:pPr marL="285750" indent="-285750">
              <a:buFont typeface="Arial"/>
              <a:buChar char="•"/>
            </a:pPr>
            <a:r>
              <a:rPr lang="en-US" sz="1900" dirty="0"/>
              <a:t>Most teams seem to function mainly in discussion mode.  This will limit learning and innovation</a:t>
            </a:r>
          </a:p>
          <a:p>
            <a:pPr marL="285750" indent="-285750">
              <a:buFont typeface="Arial"/>
              <a:buChar char="•"/>
            </a:pPr>
            <a:r>
              <a:rPr lang="en-US" sz="1900" dirty="0"/>
              <a:t>Dialogue requires practice and discipline.  There must be a conscious (albeit temporary) suspension of judgment</a:t>
            </a:r>
          </a:p>
          <a:p>
            <a:pPr marL="285750" indent="-285750">
              <a:buFont typeface="Arial"/>
              <a:buChar char="•"/>
            </a:pPr>
            <a:endParaRPr lang="en-US" dirty="0"/>
          </a:p>
        </p:txBody>
      </p:sp>
    </p:spTree>
    <p:extLst>
      <p:ext uri="{BB962C8B-B14F-4D97-AF65-F5344CB8AC3E}">
        <p14:creationId xmlns:p14="http://schemas.microsoft.com/office/powerpoint/2010/main" val="34755083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Team norms</a:t>
            </a:r>
          </a:p>
        </p:txBody>
      </p:sp>
      <p:sp>
        <p:nvSpPr>
          <p:cNvPr id="3" name="Content Placeholder 2"/>
          <p:cNvSpPr>
            <a:spLocks noGrp="1"/>
          </p:cNvSpPr>
          <p:nvPr>
            <p:ph idx="1"/>
          </p:nvPr>
        </p:nvSpPr>
        <p:spPr/>
        <p:txBody>
          <a:bodyPr>
            <a:normAutofit lnSpcReduction="10000"/>
          </a:bodyPr>
          <a:lstStyle/>
          <a:p>
            <a:r>
              <a:rPr lang="en-US" dirty="0"/>
              <a:t>All teams will have norms (shared expectations about behaviour).  They are powerful.  The question is are they helpful? e.g. If late arrivals go unchallenged, late starts might become the norm</a:t>
            </a:r>
          </a:p>
          <a:p>
            <a:r>
              <a:rPr lang="en-US" dirty="0"/>
              <a:t>Performance can be improved by establishing agreed norms  - and sticking to them rigorously.   They must define what is wanted </a:t>
            </a:r>
            <a:r>
              <a:rPr lang="mr-IN" dirty="0"/>
              <a:t>–</a:t>
            </a:r>
            <a:r>
              <a:rPr lang="en-US" dirty="0"/>
              <a:t> and not wanted </a:t>
            </a:r>
            <a:r>
              <a:rPr lang="mr-IN" dirty="0"/>
              <a:t>–</a:t>
            </a:r>
            <a:r>
              <a:rPr lang="en-US" dirty="0"/>
              <a:t> from the team</a:t>
            </a:r>
          </a:p>
        </p:txBody>
      </p:sp>
    </p:spTree>
    <p:extLst>
      <p:ext uri="{BB962C8B-B14F-4D97-AF65-F5344CB8AC3E}">
        <p14:creationId xmlns:p14="http://schemas.microsoft.com/office/powerpoint/2010/main" val="38159067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Extracts from Applebee’s team norms</a:t>
            </a:r>
          </a:p>
        </p:txBody>
      </p:sp>
      <p:sp>
        <p:nvSpPr>
          <p:cNvPr id="3" name="Content Placeholder 2"/>
          <p:cNvSpPr>
            <a:spLocks noGrp="1"/>
          </p:cNvSpPr>
          <p:nvPr>
            <p:ph idx="1"/>
          </p:nvPr>
        </p:nvSpPr>
        <p:spPr/>
        <p:txBody>
          <a:bodyPr>
            <a:normAutofit fontScale="77500" lnSpcReduction="20000"/>
          </a:bodyPr>
          <a:lstStyle/>
          <a:p>
            <a:pPr marL="457200" lvl="1" indent="0">
              <a:buNone/>
            </a:pPr>
            <a:r>
              <a:rPr lang="en-US" b="1" dirty="0"/>
              <a:t>These took two days to agree, described by the CEO as “the two most painful days of my life”</a:t>
            </a:r>
          </a:p>
          <a:p>
            <a:pPr lvl="1"/>
            <a:r>
              <a:rPr lang="en-US" b="1" dirty="0"/>
              <a:t>Build trust</a:t>
            </a:r>
            <a:r>
              <a:rPr lang="en-US" dirty="0"/>
              <a:t>. Honesty and integrity, being loyal to and defending others – even when they aren’t present – honouring commitments, no matter how small, keeping no secrets, respecting other’s interests and questions about your area (no protecting of one’s turf)</a:t>
            </a:r>
            <a:endParaRPr lang="en-GB" dirty="0"/>
          </a:p>
          <a:p>
            <a:pPr lvl="1"/>
            <a:r>
              <a:rPr lang="en-US" b="1" dirty="0"/>
              <a:t>Be decisive</a:t>
            </a:r>
            <a:r>
              <a:rPr lang="en-US" dirty="0"/>
              <a:t>. Taking measured risks, being innovative, admitting mistakes</a:t>
            </a:r>
            <a:endParaRPr lang="en-GB" dirty="0"/>
          </a:p>
          <a:p>
            <a:pPr lvl="1"/>
            <a:r>
              <a:rPr lang="en-US" b="1" dirty="0"/>
              <a:t>Hold great meetings</a:t>
            </a:r>
            <a:r>
              <a:rPr lang="en-US" dirty="0"/>
              <a:t>. Meetings should be well planned (with an agenda), start and end on time, and involve all attendees.  Only one person should speak at a time.  No sidebar conversations.  Next steps and accountabilities should be summarised at the meeting’s close</a:t>
            </a:r>
            <a:endParaRPr lang="en-GB" dirty="0"/>
          </a:p>
          <a:p>
            <a:pPr lvl="1"/>
            <a:r>
              <a:rPr lang="en-US" b="1" dirty="0"/>
              <a:t>Have fun</a:t>
            </a:r>
            <a:r>
              <a:rPr lang="en-US" dirty="0"/>
              <a:t>.  Life is short  </a:t>
            </a:r>
            <a:endParaRPr lang="en-GB" dirty="0"/>
          </a:p>
        </p:txBody>
      </p:sp>
    </p:spTree>
    <p:extLst>
      <p:ext uri="{BB962C8B-B14F-4D97-AF65-F5344CB8AC3E}">
        <p14:creationId xmlns:p14="http://schemas.microsoft.com/office/powerpoint/2010/main" val="4249089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Teams and organisational culture</a:t>
            </a:r>
          </a:p>
        </p:txBody>
      </p:sp>
      <p:sp>
        <p:nvSpPr>
          <p:cNvPr id="3" name="Content Placeholder 2"/>
          <p:cNvSpPr>
            <a:spLocks noGrp="1"/>
          </p:cNvSpPr>
          <p:nvPr>
            <p:ph idx="1"/>
          </p:nvPr>
        </p:nvSpPr>
        <p:spPr/>
        <p:txBody>
          <a:bodyPr>
            <a:normAutofit fontScale="77500" lnSpcReduction="20000"/>
          </a:bodyPr>
          <a:lstStyle/>
          <a:p>
            <a:pPr marL="0" indent="0">
              <a:buNone/>
            </a:pPr>
            <a:r>
              <a:rPr lang="en-US" dirty="0"/>
              <a:t>Using Handy’s “Gods of Management” model</a:t>
            </a:r>
          </a:p>
          <a:p>
            <a:r>
              <a:rPr lang="en-US" dirty="0"/>
              <a:t>Zeus (all powerful boss) cultures are individualistic, command and control oriented and competitive. Collaboration may be difficult.</a:t>
            </a:r>
          </a:p>
          <a:p>
            <a:r>
              <a:rPr lang="en-US" dirty="0"/>
              <a:t>Apollo (bureaucratic) cultures respect position more than skills.  Team membership depends on place in the hierarchy.  Avoiding blame can be more important than success.</a:t>
            </a:r>
          </a:p>
          <a:p>
            <a:r>
              <a:rPr lang="en-US" dirty="0"/>
              <a:t>Athena (task or matrix) cultures respect skills more than hierarchy.  Team is the way they do business.</a:t>
            </a:r>
          </a:p>
          <a:p>
            <a:r>
              <a:rPr lang="en-US" dirty="0"/>
              <a:t>Dionysus (Existential) cultures will resist corporacy or team accountability.  An individualistic culture which struggles to pull together except when all are under threat </a:t>
            </a:r>
          </a:p>
        </p:txBody>
      </p:sp>
    </p:spTree>
    <p:extLst>
      <p:ext uri="{BB962C8B-B14F-4D97-AF65-F5344CB8AC3E}">
        <p14:creationId xmlns:p14="http://schemas.microsoft.com/office/powerpoint/2010/main" val="247635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a:t>
            </a:r>
          </a:p>
        </p:txBody>
      </p:sp>
      <p:sp>
        <p:nvSpPr>
          <p:cNvPr id="3" name="Content Placeholder 2"/>
          <p:cNvSpPr>
            <a:spLocks noGrp="1"/>
          </p:cNvSpPr>
          <p:nvPr>
            <p:ph idx="1"/>
          </p:nvPr>
        </p:nvSpPr>
        <p:spPr/>
        <p:txBody>
          <a:bodyPr>
            <a:normAutofit lnSpcReduction="10000"/>
          </a:bodyPr>
          <a:lstStyle/>
          <a:p>
            <a:r>
              <a:rPr lang="en-US" dirty="0"/>
              <a:t>Teams can be much more than the sum of their parts, but only if you are prepared to work at it and face difficult conversations</a:t>
            </a:r>
          </a:p>
          <a:p>
            <a:r>
              <a:rPr lang="en-US" dirty="0"/>
              <a:t>They require regular maintenance.  What was clear and agreed last year may be fuzzy or forgotten this year</a:t>
            </a:r>
          </a:p>
          <a:p>
            <a:r>
              <a:rPr lang="en-US" dirty="0"/>
              <a:t>Effective teams don’t just happen.  They need leaders prepared to intervene and to model the behaviours they want to see</a:t>
            </a:r>
          </a:p>
          <a:p>
            <a:endParaRPr lang="en-US" dirty="0"/>
          </a:p>
          <a:p>
            <a:endParaRPr lang="en-US" dirty="0"/>
          </a:p>
          <a:p>
            <a:endParaRPr lang="en-US" dirty="0"/>
          </a:p>
        </p:txBody>
      </p:sp>
    </p:spTree>
    <p:extLst>
      <p:ext uri="{BB962C8B-B14F-4D97-AF65-F5344CB8AC3E}">
        <p14:creationId xmlns:p14="http://schemas.microsoft.com/office/powerpoint/2010/main" val="6728182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8841</TotalTime>
  <Words>1917</Words>
  <Application>Microsoft Macintosh PowerPoint</Application>
  <PresentationFormat>On-screen Show (4:3)</PresentationFormat>
  <Paragraphs>145</Paragraphs>
  <Slides>27</Slides>
  <Notes>0</Notes>
  <HiddenSlides>0</HiddenSlides>
  <MMClips>0</MMClips>
  <ScaleCrop>false</ScaleCrop>
  <HeadingPairs>
    <vt:vector size="8" baseType="variant">
      <vt:variant>
        <vt:lpstr>Fonts Used</vt:lpstr>
      </vt:variant>
      <vt:variant>
        <vt:i4>3</vt:i4>
      </vt:variant>
      <vt:variant>
        <vt:lpstr>Theme</vt:lpstr>
      </vt:variant>
      <vt:variant>
        <vt:i4>1</vt:i4>
      </vt:variant>
      <vt:variant>
        <vt:lpstr>Embedded OLE Servers</vt:lpstr>
      </vt:variant>
      <vt:variant>
        <vt:i4>1</vt:i4>
      </vt:variant>
      <vt:variant>
        <vt:lpstr>Slide Titles</vt:lpstr>
      </vt:variant>
      <vt:variant>
        <vt:i4>27</vt:i4>
      </vt:variant>
    </vt:vector>
  </HeadingPairs>
  <TitlesOfParts>
    <vt:vector size="32" baseType="lpstr">
      <vt:lpstr>Arial</vt:lpstr>
      <vt:lpstr>Calibri</vt:lpstr>
      <vt:lpstr>GuardianTextEgyptian</vt:lpstr>
      <vt:lpstr>Office Theme</vt:lpstr>
      <vt:lpstr>Document</vt:lpstr>
      <vt:lpstr>How to build a team you’d like to be in</vt:lpstr>
      <vt:lpstr>The territory</vt:lpstr>
      <vt:lpstr>PowerPoint Presentation</vt:lpstr>
      <vt:lpstr>What makes an effective (true) team</vt:lpstr>
      <vt:lpstr>What makes an effective (true) team?</vt:lpstr>
      <vt:lpstr>What makes an effective (true) team</vt:lpstr>
      <vt:lpstr>What makes an effective (true) team</vt:lpstr>
      <vt:lpstr>Benefits of true teams in healthcare (West et al, 2002)</vt:lpstr>
      <vt:lpstr>But…</vt:lpstr>
      <vt:lpstr>PowerPoint Presentation</vt:lpstr>
      <vt:lpstr>Organising to innovate; the leadership challenges</vt:lpstr>
      <vt:lpstr>Team leadership style</vt:lpstr>
      <vt:lpstr>The cost of team failure</vt:lpstr>
      <vt:lpstr>Poor teamwork leads to…</vt:lpstr>
      <vt:lpstr>The cost of team failure</vt:lpstr>
      <vt:lpstr>If it’s not working</vt:lpstr>
      <vt:lpstr>Think about your team – teamleaders’checklist </vt:lpstr>
      <vt:lpstr>PowerPoint Presentation</vt:lpstr>
      <vt:lpstr>Defences against learning</vt:lpstr>
      <vt:lpstr>…and if you do want to learn!</vt:lpstr>
      <vt:lpstr>…and if you do want to learn</vt:lpstr>
      <vt:lpstr>Learning conversations</vt:lpstr>
      <vt:lpstr>PowerPoint Presentation</vt:lpstr>
      <vt:lpstr>Team norms</vt:lpstr>
      <vt:lpstr>Extracts from Applebee’s team norms</vt:lpstr>
      <vt:lpstr>Teams and organisational culture</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build a team you’d like to be in</dc:title>
  <dc:creator>Andrew Price</dc:creator>
  <cp:lastModifiedBy>Andrew Price</cp:lastModifiedBy>
  <cp:revision>44</cp:revision>
  <cp:lastPrinted>2022-02-01T17:34:10Z</cp:lastPrinted>
  <dcterms:created xsi:type="dcterms:W3CDTF">2021-12-03T17:18:12Z</dcterms:created>
  <dcterms:modified xsi:type="dcterms:W3CDTF">2022-10-25T10:19:55Z</dcterms:modified>
</cp:coreProperties>
</file>