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D6CB08-EA00-4289-95C7-EB4F69DFF3AF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35D1916-B9D2-473E-8145-6A0F054F2FEC}">
      <dgm:prSet/>
      <dgm:spPr/>
      <dgm:t>
        <a:bodyPr/>
        <a:lstStyle/>
        <a:p>
          <a:r>
            <a:rPr lang="en-GB"/>
            <a:t>O</a:t>
          </a:r>
          <a:r>
            <a:rPr lang="en-GB" b="0" i="0"/>
            <a:t>ne-off events </a:t>
          </a:r>
          <a:endParaRPr lang="en-US"/>
        </a:p>
      </dgm:t>
    </dgm:pt>
    <dgm:pt modelId="{464366B2-0D2D-4884-ACCB-D2E8005464BD}" type="parTrans" cxnId="{7AE6C2CB-4C5D-49B0-989B-FE79BE0C3FDB}">
      <dgm:prSet/>
      <dgm:spPr/>
      <dgm:t>
        <a:bodyPr/>
        <a:lstStyle/>
        <a:p>
          <a:endParaRPr lang="en-US"/>
        </a:p>
      </dgm:t>
    </dgm:pt>
    <dgm:pt modelId="{DCA29C48-159C-4F69-8468-2F32EE70AFE3}" type="sibTrans" cxnId="{7AE6C2CB-4C5D-49B0-989B-FE79BE0C3FDB}">
      <dgm:prSet/>
      <dgm:spPr/>
      <dgm:t>
        <a:bodyPr/>
        <a:lstStyle/>
        <a:p>
          <a:endParaRPr lang="en-US"/>
        </a:p>
      </dgm:t>
    </dgm:pt>
    <dgm:pt modelId="{9DC174D7-ECBD-4CCF-9EB1-863835974DCC}">
      <dgm:prSet/>
      <dgm:spPr/>
      <dgm:t>
        <a:bodyPr/>
        <a:lstStyle/>
        <a:p>
          <a:r>
            <a:rPr lang="en-GB" b="0" i="0"/>
            <a:t>Ongoing events</a:t>
          </a:r>
          <a:endParaRPr lang="en-US"/>
        </a:p>
      </dgm:t>
    </dgm:pt>
    <dgm:pt modelId="{651E46C3-98F3-47B6-8EAD-99F379359FA5}" type="parTrans" cxnId="{604B6FFA-9247-44BF-AFB8-99E063520D50}">
      <dgm:prSet/>
      <dgm:spPr/>
      <dgm:t>
        <a:bodyPr/>
        <a:lstStyle/>
        <a:p>
          <a:endParaRPr lang="en-US"/>
        </a:p>
      </dgm:t>
    </dgm:pt>
    <dgm:pt modelId="{C3FBD490-3743-41AB-80A4-5D8BB172593A}" type="sibTrans" cxnId="{604B6FFA-9247-44BF-AFB8-99E063520D50}">
      <dgm:prSet/>
      <dgm:spPr/>
      <dgm:t>
        <a:bodyPr/>
        <a:lstStyle/>
        <a:p>
          <a:endParaRPr lang="en-US"/>
        </a:p>
      </dgm:t>
    </dgm:pt>
    <dgm:pt modelId="{1E797C00-3FFC-43F4-958B-1CBB27093107}">
      <dgm:prSet/>
      <dgm:spPr/>
      <dgm:t>
        <a:bodyPr/>
        <a:lstStyle/>
        <a:p>
          <a:r>
            <a:rPr lang="en-GB"/>
            <a:t>B</a:t>
          </a:r>
          <a:r>
            <a:rPr lang="en-GB" b="0" i="0"/>
            <a:t>eing harmed</a:t>
          </a:r>
          <a:endParaRPr lang="en-US"/>
        </a:p>
      </dgm:t>
    </dgm:pt>
    <dgm:pt modelId="{E6025E12-A7DE-49EB-BE77-333B7F9E62B9}" type="parTrans" cxnId="{78104571-12AD-47A4-950A-978FF677EAD1}">
      <dgm:prSet/>
      <dgm:spPr/>
      <dgm:t>
        <a:bodyPr/>
        <a:lstStyle/>
        <a:p>
          <a:endParaRPr lang="en-US"/>
        </a:p>
      </dgm:t>
    </dgm:pt>
    <dgm:pt modelId="{F32B6AFE-3E53-4D1B-ACAC-75122AA5C745}" type="sibTrans" cxnId="{78104571-12AD-47A4-950A-978FF677EAD1}">
      <dgm:prSet/>
      <dgm:spPr/>
      <dgm:t>
        <a:bodyPr/>
        <a:lstStyle/>
        <a:p>
          <a:endParaRPr lang="en-US"/>
        </a:p>
      </dgm:t>
    </dgm:pt>
    <dgm:pt modelId="{2664B120-FE38-4C65-927E-1599CECD7353}">
      <dgm:prSet/>
      <dgm:spPr/>
      <dgm:t>
        <a:bodyPr/>
        <a:lstStyle/>
        <a:p>
          <a:r>
            <a:rPr lang="en-GB"/>
            <a:t>W</a:t>
          </a:r>
          <a:r>
            <a:rPr lang="en-GB" b="0" i="0"/>
            <a:t>itnessing harm </a:t>
          </a:r>
          <a:endParaRPr lang="en-US"/>
        </a:p>
      </dgm:t>
    </dgm:pt>
    <dgm:pt modelId="{0A361E36-ED5D-4380-8774-91E32443BF81}" type="parTrans" cxnId="{124C2E6D-9407-4216-8627-AB262C1C4104}">
      <dgm:prSet/>
      <dgm:spPr/>
      <dgm:t>
        <a:bodyPr/>
        <a:lstStyle/>
        <a:p>
          <a:endParaRPr lang="en-US"/>
        </a:p>
      </dgm:t>
    </dgm:pt>
    <dgm:pt modelId="{24EBBD94-7570-4A00-A0EE-350A13D980C8}" type="sibTrans" cxnId="{124C2E6D-9407-4216-8627-AB262C1C4104}">
      <dgm:prSet/>
      <dgm:spPr/>
      <dgm:t>
        <a:bodyPr/>
        <a:lstStyle/>
        <a:p>
          <a:endParaRPr lang="en-US"/>
        </a:p>
      </dgm:t>
    </dgm:pt>
    <dgm:pt modelId="{79BB35E8-0AE9-4C03-BA0E-ABD4A395CC48}">
      <dgm:prSet/>
      <dgm:spPr/>
      <dgm:t>
        <a:bodyPr/>
        <a:lstStyle/>
        <a:p>
          <a:r>
            <a:rPr lang="en-GB"/>
            <a:t>L</a:t>
          </a:r>
          <a:r>
            <a:rPr lang="en-GB" b="0" i="0"/>
            <a:t>iving in a traumatic environment</a:t>
          </a:r>
          <a:endParaRPr lang="en-US"/>
        </a:p>
      </dgm:t>
    </dgm:pt>
    <dgm:pt modelId="{F9981C78-6CD8-46FF-BA8B-053B9FD8DF8C}" type="parTrans" cxnId="{CECA2E60-600F-4827-AC28-3428A4AA7F7D}">
      <dgm:prSet/>
      <dgm:spPr/>
      <dgm:t>
        <a:bodyPr/>
        <a:lstStyle/>
        <a:p>
          <a:endParaRPr lang="en-US"/>
        </a:p>
      </dgm:t>
    </dgm:pt>
    <dgm:pt modelId="{50B4445C-1CE2-400A-AEF9-2B58CA52FDB3}" type="sibTrans" cxnId="{CECA2E60-600F-4827-AC28-3428A4AA7F7D}">
      <dgm:prSet/>
      <dgm:spPr/>
      <dgm:t>
        <a:bodyPr/>
        <a:lstStyle/>
        <a:p>
          <a:endParaRPr lang="en-US"/>
        </a:p>
      </dgm:t>
    </dgm:pt>
    <dgm:pt modelId="{ED8576BB-3B2C-4243-8ED8-24896CA8B41C}">
      <dgm:prSet/>
      <dgm:spPr/>
      <dgm:t>
        <a:bodyPr/>
        <a:lstStyle/>
        <a:p>
          <a:r>
            <a:rPr lang="en-GB"/>
            <a:t>T</a:t>
          </a:r>
          <a:r>
            <a:rPr lang="en-GB" b="0" i="0"/>
            <a:t>rauma caused by an event in a family or the community (Mind, 2020).</a:t>
          </a:r>
          <a:endParaRPr lang="en-US"/>
        </a:p>
      </dgm:t>
    </dgm:pt>
    <dgm:pt modelId="{AF48F214-F8C9-4C95-96D4-533409D37170}" type="parTrans" cxnId="{9AE04204-60F7-44BD-AED7-4D005778DCF5}">
      <dgm:prSet/>
      <dgm:spPr/>
      <dgm:t>
        <a:bodyPr/>
        <a:lstStyle/>
        <a:p>
          <a:endParaRPr lang="en-US"/>
        </a:p>
      </dgm:t>
    </dgm:pt>
    <dgm:pt modelId="{8955D58D-65C8-4FE5-AE2E-17AF3DDC60A7}" type="sibTrans" cxnId="{9AE04204-60F7-44BD-AED7-4D005778DCF5}">
      <dgm:prSet/>
      <dgm:spPr/>
      <dgm:t>
        <a:bodyPr/>
        <a:lstStyle/>
        <a:p>
          <a:endParaRPr lang="en-US"/>
        </a:p>
      </dgm:t>
    </dgm:pt>
    <dgm:pt modelId="{8737C817-C65F-4DC6-BDC4-D1163FB9A83E}" type="pres">
      <dgm:prSet presAssocID="{80D6CB08-EA00-4289-95C7-EB4F69DFF3AF}" presName="linear" presStyleCnt="0">
        <dgm:presLayoutVars>
          <dgm:animLvl val="lvl"/>
          <dgm:resizeHandles val="exact"/>
        </dgm:presLayoutVars>
      </dgm:prSet>
      <dgm:spPr/>
    </dgm:pt>
    <dgm:pt modelId="{31752298-D458-43B4-8FE0-42B91FFFDE19}" type="pres">
      <dgm:prSet presAssocID="{435D1916-B9D2-473E-8145-6A0F054F2FE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069E04C-4852-4DC8-AD0B-80862A2508D5}" type="pres">
      <dgm:prSet presAssocID="{DCA29C48-159C-4F69-8468-2F32EE70AFE3}" presName="spacer" presStyleCnt="0"/>
      <dgm:spPr/>
    </dgm:pt>
    <dgm:pt modelId="{4885E1E1-8C91-449C-88FF-3204A7D6A360}" type="pres">
      <dgm:prSet presAssocID="{9DC174D7-ECBD-4CCF-9EB1-863835974DC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FBB045D-3E7B-4D67-A6D1-25DC1138FB38}" type="pres">
      <dgm:prSet presAssocID="{C3FBD490-3743-41AB-80A4-5D8BB172593A}" presName="spacer" presStyleCnt="0"/>
      <dgm:spPr/>
    </dgm:pt>
    <dgm:pt modelId="{78438C53-933F-4F01-9D3C-EC87183F169D}" type="pres">
      <dgm:prSet presAssocID="{1E797C00-3FFC-43F4-958B-1CBB2709310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923753F-ACD0-4611-ABB3-55D22C9443E6}" type="pres">
      <dgm:prSet presAssocID="{F32B6AFE-3E53-4D1B-ACAC-75122AA5C745}" presName="spacer" presStyleCnt="0"/>
      <dgm:spPr/>
    </dgm:pt>
    <dgm:pt modelId="{D77A7B3B-1D7B-498B-9376-BF7BC73C6DCE}" type="pres">
      <dgm:prSet presAssocID="{2664B120-FE38-4C65-927E-1599CECD735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E0F8177-E46B-41C6-BEF2-AF0D7B308429}" type="pres">
      <dgm:prSet presAssocID="{24EBBD94-7570-4A00-A0EE-350A13D980C8}" presName="spacer" presStyleCnt="0"/>
      <dgm:spPr/>
    </dgm:pt>
    <dgm:pt modelId="{61D67B5A-FA65-4867-8369-D8923F62FD8A}" type="pres">
      <dgm:prSet presAssocID="{79BB35E8-0AE9-4C03-BA0E-ABD4A395CC4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F0F2207-81DF-4C6C-BA0D-E8D1CC18FE8D}" type="pres">
      <dgm:prSet presAssocID="{50B4445C-1CE2-400A-AEF9-2B58CA52FDB3}" presName="spacer" presStyleCnt="0"/>
      <dgm:spPr/>
    </dgm:pt>
    <dgm:pt modelId="{A70359DB-21BA-4901-9088-3972D7623B93}" type="pres">
      <dgm:prSet presAssocID="{ED8576BB-3B2C-4243-8ED8-24896CA8B41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AE04204-60F7-44BD-AED7-4D005778DCF5}" srcId="{80D6CB08-EA00-4289-95C7-EB4F69DFF3AF}" destId="{ED8576BB-3B2C-4243-8ED8-24896CA8B41C}" srcOrd="5" destOrd="0" parTransId="{AF48F214-F8C9-4C95-96D4-533409D37170}" sibTransId="{8955D58D-65C8-4FE5-AE2E-17AF3DDC60A7}"/>
    <dgm:cxn modelId="{9553980B-4217-4BB7-B649-D630B5F6D910}" type="presOf" srcId="{9DC174D7-ECBD-4CCF-9EB1-863835974DCC}" destId="{4885E1E1-8C91-449C-88FF-3204A7D6A360}" srcOrd="0" destOrd="0" presId="urn:microsoft.com/office/officeart/2005/8/layout/vList2"/>
    <dgm:cxn modelId="{7E3D5821-948F-4537-8535-52D440F242C0}" type="presOf" srcId="{435D1916-B9D2-473E-8145-6A0F054F2FEC}" destId="{31752298-D458-43B4-8FE0-42B91FFFDE19}" srcOrd="0" destOrd="0" presId="urn:microsoft.com/office/officeart/2005/8/layout/vList2"/>
    <dgm:cxn modelId="{9A36F340-5A3D-4E98-B854-DB5A25AF8811}" type="presOf" srcId="{79BB35E8-0AE9-4C03-BA0E-ABD4A395CC48}" destId="{61D67B5A-FA65-4867-8369-D8923F62FD8A}" srcOrd="0" destOrd="0" presId="urn:microsoft.com/office/officeart/2005/8/layout/vList2"/>
    <dgm:cxn modelId="{CECA2E60-600F-4827-AC28-3428A4AA7F7D}" srcId="{80D6CB08-EA00-4289-95C7-EB4F69DFF3AF}" destId="{79BB35E8-0AE9-4C03-BA0E-ABD4A395CC48}" srcOrd="4" destOrd="0" parTransId="{F9981C78-6CD8-46FF-BA8B-053B9FD8DF8C}" sibTransId="{50B4445C-1CE2-400A-AEF9-2B58CA52FDB3}"/>
    <dgm:cxn modelId="{45232B4C-9EAA-4C03-A2EE-F029BCA767C2}" type="presOf" srcId="{2664B120-FE38-4C65-927E-1599CECD7353}" destId="{D77A7B3B-1D7B-498B-9376-BF7BC73C6DCE}" srcOrd="0" destOrd="0" presId="urn:microsoft.com/office/officeart/2005/8/layout/vList2"/>
    <dgm:cxn modelId="{124C2E6D-9407-4216-8627-AB262C1C4104}" srcId="{80D6CB08-EA00-4289-95C7-EB4F69DFF3AF}" destId="{2664B120-FE38-4C65-927E-1599CECD7353}" srcOrd="3" destOrd="0" parTransId="{0A361E36-ED5D-4380-8774-91E32443BF81}" sibTransId="{24EBBD94-7570-4A00-A0EE-350A13D980C8}"/>
    <dgm:cxn modelId="{78104571-12AD-47A4-950A-978FF677EAD1}" srcId="{80D6CB08-EA00-4289-95C7-EB4F69DFF3AF}" destId="{1E797C00-3FFC-43F4-958B-1CBB27093107}" srcOrd="2" destOrd="0" parTransId="{E6025E12-A7DE-49EB-BE77-333B7F9E62B9}" sibTransId="{F32B6AFE-3E53-4D1B-ACAC-75122AA5C745}"/>
    <dgm:cxn modelId="{4FAE278E-F1F1-45FC-B20D-724FD0C38A69}" type="presOf" srcId="{80D6CB08-EA00-4289-95C7-EB4F69DFF3AF}" destId="{8737C817-C65F-4DC6-BDC4-D1163FB9A83E}" srcOrd="0" destOrd="0" presId="urn:microsoft.com/office/officeart/2005/8/layout/vList2"/>
    <dgm:cxn modelId="{EBF1A58F-E35A-4D47-B2B5-7772D3D1C737}" type="presOf" srcId="{1E797C00-3FFC-43F4-958B-1CBB27093107}" destId="{78438C53-933F-4F01-9D3C-EC87183F169D}" srcOrd="0" destOrd="0" presId="urn:microsoft.com/office/officeart/2005/8/layout/vList2"/>
    <dgm:cxn modelId="{F5A2CFA5-E398-49A4-9CE2-87E8BF99DA1E}" type="presOf" srcId="{ED8576BB-3B2C-4243-8ED8-24896CA8B41C}" destId="{A70359DB-21BA-4901-9088-3972D7623B93}" srcOrd="0" destOrd="0" presId="urn:microsoft.com/office/officeart/2005/8/layout/vList2"/>
    <dgm:cxn modelId="{7AE6C2CB-4C5D-49B0-989B-FE79BE0C3FDB}" srcId="{80D6CB08-EA00-4289-95C7-EB4F69DFF3AF}" destId="{435D1916-B9D2-473E-8145-6A0F054F2FEC}" srcOrd="0" destOrd="0" parTransId="{464366B2-0D2D-4884-ACCB-D2E8005464BD}" sibTransId="{DCA29C48-159C-4F69-8468-2F32EE70AFE3}"/>
    <dgm:cxn modelId="{604B6FFA-9247-44BF-AFB8-99E063520D50}" srcId="{80D6CB08-EA00-4289-95C7-EB4F69DFF3AF}" destId="{9DC174D7-ECBD-4CCF-9EB1-863835974DCC}" srcOrd="1" destOrd="0" parTransId="{651E46C3-98F3-47B6-8EAD-99F379359FA5}" sibTransId="{C3FBD490-3743-41AB-80A4-5D8BB172593A}"/>
    <dgm:cxn modelId="{A8D4E5E6-8B78-42A8-BDAB-8987AA3D6E99}" type="presParOf" srcId="{8737C817-C65F-4DC6-BDC4-D1163FB9A83E}" destId="{31752298-D458-43B4-8FE0-42B91FFFDE19}" srcOrd="0" destOrd="0" presId="urn:microsoft.com/office/officeart/2005/8/layout/vList2"/>
    <dgm:cxn modelId="{CC8F6451-0F73-4628-8283-6D9044B4848D}" type="presParOf" srcId="{8737C817-C65F-4DC6-BDC4-D1163FB9A83E}" destId="{0069E04C-4852-4DC8-AD0B-80862A2508D5}" srcOrd="1" destOrd="0" presId="urn:microsoft.com/office/officeart/2005/8/layout/vList2"/>
    <dgm:cxn modelId="{73DD78B2-2449-4610-BF32-4B3CA371FC2B}" type="presParOf" srcId="{8737C817-C65F-4DC6-BDC4-D1163FB9A83E}" destId="{4885E1E1-8C91-449C-88FF-3204A7D6A360}" srcOrd="2" destOrd="0" presId="urn:microsoft.com/office/officeart/2005/8/layout/vList2"/>
    <dgm:cxn modelId="{45C50B28-9893-4583-A283-591E39F9D224}" type="presParOf" srcId="{8737C817-C65F-4DC6-BDC4-D1163FB9A83E}" destId="{FFBB045D-3E7B-4D67-A6D1-25DC1138FB38}" srcOrd="3" destOrd="0" presId="urn:microsoft.com/office/officeart/2005/8/layout/vList2"/>
    <dgm:cxn modelId="{F06564E8-47DC-431C-9480-A0648568D774}" type="presParOf" srcId="{8737C817-C65F-4DC6-BDC4-D1163FB9A83E}" destId="{78438C53-933F-4F01-9D3C-EC87183F169D}" srcOrd="4" destOrd="0" presId="urn:microsoft.com/office/officeart/2005/8/layout/vList2"/>
    <dgm:cxn modelId="{C99AE8FC-1191-49EC-A353-7329878B9451}" type="presParOf" srcId="{8737C817-C65F-4DC6-BDC4-D1163FB9A83E}" destId="{8923753F-ACD0-4611-ABB3-55D22C9443E6}" srcOrd="5" destOrd="0" presId="urn:microsoft.com/office/officeart/2005/8/layout/vList2"/>
    <dgm:cxn modelId="{D1EBD1B3-2E34-42E9-90C2-C9F902213749}" type="presParOf" srcId="{8737C817-C65F-4DC6-BDC4-D1163FB9A83E}" destId="{D77A7B3B-1D7B-498B-9376-BF7BC73C6DCE}" srcOrd="6" destOrd="0" presId="urn:microsoft.com/office/officeart/2005/8/layout/vList2"/>
    <dgm:cxn modelId="{671DA13E-502B-47FF-BE7F-0AEC2A54F8F2}" type="presParOf" srcId="{8737C817-C65F-4DC6-BDC4-D1163FB9A83E}" destId="{0E0F8177-E46B-41C6-BEF2-AF0D7B308429}" srcOrd="7" destOrd="0" presId="urn:microsoft.com/office/officeart/2005/8/layout/vList2"/>
    <dgm:cxn modelId="{118FA876-8541-48F7-95CD-A4AE973A1FCD}" type="presParOf" srcId="{8737C817-C65F-4DC6-BDC4-D1163FB9A83E}" destId="{61D67B5A-FA65-4867-8369-D8923F62FD8A}" srcOrd="8" destOrd="0" presId="urn:microsoft.com/office/officeart/2005/8/layout/vList2"/>
    <dgm:cxn modelId="{76FECA4F-6FAC-40EF-AA30-150F4B01FDE9}" type="presParOf" srcId="{8737C817-C65F-4DC6-BDC4-D1163FB9A83E}" destId="{5F0F2207-81DF-4C6C-BA0D-E8D1CC18FE8D}" srcOrd="9" destOrd="0" presId="urn:microsoft.com/office/officeart/2005/8/layout/vList2"/>
    <dgm:cxn modelId="{AE0BF9E7-1CDD-42D0-A7C0-E02F96773EF0}" type="presParOf" srcId="{8737C817-C65F-4DC6-BDC4-D1163FB9A83E}" destId="{A70359DB-21BA-4901-9088-3972D7623B9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752298-D458-43B4-8FE0-42B91FFFDE19}">
      <dsp:nvSpPr>
        <dsp:cNvPr id="0" name=""/>
        <dsp:cNvSpPr/>
      </dsp:nvSpPr>
      <dsp:spPr>
        <a:xfrm>
          <a:off x="0" y="125158"/>
          <a:ext cx="4706803" cy="5561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</a:t>
          </a:r>
          <a:r>
            <a:rPr lang="en-GB" sz="1400" b="0" i="0" kern="1200"/>
            <a:t>ne-off events </a:t>
          </a:r>
          <a:endParaRPr lang="en-US" sz="1400" kern="1200"/>
        </a:p>
      </dsp:txBody>
      <dsp:txXfrm>
        <a:off x="27149" y="152307"/>
        <a:ext cx="4652505" cy="501854"/>
      </dsp:txXfrm>
    </dsp:sp>
    <dsp:sp modelId="{4885E1E1-8C91-449C-88FF-3204A7D6A360}">
      <dsp:nvSpPr>
        <dsp:cNvPr id="0" name=""/>
        <dsp:cNvSpPr/>
      </dsp:nvSpPr>
      <dsp:spPr>
        <a:xfrm>
          <a:off x="0" y="721630"/>
          <a:ext cx="4706803" cy="55615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Ongoing events</a:t>
          </a:r>
          <a:endParaRPr lang="en-US" sz="1400" kern="1200"/>
        </a:p>
      </dsp:txBody>
      <dsp:txXfrm>
        <a:off x="27149" y="748779"/>
        <a:ext cx="4652505" cy="501854"/>
      </dsp:txXfrm>
    </dsp:sp>
    <dsp:sp modelId="{78438C53-933F-4F01-9D3C-EC87183F169D}">
      <dsp:nvSpPr>
        <dsp:cNvPr id="0" name=""/>
        <dsp:cNvSpPr/>
      </dsp:nvSpPr>
      <dsp:spPr>
        <a:xfrm>
          <a:off x="0" y="1318102"/>
          <a:ext cx="4706803" cy="55615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</a:t>
          </a:r>
          <a:r>
            <a:rPr lang="en-GB" sz="1400" b="0" i="0" kern="1200"/>
            <a:t>eing harmed</a:t>
          </a:r>
          <a:endParaRPr lang="en-US" sz="1400" kern="1200"/>
        </a:p>
      </dsp:txBody>
      <dsp:txXfrm>
        <a:off x="27149" y="1345251"/>
        <a:ext cx="4652505" cy="501854"/>
      </dsp:txXfrm>
    </dsp:sp>
    <dsp:sp modelId="{D77A7B3B-1D7B-498B-9376-BF7BC73C6DCE}">
      <dsp:nvSpPr>
        <dsp:cNvPr id="0" name=""/>
        <dsp:cNvSpPr/>
      </dsp:nvSpPr>
      <dsp:spPr>
        <a:xfrm>
          <a:off x="0" y="1914574"/>
          <a:ext cx="4706803" cy="55615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</a:t>
          </a:r>
          <a:r>
            <a:rPr lang="en-GB" sz="1400" b="0" i="0" kern="1200"/>
            <a:t>itnessing harm </a:t>
          </a:r>
          <a:endParaRPr lang="en-US" sz="1400" kern="1200"/>
        </a:p>
      </dsp:txBody>
      <dsp:txXfrm>
        <a:off x="27149" y="1941723"/>
        <a:ext cx="4652505" cy="501854"/>
      </dsp:txXfrm>
    </dsp:sp>
    <dsp:sp modelId="{61D67B5A-FA65-4867-8369-D8923F62FD8A}">
      <dsp:nvSpPr>
        <dsp:cNvPr id="0" name=""/>
        <dsp:cNvSpPr/>
      </dsp:nvSpPr>
      <dsp:spPr>
        <a:xfrm>
          <a:off x="0" y="2511047"/>
          <a:ext cx="4706803" cy="55615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</a:t>
          </a:r>
          <a:r>
            <a:rPr lang="en-GB" sz="1400" b="0" i="0" kern="1200"/>
            <a:t>iving in a traumatic environment</a:t>
          </a:r>
          <a:endParaRPr lang="en-US" sz="1400" kern="1200"/>
        </a:p>
      </dsp:txBody>
      <dsp:txXfrm>
        <a:off x="27149" y="2538196"/>
        <a:ext cx="4652505" cy="501854"/>
      </dsp:txXfrm>
    </dsp:sp>
    <dsp:sp modelId="{A70359DB-21BA-4901-9088-3972D7623B93}">
      <dsp:nvSpPr>
        <dsp:cNvPr id="0" name=""/>
        <dsp:cNvSpPr/>
      </dsp:nvSpPr>
      <dsp:spPr>
        <a:xfrm>
          <a:off x="0" y="3107519"/>
          <a:ext cx="4706803" cy="5561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</a:t>
          </a:r>
          <a:r>
            <a:rPr lang="en-GB" sz="1400" b="0" i="0" kern="1200"/>
            <a:t>rauma caused by an event in a family or the community (Mind, 2020).</a:t>
          </a:r>
          <a:endParaRPr lang="en-US" sz="1400" kern="1200"/>
        </a:p>
      </dsp:txBody>
      <dsp:txXfrm>
        <a:off x="27149" y="3134668"/>
        <a:ext cx="4652505" cy="5018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EDC94-C24F-4E8E-AAD2-A0C118E0EE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E88879-0CA4-4704-B411-A1419D2C79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E2A717-8E94-483F-9B17-008B930ED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579A-7469-4717-A048-1995E89BB5CB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BBFB3-9636-4F4F-9604-79A00E47C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0FC8F-6DCB-4A77-92E2-1263ED55C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0C3E-6337-4015-8942-C3B6D279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784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FBEDD-502C-4753-A4FE-5C2B4AFB6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FE80A-1083-48FB-AED0-9119BDEDE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6A1FC8-DC9A-47BC-B922-77152D272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579A-7469-4717-A048-1995E89BB5CB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FC2BE-A9D2-472B-9587-16B08DBB3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8349D-5741-4C45-B882-9B8BFD968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0C3E-6337-4015-8942-C3B6D279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989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1666F-DBEA-4DC4-BA81-5B5AFEB75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4CA5DF-79A2-4FCF-9A7B-6E6F2FEEA1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85BCA2-F216-4D8D-AB28-72692C64A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579A-7469-4717-A048-1995E89BB5CB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25E42-53D4-461C-9D10-11F391126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02C3C6-C07C-4063-9986-6E308DD8E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0C3E-6337-4015-8942-C3B6D279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510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40F53-1AB1-4BC3-918C-0672CF6DD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BC056-7E14-49B7-8419-8FE05ACFA2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589A-4D1B-46CA-A9A4-B8D9C7A32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4E21C9-276E-46F2-810C-E7D7B8D84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579A-7469-4717-A048-1995E89BB5CB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FD544C-387C-49C9-A8E7-EEBC096CB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DD823-E6A1-4541-A3B8-403B972A4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0C3E-6337-4015-8942-C3B6D279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176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A8966-3170-448C-A2F1-678D2D044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34EFB8-16AD-444E-B348-1A73BD5959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979173-B6BE-4E3C-830A-75EE4FD0A0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9EB41B-8680-4C5A-B879-FCD4FD647D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124EBE-681A-4865-A6CA-8508EC4075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6A2A89-5920-4C3A-A05D-DEC05E723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579A-7469-4717-A048-1995E89BB5CB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54F8D8-B2E5-4627-8BCD-9A5972F48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6BF932-C675-47E6-B9F9-62992CD34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0C3E-6337-4015-8942-C3B6D279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119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36008-E0CF-4857-BF90-5FC54BDEC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906DB7-331B-4ADF-80F0-E32A458AE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579A-7469-4717-A048-1995E89BB5CB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83D2D-1ACC-4DC9-9D4D-8D4810711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493371-915B-4272-A6BA-F2F4D85D3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0C3E-6337-4015-8942-C3B6D279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789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0802E7-9DAC-4B85-8CAA-F3D76FFAF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579A-7469-4717-A048-1995E89BB5CB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A5D056-2A50-49E6-929B-8F562A279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65CE34-746A-40F1-8D3B-D256D0596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0C3E-6337-4015-8942-C3B6D279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699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D0BA2-C13B-4A7D-A656-3DA4CE971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58470-4F88-4266-8465-B98E3B9D0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871A90-7481-4F2E-8839-20486B37FA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0138D7-E4EF-4643-89AF-08259D3EC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579A-7469-4717-A048-1995E89BB5CB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FC567-3689-4B21-AC87-20EC3EBBD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6DC287-D286-4851-9151-47F67827E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0C3E-6337-4015-8942-C3B6D279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807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E696B-3224-4D22-AADF-D8E533DD7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1F90FA-09D3-4469-8E5A-3EA5B0A662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E56D7-0466-4690-865F-8907F93C19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4B2F83-993D-4C11-8176-7B7E367FE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579A-7469-4717-A048-1995E89BB5CB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E46DAB-A29D-43A6-972A-D0FD24655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C222F8-6BFB-4DDD-B837-FFFCC4B7B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0C3E-6337-4015-8942-C3B6D279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881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71116-C951-432C-AD70-5BBC4051E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95136B-2520-422D-880F-7B86FC3A7C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4A3424-B91B-401A-83B5-0D53F56B2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579A-7469-4717-A048-1995E89BB5CB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41CBD6-B623-420A-BCD6-0EA5F3AAC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09D82-F0A7-4546-AA17-56D76FBFA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0C3E-6337-4015-8942-C3B6D279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585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2D72A2-D3C9-4B81-8738-5129E26623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7BB8C5-3CD2-4A2D-B043-270A0C3D21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29B9C6-0656-4CCC-B7D0-D1073B85D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579A-7469-4717-A048-1995E89BB5CB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13739-1CEF-4C1E-AB8E-D41EDB92F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F59A38-BABB-441C-A603-76D3DDFE8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0C3E-6337-4015-8942-C3B6D279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413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CFBC41-C71E-4F5C-9A3B-FF0580C8B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3FA48-D98A-47BD-9867-2AC06657CE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45AA9A-5B5D-4A71-95E4-D828710E52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E579A-7469-4717-A048-1995E89BB5CB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D667E-DDA8-4B3C-8990-1864BE71AE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EC333F-E159-4C22-9E89-77A5266CD1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50C3E-6337-4015-8942-C3B6D2795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03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.org.uk/safeguarding/adults/introduction/types-and-indicators-of-abuse#physica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media-a/4149/trauma-2020.pdf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spcc.org.uk/what-is-child-abuse/" TargetMode="External"/><Relationship Id="rId4" Type="http://schemas.openxmlformats.org/officeDocument/2006/relationships/hyperlink" Target="https://www.scie.org.uk/safeguarding/adults/introduction/types-and-indicators-of-abu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BA7679-5091-4959-8B3F-45BD5FD67C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5600">
                <a:solidFill>
                  <a:srgbClr val="FFFFFF"/>
                </a:solidFill>
              </a:rPr>
              <a:t>Working therapeutically with children and young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CB8891-2845-45C7-9A4A-7E1CA32F6C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>
            <a:normAutofit/>
          </a:bodyPr>
          <a:lstStyle/>
          <a:p>
            <a:pPr algn="l"/>
            <a:endParaRPr lang="en-GB" sz="4400">
              <a:solidFill>
                <a:srgbClr val="FFFFFF"/>
              </a:solidFill>
            </a:endParaRPr>
          </a:p>
          <a:p>
            <a:pPr algn="l"/>
            <a:r>
              <a:rPr lang="en-GB" sz="4400">
                <a:solidFill>
                  <a:srgbClr val="FFFFFF"/>
                </a:solidFill>
              </a:rPr>
              <a:t>Sarah Knight</a:t>
            </a:r>
          </a:p>
          <a:p>
            <a:pPr algn="l"/>
            <a:r>
              <a:rPr lang="en-GB" sz="4400">
                <a:solidFill>
                  <a:srgbClr val="FFFFFF"/>
                </a:solidFill>
              </a:rPr>
              <a:t>Asynchronous session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6389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olo journey">
            <a:extLst>
              <a:ext uri="{FF2B5EF4-FFF2-40B4-BE49-F238E27FC236}">
                <a16:creationId xmlns:a16="http://schemas.microsoft.com/office/drawing/2014/main" id="{004CD7CF-3E76-46AA-992A-2A3A65B213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9453" r="10620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1F9BCF-11D3-4934-8B32-5C85AE8F7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722" y="480240"/>
            <a:ext cx="4738077" cy="84915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Trauma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0FA4F-D8BA-4B17-8CC1-F25552F45D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963" y="1329398"/>
            <a:ext cx="5964702" cy="5409028"/>
          </a:xfrm>
        </p:spPr>
        <p:txBody>
          <a:bodyPr anchor="ctr">
            <a:normAutofit/>
          </a:bodyPr>
          <a:lstStyle/>
          <a:p>
            <a:pPr rtl="0"/>
            <a:r>
              <a:rPr lang="en-GB" sz="2400" b="0" i="0" dirty="0">
                <a:solidFill>
                  <a:srgbClr val="000000"/>
                </a:solidFill>
                <a:effectLst/>
                <a:latin typeface="StreetCorner"/>
              </a:rPr>
              <a:t>Situations or events a person finds traumatic and has an adverse experience</a:t>
            </a:r>
          </a:p>
          <a:p>
            <a:pPr rtl="0"/>
            <a:r>
              <a:rPr lang="en-GB" sz="2400" b="0" i="0" dirty="0">
                <a:solidFill>
                  <a:srgbClr val="000000"/>
                </a:solidFill>
                <a:effectLst/>
                <a:latin typeface="StreetCorner"/>
              </a:rPr>
              <a:t>Can happen at any age and stay with a person indefinitely</a:t>
            </a:r>
          </a:p>
          <a:p>
            <a:pPr rtl="0"/>
            <a:r>
              <a:rPr lang="en-GB" sz="2400" dirty="0">
                <a:solidFill>
                  <a:srgbClr val="000000"/>
                </a:solidFill>
                <a:latin typeface="StreetCorner"/>
              </a:rPr>
              <a:t>The effects of trauma may be apparent immediately but can also manifest a long time after the event</a:t>
            </a:r>
          </a:p>
          <a:p>
            <a:pPr rtl="0">
              <a:buFont typeface="Wingdings" panose="05000000000000000000" pitchFamily="2" charset="2"/>
              <a:buChar char="Ø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StreetCorner"/>
              </a:rPr>
              <a:t>Stressful</a:t>
            </a:r>
          </a:p>
          <a:p>
            <a:pPr rtl="0">
              <a:buFont typeface="Wingdings" panose="05000000000000000000" pitchFamily="2" charset="2"/>
              <a:buChar char="Ø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StreetCorner"/>
              </a:rPr>
              <a:t>Frightening</a:t>
            </a:r>
          </a:p>
          <a:p>
            <a:pPr rtl="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latin typeface="StreetCorner"/>
              </a:rPr>
              <a:t>Distressing events can lead to trauma</a:t>
            </a:r>
          </a:p>
          <a:p>
            <a:r>
              <a:rPr lang="en-GB" sz="2400" b="0" i="0" dirty="0">
                <a:solidFill>
                  <a:srgbClr val="000000"/>
                </a:solidFill>
                <a:effectLst/>
                <a:latin typeface="StreetCorner"/>
              </a:rPr>
              <a:t>It can be emotional or psychological trauma (Mind, 2020).</a:t>
            </a:r>
          </a:p>
          <a:p>
            <a:pPr marL="0" indent="0" rtl="0">
              <a:buNone/>
            </a:pPr>
            <a:endParaRPr lang="en-GB" sz="1700" b="0" i="0" dirty="0">
              <a:solidFill>
                <a:srgbClr val="000000"/>
              </a:solidFill>
              <a:effectLst/>
              <a:latin typeface="StreetCorner"/>
            </a:endParaRPr>
          </a:p>
          <a:p>
            <a:endParaRPr lang="en-GB" sz="17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059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6E12798-D5B6-4B55-9CCD-EF5B0E75B6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8809" r="8955" b="-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F85BF6-C854-45E3-816E-C4D150F04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How trauma may happen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F4BD60-B7B1-4F7A-AA92-F71769101F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5179475"/>
              </p:ext>
            </p:extLst>
          </p:nvPr>
        </p:nvGraphicFramePr>
        <p:xfrm>
          <a:off x="804997" y="2272143"/>
          <a:ext cx="4706803" cy="378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97997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42B57-E48B-406A-A280-ACC7F198F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Abuse in adults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E32A1-C869-4B8E-9DDD-910F9DD80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2400" b="1" i="0" u="none" strike="noStrike" dirty="0">
              <a:solidFill>
                <a:schemeClr val="tx2"/>
              </a:solidFill>
              <a:effectLst/>
              <a:latin typeface="inherit"/>
              <a:hlinkClick r:id="rId2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tx2"/>
                </a:solidFill>
                <a:effectLst/>
                <a:latin typeface="inherit"/>
              </a:rPr>
              <a:t>Phys</a:t>
            </a:r>
            <a:r>
              <a:rPr lang="en-GB" sz="2400" dirty="0">
                <a:solidFill>
                  <a:schemeClr val="tx2"/>
                </a:solidFill>
                <a:latin typeface="inherit"/>
              </a:rPr>
              <a:t>ical abuse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tx2"/>
                </a:solidFill>
                <a:effectLst/>
                <a:latin typeface="inherit"/>
              </a:rPr>
              <a:t>Domestic violence or abuse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  <a:latin typeface="inherit"/>
              </a:rPr>
              <a:t>Sexual abuse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tx2"/>
                </a:solidFill>
                <a:effectLst/>
                <a:latin typeface="inherit"/>
              </a:rPr>
              <a:t>Financial or material abuse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  <a:latin typeface="inherit"/>
              </a:rPr>
              <a:t>Modern slavery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tx2"/>
                </a:solidFill>
                <a:effectLst/>
                <a:latin typeface="inherit"/>
              </a:rPr>
              <a:t>Discriminatory abuse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  <a:latin typeface="inherit"/>
              </a:rPr>
              <a:t>Organisational or institutional abuse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tx2"/>
                </a:solidFill>
                <a:effectLst/>
                <a:latin typeface="inherit"/>
              </a:rPr>
              <a:t>Neglect or acts of omission</a:t>
            </a:r>
          </a:p>
          <a:p>
            <a:r>
              <a:rPr lang="en-GB" sz="2400" dirty="0">
                <a:solidFill>
                  <a:schemeClr val="tx2"/>
                </a:solidFill>
                <a:latin typeface="inherit"/>
              </a:rPr>
              <a:t>Self neglect </a:t>
            </a:r>
            <a:r>
              <a:rPr lang="en-GB" sz="2400" dirty="0">
                <a:solidFill>
                  <a:schemeClr val="tx2"/>
                </a:solidFill>
              </a:rPr>
              <a:t>(Social Care Institute for Excellence, 2020).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chemeClr val="tx2"/>
              </a:solidFill>
              <a:effectLst/>
              <a:latin typeface="inherit"/>
            </a:endParaRPr>
          </a:p>
          <a:p>
            <a:endParaRPr lang="en-GB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1145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6ED210-682C-4034-8E4C-35D7A99E8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Abuse in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768D5-46C8-4EE2-A705-72DAE0319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626775" cy="5920132"/>
          </a:xfrm>
        </p:spPr>
        <p:txBody>
          <a:bodyPr anchor="ctr">
            <a:noAutofit/>
          </a:bodyPr>
          <a:lstStyle/>
          <a:p>
            <a:r>
              <a:rPr lang="en-GB" sz="2400" dirty="0"/>
              <a:t>Bullying or cyberbullying</a:t>
            </a:r>
          </a:p>
          <a:p>
            <a:r>
              <a:rPr lang="en-GB" sz="2400" dirty="0"/>
              <a:t>Child sexual exploitation</a:t>
            </a:r>
          </a:p>
          <a:p>
            <a:r>
              <a:rPr lang="en-GB" sz="2400" dirty="0"/>
              <a:t>Child trafficking</a:t>
            </a:r>
          </a:p>
          <a:p>
            <a:r>
              <a:rPr lang="en-GB" sz="2400" dirty="0"/>
              <a:t>Criminal exploitation and gangs</a:t>
            </a:r>
          </a:p>
          <a:p>
            <a:r>
              <a:rPr lang="en-GB" sz="2400" dirty="0"/>
              <a:t>Domestic abuse</a:t>
            </a:r>
          </a:p>
          <a:p>
            <a:r>
              <a:rPr lang="en-GB" sz="2400" dirty="0"/>
              <a:t>Emotional abuse</a:t>
            </a:r>
          </a:p>
          <a:p>
            <a:r>
              <a:rPr lang="en-GB" sz="2400" dirty="0"/>
              <a:t>Female genital mutilation</a:t>
            </a:r>
          </a:p>
          <a:p>
            <a:r>
              <a:rPr lang="en-GB" sz="2400" dirty="0"/>
              <a:t>Grooming</a:t>
            </a:r>
          </a:p>
          <a:p>
            <a:r>
              <a:rPr lang="en-GB" sz="2400" dirty="0"/>
              <a:t>Neglect </a:t>
            </a:r>
          </a:p>
          <a:p>
            <a:r>
              <a:rPr lang="en-GB" sz="2400" dirty="0"/>
              <a:t>Non recent abuse</a:t>
            </a:r>
          </a:p>
          <a:p>
            <a:r>
              <a:rPr lang="en-GB" sz="2400" dirty="0"/>
              <a:t>Online abuse</a:t>
            </a:r>
          </a:p>
          <a:p>
            <a:r>
              <a:rPr lang="en-GB" sz="2400" dirty="0"/>
              <a:t>Physical abuse</a:t>
            </a:r>
          </a:p>
          <a:p>
            <a:r>
              <a:rPr lang="en-GB" sz="2400" dirty="0"/>
              <a:t>Sexual abuse (NSPCC, 2021).</a:t>
            </a:r>
          </a:p>
        </p:txBody>
      </p:sp>
    </p:spTree>
    <p:extLst>
      <p:ext uri="{BB962C8B-B14F-4D97-AF65-F5344CB8AC3E}">
        <p14:creationId xmlns:p14="http://schemas.microsoft.com/office/powerpoint/2010/main" val="3890841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77907E-FF96-4C47-AB58-885390B2F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7FAE5-3206-410F-A99B-9572C4ABB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Research trauma or one form of abuse</a:t>
            </a:r>
          </a:p>
          <a:p>
            <a:r>
              <a:rPr lang="en-GB" sz="2400" dirty="0">
                <a:solidFill>
                  <a:srgbClr val="000000"/>
                </a:solidFill>
              </a:rPr>
              <a:t>Identify which therapeutic practice would be beneficial.</a:t>
            </a:r>
          </a:p>
        </p:txBody>
      </p:sp>
    </p:spTree>
    <p:extLst>
      <p:ext uri="{BB962C8B-B14F-4D97-AF65-F5344CB8AC3E}">
        <p14:creationId xmlns:p14="http://schemas.microsoft.com/office/powerpoint/2010/main" val="811648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CC8F66-59BD-42F9-BC8D-CFE0FF588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CF8D3-E6A5-4E46-A82A-A32B2629A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Mind.  (2020) </a:t>
            </a:r>
            <a:r>
              <a:rPr lang="en-GB" sz="2400" i="1" dirty="0">
                <a:solidFill>
                  <a:srgbClr val="000000"/>
                </a:solidFill>
              </a:rPr>
              <a:t>Mind for Better Mental Health</a:t>
            </a:r>
            <a:r>
              <a:rPr lang="en-GB" sz="2400" dirty="0">
                <a:solidFill>
                  <a:srgbClr val="000000"/>
                </a:solidFill>
              </a:rPr>
              <a:t>.  Available at:  </a:t>
            </a:r>
            <a:r>
              <a:rPr lang="en-GB" sz="2400" dirty="0">
                <a:solidFill>
                  <a:srgbClr val="000000"/>
                </a:solidFill>
                <a:hlinkClick r:id="rId3"/>
              </a:rPr>
              <a:t>trauma-2020.pdf (mind.org.uk)</a:t>
            </a:r>
            <a:r>
              <a:rPr lang="en-GB" sz="2400" dirty="0">
                <a:solidFill>
                  <a:srgbClr val="000000"/>
                </a:solidFill>
              </a:rPr>
              <a:t> (Accessed:  3</a:t>
            </a:r>
            <a:r>
              <a:rPr lang="en-GB" sz="2400" baseline="30000" dirty="0">
                <a:solidFill>
                  <a:srgbClr val="000000"/>
                </a:solidFill>
              </a:rPr>
              <a:t>rd</a:t>
            </a:r>
            <a:r>
              <a:rPr lang="en-GB" sz="2400" dirty="0">
                <a:solidFill>
                  <a:srgbClr val="000000"/>
                </a:solidFill>
              </a:rPr>
              <a:t> March 2021).</a:t>
            </a:r>
          </a:p>
          <a:p>
            <a:r>
              <a:rPr lang="en-GB" sz="2400" dirty="0">
                <a:solidFill>
                  <a:srgbClr val="000000"/>
                </a:solidFill>
              </a:rPr>
              <a:t>Social Care Institute for Excellence.  (2020) </a:t>
            </a:r>
            <a:r>
              <a:rPr lang="en-GB" sz="2400" i="1" dirty="0">
                <a:solidFill>
                  <a:srgbClr val="000000"/>
                </a:solidFill>
              </a:rPr>
              <a:t>Safeguarding Adults</a:t>
            </a:r>
            <a:r>
              <a:rPr lang="en-GB" sz="2400" dirty="0">
                <a:solidFill>
                  <a:srgbClr val="000000"/>
                </a:solidFill>
              </a:rPr>
              <a:t>.  Available at:  </a:t>
            </a:r>
            <a:r>
              <a:rPr lang="en-GB" sz="2400" dirty="0">
                <a:solidFill>
                  <a:srgbClr val="000000"/>
                </a:solidFill>
                <a:hlinkClick r:id="rId4"/>
              </a:rPr>
              <a:t>Types of abuse: Safeguarding adults | SCIE</a:t>
            </a:r>
            <a:r>
              <a:rPr lang="en-GB" sz="2400" dirty="0">
                <a:solidFill>
                  <a:srgbClr val="000000"/>
                </a:solidFill>
              </a:rPr>
              <a:t> (Accessed:  3</a:t>
            </a:r>
            <a:r>
              <a:rPr lang="en-GB" sz="2400" baseline="30000" dirty="0">
                <a:solidFill>
                  <a:srgbClr val="000000"/>
                </a:solidFill>
              </a:rPr>
              <a:t>rd</a:t>
            </a:r>
            <a:r>
              <a:rPr lang="en-GB" sz="2400" dirty="0">
                <a:solidFill>
                  <a:srgbClr val="000000"/>
                </a:solidFill>
              </a:rPr>
              <a:t> March 2021).</a:t>
            </a:r>
          </a:p>
          <a:p>
            <a:r>
              <a:rPr lang="en-GB" sz="2400" dirty="0">
                <a:solidFill>
                  <a:srgbClr val="000000"/>
                </a:solidFill>
              </a:rPr>
              <a:t>NSPCC.  (2021) </a:t>
            </a:r>
            <a:r>
              <a:rPr lang="en-GB" sz="2400" i="1" dirty="0">
                <a:solidFill>
                  <a:srgbClr val="000000"/>
                </a:solidFill>
              </a:rPr>
              <a:t>What is Child Abuse?  </a:t>
            </a:r>
            <a:r>
              <a:rPr lang="en-GB" sz="2400" dirty="0">
                <a:solidFill>
                  <a:srgbClr val="000000"/>
                </a:solidFill>
              </a:rPr>
              <a:t>Available at: </a:t>
            </a:r>
            <a:r>
              <a:rPr lang="en-GB" sz="2400" dirty="0">
                <a:solidFill>
                  <a:srgbClr val="000000"/>
                </a:solidFill>
                <a:hlinkClick r:id="rId5"/>
              </a:rPr>
              <a:t>What is child abuse? | NSPCC</a:t>
            </a:r>
            <a:r>
              <a:rPr lang="en-GB" sz="2400" dirty="0">
                <a:solidFill>
                  <a:srgbClr val="000000"/>
                </a:solidFill>
              </a:rPr>
              <a:t> (Accessed:  3</a:t>
            </a:r>
            <a:r>
              <a:rPr lang="en-GB" sz="2400" baseline="30000" dirty="0">
                <a:solidFill>
                  <a:srgbClr val="000000"/>
                </a:solidFill>
              </a:rPr>
              <a:t>rd</a:t>
            </a:r>
            <a:r>
              <a:rPr lang="en-GB" sz="2400" dirty="0">
                <a:solidFill>
                  <a:srgbClr val="000000"/>
                </a:solidFill>
              </a:rPr>
              <a:t> March 2021). </a:t>
            </a:r>
          </a:p>
        </p:txBody>
      </p:sp>
    </p:spTree>
    <p:extLst>
      <p:ext uri="{BB962C8B-B14F-4D97-AF65-F5344CB8AC3E}">
        <p14:creationId xmlns:p14="http://schemas.microsoft.com/office/powerpoint/2010/main" val="42273667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288</Words>
  <Application>Microsoft Office PowerPoint</Application>
  <PresentationFormat>Widescreen</PresentationFormat>
  <Paragraphs>51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Calibri Light</vt:lpstr>
      <vt:lpstr>inherit</vt:lpstr>
      <vt:lpstr>StreetCorner</vt:lpstr>
      <vt:lpstr>Wingdings</vt:lpstr>
      <vt:lpstr>Office Theme</vt:lpstr>
      <vt:lpstr>Working therapeutically with children and young people</vt:lpstr>
      <vt:lpstr>Trauma</vt:lpstr>
      <vt:lpstr>How trauma may happen</vt:lpstr>
      <vt:lpstr>Abuse in adults</vt:lpstr>
      <vt:lpstr>Abuse in children</vt:lpstr>
      <vt:lpstr>Task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Knight</dc:creator>
  <cp:lastModifiedBy>Sarah Knight</cp:lastModifiedBy>
  <cp:revision>7</cp:revision>
  <dcterms:created xsi:type="dcterms:W3CDTF">2021-03-03T10:51:41Z</dcterms:created>
  <dcterms:modified xsi:type="dcterms:W3CDTF">2021-03-03T11:59:37Z</dcterms:modified>
</cp:coreProperties>
</file>